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619C-44A8-497D-B7A2-4EFA3BA25A92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DC69-61DD-4D9E-A58D-4E5216B3B4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83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619C-44A8-497D-B7A2-4EFA3BA25A92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DC69-61DD-4D9E-A58D-4E5216B3B4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49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619C-44A8-497D-B7A2-4EFA3BA25A92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DC69-61DD-4D9E-A58D-4E5216B3B4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4787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916430" y="482600"/>
            <a:ext cx="8559165" cy="647700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tx1"/>
                </a:solidFill>
                <a:effectLst/>
                <a:latin typeface="方正宋黑简体" panose="02000000000000000000" charset="-122"/>
                <a:ea typeface="方正宋黑简体" panose="02000000000000000000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723265" y="1646555"/>
            <a:ext cx="10699115" cy="4735195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pic>
        <p:nvPicPr>
          <p:cNvPr id="7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4080" y="6461760"/>
            <a:ext cx="2337435" cy="33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905"/>
            <a:ext cx="1640205" cy="137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875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619C-44A8-497D-B7A2-4EFA3BA25A92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DC69-61DD-4D9E-A58D-4E5216B3B4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187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619C-44A8-497D-B7A2-4EFA3BA25A92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DC69-61DD-4D9E-A58D-4E5216B3B4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796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619C-44A8-497D-B7A2-4EFA3BA25A92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DC69-61DD-4D9E-A58D-4E5216B3B4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941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619C-44A8-497D-B7A2-4EFA3BA25A92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DC69-61DD-4D9E-A58D-4E5216B3B4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848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619C-44A8-497D-B7A2-4EFA3BA25A92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DC69-61DD-4D9E-A58D-4E5216B3B4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824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619C-44A8-497D-B7A2-4EFA3BA25A92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DC69-61DD-4D9E-A58D-4E5216B3B4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477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619C-44A8-497D-B7A2-4EFA3BA25A92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DC69-61DD-4D9E-A58D-4E5216B3B4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369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619C-44A8-497D-B7A2-4EFA3BA25A92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DC69-61DD-4D9E-A58D-4E5216B3B4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030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1619C-44A8-497D-B7A2-4EFA3BA25A92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60DC69-61DD-4D9E-A58D-4E5216B3B4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967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16" y="274638"/>
            <a:ext cx="1097308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16" y="1600201"/>
            <a:ext cx="1097308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16" y="6356351"/>
            <a:ext cx="28448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709" y="6356351"/>
            <a:ext cx="3860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828" y="6356351"/>
            <a:ext cx="28448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368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图片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117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926757" y="3026241"/>
            <a:ext cx="6294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</a:rPr>
              <a:t>第</a:t>
            </a:r>
            <a:r>
              <a:rPr lang="en-US" altLang="zh-CN" sz="3600" b="1" dirty="0">
                <a:solidFill>
                  <a:prstClr val="black"/>
                </a:solidFill>
              </a:rPr>
              <a:t>10</a:t>
            </a:r>
            <a:r>
              <a:rPr lang="zh-CN" altLang="en-US" sz="3600" b="1" dirty="0" smtClean="0">
                <a:solidFill>
                  <a:prstClr val="black"/>
                </a:solidFill>
              </a:rPr>
              <a:t>章  会计报表</a:t>
            </a:r>
            <a:r>
              <a:rPr lang="zh-CN" altLang="en-US" sz="3600" b="1" dirty="0">
                <a:solidFill>
                  <a:prstClr val="black"/>
                </a:solidFill>
              </a:rPr>
              <a:t>系统</a:t>
            </a:r>
            <a:endParaRPr lang="zh-CN" altLang="zh-CN" sz="36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26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10.4</a:t>
            </a:r>
            <a:r>
              <a:rPr lang="zh-CN" altLang="zh-CN" dirty="0"/>
              <a:t>　自定义生成会计报表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(5)</a:t>
            </a:r>
            <a:r>
              <a:rPr lang="zh-CN" altLang="zh-CN" dirty="0"/>
              <a:t>【数据】</a:t>
            </a:r>
            <a:r>
              <a:rPr lang="en-US" altLang="zh-CN" dirty="0"/>
              <a:t>-</a:t>
            </a:r>
            <a:r>
              <a:rPr lang="zh-CN" altLang="zh-CN" dirty="0"/>
              <a:t>【关键字】</a:t>
            </a:r>
            <a:r>
              <a:rPr lang="en-US" altLang="zh-CN" dirty="0"/>
              <a:t>-</a:t>
            </a:r>
            <a:r>
              <a:rPr lang="zh-CN" altLang="zh-CN" dirty="0"/>
              <a:t>【设置】及【偏移】</a:t>
            </a:r>
            <a:r>
              <a:rPr lang="en-US" altLang="zh-CN" dirty="0"/>
              <a:t>,</a:t>
            </a:r>
            <a:r>
              <a:rPr lang="zh-CN" altLang="zh-CN" dirty="0"/>
              <a:t>关键字每次只能设置一个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10-22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(6)</a:t>
            </a:r>
            <a:r>
              <a:rPr lang="zh-CN" altLang="zh-CN" dirty="0"/>
              <a:t>如果关键字设置错误</a:t>
            </a:r>
            <a:r>
              <a:rPr lang="en-US" altLang="zh-CN" dirty="0"/>
              <a:t>,</a:t>
            </a:r>
            <a:r>
              <a:rPr lang="zh-CN" altLang="zh-CN" dirty="0"/>
              <a:t>也可以取消</a:t>
            </a:r>
            <a:r>
              <a:rPr lang="en-US" altLang="zh-CN" dirty="0"/>
              <a:t>,</a:t>
            </a:r>
            <a:r>
              <a:rPr lang="zh-CN" altLang="zh-CN" dirty="0"/>
              <a:t>点击【数据】</a:t>
            </a:r>
            <a:r>
              <a:rPr lang="en-US" altLang="zh-CN" dirty="0"/>
              <a:t>-</a:t>
            </a:r>
            <a:r>
              <a:rPr lang="zh-CN" altLang="zh-CN" dirty="0"/>
              <a:t>【关键字】</a:t>
            </a:r>
            <a:r>
              <a:rPr lang="en-US" altLang="zh-CN" dirty="0"/>
              <a:t>-</a:t>
            </a:r>
            <a:r>
              <a:rPr lang="zh-CN" altLang="zh-CN" dirty="0"/>
              <a:t>【取消】</a:t>
            </a:r>
            <a:r>
              <a:rPr lang="en-US" altLang="zh-CN" dirty="0"/>
              <a:t>,</a:t>
            </a:r>
            <a:r>
              <a:rPr lang="zh-CN" altLang="zh-CN" dirty="0"/>
              <a:t>取消时可以同时取消多个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10-23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(7)</a:t>
            </a:r>
            <a:r>
              <a:rPr lang="zh-CN" altLang="zh-CN" dirty="0"/>
              <a:t>选择</a:t>
            </a:r>
            <a:r>
              <a:rPr lang="en-US" altLang="zh-CN" dirty="0"/>
              <a:t>B4</a:t>
            </a:r>
            <a:r>
              <a:rPr lang="zh-CN" altLang="zh-CN" dirty="0"/>
              <a:t>单元格</a:t>
            </a:r>
            <a:r>
              <a:rPr lang="en-US" altLang="zh-CN" dirty="0"/>
              <a:t>,</a:t>
            </a:r>
            <a:r>
              <a:rPr lang="zh-CN" altLang="zh-CN" dirty="0"/>
              <a:t>录入取数公式</a:t>
            </a:r>
            <a:r>
              <a:rPr lang="en-US" altLang="zh-CN" dirty="0"/>
              <a:t>,</a:t>
            </a:r>
            <a:r>
              <a:rPr lang="zh-CN" altLang="zh-CN" dirty="0"/>
              <a:t>点击【数据】</a:t>
            </a:r>
            <a:r>
              <a:rPr lang="en-US" altLang="zh-CN" dirty="0"/>
              <a:t>-</a:t>
            </a:r>
            <a:r>
              <a:rPr lang="zh-CN" altLang="zh-CN" dirty="0"/>
              <a:t>【编辑公式】</a:t>
            </a:r>
            <a:r>
              <a:rPr lang="en-US" altLang="zh-CN" dirty="0"/>
              <a:t>-</a:t>
            </a:r>
            <a:r>
              <a:rPr lang="zh-CN" altLang="zh-CN" dirty="0"/>
              <a:t>【单元公式】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10-24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(8)</a:t>
            </a:r>
            <a:r>
              <a:rPr lang="zh-CN" altLang="zh-CN" dirty="0"/>
              <a:t>点击【函数向导】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10-25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(9)</a:t>
            </a:r>
            <a:r>
              <a:rPr lang="zh-CN" altLang="zh-CN" dirty="0"/>
              <a:t>选择“用友账务函数”</a:t>
            </a:r>
            <a:r>
              <a:rPr lang="en-US" altLang="zh-CN" dirty="0"/>
              <a:t>,</a:t>
            </a:r>
            <a:r>
              <a:rPr lang="zh-CN" altLang="zh-CN" dirty="0"/>
              <a:t>双击“发生</a:t>
            </a:r>
            <a:r>
              <a:rPr lang="en-US" altLang="zh-CN" dirty="0"/>
              <a:t>(FS)</a:t>
            </a:r>
            <a:r>
              <a:rPr lang="zh-CN" altLang="zh-CN" dirty="0"/>
              <a:t>”</a:t>
            </a:r>
            <a:r>
              <a:rPr lang="en-US" altLang="zh-CN" dirty="0"/>
              <a:t>,[</a:t>
            </a:r>
            <a:r>
              <a:rPr lang="zh-CN" altLang="zh-CN" dirty="0"/>
              <a:t>或者选择“发生</a:t>
            </a:r>
            <a:r>
              <a:rPr lang="en-US" altLang="zh-CN" dirty="0"/>
              <a:t>(FS)</a:t>
            </a:r>
            <a:r>
              <a:rPr lang="zh-CN" altLang="zh-CN" dirty="0"/>
              <a:t>”</a:t>
            </a:r>
            <a:r>
              <a:rPr lang="en-US" altLang="zh-CN" dirty="0"/>
              <a:t>,</a:t>
            </a:r>
            <a:r>
              <a:rPr lang="zh-CN" altLang="zh-CN" dirty="0"/>
              <a:t>然后点击“下一步”“参照”</a:t>
            </a:r>
            <a:r>
              <a:rPr lang="en-US" altLang="zh-CN" dirty="0"/>
              <a:t>],</a:t>
            </a:r>
            <a:r>
              <a:rPr lang="zh-CN" altLang="zh-CN" dirty="0"/>
              <a:t>如图</a:t>
            </a:r>
            <a:r>
              <a:rPr lang="en-US" altLang="zh-CN" dirty="0"/>
              <a:t>10-26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(10)</a:t>
            </a:r>
            <a:r>
              <a:rPr lang="zh-CN" altLang="zh-CN" dirty="0"/>
              <a:t>选择正确的“会计科目”“期间”“方向”</a:t>
            </a:r>
            <a:r>
              <a:rPr lang="en-US" altLang="zh-CN" dirty="0"/>
              <a:t>,</a:t>
            </a:r>
            <a:r>
              <a:rPr lang="zh-CN" altLang="zh-CN" dirty="0"/>
              <a:t>点击“部门编码”</a:t>
            </a:r>
            <a:r>
              <a:rPr lang="en-US" altLang="zh-CN" dirty="0"/>
              <a:t>,</a:t>
            </a:r>
            <a:r>
              <a:rPr lang="zh-CN" altLang="zh-CN" dirty="0"/>
              <a:t>选择财务部</a:t>
            </a:r>
            <a:r>
              <a:rPr lang="en-US" altLang="zh-CN" dirty="0"/>
              <a:t>,</a:t>
            </a:r>
            <a:r>
              <a:rPr lang="zh-CN" altLang="zh-CN" dirty="0"/>
              <a:t>点击【确定】</a:t>
            </a:r>
            <a:r>
              <a:rPr lang="en-US" altLang="zh-CN" dirty="0"/>
              <a:t>,</a:t>
            </a:r>
            <a:r>
              <a:rPr lang="zh-CN" altLang="zh-CN" dirty="0"/>
              <a:t>如果“科目”未设置部门核算</a:t>
            </a:r>
            <a:r>
              <a:rPr lang="en-US" altLang="zh-CN" dirty="0"/>
              <a:t>,</a:t>
            </a:r>
            <a:r>
              <a:rPr lang="zh-CN" altLang="zh-CN" dirty="0"/>
              <a:t>则不会出现部门编码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10-27</a:t>
            </a:r>
            <a:r>
              <a:rPr lang="zh-CN" altLang="zh-CN" dirty="0"/>
              <a:t>所示。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0533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10.4</a:t>
            </a:r>
            <a:r>
              <a:rPr lang="zh-CN" altLang="zh-CN" dirty="0"/>
              <a:t>　自定义生成会计报表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dirty="0"/>
              <a:t>(11)</a:t>
            </a:r>
            <a:r>
              <a:rPr lang="zh-CN" altLang="en-US" dirty="0"/>
              <a:t>录入完成后显示函数公式</a:t>
            </a:r>
            <a:r>
              <a:rPr lang="en-US" altLang="zh-CN" dirty="0"/>
              <a:t>,</a:t>
            </a:r>
            <a:r>
              <a:rPr lang="zh-CN" altLang="en-US" dirty="0"/>
              <a:t>如正确</a:t>
            </a:r>
            <a:r>
              <a:rPr lang="en-US" altLang="zh-CN" dirty="0"/>
              <a:t>,</a:t>
            </a:r>
            <a:r>
              <a:rPr lang="zh-CN" altLang="en-US" dirty="0"/>
              <a:t>则点击</a:t>
            </a:r>
            <a:r>
              <a:rPr lang="en-US" altLang="zh-CN" dirty="0"/>
              <a:t>【</a:t>
            </a:r>
            <a:r>
              <a:rPr lang="zh-CN" altLang="en-US" dirty="0"/>
              <a:t>确认</a:t>
            </a:r>
            <a:r>
              <a:rPr lang="en-US" altLang="zh-CN" dirty="0"/>
              <a:t>】,</a:t>
            </a:r>
            <a:r>
              <a:rPr lang="zh-CN" altLang="en-US" dirty="0"/>
              <a:t>如图</a:t>
            </a:r>
            <a:r>
              <a:rPr lang="en-US" altLang="zh-CN" dirty="0"/>
              <a:t>10-28</a:t>
            </a:r>
            <a:r>
              <a:rPr lang="zh-CN" altLang="en-US" dirty="0"/>
              <a:t>所示。</a:t>
            </a:r>
          </a:p>
          <a:p>
            <a:pPr lvl="0"/>
            <a:r>
              <a:rPr lang="en-US" altLang="zh-CN" dirty="0"/>
              <a:t>(12)</a:t>
            </a:r>
            <a:r>
              <a:rPr lang="zh-CN" altLang="en-US" dirty="0"/>
              <a:t>录入其他项目的公式单元</a:t>
            </a:r>
            <a:r>
              <a:rPr lang="en-US" altLang="zh-CN" dirty="0"/>
              <a:t>,</a:t>
            </a:r>
            <a:r>
              <a:rPr lang="zh-CN" altLang="en-US" dirty="0"/>
              <a:t>然后选择横行的“公式单元”</a:t>
            </a:r>
            <a:r>
              <a:rPr lang="en-US" altLang="zh-CN" dirty="0"/>
              <a:t>,</a:t>
            </a:r>
            <a:r>
              <a:rPr lang="zh-CN" altLang="en-US" dirty="0"/>
              <a:t>点击“向右求和”</a:t>
            </a:r>
            <a:r>
              <a:rPr lang="en-US" altLang="zh-CN" dirty="0"/>
              <a:t>,</a:t>
            </a:r>
            <a:r>
              <a:rPr lang="zh-CN" altLang="en-US" dirty="0"/>
              <a:t>如图</a:t>
            </a:r>
            <a:r>
              <a:rPr lang="en-US" altLang="zh-CN" dirty="0"/>
              <a:t>10-29</a:t>
            </a:r>
            <a:r>
              <a:rPr lang="zh-CN" altLang="en-US" dirty="0"/>
              <a:t>所示。</a:t>
            </a:r>
          </a:p>
          <a:p>
            <a:pPr lvl="0"/>
            <a:r>
              <a:rPr lang="en-US" altLang="zh-CN" dirty="0"/>
              <a:t>(13)</a:t>
            </a:r>
            <a:r>
              <a:rPr lang="zh-CN" altLang="en-US" dirty="0"/>
              <a:t>再选择竖行的“公式单元”</a:t>
            </a:r>
            <a:r>
              <a:rPr lang="en-US" altLang="zh-CN" dirty="0"/>
              <a:t>,</a:t>
            </a:r>
            <a:r>
              <a:rPr lang="zh-CN" altLang="en-US" dirty="0"/>
              <a:t>点击“向下求和</a:t>
            </a:r>
            <a:r>
              <a:rPr lang="zh-CN" altLang="zh-CN" dirty="0"/>
              <a:t>”</a:t>
            </a:r>
            <a:r>
              <a:rPr lang="en-US" altLang="zh-CN" dirty="0"/>
              <a:t>,</a:t>
            </a:r>
            <a:r>
              <a:rPr lang="zh-CN" altLang="en-US" dirty="0"/>
              <a:t>如图</a:t>
            </a:r>
            <a:r>
              <a:rPr lang="en-US" altLang="zh-CN" dirty="0"/>
              <a:t>10-30</a:t>
            </a:r>
            <a:r>
              <a:rPr lang="zh-CN" altLang="en-US" dirty="0"/>
              <a:t>所示。</a:t>
            </a:r>
          </a:p>
          <a:p>
            <a:pPr lvl="0"/>
            <a:r>
              <a:rPr lang="en-US" altLang="zh-CN" dirty="0"/>
              <a:t>(14)</a:t>
            </a:r>
            <a:r>
              <a:rPr lang="zh-CN" altLang="en-US" dirty="0"/>
              <a:t>将“</a:t>
            </a:r>
            <a:r>
              <a:rPr lang="en-US" altLang="zh-CN" dirty="0"/>
              <a:t>F11”</a:t>
            </a:r>
            <a:r>
              <a:rPr lang="zh-CN" altLang="en-US" dirty="0"/>
              <a:t>单元格的“单元属性”设置为“字符”</a:t>
            </a:r>
            <a:r>
              <a:rPr lang="en-US" altLang="zh-CN" dirty="0"/>
              <a:t>,</a:t>
            </a:r>
            <a:r>
              <a:rPr lang="zh-CN" altLang="en-US" dirty="0"/>
              <a:t>则在数据状态下可以录入制表人姓名</a:t>
            </a:r>
            <a:r>
              <a:rPr lang="en-US" altLang="zh-CN" dirty="0"/>
              <a:t>,</a:t>
            </a:r>
            <a:r>
              <a:rPr lang="zh-CN" altLang="en-US" dirty="0"/>
              <a:t>如图</a:t>
            </a:r>
            <a:r>
              <a:rPr lang="en-US" altLang="zh-CN" dirty="0"/>
              <a:t>10-31</a:t>
            </a:r>
            <a:r>
              <a:rPr lang="zh-CN" altLang="en-US" dirty="0"/>
              <a:t>所示</a:t>
            </a:r>
            <a:r>
              <a:rPr lang="zh-CN" altLang="en-US" dirty="0" smtClean="0"/>
              <a:t>。</a:t>
            </a:r>
            <a:endParaRPr lang="en-US" altLang="zh-CN" dirty="0"/>
          </a:p>
          <a:p>
            <a:r>
              <a:rPr lang="en-US" altLang="zh-CN" dirty="0"/>
              <a:t>(15)</a:t>
            </a:r>
            <a:r>
              <a:rPr lang="zh-CN" altLang="zh-CN" dirty="0"/>
              <a:t>调整“格式”状态为“数据”状态</a:t>
            </a:r>
            <a:r>
              <a:rPr lang="en-US" altLang="zh-CN" dirty="0"/>
              <a:t>,</a:t>
            </a:r>
            <a:r>
              <a:rPr lang="zh-CN" altLang="zh-CN" dirty="0"/>
              <a:t>点击【数据】</a:t>
            </a:r>
            <a:r>
              <a:rPr lang="en-US" altLang="zh-CN" dirty="0"/>
              <a:t>-</a:t>
            </a:r>
            <a:r>
              <a:rPr lang="zh-CN" altLang="zh-CN" dirty="0"/>
              <a:t>【计算时提示选择账套】</a:t>
            </a:r>
            <a:r>
              <a:rPr lang="en-US" altLang="zh-CN" dirty="0"/>
              <a:t>,</a:t>
            </a:r>
            <a:r>
              <a:rPr lang="zh-CN" altLang="zh-CN" dirty="0"/>
              <a:t>然后进行【数据】</a:t>
            </a:r>
            <a:r>
              <a:rPr lang="en-US" altLang="zh-CN" dirty="0"/>
              <a:t>-</a:t>
            </a:r>
            <a:r>
              <a:rPr lang="zh-CN" altLang="zh-CN" dirty="0"/>
              <a:t>【关键字】</a:t>
            </a:r>
            <a:r>
              <a:rPr lang="en-US" altLang="zh-CN" dirty="0"/>
              <a:t>-</a:t>
            </a:r>
            <a:r>
              <a:rPr lang="zh-CN" altLang="zh-CN" dirty="0"/>
              <a:t>【录入】</a:t>
            </a:r>
            <a:r>
              <a:rPr lang="en-US" altLang="zh-CN" dirty="0"/>
              <a:t>,</a:t>
            </a:r>
            <a:r>
              <a:rPr lang="zh-CN" altLang="zh-CN" dirty="0"/>
              <a:t>生成“管理费用明细表”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10-32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(16)</a:t>
            </a:r>
            <a:r>
              <a:rPr lang="zh-CN" altLang="zh-CN" dirty="0"/>
              <a:t>点击【保存】</a:t>
            </a:r>
            <a:r>
              <a:rPr lang="en-US" altLang="zh-CN" dirty="0"/>
              <a:t>,</a:t>
            </a:r>
            <a:r>
              <a:rPr lang="zh-CN" altLang="zh-CN" dirty="0"/>
              <a:t>选择路径</a:t>
            </a:r>
            <a:r>
              <a:rPr lang="en-US" altLang="zh-CN" dirty="0"/>
              <a:t>,</a:t>
            </a:r>
            <a:r>
              <a:rPr lang="zh-CN" altLang="zh-CN" dirty="0"/>
              <a:t>录入文件名</a:t>
            </a:r>
            <a:r>
              <a:rPr lang="en-US" altLang="zh-CN" dirty="0"/>
              <a:t>,</a:t>
            </a:r>
            <a:r>
              <a:rPr lang="zh-CN" altLang="zh-CN" dirty="0"/>
              <a:t>点击【另存为】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10-33</a:t>
            </a:r>
            <a:r>
              <a:rPr lang="zh-CN" altLang="zh-CN" dirty="0"/>
              <a:t>所示。</a:t>
            </a:r>
          </a:p>
          <a:p>
            <a:pPr lvl="0"/>
            <a:endParaRPr lang="zh-CN" altLang="en-US" dirty="0"/>
          </a:p>
          <a:p>
            <a:pPr marL="0" lvl="0" indent="0" algn="l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dirty="0">
              <a:solidFill>
                <a:srgbClr val="000000"/>
              </a:solidFill>
              <a:latin typeface="NEU-BZ-S92" charset="-122"/>
              <a:ea typeface="方正书宋_GBK" charset="-122"/>
              <a:cs typeface="Times New Roman" panose="02020603050405020304" pitchFamily="18" charset="0"/>
            </a:endParaRPr>
          </a:p>
          <a:p>
            <a:pPr marL="0" lvl="0" indent="0" algn="l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z="4000" dirty="0" smtClean="0">
              <a:latin typeface="Arial" panose="020B0604020202020204" pitchFamily="34" charset="0"/>
            </a:endParaRPr>
          </a:p>
          <a:p>
            <a:endParaRPr lang="zh-CN" altLang="en-US" dirty="0"/>
          </a:p>
        </p:txBody>
      </p:sp>
      <p:pic>
        <p:nvPicPr>
          <p:cNvPr id="1046" name="03.jpg" descr="id:2147507447;FounderC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04775" cy="10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04.jpg" descr="id:2147507461;FounderCE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1975"/>
            <a:ext cx="104775" cy="8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529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10.5</a:t>
            </a:r>
            <a:r>
              <a:rPr lang="zh-CN" altLang="zh-CN" dirty="0"/>
              <a:t>　下月生成会计报表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【案例</a:t>
            </a:r>
            <a:r>
              <a:rPr lang="en-US" altLang="zh-CN" dirty="0"/>
              <a:t>10-3</a:t>
            </a:r>
            <a:r>
              <a:rPr lang="zh-CN" altLang="zh-CN" dirty="0"/>
              <a:t>】　生成下月资产负债表</a:t>
            </a:r>
          </a:p>
          <a:p>
            <a:r>
              <a:rPr lang="zh-CN" altLang="zh-CN" dirty="0"/>
              <a:t>【操作步骤】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选择【财务会计】</a:t>
            </a:r>
            <a:r>
              <a:rPr lang="en-US" altLang="zh-CN" dirty="0"/>
              <a:t>-</a:t>
            </a:r>
            <a:r>
              <a:rPr lang="zh-CN" altLang="zh-CN" dirty="0"/>
              <a:t>【</a:t>
            </a:r>
            <a:r>
              <a:rPr lang="en-US" altLang="zh-CN" dirty="0"/>
              <a:t>UFO</a:t>
            </a:r>
            <a:r>
              <a:rPr lang="zh-CN" altLang="zh-CN" dirty="0"/>
              <a:t>报表】</a:t>
            </a:r>
            <a:r>
              <a:rPr lang="en-US" altLang="zh-CN" dirty="0"/>
              <a:t>,</a:t>
            </a:r>
            <a:r>
              <a:rPr lang="zh-CN" altLang="zh-CN" dirty="0"/>
              <a:t>点击【文件】</a:t>
            </a:r>
            <a:r>
              <a:rPr lang="en-US" altLang="zh-CN" dirty="0"/>
              <a:t>-</a:t>
            </a:r>
            <a:r>
              <a:rPr lang="zh-CN" altLang="zh-CN" dirty="0"/>
              <a:t>【打开】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10-34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选择报表模板所在的路径</a:t>
            </a:r>
            <a:r>
              <a:rPr lang="en-US" altLang="zh-CN" dirty="0"/>
              <a:t>,</a:t>
            </a:r>
            <a:r>
              <a:rPr lang="zh-CN" altLang="zh-CN" dirty="0"/>
              <a:t>找到需要打开的报表</a:t>
            </a:r>
            <a:r>
              <a:rPr lang="en-US" altLang="zh-CN" dirty="0"/>
              <a:t>,</a:t>
            </a:r>
            <a:r>
              <a:rPr lang="zh-CN" altLang="zh-CN" dirty="0"/>
              <a:t>点击【确定】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10-35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选择【编辑】</a:t>
            </a:r>
            <a:r>
              <a:rPr lang="en-US" altLang="zh-CN" dirty="0"/>
              <a:t>-</a:t>
            </a:r>
            <a:r>
              <a:rPr lang="zh-CN" altLang="zh-CN" dirty="0"/>
              <a:t>【追加】</a:t>
            </a:r>
            <a:r>
              <a:rPr lang="en-US" altLang="zh-CN" dirty="0"/>
              <a:t>-</a:t>
            </a:r>
            <a:r>
              <a:rPr lang="zh-CN" altLang="zh-CN" dirty="0"/>
              <a:t>【表页】</a:t>
            </a:r>
            <a:r>
              <a:rPr lang="en-US" altLang="zh-CN" dirty="0"/>
              <a:t>,</a:t>
            </a:r>
            <a:r>
              <a:rPr lang="zh-CN" altLang="zh-CN" dirty="0"/>
              <a:t>增加空白表页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10-36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录入所需表页的数量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10-37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(5)</a:t>
            </a:r>
            <a:r>
              <a:rPr lang="zh-CN" altLang="zh-CN" dirty="0"/>
              <a:t>选择新追加的表页</a:t>
            </a:r>
            <a:r>
              <a:rPr lang="en-US" altLang="zh-CN" dirty="0"/>
              <a:t>,</a:t>
            </a:r>
            <a:r>
              <a:rPr lang="zh-CN" altLang="zh-CN" dirty="0"/>
              <a:t>点击【数据】</a:t>
            </a:r>
            <a:r>
              <a:rPr lang="en-US" altLang="zh-CN" dirty="0"/>
              <a:t>-</a:t>
            </a:r>
            <a:r>
              <a:rPr lang="zh-CN" altLang="zh-CN" dirty="0"/>
              <a:t>【关键字】</a:t>
            </a:r>
            <a:r>
              <a:rPr lang="en-US" altLang="zh-CN" dirty="0"/>
              <a:t>-</a:t>
            </a:r>
            <a:r>
              <a:rPr lang="zh-CN" altLang="zh-CN" dirty="0"/>
              <a:t>【录入】</a:t>
            </a:r>
            <a:r>
              <a:rPr lang="en-US" altLang="zh-CN" dirty="0"/>
              <a:t>,</a:t>
            </a:r>
            <a:r>
              <a:rPr lang="zh-CN" altLang="zh-CN" dirty="0"/>
              <a:t>如果不选择新追加的表页</a:t>
            </a:r>
            <a:r>
              <a:rPr lang="en-US" altLang="zh-CN" dirty="0"/>
              <a:t>,</a:t>
            </a:r>
            <a:r>
              <a:rPr lang="zh-CN" altLang="zh-CN" dirty="0"/>
              <a:t>新生成的</a:t>
            </a:r>
            <a:r>
              <a:rPr lang="en-US" altLang="zh-CN" dirty="0"/>
              <a:t>2</a:t>
            </a:r>
            <a:r>
              <a:rPr lang="zh-CN" altLang="zh-CN" dirty="0"/>
              <a:t>月份报表将覆盖</a:t>
            </a:r>
            <a:r>
              <a:rPr lang="en-US" altLang="zh-CN" dirty="0"/>
              <a:t>1</a:t>
            </a:r>
            <a:r>
              <a:rPr lang="zh-CN" altLang="zh-CN" dirty="0"/>
              <a:t>月份报表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10-38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(6)</a:t>
            </a:r>
            <a:r>
              <a:rPr lang="zh-CN" altLang="zh-CN" dirty="0"/>
              <a:t>录入关键字</a:t>
            </a:r>
            <a:r>
              <a:rPr lang="en-US" altLang="zh-CN" dirty="0"/>
              <a:t>,</a:t>
            </a:r>
            <a:r>
              <a:rPr lang="zh-CN" altLang="zh-CN" dirty="0"/>
              <a:t>点击【确认】</a:t>
            </a:r>
            <a:r>
              <a:rPr lang="en-US" altLang="zh-CN" dirty="0"/>
              <a:t>,</a:t>
            </a:r>
            <a:r>
              <a:rPr lang="zh-CN" altLang="zh-CN" dirty="0"/>
              <a:t>生成下月报表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10-39</a:t>
            </a:r>
            <a:r>
              <a:rPr lang="zh-CN" altLang="zh-CN" dirty="0"/>
              <a:t>所示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(7)</a:t>
            </a:r>
            <a:r>
              <a:rPr lang="zh-CN" altLang="zh-CN" dirty="0"/>
              <a:t>点击【文件】</a:t>
            </a:r>
            <a:r>
              <a:rPr lang="en-US" altLang="zh-CN" dirty="0"/>
              <a:t>-</a:t>
            </a:r>
            <a:r>
              <a:rPr lang="zh-CN" altLang="zh-CN" dirty="0"/>
              <a:t>【保存】</a:t>
            </a:r>
            <a:r>
              <a:rPr lang="en-US" altLang="zh-CN" dirty="0"/>
              <a:t>,</a:t>
            </a:r>
            <a:r>
              <a:rPr lang="zh-CN" altLang="zh-CN" dirty="0"/>
              <a:t>将生成的</a:t>
            </a:r>
            <a:r>
              <a:rPr lang="en-US" altLang="zh-CN" dirty="0"/>
              <a:t>2</a:t>
            </a:r>
            <a:r>
              <a:rPr lang="zh-CN" altLang="zh-CN" dirty="0"/>
              <a:t>月份资产负债表保存至“资产负债表</a:t>
            </a:r>
            <a:r>
              <a:rPr lang="en-US" altLang="zh-CN" dirty="0"/>
              <a:t>.rep</a:t>
            </a:r>
            <a:r>
              <a:rPr lang="zh-CN" altLang="zh-CN" dirty="0"/>
              <a:t>”中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10-40</a:t>
            </a:r>
            <a:r>
              <a:rPr lang="zh-CN" altLang="zh-CN" dirty="0"/>
              <a:t>所示。</a:t>
            </a:r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606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767567" y="500668"/>
            <a:ext cx="8711806" cy="647700"/>
          </a:xfrm>
        </p:spPr>
        <p:txBody>
          <a:bodyPr/>
          <a:lstStyle/>
          <a:p>
            <a:pPr algn="ctr"/>
            <a:r>
              <a:rPr lang="zh-CN" altLang="en-US" sz="2800" dirty="0" smtClean="0"/>
              <a:t>目  录</a:t>
            </a:r>
            <a:endParaRPr lang="zh-CN" altLang="en-US" sz="2800" dirty="0"/>
          </a:p>
        </p:txBody>
      </p:sp>
      <p:grpSp>
        <p:nvGrpSpPr>
          <p:cNvPr id="3" name="组合 2"/>
          <p:cNvGrpSpPr/>
          <p:nvPr/>
        </p:nvGrpSpPr>
        <p:grpSpPr>
          <a:xfrm>
            <a:off x="2488640" y="2139114"/>
            <a:ext cx="6390109" cy="3850764"/>
            <a:chOff x="2488640" y="2139114"/>
            <a:chExt cx="6390109" cy="3850764"/>
          </a:xfrm>
        </p:grpSpPr>
        <p:grpSp>
          <p:nvGrpSpPr>
            <p:cNvPr id="17" name="Group 4"/>
            <p:cNvGrpSpPr/>
            <p:nvPr/>
          </p:nvGrpSpPr>
          <p:grpSpPr bwMode="auto">
            <a:xfrm>
              <a:off x="2488640" y="2139114"/>
              <a:ext cx="6390109" cy="639332"/>
              <a:chOff x="0" y="0"/>
              <a:chExt cx="2982" cy="288"/>
            </a:xfrm>
          </p:grpSpPr>
          <p:sp>
            <p:nvSpPr>
              <p:cNvPr id="32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  <p:sp>
            <p:nvSpPr>
              <p:cNvPr id="33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方正宋黑简体" panose="02000000000000000000" charset="-122"/>
                    <a:sym typeface="+mn-ea"/>
                  </a:rPr>
                  <a:t>10.1</a:t>
                </a:r>
                <a:r>
                  <a:rPr lang="zh-CN" altLang="en-US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方正宋黑简体" panose="02000000000000000000" charset="-122"/>
                    <a:sym typeface="+mn-ea"/>
                  </a:rPr>
                  <a:t>　会计报表系统概述</a:t>
                </a:r>
                <a:endParaRPr lang="zh-CN" altLang="en-US" sz="2000" dirty="0">
                  <a:solidFill>
                    <a:srgbClr val="000000"/>
                  </a:solidFill>
                  <a:latin typeface="方正宋黑简体" panose="02000000000000000000" charset="-122"/>
                  <a:ea typeface="方正宋黑简体" panose="02000000000000000000" charset="-122"/>
                  <a:cs typeface="锐字工房云字库准圆GBK" panose="02010604000000000000" charset="-122"/>
                  <a:sym typeface="+mn-ea"/>
                </a:endParaRPr>
              </a:p>
            </p:txBody>
          </p:sp>
          <p:sp>
            <p:nvSpPr>
              <p:cNvPr id="40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</p:grpSp>
        <p:grpSp>
          <p:nvGrpSpPr>
            <p:cNvPr id="18" name="Group 8"/>
            <p:cNvGrpSpPr/>
            <p:nvPr/>
          </p:nvGrpSpPr>
          <p:grpSpPr bwMode="auto">
            <a:xfrm>
              <a:off x="2488640" y="2975707"/>
              <a:ext cx="6390109" cy="639332"/>
              <a:chOff x="0" y="0"/>
              <a:chExt cx="2982" cy="288"/>
            </a:xfrm>
          </p:grpSpPr>
          <p:sp>
            <p:nvSpPr>
              <p:cNvPr id="29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  <p:sp>
            <p:nvSpPr>
              <p:cNvPr id="30" name="Rectangle 10"/>
              <p:cNvSpPr>
                <a:spLocks noChangeArrowheads="1"/>
              </p:cNvSpPr>
              <p:nvPr/>
            </p:nvSpPr>
            <p:spPr bwMode="auto">
              <a:xfrm>
                <a:off x="299" y="55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方正宋黑简体" panose="02000000000000000000" charset="-122"/>
                    <a:sym typeface="+mn-ea"/>
                  </a:rPr>
                  <a:t>10.2</a:t>
                </a:r>
                <a:r>
                  <a:rPr lang="zh-CN" altLang="en-US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方正宋黑简体" panose="02000000000000000000" charset="-122"/>
                    <a:sym typeface="+mn-ea"/>
                  </a:rPr>
                  <a:t>　会计报表系统案例</a:t>
                </a:r>
                <a:endParaRPr lang="zh-CN" altLang="en-US" sz="2000" dirty="0">
                  <a:solidFill>
                    <a:srgbClr val="000000"/>
                  </a:solidFill>
                  <a:latin typeface="方正宋黑简体" panose="02000000000000000000" charset="-122"/>
                  <a:ea typeface="方正宋黑简体" panose="02000000000000000000" charset="-122"/>
                  <a:cs typeface="锐字工房云字库准圆GBK" panose="02010604000000000000" charset="-122"/>
                  <a:sym typeface="+mn-ea"/>
                </a:endParaRPr>
              </a:p>
            </p:txBody>
          </p:sp>
          <p:sp>
            <p:nvSpPr>
              <p:cNvPr id="31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</p:grpSp>
        <p:grpSp>
          <p:nvGrpSpPr>
            <p:cNvPr id="22" name="Group 12"/>
            <p:cNvGrpSpPr/>
            <p:nvPr/>
          </p:nvGrpSpPr>
          <p:grpSpPr bwMode="auto">
            <a:xfrm>
              <a:off x="2488640" y="3779276"/>
              <a:ext cx="6390109" cy="639332"/>
              <a:chOff x="0" y="0"/>
              <a:chExt cx="2982" cy="288"/>
            </a:xfrm>
          </p:grpSpPr>
          <p:sp>
            <p:nvSpPr>
              <p:cNvPr id="26" name="AutoShape 13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  <p:sp>
            <p:nvSpPr>
              <p:cNvPr id="27" name="Rectangle 14"/>
              <p:cNvSpPr>
                <a:spLocks noChangeArrowheads="1"/>
              </p:cNvSpPr>
              <p:nvPr/>
            </p:nvSpPr>
            <p:spPr bwMode="auto">
              <a:xfrm>
                <a:off x="299" y="55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方正宋黑简体" panose="02000000000000000000" charset="-122"/>
                    <a:sym typeface="+mn-ea"/>
                  </a:rPr>
                  <a:t>10.3</a:t>
                </a:r>
                <a:r>
                  <a:rPr lang="zh-CN" altLang="en-US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方正宋黑简体" panose="02000000000000000000" charset="-122"/>
                    <a:sym typeface="+mn-ea"/>
                  </a:rPr>
                  <a:t>　模板生成会计报表</a:t>
                </a:r>
                <a:endParaRPr lang="zh-CN" altLang="en-US" sz="2000" dirty="0">
                  <a:solidFill>
                    <a:srgbClr val="000000"/>
                  </a:solidFill>
                  <a:latin typeface="方正宋黑简体" panose="02000000000000000000" charset="-122"/>
                  <a:ea typeface="方正宋黑简体" panose="02000000000000000000" charset="-122"/>
                  <a:cs typeface="锐字工房云字库准圆GBK" panose="02010604000000000000" charset="-122"/>
                  <a:sym typeface="+mn-ea"/>
                </a:endParaRPr>
              </a:p>
            </p:txBody>
          </p:sp>
          <p:sp>
            <p:nvSpPr>
              <p:cNvPr id="28" name="Oval 15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rgbClr val="98630D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</p:grpSp>
        <p:grpSp>
          <p:nvGrpSpPr>
            <p:cNvPr id="23" name="Group 16"/>
            <p:cNvGrpSpPr/>
            <p:nvPr/>
          </p:nvGrpSpPr>
          <p:grpSpPr bwMode="auto">
            <a:xfrm>
              <a:off x="2488640" y="4657065"/>
              <a:ext cx="5832957" cy="419563"/>
              <a:chOff x="0" y="27"/>
              <a:chExt cx="2722" cy="189"/>
            </a:xfrm>
          </p:grpSpPr>
          <p:sp>
            <p:nvSpPr>
              <p:cNvPr id="24" name="Rectangle 18"/>
              <p:cNvSpPr>
                <a:spLocks noChangeArrowheads="1"/>
              </p:cNvSpPr>
              <p:nvPr/>
            </p:nvSpPr>
            <p:spPr bwMode="auto">
              <a:xfrm>
                <a:off x="299" y="27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方正宋黑简体" panose="02000000000000000000" charset="-122"/>
                    <a:sym typeface="+mn-ea"/>
                  </a:rPr>
                  <a:t>10.4</a:t>
                </a:r>
                <a:r>
                  <a:rPr lang="zh-CN" altLang="en-US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方正宋黑简体" panose="02000000000000000000" charset="-122"/>
                    <a:sym typeface="+mn-ea"/>
                  </a:rPr>
                  <a:t>　自定义生成会计报表</a:t>
                </a:r>
                <a:endParaRPr lang="zh-CN" altLang="en-US" sz="2000" dirty="0">
                  <a:solidFill>
                    <a:srgbClr val="000000"/>
                  </a:solidFill>
                  <a:latin typeface="方正宋黑简体" panose="02000000000000000000" charset="-122"/>
                  <a:ea typeface="方正宋黑简体" panose="02000000000000000000" charset="-122"/>
                  <a:cs typeface="锐字工房云字库准圆GBK" panose="02010604000000000000" charset="-122"/>
                  <a:sym typeface="+mn-ea"/>
                </a:endParaRPr>
              </a:p>
            </p:txBody>
          </p:sp>
          <p:sp>
            <p:nvSpPr>
              <p:cNvPr id="25" name="Oval 19"/>
              <p:cNvSpPr>
                <a:spLocks noChangeArrowheads="1"/>
              </p:cNvSpPr>
              <p:nvPr/>
            </p:nvSpPr>
            <p:spPr bwMode="auto">
              <a:xfrm>
                <a:off x="0" y="72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rgbClr val="3F7878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</p:grpSp>
        <p:sp>
          <p:nvSpPr>
            <p:cNvPr id="15" name="AutoShape 13"/>
            <p:cNvSpPr>
              <a:spLocks noChangeArrowheads="1"/>
            </p:cNvSpPr>
            <p:nvPr/>
          </p:nvSpPr>
          <p:spPr bwMode="auto">
            <a:xfrm>
              <a:off x="2604356" y="4549823"/>
              <a:ext cx="6274393" cy="639334"/>
            </a:xfrm>
            <a:prstGeom prst="roundRect">
              <a:avLst>
                <a:gd name="adj" fmla="val 50000"/>
              </a:avLst>
            </a:prstGeom>
            <a:noFill/>
            <a:ln w="19050" cap="rnd" cmpd="sng">
              <a:solidFill>
                <a:schemeClr val="tx1"/>
              </a:solidFill>
              <a:prstDash val="sysDot"/>
              <a:round/>
            </a:ln>
            <a:effectLst>
              <a:outerShdw dist="107763" dir="2700000" algn="ctr" rotWithShape="0">
                <a:schemeClr val="bg1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prstClr val="black"/>
                </a:solidFill>
                <a:latin typeface="方正宋黑简体" panose="02000000000000000000" charset="-122"/>
                <a:ea typeface="方正宋黑简体" panose="02000000000000000000" charset="-122"/>
              </a:endParaRPr>
            </a:p>
          </p:txBody>
        </p:sp>
        <p:grpSp>
          <p:nvGrpSpPr>
            <p:cNvPr id="41" name="Group 8"/>
            <p:cNvGrpSpPr/>
            <p:nvPr/>
          </p:nvGrpSpPr>
          <p:grpSpPr bwMode="auto">
            <a:xfrm>
              <a:off x="2488640" y="5350546"/>
              <a:ext cx="6390109" cy="639332"/>
              <a:chOff x="0" y="0"/>
              <a:chExt cx="2982" cy="288"/>
            </a:xfrm>
          </p:grpSpPr>
          <p:sp>
            <p:nvSpPr>
              <p:cNvPr id="42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  <p:sp>
            <p:nvSpPr>
              <p:cNvPr id="43" name="Rectangle 10"/>
              <p:cNvSpPr>
                <a:spLocks noChangeArrowheads="1"/>
              </p:cNvSpPr>
              <p:nvPr/>
            </p:nvSpPr>
            <p:spPr bwMode="auto">
              <a:xfrm>
                <a:off x="299" y="43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方正宋黑简体" panose="02000000000000000000" charset="-122"/>
                    <a:sym typeface="+mn-ea"/>
                  </a:rPr>
                  <a:t>10.5</a:t>
                </a:r>
                <a:r>
                  <a:rPr lang="zh-CN" altLang="en-US" sz="2000" dirty="0">
                    <a:solidFill>
                      <a:srgbClr val="000000"/>
                    </a:solidFill>
                    <a:latin typeface="方正宋黑简体" panose="02000000000000000000" charset="-122"/>
                    <a:ea typeface="方正宋黑简体" panose="02000000000000000000" charset="-122"/>
                    <a:cs typeface="方正宋黑简体" panose="02000000000000000000" charset="-122"/>
                    <a:sym typeface="+mn-ea"/>
                  </a:rPr>
                  <a:t>　下月生成会计报表</a:t>
                </a:r>
                <a:endParaRPr lang="zh-CN" altLang="en-US" sz="2000" dirty="0">
                  <a:solidFill>
                    <a:srgbClr val="000000"/>
                  </a:solidFill>
                  <a:latin typeface="方正宋黑简体" panose="02000000000000000000" charset="-122"/>
                  <a:ea typeface="方正宋黑简体" panose="02000000000000000000" charset="-122"/>
                  <a:cs typeface="锐字工房云字库准圆GBK" panose="02010604000000000000" charset="-122"/>
                  <a:sym typeface="+mn-ea"/>
                </a:endParaRPr>
              </a:p>
            </p:txBody>
          </p:sp>
          <p:sp>
            <p:nvSpPr>
              <p:cNvPr id="44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  <a:latin typeface="方正宋黑简体" panose="02000000000000000000" charset="-122"/>
                  <a:ea typeface="方正宋黑简体" panose="02000000000000000000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82293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10.1</a:t>
            </a:r>
            <a:r>
              <a:rPr lang="zh-CN" altLang="zh-CN" dirty="0"/>
              <a:t>　会计报表系统概述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10.1.1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会计报表系统功能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会计报表基础知识</a:t>
            </a:r>
            <a:r>
              <a:rPr lang="zh-CN" altLang="zh-CN" dirty="0" smtClean="0"/>
              <a:t>。</a:t>
            </a:r>
            <a:endParaRPr lang="zh-CN" altLang="zh-CN" dirty="0"/>
          </a:p>
          <a:p>
            <a:r>
              <a:rPr lang="en-US" altLang="zh-CN" dirty="0"/>
              <a:t>(2)</a:t>
            </a:r>
            <a:r>
              <a:rPr lang="zh-CN" altLang="zh-CN" dirty="0"/>
              <a:t>报表格式设计。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报表数据处理。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281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10.1</a:t>
            </a:r>
            <a:r>
              <a:rPr lang="zh-CN" altLang="zh-CN" dirty="0"/>
              <a:t>　会计报表系统概述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3266" y="1646555"/>
            <a:ext cx="6779596" cy="473519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10.1.2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会计报表操作流程</a:t>
            </a:r>
          </a:p>
          <a:p>
            <a:r>
              <a:rPr lang="zh-CN" altLang="zh-CN" dirty="0"/>
              <a:t>利用</a:t>
            </a:r>
            <a:r>
              <a:rPr lang="en-US" altLang="zh-CN" dirty="0"/>
              <a:t>UFO</a:t>
            </a:r>
            <a:r>
              <a:rPr lang="zh-CN" altLang="zh-CN" dirty="0"/>
              <a:t>报表处理系统编制会计报表的流程与手工方式下编制会计报表类似</a:t>
            </a:r>
            <a:r>
              <a:rPr lang="en-US" altLang="zh-CN" dirty="0"/>
              <a:t>,</a:t>
            </a:r>
            <a:r>
              <a:rPr lang="zh-CN" altLang="zh-CN" dirty="0"/>
              <a:t>但并不完全相同。一般的报表处理包括启动系统、建立</a:t>
            </a:r>
            <a:r>
              <a:rPr lang="en-US" altLang="zh-CN" dirty="0"/>
              <a:t>(</a:t>
            </a:r>
            <a:r>
              <a:rPr lang="zh-CN" altLang="zh-CN" dirty="0"/>
              <a:t>打开</a:t>
            </a:r>
            <a:r>
              <a:rPr lang="en-US" altLang="zh-CN" dirty="0"/>
              <a:t>)</a:t>
            </a:r>
            <a:r>
              <a:rPr lang="zh-CN" altLang="zh-CN" dirty="0"/>
              <a:t>报表、设计格式、数据处理、退出系统等基本过程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10-1</a:t>
            </a:r>
            <a:r>
              <a:rPr lang="zh-CN" altLang="zh-CN" dirty="0"/>
              <a:t>所示。</a:t>
            </a:r>
          </a:p>
          <a:p>
            <a:endParaRPr lang="zh-CN" altLang="en-US" dirty="0"/>
          </a:p>
        </p:txBody>
      </p:sp>
      <p:pic>
        <p:nvPicPr>
          <p:cNvPr id="4" name="1001.jpg" descr="id:214750718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843234" y="2305317"/>
            <a:ext cx="3353578" cy="398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283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10.2</a:t>
            </a:r>
            <a:r>
              <a:rPr lang="zh-CN" altLang="zh-CN" dirty="0"/>
              <a:t>　会计报表系统案例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沿用第</a:t>
            </a:r>
            <a:r>
              <a:rPr lang="en-US" altLang="zh-CN" dirty="0"/>
              <a:t>2</a:t>
            </a:r>
            <a:r>
              <a:rPr lang="zh-CN" altLang="zh-CN" dirty="0"/>
              <a:t>章“</a:t>
            </a:r>
            <a:r>
              <a:rPr lang="en-US" altLang="zh-CN" dirty="0"/>
              <a:t>2.2 </a:t>
            </a:r>
            <a:r>
              <a:rPr lang="zh-CN" altLang="zh-CN" dirty="0"/>
              <a:t>系统管理应用案例”、第</a:t>
            </a:r>
            <a:r>
              <a:rPr lang="en-US" altLang="zh-CN" dirty="0"/>
              <a:t>3</a:t>
            </a:r>
            <a:r>
              <a:rPr lang="zh-CN" altLang="zh-CN" dirty="0"/>
              <a:t>章“</a:t>
            </a:r>
            <a:r>
              <a:rPr lang="en-US" altLang="zh-CN" dirty="0"/>
              <a:t>3.2 </a:t>
            </a:r>
            <a:r>
              <a:rPr lang="zh-CN" altLang="zh-CN" dirty="0"/>
              <a:t>基础设置应用案例”和第</a:t>
            </a:r>
            <a:r>
              <a:rPr lang="en-US" altLang="zh-CN" dirty="0"/>
              <a:t>4</a:t>
            </a:r>
            <a:r>
              <a:rPr lang="zh-CN" altLang="zh-CN" dirty="0"/>
              <a:t>章“</a:t>
            </a:r>
            <a:r>
              <a:rPr lang="en-US" altLang="zh-CN" dirty="0"/>
              <a:t>4.2 </a:t>
            </a:r>
            <a:r>
              <a:rPr lang="zh-CN" altLang="zh-CN" dirty="0"/>
              <a:t>总账系统案例”</a:t>
            </a:r>
            <a:r>
              <a:rPr lang="en-US" altLang="zh-CN" dirty="0"/>
              <a:t>,</a:t>
            </a:r>
            <a:r>
              <a:rPr lang="zh-CN" altLang="zh-CN" dirty="0"/>
              <a:t>生成会计报表。</a:t>
            </a:r>
          </a:p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10.2.1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【案例</a:t>
            </a: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10-1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】　模板生成“资产负债表”</a:t>
            </a:r>
          </a:p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10.2.2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【案例</a:t>
            </a: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10-2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】　自定义生成“管理费用明细表”</a:t>
            </a:r>
          </a:p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10.2.3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【案例</a:t>
            </a: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10-3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】　生成下月资产负债表</a:t>
            </a:r>
          </a:p>
          <a:p>
            <a:pPr marL="0" indent="0">
              <a:buNone/>
            </a:pP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992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10.3</a:t>
            </a:r>
            <a:r>
              <a:rPr lang="zh-CN" altLang="zh-CN" dirty="0"/>
              <a:t>　模板生成会计报表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【案例</a:t>
            </a:r>
            <a:r>
              <a:rPr lang="en-US" altLang="zh-CN" dirty="0"/>
              <a:t>10-1</a:t>
            </a:r>
            <a:r>
              <a:rPr lang="zh-CN" altLang="zh-CN" dirty="0"/>
              <a:t>】　模板生成“资产负债表”</a:t>
            </a:r>
          </a:p>
          <a:p>
            <a:r>
              <a:rPr lang="zh-CN" altLang="zh-CN" dirty="0"/>
              <a:t>【操作步骤】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启用</a:t>
            </a:r>
            <a:r>
              <a:rPr lang="en-US" altLang="zh-CN" dirty="0"/>
              <a:t>UFO</a:t>
            </a:r>
            <a:r>
              <a:rPr lang="zh-CN" altLang="zh-CN" dirty="0"/>
              <a:t>系统</a:t>
            </a:r>
            <a:r>
              <a:rPr lang="en-US" altLang="zh-CN" dirty="0"/>
              <a:t>,</a:t>
            </a:r>
            <a:r>
              <a:rPr lang="zh-CN" altLang="zh-CN" dirty="0"/>
              <a:t>选择【财务会计】</a:t>
            </a:r>
            <a:r>
              <a:rPr lang="en-US" altLang="zh-CN" dirty="0"/>
              <a:t>-</a:t>
            </a:r>
            <a:r>
              <a:rPr lang="zh-CN" altLang="zh-CN" dirty="0"/>
              <a:t>【</a:t>
            </a:r>
            <a:r>
              <a:rPr lang="en-US" altLang="zh-CN" dirty="0"/>
              <a:t>UFO</a:t>
            </a:r>
            <a:r>
              <a:rPr lang="zh-CN" altLang="zh-CN" dirty="0"/>
              <a:t>报表】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10-2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系统弹出“日积月累”提示框</a:t>
            </a:r>
            <a:r>
              <a:rPr lang="en-US" altLang="zh-CN" dirty="0"/>
              <a:t>,</a:t>
            </a:r>
            <a:r>
              <a:rPr lang="zh-CN" altLang="zh-CN" dirty="0"/>
              <a:t>点击【下一个】查看报表提示</a:t>
            </a:r>
            <a:r>
              <a:rPr lang="en-US" altLang="zh-CN" dirty="0"/>
              <a:t>;</a:t>
            </a:r>
            <a:r>
              <a:rPr lang="zh-CN" altLang="zh-CN" dirty="0"/>
              <a:t>点击【关闭】结束查看窗口</a:t>
            </a:r>
            <a:r>
              <a:rPr lang="en-US" altLang="zh-CN" dirty="0"/>
              <a:t>;</a:t>
            </a:r>
            <a:r>
              <a:rPr lang="zh-CN" altLang="zh-CN" dirty="0"/>
              <a:t>不希望看到“日积月累”提示框</a:t>
            </a:r>
            <a:r>
              <a:rPr lang="en-US" altLang="zh-CN" dirty="0"/>
              <a:t>,</a:t>
            </a:r>
            <a:r>
              <a:rPr lang="zh-CN" altLang="zh-CN" dirty="0"/>
              <a:t>则取消复选框里的“√”标记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10-3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选择【文件】</a:t>
            </a:r>
            <a:r>
              <a:rPr lang="en-US" altLang="zh-CN" dirty="0"/>
              <a:t>-</a:t>
            </a:r>
            <a:r>
              <a:rPr lang="zh-CN" altLang="zh-CN" dirty="0"/>
              <a:t>【新建】</a:t>
            </a:r>
            <a:r>
              <a:rPr lang="en-US" altLang="zh-CN" dirty="0"/>
              <a:t>,</a:t>
            </a:r>
            <a:r>
              <a:rPr lang="zh-CN" altLang="zh-CN" dirty="0"/>
              <a:t>新建一张报表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10-4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选择【格式】</a:t>
            </a:r>
            <a:r>
              <a:rPr lang="en-US" altLang="zh-CN" dirty="0"/>
              <a:t>-</a:t>
            </a:r>
            <a:r>
              <a:rPr lang="zh-CN" altLang="zh-CN" dirty="0"/>
              <a:t>【报表模板】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10-5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(5)</a:t>
            </a:r>
            <a:r>
              <a:rPr lang="zh-CN" altLang="zh-CN" dirty="0"/>
              <a:t>“报表”的行业性质与“账套”的行业性质必须一致</a:t>
            </a:r>
            <a:r>
              <a:rPr lang="en-US" altLang="zh-CN" dirty="0"/>
              <a:t>,</a:t>
            </a:r>
            <a:r>
              <a:rPr lang="zh-CN" altLang="zh-CN" dirty="0"/>
              <a:t>为“</a:t>
            </a:r>
            <a:r>
              <a:rPr lang="en-US" altLang="zh-CN" dirty="0"/>
              <a:t>2007</a:t>
            </a:r>
            <a:r>
              <a:rPr lang="zh-CN" altLang="zh-CN" dirty="0"/>
              <a:t>年新会计制度科目”</a:t>
            </a:r>
            <a:r>
              <a:rPr lang="en-US" altLang="zh-CN" dirty="0"/>
              <a:t>,</a:t>
            </a:r>
            <a:r>
              <a:rPr lang="zh-CN" altLang="zh-CN" dirty="0"/>
              <a:t>财务报表选择“资产负债表”</a:t>
            </a:r>
            <a:r>
              <a:rPr lang="en-US" altLang="zh-CN" dirty="0"/>
              <a:t>(</a:t>
            </a:r>
            <a:r>
              <a:rPr lang="zh-CN" altLang="zh-CN" dirty="0"/>
              <a:t>如生成利润表则选择“利润表”</a:t>
            </a:r>
            <a:r>
              <a:rPr lang="en-US" altLang="zh-CN" dirty="0"/>
              <a:t>),</a:t>
            </a:r>
            <a:r>
              <a:rPr lang="zh-CN" altLang="zh-CN" dirty="0"/>
              <a:t>点击【确认】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10-6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(6)</a:t>
            </a:r>
            <a:r>
              <a:rPr lang="zh-CN" altLang="zh-CN" dirty="0"/>
              <a:t>系统自动弹出一张“</a:t>
            </a:r>
            <a:r>
              <a:rPr lang="en-US" altLang="zh-CN" dirty="0"/>
              <a:t>2007</a:t>
            </a:r>
            <a:r>
              <a:rPr lang="zh-CN" altLang="zh-CN" dirty="0"/>
              <a:t>年新会计制度科目”的“资产负债表”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10-7</a:t>
            </a:r>
            <a:r>
              <a:rPr lang="zh-CN" altLang="zh-CN" dirty="0"/>
              <a:t>所示。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96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10.3</a:t>
            </a:r>
            <a:r>
              <a:rPr lang="zh-CN" altLang="zh-CN" dirty="0"/>
              <a:t>　模板生成会计报表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(7)</a:t>
            </a:r>
            <a:r>
              <a:rPr lang="zh-CN" altLang="zh-CN" dirty="0"/>
              <a:t>录入“编制单位”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10-8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(8)</a:t>
            </a:r>
            <a:r>
              <a:rPr lang="zh-CN" altLang="zh-CN" dirty="0"/>
              <a:t>报表格式设置完毕</a:t>
            </a:r>
            <a:r>
              <a:rPr lang="en-US" altLang="zh-CN" dirty="0"/>
              <a:t>,</a:t>
            </a:r>
            <a:r>
              <a:rPr lang="zh-CN" altLang="zh-CN" dirty="0"/>
              <a:t>由“格式状态”转换成“数据状态”</a:t>
            </a:r>
            <a:r>
              <a:rPr lang="en-US" altLang="zh-CN" dirty="0"/>
              <a:t>,</a:t>
            </a:r>
            <a:r>
              <a:rPr lang="zh-CN" altLang="zh-CN" dirty="0"/>
              <a:t>转换方法一</a:t>
            </a:r>
            <a:r>
              <a:rPr lang="en-US" altLang="zh-CN" dirty="0"/>
              <a:t>:</a:t>
            </a:r>
            <a:r>
              <a:rPr lang="zh-CN" altLang="zh-CN" dirty="0"/>
              <a:t>【编辑】</a:t>
            </a:r>
            <a:r>
              <a:rPr lang="en-US" altLang="zh-CN" dirty="0"/>
              <a:t>-</a:t>
            </a:r>
            <a:r>
              <a:rPr lang="zh-CN" altLang="zh-CN" dirty="0"/>
              <a:t>【格式</a:t>
            </a:r>
            <a:r>
              <a:rPr lang="en-US" altLang="zh-CN" dirty="0"/>
              <a:t>/</a:t>
            </a:r>
            <a:r>
              <a:rPr lang="zh-CN" altLang="zh-CN" dirty="0"/>
              <a:t>数据状态】</a:t>
            </a:r>
            <a:r>
              <a:rPr lang="en-US" altLang="zh-CN" dirty="0"/>
              <a:t>;</a:t>
            </a:r>
            <a:r>
              <a:rPr lang="zh-CN" altLang="zh-CN" dirty="0"/>
              <a:t>转换方法二</a:t>
            </a:r>
            <a:r>
              <a:rPr lang="en-US" altLang="zh-CN" dirty="0"/>
              <a:t>:CTRL+D;</a:t>
            </a:r>
            <a:r>
              <a:rPr lang="zh-CN" altLang="zh-CN" dirty="0"/>
              <a:t>转换方法三</a:t>
            </a:r>
            <a:r>
              <a:rPr lang="en-US" altLang="zh-CN" dirty="0"/>
              <a:t>:</a:t>
            </a:r>
            <a:r>
              <a:rPr lang="zh-CN" altLang="zh-CN" dirty="0"/>
              <a:t>点击页面左下角的“格式”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10-9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(9)</a:t>
            </a:r>
            <a:r>
              <a:rPr lang="zh-CN" altLang="zh-CN" dirty="0"/>
              <a:t>点击【数据】</a:t>
            </a:r>
            <a:r>
              <a:rPr lang="en-US" altLang="zh-CN" dirty="0"/>
              <a:t>-</a:t>
            </a:r>
            <a:r>
              <a:rPr lang="zh-CN" altLang="zh-CN" dirty="0"/>
              <a:t>【计算时提示选择账套】</a:t>
            </a:r>
            <a:r>
              <a:rPr lang="en-US" altLang="zh-CN" dirty="0"/>
              <a:t>,</a:t>
            </a:r>
            <a:r>
              <a:rPr lang="zh-CN" altLang="zh-CN" dirty="0"/>
              <a:t>可防止系统中并存多个账套时</a:t>
            </a:r>
            <a:r>
              <a:rPr lang="en-US" altLang="zh-CN" dirty="0"/>
              <a:t>,</a:t>
            </a:r>
            <a:r>
              <a:rPr lang="zh-CN" altLang="zh-CN" dirty="0"/>
              <a:t>生成报表取错数据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10-10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(10)</a:t>
            </a:r>
            <a:r>
              <a:rPr lang="zh-CN" altLang="zh-CN" dirty="0"/>
              <a:t>点击【数据】</a:t>
            </a:r>
            <a:r>
              <a:rPr lang="en-US" altLang="zh-CN" dirty="0"/>
              <a:t>-</a:t>
            </a:r>
            <a:r>
              <a:rPr lang="zh-CN" altLang="zh-CN" dirty="0"/>
              <a:t>【关键字】</a:t>
            </a:r>
            <a:r>
              <a:rPr lang="en-US" altLang="zh-CN" dirty="0"/>
              <a:t>-</a:t>
            </a:r>
            <a:r>
              <a:rPr lang="zh-CN" altLang="zh-CN" dirty="0"/>
              <a:t>【录入】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10-11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(11)</a:t>
            </a:r>
            <a:r>
              <a:rPr lang="zh-CN" altLang="zh-CN" dirty="0"/>
              <a:t>录入关键字“年”“月”“日”</a:t>
            </a:r>
            <a:r>
              <a:rPr lang="en-US" altLang="zh-CN" dirty="0"/>
              <a:t>,</a:t>
            </a:r>
            <a:r>
              <a:rPr lang="zh-CN" altLang="zh-CN" dirty="0"/>
              <a:t>点击【确认】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10-12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(12)</a:t>
            </a:r>
            <a:r>
              <a:rPr lang="zh-CN" altLang="zh-CN" dirty="0"/>
              <a:t>点击“是”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10-13</a:t>
            </a:r>
            <a:r>
              <a:rPr lang="zh-CN" altLang="zh-CN" dirty="0"/>
              <a:t>所示。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7712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10.3</a:t>
            </a:r>
            <a:r>
              <a:rPr lang="zh-CN" altLang="zh-CN" dirty="0"/>
              <a:t>　模板生成会计报表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(13)</a:t>
            </a:r>
            <a:r>
              <a:rPr lang="zh-CN" altLang="zh-CN" dirty="0"/>
              <a:t>在数据状态下</a:t>
            </a:r>
            <a:r>
              <a:rPr lang="en-US" altLang="zh-CN" dirty="0"/>
              <a:t>,</a:t>
            </a:r>
            <a:r>
              <a:rPr lang="zh-CN" altLang="zh-CN" dirty="0"/>
              <a:t>点击【数据】</a:t>
            </a:r>
            <a:r>
              <a:rPr lang="en-US" altLang="zh-CN" dirty="0"/>
              <a:t>-</a:t>
            </a:r>
            <a:r>
              <a:rPr lang="zh-CN" altLang="zh-CN" dirty="0"/>
              <a:t>【计算时提示选择账套】</a:t>
            </a:r>
            <a:r>
              <a:rPr lang="en-US" altLang="zh-CN" dirty="0"/>
              <a:t>,</a:t>
            </a:r>
            <a:r>
              <a:rPr lang="zh-CN" altLang="zh-CN" dirty="0"/>
              <a:t>系统会弹出“选择账套”的提示框</a:t>
            </a:r>
            <a:r>
              <a:rPr lang="en-US" altLang="zh-CN" dirty="0"/>
              <a:t>,</a:t>
            </a:r>
            <a:r>
              <a:rPr lang="zh-CN" altLang="zh-CN" dirty="0"/>
              <a:t>录入操作员、账套、操作日期等信息</a:t>
            </a:r>
            <a:r>
              <a:rPr lang="en-US" altLang="zh-CN" dirty="0"/>
              <a:t>,</a:t>
            </a:r>
            <a:r>
              <a:rPr lang="zh-CN" altLang="zh-CN" dirty="0"/>
              <a:t>确保取数正确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10-14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(14)</a:t>
            </a:r>
            <a:r>
              <a:rPr lang="zh-CN" altLang="zh-CN" dirty="0"/>
              <a:t>生成</a:t>
            </a:r>
            <a:r>
              <a:rPr lang="en-US" altLang="zh-CN" dirty="0"/>
              <a:t>2021</a:t>
            </a:r>
            <a:r>
              <a:rPr lang="zh-CN" altLang="zh-CN" dirty="0"/>
              <a:t>年</a:t>
            </a:r>
            <a:r>
              <a:rPr lang="en-US" altLang="zh-CN" dirty="0"/>
              <a:t>1</a:t>
            </a:r>
            <a:r>
              <a:rPr lang="zh-CN" altLang="zh-CN" dirty="0"/>
              <a:t>月</a:t>
            </a:r>
            <a:r>
              <a:rPr lang="en-US" altLang="zh-CN" dirty="0"/>
              <a:t>31</a:t>
            </a:r>
            <a:r>
              <a:rPr lang="zh-CN" altLang="zh-CN" dirty="0"/>
              <a:t>日“资产负债表”</a:t>
            </a:r>
            <a:r>
              <a:rPr lang="en-US" altLang="zh-CN" dirty="0"/>
              <a:t>,</a:t>
            </a:r>
            <a:r>
              <a:rPr lang="zh-CN" altLang="zh-CN" dirty="0"/>
              <a:t>点击【文件】</a:t>
            </a:r>
            <a:r>
              <a:rPr lang="en-US" altLang="zh-CN" dirty="0"/>
              <a:t>-</a:t>
            </a:r>
            <a:r>
              <a:rPr lang="zh-CN" altLang="zh-CN" dirty="0"/>
              <a:t>【保存】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10-15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(15)</a:t>
            </a:r>
            <a:r>
              <a:rPr lang="zh-CN" altLang="zh-CN" dirty="0"/>
              <a:t>建立一个文件夹</a:t>
            </a:r>
            <a:r>
              <a:rPr lang="en-US" altLang="zh-CN" dirty="0"/>
              <a:t>,</a:t>
            </a:r>
            <a:r>
              <a:rPr lang="zh-CN" altLang="zh-CN" dirty="0"/>
              <a:t>命名为“报表”</a:t>
            </a:r>
            <a:r>
              <a:rPr lang="en-US" altLang="zh-CN" dirty="0"/>
              <a:t>,</a:t>
            </a:r>
            <a:r>
              <a:rPr lang="zh-CN" altLang="zh-CN" dirty="0"/>
              <a:t>选择“报表”路径</a:t>
            </a:r>
            <a:r>
              <a:rPr lang="en-US" altLang="zh-CN" dirty="0"/>
              <a:t>,</a:t>
            </a:r>
            <a:r>
              <a:rPr lang="zh-CN" altLang="zh-CN" dirty="0"/>
              <a:t>进行保存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10-16</a:t>
            </a:r>
            <a:r>
              <a:rPr lang="zh-CN" altLang="zh-CN" dirty="0"/>
              <a:t>所示。 </a:t>
            </a:r>
          </a:p>
          <a:p>
            <a:r>
              <a:rPr lang="en-US" altLang="zh-CN" dirty="0"/>
              <a:t>(16)</a:t>
            </a:r>
            <a:r>
              <a:rPr lang="zh-CN" altLang="zh-CN" dirty="0"/>
              <a:t>文件名为“资产负债表</a:t>
            </a:r>
            <a:r>
              <a:rPr lang="en-US" altLang="zh-CN" dirty="0"/>
              <a:t>.rep</a:t>
            </a:r>
            <a:r>
              <a:rPr lang="zh-CN" altLang="zh-CN" dirty="0"/>
              <a:t>”</a:t>
            </a:r>
            <a:r>
              <a:rPr lang="en-US" altLang="zh-CN" dirty="0"/>
              <a:t>,</a:t>
            </a:r>
            <a:r>
              <a:rPr lang="zh-CN" altLang="zh-CN" dirty="0"/>
              <a:t>文件名后缀必须为“</a:t>
            </a:r>
            <a:r>
              <a:rPr lang="en-US" altLang="zh-CN" dirty="0"/>
              <a:t>.rep</a:t>
            </a:r>
            <a:r>
              <a:rPr lang="zh-CN" altLang="zh-CN" dirty="0"/>
              <a:t>”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10-17</a:t>
            </a:r>
            <a:r>
              <a:rPr lang="zh-CN" altLang="zh-CN" dirty="0"/>
              <a:t>所示。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6377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10.4</a:t>
            </a:r>
            <a:r>
              <a:rPr lang="zh-CN" altLang="zh-CN" dirty="0"/>
              <a:t>　自定义生成会计报表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【案例</a:t>
            </a:r>
            <a:r>
              <a:rPr lang="en-US" altLang="zh-CN" dirty="0"/>
              <a:t>10-2</a:t>
            </a:r>
            <a:r>
              <a:rPr lang="zh-CN" altLang="zh-CN" dirty="0"/>
              <a:t>】　自定义生成“管理费用明细表”</a:t>
            </a:r>
            <a:r>
              <a:rPr lang="en-US" altLang="zh-CN" dirty="0"/>
              <a:t>(</a:t>
            </a:r>
            <a:r>
              <a:rPr lang="zh-CN" altLang="zh-CN" dirty="0"/>
              <a:t>见表</a:t>
            </a:r>
            <a:r>
              <a:rPr lang="en-US" altLang="zh-CN" dirty="0"/>
              <a:t>10-2)</a:t>
            </a:r>
            <a:endParaRPr lang="zh-CN" altLang="zh-CN" dirty="0"/>
          </a:p>
          <a:p>
            <a:r>
              <a:rPr lang="zh-CN" altLang="zh-CN" dirty="0"/>
              <a:t>【操作步骤】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选择【财务会计】</a:t>
            </a:r>
            <a:r>
              <a:rPr lang="en-US" altLang="zh-CN" dirty="0"/>
              <a:t>-</a:t>
            </a:r>
            <a:r>
              <a:rPr lang="zh-CN" altLang="zh-CN" dirty="0"/>
              <a:t>【</a:t>
            </a:r>
            <a:r>
              <a:rPr lang="en-US" altLang="zh-CN" dirty="0"/>
              <a:t>UFO</a:t>
            </a:r>
            <a:r>
              <a:rPr lang="zh-CN" altLang="zh-CN" dirty="0"/>
              <a:t>报表】</a:t>
            </a:r>
            <a:r>
              <a:rPr lang="en-US" altLang="zh-CN" dirty="0"/>
              <a:t>,</a:t>
            </a:r>
            <a:r>
              <a:rPr lang="zh-CN" altLang="zh-CN" dirty="0"/>
              <a:t>点击【文件】</a:t>
            </a:r>
            <a:r>
              <a:rPr lang="en-US" altLang="zh-CN" dirty="0"/>
              <a:t>-</a:t>
            </a:r>
            <a:r>
              <a:rPr lang="zh-CN" altLang="zh-CN" dirty="0"/>
              <a:t>【新建】</a:t>
            </a:r>
            <a:r>
              <a:rPr lang="en-US" altLang="zh-CN" dirty="0"/>
              <a:t>,</a:t>
            </a:r>
            <a:r>
              <a:rPr lang="zh-CN" altLang="zh-CN" dirty="0"/>
              <a:t>选择【格式】</a:t>
            </a:r>
            <a:r>
              <a:rPr lang="en-US" altLang="zh-CN" dirty="0"/>
              <a:t>-</a:t>
            </a:r>
            <a:r>
              <a:rPr lang="zh-CN" altLang="zh-CN" dirty="0"/>
              <a:t>【表尺寸】</a:t>
            </a:r>
            <a:r>
              <a:rPr lang="en-US" altLang="zh-CN" dirty="0"/>
              <a:t>,</a:t>
            </a:r>
            <a:r>
              <a:rPr lang="zh-CN" altLang="zh-CN" dirty="0"/>
              <a:t>录入行数、列数后</a:t>
            </a:r>
            <a:r>
              <a:rPr lang="en-US" altLang="zh-CN" dirty="0"/>
              <a:t>,</a:t>
            </a:r>
            <a:r>
              <a:rPr lang="zh-CN" altLang="zh-CN" dirty="0"/>
              <a:t>点击【确认】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10-18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调整【格式】</a:t>
            </a:r>
            <a:r>
              <a:rPr lang="en-US" altLang="zh-CN" dirty="0"/>
              <a:t>-</a:t>
            </a:r>
            <a:r>
              <a:rPr lang="zh-CN" altLang="zh-CN" dirty="0"/>
              <a:t>【行高】【列宽】</a:t>
            </a:r>
            <a:r>
              <a:rPr lang="en-US" altLang="zh-CN" dirty="0"/>
              <a:t>,</a:t>
            </a:r>
            <a:r>
              <a:rPr lang="zh-CN" altLang="zh-CN" dirty="0"/>
              <a:t>对指定区域进行【区域画线】</a:t>
            </a:r>
            <a:r>
              <a:rPr lang="en-US" altLang="zh-CN" dirty="0"/>
              <a:t>,</a:t>
            </a:r>
            <a:r>
              <a:rPr lang="zh-CN" altLang="zh-CN" dirty="0"/>
              <a:t>选择“网线”</a:t>
            </a:r>
            <a:r>
              <a:rPr lang="en-US" altLang="zh-CN" dirty="0"/>
              <a:t>,</a:t>
            </a:r>
            <a:r>
              <a:rPr lang="zh-CN" altLang="zh-CN" dirty="0"/>
              <a:t>点击【确认】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10-19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选中第一行</a:t>
            </a:r>
            <a:r>
              <a:rPr lang="en-US" altLang="zh-CN" dirty="0"/>
              <a:t>,</a:t>
            </a:r>
            <a:r>
              <a:rPr lang="zh-CN" altLang="zh-CN" dirty="0"/>
              <a:t>点击【格式】</a:t>
            </a:r>
            <a:r>
              <a:rPr lang="en-US" altLang="zh-CN" dirty="0"/>
              <a:t>-</a:t>
            </a:r>
            <a:r>
              <a:rPr lang="zh-CN" altLang="zh-CN" dirty="0"/>
              <a:t>【组合单元】</a:t>
            </a:r>
            <a:r>
              <a:rPr lang="en-US" altLang="zh-CN" dirty="0"/>
              <a:t>,</a:t>
            </a:r>
            <a:r>
              <a:rPr lang="zh-CN" altLang="zh-CN" dirty="0"/>
              <a:t>选择“整体组合”</a:t>
            </a:r>
            <a:r>
              <a:rPr lang="en-US" altLang="zh-CN" dirty="0"/>
              <a:t>,</a:t>
            </a:r>
            <a:r>
              <a:rPr lang="zh-CN" altLang="zh-CN" dirty="0"/>
              <a:t>将第一行调整成一个单元格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10-20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录入文字内容</a:t>
            </a:r>
            <a:r>
              <a:rPr lang="en-US" altLang="zh-CN" dirty="0"/>
              <a:t>,</a:t>
            </a:r>
            <a:r>
              <a:rPr lang="zh-CN" altLang="zh-CN" dirty="0"/>
              <a:t>调整格式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10-21</a:t>
            </a:r>
            <a:r>
              <a:rPr lang="zh-CN" altLang="zh-CN" dirty="0"/>
              <a:t>所示。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8320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648</Words>
  <Application>Microsoft Office PowerPoint</Application>
  <PresentationFormat>宽屏</PresentationFormat>
  <Paragraphs>74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NEU-BZ-S92</vt:lpstr>
      <vt:lpstr>方正书宋_GBK</vt:lpstr>
      <vt:lpstr>方正宋黑简体</vt:lpstr>
      <vt:lpstr>黑体</vt:lpstr>
      <vt:lpstr>锐字工房云字库准圆GBK</vt:lpstr>
      <vt:lpstr>宋体</vt:lpstr>
      <vt:lpstr>Arial</vt:lpstr>
      <vt:lpstr>Calibri</vt:lpstr>
      <vt:lpstr>Calibri Light</vt:lpstr>
      <vt:lpstr>Times New Roman</vt:lpstr>
      <vt:lpstr>Office 主题</vt:lpstr>
      <vt:lpstr>1_Office 主题</vt:lpstr>
      <vt:lpstr>PowerPoint 演示文稿</vt:lpstr>
      <vt:lpstr>目  录</vt:lpstr>
      <vt:lpstr>10.1　会计报表系统概述</vt:lpstr>
      <vt:lpstr>10.1　会计报表系统概述</vt:lpstr>
      <vt:lpstr>10.2　会计报表系统案例</vt:lpstr>
      <vt:lpstr>10.3　模板生成会计报表</vt:lpstr>
      <vt:lpstr>10.3　模板生成会计报表</vt:lpstr>
      <vt:lpstr>10.3　模板生成会计报表</vt:lpstr>
      <vt:lpstr>10.4　自定义生成会计报表</vt:lpstr>
      <vt:lpstr>10.4　自定义生成会计报表</vt:lpstr>
      <vt:lpstr>10.4　自定义生成会计报表</vt:lpstr>
      <vt:lpstr>10.5　下月生成会计报表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2</cp:revision>
  <dcterms:created xsi:type="dcterms:W3CDTF">2021-07-11T08:46:08Z</dcterms:created>
  <dcterms:modified xsi:type="dcterms:W3CDTF">2021-07-11T08:55:29Z</dcterms:modified>
</cp:coreProperties>
</file>