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399" r:id="rId4"/>
    <p:sldId id="400" r:id="rId5"/>
    <p:sldId id="401" r:id="rId6"/>
    <p:sldId id="402" r:id="rId7"/>
    <p:sldId id="403" r:id="rId8"/>
    <p:sldId id="404" r:id="rId9"/>
    <p:sldId id="405" r:id="rId10"/>
    <p:sldId id="406" r:id="rId11"/>
    <p:sldId id="407" r:id="rId12"/>
    <p:sldId id="408" r:id="rId13"/>
    <p:sldId id="409" r:id="rId14"/>
    <p:sldId id="410" r:id="rId15"/>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1" d="100"/>
          <a:sy n="71" d="100"/>
        </p:scale>
        <p:origin x="-113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zh-CN"/>
          </a:p>
        </p:txBody>
      </p:sp>
      <p:sp>
        <p:nvSpPr>
          <p:cNvPr id="6" name="灯片编号占位符 5"/>
          <p:cNvSpPr>
            <a:spLocks noGrp="1"/>
          </p:cNvSpPr>
          <p:nvPr>
            <p:ph type="sldNum" sz="quarter" idx="12"/>
          </p:nvPr>
        </p:nvSpPr>
        <p:spPr/>
        <p:txBody>
          <a:bodyPr/>
          <a:lstStyle>
            <a:lvl1pPr>
              <a:defRPr/>
            </a:lvl1pPr>
          </a:lstStyle>
          <a:p>
            <a:pPr>
              <a:defRPr/>
            </a:pPr>
            <a:fld id="{EE75F959-BDA8-42C9-9660-9B7FE37CF489}" type="slidenum">
              <a:rPr altLang="en-US"/>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155229" y="222548"/>
            <a:ext cx="6534705" cy="647700"/>
          </a:xfrm>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528955" y="1268095"/>
            <a:ext cx="8157210" cy="5256530"/>
          </a:xfrm>
        </p:spPr>
        <p:txBody>
          <a:bodyPr/>
          <a:lstStyle>
            <a:lvl1pPr algn="just">
              <a:defRPr/>
            </a:lvl1pPr>
            <a:lvl2pPr algn="just">
              <a:defRPr/>
            </a:lvl2pPr>
            <a:lvl3pPr algn="just">
              <a:defRPr/>
            </a:lvl3pPr>
            <a:lvl4pPr algn="just">
              <a:defRPr/>
            </a:lvl4pPr>
            <a:lvl5pPr algn="just">
              <a:defRPr/>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zh-CN"/>
          </a:p>
        </p:txBody>
      </p:sp>
      <p:sp>
        <p:nvSpPr>
          <p:cNvPr id="6" name="灯片编号占位符 5"/>
          <p:cNvSpPr>
            <a:spLocks noGrp="1"/>
          </p:cNvSpPr>
          <p:nvPr>
            <p:ph type="sldNum" sz="quarter" idx="12"/>
          </p:nvPr>
        </p:nvSpPr>
        <p:spPr/>
        <p:txBody>
          <a:bodyPr/>
          <a:lstStyle>
            <a:lvl1pPr>
              <a:defRPr/>
            </a:lvl1pPr>
          </a:lstStyle>
          <a:p>
            <a:pPr>
              <a:defRPr/>
            </a:pPr>
            <a:fld id="{A1E11646-68B9-467C-AC55-B59D6BE76929}" type="slidenum">
              <a:rPr altLang="en-US"/>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6" Type="http://schemas.openxmlformats.org/officeDocument/2006/relationships/theme" Target="../theme/theme2.xml"/><Relationship Id="rId5" Type="http://schemas.openxmlformats.org/officeDocument/2006/relationships/image" Target="../media/image3.png"/><Relationship Id="rId4" Type="http://schemas.openxmlformats.org/officeDocument/2006/relationships/image" Target="../media/image2.png"/><Relationship Id="rId3" Type="http://schemas.openxmlformats.org/officeDocument/2006/relationships/image" Target="../media/image1.jpeg"/><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B65D3D-446B-4FED-B32C-9BA5BBDDE47A}" type="datetimeFigureOut">
              <a:rPr lang="zh-CN" altLang="en-US" smtClean="0"/>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B6EC00-37C6-476C-AEAF-DD0018083EAE}"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7" name="标题占位符 1"/>
          <p:cNvSpPr>
            <a:spLocks noGrp="1" noChangeArrowheads="1"/>
          </p:cNvSpPr>
          <p:nvPr>
            <p:ph type="title" idx="4294967295"/>
          </p:nvPr>
        </p:nvSpPr>
        <p:spPr bwMode="auto">
          <a:xfrm>
            <a:off x="1187624" y="188893"/>
            <a:ext cx="67373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dirty="0" smtClean="0">
                <a:sym typeface="华文中宋" pitchFamily="2" charset="-122"/>
              </a:rPr>
              <a:t>单击此处编辑母版标题样式</a:t>
            </a:r>
            <a:endParaRPr lang="zh-CN" altLang="en-US" dirty="0" smtClean="0">
              <a:sym typeface="华文中宋" pitchFamily="2" charset="-122"/>
            </a:endParaRPr>
          </a:p>
        </p:txBody>
      </p:sp>
      <p:sp>
        <p:nvSpPr>
          <p:cNvPr id="1028" name="文本占位符 2"/>
          <p:cNvSpPr>
            <a:spLocks noGrp="1" noChangeArrowheads="1"/>
          </p:cNvSpPr>
          <p:nvPr>
            <p:ph type="body" idx="9"/>
          </p:nvPr>
        </p:nvSpPr>
        <p:spPr bwMode="auto">
          <a:xfrm>
            <a:off x="539552" y="1052736"/>
            <a:ext cx="7992888" cy="5256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dirty="0" smtClean="0">
                <a:sym typeface="Calibri" panose="020F0502020204030204" charset="0"/>
              </a:rPr>
              <a:t>单击此处编辑母版标题样式</a:t>
            </a:r>
            <a:endParaRPr lang="zh-CN" altLang="en-US" dirty="0" smtClean="0">
              <a:sym typeface="Calibri" panose="020F0502020204030204" charset="0"/>
            </a:endParaRPr>
          </a:p>
        </p:txBody>
      </p:sp>
      <p:sp>
        <p:nvSpPr>
          <p:cNvPr id="2053" name="日期占位符 3"/>
          <p:cNvSpPr>
            <a:spLocks noGrp="1"/>
          </p:cNvSpPr>
          <p:nvPr>
            <p:ph type="dt" sz="half" idx="2"/>
          </p:nvPr>
        </p:nvSpPr>
        <p:spPr>
          <a:xfrm>
            <a:off x="457200" y="6356350"/>
            <a:ext cx="2133600" cy="365125"/>
          </a:xfrm>
          <a:prstGeom prst="rect">
            <a:avLst/>
          </a:prstGeom>
          <a:noFill/>
          <a:ln w="9525">
            <a:noFill/>
            <a:miter/>
          </a:ln>
        </p:spPr>
        <p:txBody>
          <a:bodyPr vert="horz" wrap="square" anchor="ctr"/>
          <a:lstStyle>
            <a:lvl1pPr eaLnBrk="1" hangingPunct="1">
              <a:buFont typeface="Arial" panose="020B0604020202020204" pitchFamily="34" charset="0"/>
              <a:buNone/>
              <a:defRPr sz="1200" noProof="1">
                <a:solidFill>
                  <a:srgbClr val="898989"/>
                </a:solidFill>
                <a:latin typeface="微软雅黑" panose="020B0503020204020204" charset="-122"/>
                <a:ea typeface="宋体" panose="02010600030101010101" pitchFamily="2" charset="-122"/>
                <a:sym typeface="微软雅黑" panose="020B0503020204020204" charset="-122"/>
              </a:defRPr>
            </a:lvl1pPr>
          </a:lstStyle>
          <a:p>
            <a:pPr fontAlgn="base">
              <a:spcBef>
                <a:spcPct val="0"/>
              </a:spcBef>
              <a:spcAft>
                <a:spcPct val="0"/>
              </a:spcAft>
              <a:defRPr/>
            </a:pPr>
            <a:endParaRPr lang="zh-CN" altLang="en-US"/>
          </a:p>
        </p:txBody>
      </p:sp>
      <p:sp>
        <p:nvSpPr>
          <p:cNvPr id="2054" name="页脚占位符 4"/>
          <p:cNvSpPr>
            <a:spLocks noGrp="1"/>
          </p:cNvSpPr>
          <p:nvPr>
            <p:ph type="ftr" sz="quarter" idx="3"/>
          </p:nvPr>
        </p:nvSpPr>
        <p:spPr>
          <a:xfrm>
            <a:off x="3124200" y="6356350"/>
            <a:ext cx="2895600" cy="365125"/>
          </a:xfrm>
          <a:prstGeom prst="rect">
            <a:avLst/>
          </a:prstGeom>
          <a:noFill/>
          <a:ln w="9525">
            <a:noFill/>
            <a:miter/>
          </a:ln>
        </p:spPr>
        <p:txBody>
          <a:bodyPr vert="horz" wrap="square" lIns="91440" tIns="45720" rIns="91440" bIns="45720" numCol="1" anchor="ctr" anchorCtr="0" compatLnSpc="1"/>
          <a:lstStyle>
            <a:lvl1pPr algn="ctr" eaLnBrk="1" hangingPunct="1">
              <a:buFont typeface="Arial" panose="020B0604020202020204" pitchFamily="34" charset="0"/>
              <a:buNone/>
              <a:defRPr sz="1200" noProof="1">
                <a:solidFill>
                  <a:srgbClr val="898989"/>
                </a:solidFill>
                <a:latin typeface="Calibri" panose="020F0502020204030204" charset="0"/>
                <a:cs typeface="Calibri" panose="020F0502020204030204" charset="0"/>
                <a:sym typeface="Calibri" panose="020F0502020204030204" charset="0"/>
              </a:defRPr>
            </a:lvl1pPr>
          </a:lstStyle>
          <a:p>
            <a:pPr fontAlgn="base">
              <a:spcBef>
                <a:spcPct val="0"/>
              </a:spcBef>
              <a:spcAft>
                <a:spcPct val="0"/>
              </a:spcAft>
              <a:defRPr/>
            </a:pPr>
            <a:endParaRPr lang="zh-CN" altLang="zh-CN"/>
          </a:p>
        </p:txBody>
      </p:sp>
      <p:sp>
        <p:nvSpPr>
          <p:cNvPr id="2055" name="灯片编号占位符 5"/>
          <p:cNvSpPr>
            <a:spLocks noGrp="1"/>
          </p:cNvSpPr>
          <p:nvPr>
            <p:ph type="sldNum" sz="quarter" idx="4"/>
          </p:nvPr>
        </p:nvSpPr>
        <p:spPr>
          <a:xfrm>
            <a:off x="6553200" y="6356350"/>
            <a:ext cx="2133600" cy="365125"/>
          </a:xfrm>
          <a:prstGeom prst="rect">
            <a:avLst/>
          </a:prstGeom>
          <a:noFill/>
          <a:ln w="9525">
            <a:noFill/>
            <a:miter/>
          </a:ln>
        </p:spPr>
        <p:txBody>
          <a:bodyPr vert="horz" wrap="square" lIns="91440" tIns="45720" rIns="91440" bIns="45720" numCol="1" anchor="ctr" anchorCtr="0" compatLnSpc="1"/>
          <a:lstStyle>
            <a:lvl1pPr algn="r" eaLnBrk="1" hangingPunct="1">
              <a:buFont typeface="Arial" panose="020B0604020202020204" pitchFamily="34" charset="0"/>
              <a:buNone/>
              <a:defRPr sz="1200" noProof="1" smtClean="0">
                <a:solidFill>
                  <a:srgbClr val="898989"/>
                </a:solidFill>
                <a:latin typeface="微软雅黑" panose="020B0503020204020204" charset="-122"/>
                <a:sym typeface="微软雅黑" panose="020B0503020204020204" charset="-122"/>
              </a:defRPr>
            </a:lvl1pPr>
          </a:lstStyle>
          <a:p>
            <a:pPr fontAlgn="base">
              <a:spcBef>
                <a:spcPct val="0"/>
              </a:spcBef>
              <a:spcAft>
                <a:spcPct val="0"/>
              </a:spcAft>
              <a:defRPr/>
            </a:pPr>
            <a:fld id="{5D49B110-1728-47C6-B082-304D17FF2B0E}" type="slidenum">
              <a:rPr altLang="en-US"/>
            </a:fld>
            <a:endParaRPr lang="zh-CN" altLang="en-US"/>
          </a:p>
        </p:txBody>
      </p:sp>
      <p:pic>
        <p:nvPicPr>
          <p:cNvPr id="1032" name="Picture 13" descr="c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692900" y="6492874"/>
            <a:ext cx="24130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图片 18"/>
          <p:cNvPicPr>
            <a:picLocks noChangeAspect="1"/>
          </p:cNvPicPr>
          <p:nvPr userDrawn="1"/>
        </p:nvPicPr>
        <p:blipFill>
          <a:blip r:embed="rId4"/>
          <a:stretch>
            <a:fillRect/>
          </a:stretch>
        </p:blipFill>
        <p:spPr>
          <a:xfrm>
            <a:off x="5715" y="-12065"/>
            <a:ext cx="1050290" cy="920115"/>
          </a:xfrm>
          <a:prstGeom prst="rect">
            <a:avLst/>
          </a:prstGeom>
        </p:spPr>
      </p:pic>
      <p:pic>
        <p:nvPicPr>
          <p:cNvPr id="2" name="图片 1"/>
          <p:cNvPicPr>
            <a:picLocks noChangeAspect="1"/>
          </p:cNvPicPr>
          <p:nvPr userDrawn="1"/>
        </p:nvPicPr>
        <p:blipFill>
          <a:blip r:embed="rId5"/>
          <a:stretch>
            <a:fillRect/>
          </a:stretch>
        </p:blipFill>
        <p:spPr>
          <a:xfrm flipV="1">
            <a:off x="1056005" y="824230"/>
            <a:ext cx="5908675" cy="8382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l" defTabSz="0" rtl="0" eaLnBrk="0" fontAlgn="base" hangingPunct="0">
        <a:spcBef>
          <a:spcPct val="0"/>
        </a:spcBef>
        <a:spcAft>
          <a:spcPct val="0"/>
        </a:spcAft>
        <a:buFont typeface="Arial" panose="020B0604020202020204" pitchFamily="34" charset="0"/>
        <a:defRPr sz="2000" b="1" kern="1200">
          <a:solidFill>
            <a:schemeClr val="tx1"/>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cs typeface="+mj-cs"/>
          <a:sym typeface="宋体" panose="02010600030101010101" pitchFamily="2" charset="-122"/>
        </a:defRPr>
      </a:lvl1pPr>
      <a:lvl2pPr algn="l" defTabSz="0" rtl="0" eaLnBrk="0" fontAlgn="base" hangingPunct="0">
        <a:spcBef>
          <a:spcPct val="0"/>
        </a:spcBef>
        <a:spcAft>
          <a:spcPct val="0"/>
        </a:spcAft>
        <a:buFont typeface="Arial" panose="020B0604020202020204" pitchFamily="34" charset="0"/>
        <a:defRPr sz="2000" b="1">
          <a:solidFill>
            <a:schemeClr val="tx1"/>
          </a:solidFill>
          <a:latin typeface="华文细黑" pitchFamily="2" charset="-122"/>
          <a:ea typeface="华文细黑" pitchFamily="2" charset="-122"/>
          <a:sym typeface="华文中宋" pitchFamily="2" charset="-122"/>
        </a:defRPr>
      </a:lvl2pPr>
      <a:lvl3pPr algn="l" defTabSz="0" rtl="0" eaLnBrk="0" fontAlgn="base" hangingPunct="0">
        <a:spcBef>
          <a:spcPct val="0"/>
        </a:spcBef>
        <a:spcAft>
          <a:spcPct val="0"/>
        </a:spcAft>
        <a:buFont typeface="Arial" panose="020B0604020202020204" pitchFamily="34" charset="0"/>
        <a:defRPr sz="2000" b="1">
          <a:solidFill>
            <a:schemeClr val="tx1"/>
          </a:solidFill>
          <a:latin typeface="华文细黑" pitchFamily="2" charset="-122"/>
          <a:ea typeface="华文细黑" pitchFamily="2" charset="-122"/>
          <a:sym typeface="华文中宋" pitchFamily="2" charset="-122"/>
        </a:defRPr>
      </a:lvl3pPr>
      <a:lvl4pPr algn="l" defTabSz="0" rtl="0" eaLnBrk="0" fontAlgn="base" hangingPunct="0">
        <a:spcBef>
          <a:spcPct val="0"/>
        </a:spcBef>
        <a:spcAft>
          <a:spcPct val="0"/>
        </a:spcAft>
        <a:buFont typeface="Arial" panose="020B0604020202020204" pitchFamily="34" charset="0"/>
        <a:defRPr sz="2000" b="1">
          <a:solidFill>
            <a:schemeClr val="tx1"/>
          </a:solidFill>
          <a:latin typeface="华文细黑" pitchFamily="2" charset="-122"/>
          <a:ea typeface="华文细黑" pitchFamily="2" charset="-122"/>
          <a:sym typeface="华文中宋" pitchFamily="2" charset="-122"/>
        </a:defRPr>
      </a:lvl4pPr>
      <a:lvl5pPr algn="l" defTabSz="0" rtl="0" eaLnBrk="0" fontAlgn="base" hangingPunct="0">
        <a:spcBef>
          <a:spcPct val="0"/>
        </a:spcBef>
        <a:spcAft>
          <a:spcPct val="0"/>
        </a:spcAft>
        <a:buFont typeface="Arial" panose="020B0604020202020204" pitchFamily="34" charset="0"/>
        <a:defRPr sz="2000" b="1">
          <a:solidFill>
            <a:schemeClr val="tx1"/>
          </a:solidFill>
          <a:latin typeface="华文细黑" pitchFamily="2" charset="-122"/>
          <a:ea typeface="华文细黑" pitchFamily="2" charset="-122"/>
          <a:sym typeface="华文中宋" pitchFamily="2" charset="-122"/>
        </a:defRPr>
      </a:lvl5pPr>
      <a:lvl6pPr marL="457200" algn="l" defTabSz="0" rtl="0" eaLnBrk="0" fontAlgn="base" hangingPunct="0">
        <a:spcBef>
          <a:spcPct val="0"/>
        </a:spcBef>
        <a:spcAft>
          <a:spcPct val="0"/>
        </a:spcAft>
        <a:buFont typeface="Arial" panose="020B0604020202020204" pitchFamily="34" charset="0"/>
        <a:defRPr sz="2400" b="1">
          <a:solidFill>
            <a:srgbClr val="660066"/>
          </a:solidFill>
          <a:latin typeface="Arial" panose="020B0604020202020204" pitchFamily="34" charset="0"/>
          <a:ea typeface="宋体" panose="02010600030101010101" pitchFamily="2" charset="-122"/>
          <a:sym typeface="华文中宋" pitchFamily="2" charset="-122"/>
        </a:defRPr>
      </a:lvl6pPr>
      <a:lvl7pPr marL="914400" algn="l" defTabSz="0" rtl="0" eaLnBrk="0" fontAlgn="base" hangingPunct="0">
        <a:spcBef>
          <a:spcPct val="0"/>
        </a:spcBef>
        <a:spcAft>
          <a:spcPct val="0"/>
        </a:spcAft>
        <a:buFont typeface="Arial" panose="020B0604020202020204" pitchFamily="34" charset="0"/>
        <a:defRPr sz="2400" b="1">
          <a:solidFill>
            <a:srgbClr val="660066"/>
          </a:solidFill>
          <a:latin typeface="Arial" panose="020B0604020202020204" pitchFamily="34" charset="0"/>
          <a:ea typeface="宋体" panose="02010600030101010101" pitchFamily="2" charset="-122"/>
          <a:sym typeface="华文中宋" pitchFamily="2" charset="-122"/>
        </a:defRPr>
      </a:lvl7pPr>
      <a:lvl8pPr marL="1371600" algn="l" defTabSz="0" rtl="0" eaLnBrk="0" fontAlgn="base" hangingPunct="0">
        <a:spcBef>
          <a:spcPct val="0"/>
        </a:spcBef>
        <a:spcAft>
          <a:spcPct val="0"/>
        </a:spcAft>
        <a:buFont typeface="Arial" panose="020B0604020202020204" pitchFamily="34" charset="0"/>
        <a:defRPr sz="2400" b="1">
          <a:solidFill>
            <a:srgbClr val="660066"/>
          </a:solidFill>
          <a:latin typeface="Arial" panose="020B0604020202020204" pitchFamily="34" charset="0"/>
          <a:ea typeface="宋体" panose="02010600030101010101" pitchFamily="2" charset="-122"/>
          <a:sym typeface="华文中宋" pitchFamily="2" charset="-122"/>
        </a:defRPr>
      </a:lvl8pPr>
      <a:lvl9pPr marL="1828800" algn="l" defTabSz="0" rtl="0" eaLnBrk="0" fontAlgn="base" hangingPunct="0">
        <a:spcBef>
          <a:spcPct val="0"/>
        </a:spcBef>
        <a:spcAft>
          <a:spcPct val="0"/>
        </a:spcAft>
        <a:buFont typeface="Arial" panose="020B0604020202020204" pitchFamily="34" charset="0"/>
        <a:defRPr sz="2400" b="1">
          <a:solidFill>
            <a:srgbClr val="660066"/>
          </a:solidFill>
          <a:latin typeface="Arial" panose="020B0604020202020204" pitchFamily="34" charset="0"/>
          <a:ea typeface="宋体" panose="02010600030101010101" pitchFamily="2" charset="-122"/>
          <a:sym typeface="华文中宋" pitchFamily="2" charset="-122"/>
        </a:defRPr>
      </a:lvl9pPr>
    </p:titleStyle>
    <p:bodyStyle>
      <a:lvl1pPr marL="342900" indent="-342900" algn="just" defTabSz="0" rtl="0" eaLnBrk="0" fontAlgn="base" hangingPunct="0">
        <a:lnSpc>
          <a:spcPct val="135000"/>
        </a:lnSpc>
        <a:spcBef>
          <a:spcPct val="200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charset="0"/>
        </a:defRPr>
      </a:lvl1pPr>
      <a:lvl2pPr marL="742950" lvl="1" indent="-285750" algn="l" defTabSz="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charset="0"/>
        </a:defRPr>
      </a:lvl2pPr>
      <a:lvl3pPr marL="1143000" lvl="2" indent="-228600" algn="l" defTabSz="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charset="0"/>
        </a:defRPr>
      </a:lvl3pPr>
      <a:lvl4pPr marL="1600200" lvl="3" indent="-228600" algn="l" defTabSz="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4pPr>
      <a:lvl5pPr marL="2057400" lvl="4" indent="-228600" algn="l" defTabSz="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5pPr>
      <a:lvl6pPr marL="2514600" lvl="5" indent="-228600" algn="l" defTabSz="0" eaLnBrk="0" fontAlgn="base" latinLnBrk="0"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6pPr>
      <a:lvl7pPr marL="2971800" lvl="6" indent="-228600" algn="l" defTabSz="0" eaLnBrk="0" fontAlgn="base" latinLnBrk="0"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7pPr>
      <a:lvl8pPr marL="3429000" lvl="7" indent="-228600" algn="l" defTabSz="0" eaLnBrk="0" fontAlgn="base" latinLnBrk="0"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8pPr>
      <a:lvl9pPr marL="3886200" lvl="8" indent="-228600" algn="l" defTabSz="0" eaLnBrk="0" fontAlgn="base" latinLnBrk="0"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9pPr>
    </p:bodyStyle>
    <p:otherStyle>
      <a:lvl1pPr marL="0" lvl="0"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6.png"/><Relationship Id="rId1"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标题 4"/>
          <p:cNvSpPr>
            <a:spLocks noGrp="1"/>
          </p:cNvSpPr>
          <p:nvPr>
            <p:ph type="title"/>
          </p:nvPr>
        </p:nvSpPr>
        <p:spPr/>
        <p:txBody>
          <a:bodyPr/>
          <a:p>
            <a:endParaRPr lang="zh-CN" altLang="en-US"/>
          </a:p>
        </p:txBody>
      </p:sp>
      <p:pic>
        <p:nvPicPr>
          <p:cNvPr id="4" name="内容占位符 3" descr="图片4"/>
          <p:cNvPicPr>
            <a:picLocks noChangeAspect="1"/>
          </p:cNvPicPr>
          <p:nvPr>
            <p:ph idx="1"/>
          </p:nvPr>
        </p:nvPicPr>
        <p:blipFill>
          <a:blip r:embed="rId1"/>
          <a:stretch>
            <a:fillRect/>
          </a:stretch>
        </p:blipFill>
        <p:spPr>
          <a:xfrm>
            <a:off x="-3810" y="-1905"/>
            <a:ext cx="9138920" cy="6857365"/>
          </a:xfrm>
          <a:prstGeom prst="rect">
            <a:avLst/>
          </a:prstGeom>
        </p:spPr>
      </p:pic>
      <p:sp>
        <p:nvSpPr>
          <p:cNvPr id="6" name="文本框 5"/>
          <p:cNvSpPr txBox="1"/>
          <p:nvPr/>
        </p:nvSpPr>
        <p:spPr>
          <a:xfrm>
            <a:off x="1649095" y="2487930"/>
            <a:ext cx="6732270" cy="1445260"/>
          </a:xfrm>
          <a:prstGeom prst="rect">
            <a:avLst/>
          </a:prstGeom>
          <a:noFill/>
        </p:spPr>
        <p:txBody>
          <a:bodyPr wrap="square" rtlCol="0">
            <a:spAutoFit/>
          </a:bodyPr>
          <a:p>
            <a:pPr algn="r"/>
            <a:r>
              <a:rPr lang="zh-CN" altLang="en-US" sz="4400">
                <a:latin typeface="方正粗黑宋简体" panose="02000000000000000000" charset="-122"/>
                <a:ea typeface="方正粗黑宋简体" panose="02000000000000000000" charset="-122"/>
                <a:cs typeface="方正粗黑宋简体" panose="02000000000000000000" charset="-122"/>
              </a:rPr>
              <a:t>第八章   国际技术转移与创新管理</a:t>
            </a:r>
            <a:endParaRPr lang="zh-CN" altLang="en-US" sz="4400">
              <a:latin typeface="方正粗黑宋简体" panose="02000000000000000000" charset="-122"/>
              <a:ea typeface="方正粗黑宋简体" panose="02000000000000000000" charset="-122"/>
              <a:cs typeface="方正粗黑宋简体" panose="02000000000000000000"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第二节　国际技术创新</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二、技术创新战略及其选择</a:t>
            </a:r>
            <a:endParaRPr lang="zh-CN" altLang="en-US"/>
          </a:p>
          <a:p>
            <a:pPr marL="0" indent="0">
              <a:buNone/>
            </a:pPr>
            <a:r>
              <a:rPr lang="en-US" altLang="zh-CN" sz="2200" b="1" dirty="0">
                <a:latin typeface="楷体" panose="02010609060101010101" charset="-122"/>
                <a:ea typeface="楷体" panose="02010609060101010101" charset="-122"/>
              </a:rPr>
              <a:t>(一)创新基础战略</a:t>
            </a:r>
            <a:endParaRPr lang="zh-CN" altLang="en-US"/>
          </a:p>
          <a:p>
            <a:r>
              <a:rPr lang="zh-CN" altLang="en-US"/>
              <a:t>创新基础战略是指选择在何种层次上组织创新:是在理论创新的基础上开发出全新的技术或产品,还是利用现有知识,对目前的生产工艺、方法或产品结构等进行改进。创新基础战略也就是企业选择基础性研究还是应用性研究的战略选择。</a:t>
            </a:r>
            <a:endParaRPr lang="zh-CN" altLang="en-US"/>
          </a:p>
          <a:p>
            <a:endParaRPr lang="zh-CN"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第二节　国际技术创新</a:t>
            </a:r>
            <a:endParaRPr lang="zh-CN" altLang="en-US"/>
          </a:p>
        </p:txBody>
      </p:sp>
      <p:sp>
        <p:nvSpPr>
          <p:cNvPr id="3" name="内容占位符 2"/>
          <p:cNvSpPr>
            <a:spLocks noGrp="1"/>
          </p:cNvSpPr>
          <p:nvPr>
            <p:ph idx="1"/>
          </p:nvPr>
        </p:nvSpPr>
        <p:spPr/>
        <p:txBody>
          <a:bodyPr/>
          <a:p>
            <a:pPr marL="0" indent="0">
              <a:buNone/>
            </a:pPr>
            <a:r>
              <a:rPr lang="en-US" altLang="zh-CN" sz="2200" b="1" dirty="0">
                <a:latin typeface="楷体" panose="02010609060101010101" charset="-122"/>
                <a:ea typeface="楷体" panose="02010609060101010101" charset="-122"/>
                <a:sym typeface="+mn-ea"/>
              </a:rPr>
              <a:t>(二)创新时序战略</a:t>
            </a:r>
            <a:endParaRPr lang="zh-CN" altLang="en-US"/>
          </a:p>
          <a:p>
            <a:r>
              <a:rPr lang="zh-CN" altLang="en-US">
                <a:sym typeface="+mn-ea"/>
              </a:rPr>
              <a:t>创新时序战略是指企业相对于行业内其他企业而言,在组织企业内部的技术创新时,是采取率先创新战略还是模仿创新战略。</a:t>
            </a:r>
            <a:endParaRPr lang="zh-CN" altLang="en-US"/>
          </a:p>
          <a:p>
            <a:pPr marL="0" indent="0" latinLnBrk="0">
              <a:spcBef>
                <a:spcPts val="1800"/>
              </a:spcBef>
              <a:buNone/>
            </a:pPr>
            <a:r>
              <a:rPr lang="en-US" altLang="zh-CN" sz="2200" b="1" dirty="0">
                <a:latin typeface="楷体" panose="02010609060101010101" charset="-122"/>
                <a:ea typeface="楷体" panose="02010609060101010101" charset="-122"/>
                <a:sym typeface="+mn-ea"/>
              </a:rPr>
              <a:t>(三)创新方式战略</a:t>
            </a:r>
            <a:endParaRPr lang="zh-CN" altLang="en-US"/>
          </a:p>
          <a:p>
            <a:r>
              <a:rPr lang="zh-CN" altLang="en-US">
                <a:sym typeface="+mn-ea"/>
              </a:rPr>
              <a:t>1.自主创新战略</a:t>
            </a:r>
            <a:endParaRPr lang="zh-CN" altLang="en-US"/>
          </a:p>
          <a:p>
            <a:r>
              <a:rPr lang="zh-CN" altLang="en-US">
                <a:sym typeface="+mn-ea"/>
              </a:rPr>
              <a:t>2.合作创新战略</a:t>
            </a:r>
            <a:endParaRPr lang="zh-CN" altLang="en-US"/>
          </a:p>
          <a:p>
            <a:endParaRPr lang="zh-CN"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第二节　国际技术创新</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三、技术创新</a:t>
            </a:r>
            <a:r>
              <a:rPr lang="zh-CN" altLang="zh-CN" sz="2400" b="1" dirty="0">
                <a:latin typeface="黑体" panose="02010609060101010101" pitchFamily="2" charset="-122"/>
                <a:ea typeface="黑体" panose="02010609060101010101" pitchFamily="2" charset="-122"/>
              </a:rPr>
              <a:t>国际化</a:t>
            </a:r>
            <a:endParaRPr lang="zh-CN" altLang="en-US"/>
          </a:p>
          <a:p>
            <a:pPr marL="0" indent="0">
              <a:buNone/>
            </a:pPr>
            <a:r>
              <a:rPr lang="en-US" altLang="zh-CN" sz="2200" b="1" dirty="0">
                <a:latin typeface="楷体" panose="02010609060101010101" charset="-122"/>
                <a:ea typeface="楷体" panose="02010609060101010101" charset="-122"/>
              </a:rPr>
              <a:t>(一)技术创新区位国际化的趋势</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(二)技术创新的区位安排</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(三)技术创新国际化的组织管理</a:t>
            </a:r>
            <a:r>
              <a:rPr lang="zh-CN" altLang="en-US"/>
              <a:t> </a:t>
            </a:r>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2"/>
          <p:cNvGrpSpPr/>
          <p:nvPr/>
        </p:nvGrpSpPr>
        <p:grpSpPr bwMode="auto">
          <a:xfrm>
            <a:off x="1911350" y="2564904"/>
            <a:ext cx="5613400" cy="646748"/>
            <a:chOff x="0" y="0"/>
            <a:chExt cx="8840" cy="1019"/>
          </a:xfrm>
        </p:grpSpPr>
        <p:sp>
          <p:nvSpPr>
            <p:cNvPr id="5" name="矩形 1"/>
            <p:cNvSpPr>
              <a:spLocks noChangeArrowheads="1"/>
            </p:cNvSpPr>
            <p:nvPr/>
          </p:nvSpPr>
          <p:spPr bwMode="auto">
            <a:xfrm>
              <a:off x="0" y="0"/>
              <a:ext cx="8840" cy="1019"/>
            </a:xfrm>
            <a:prstGeom prst="rect">
              <a:avLst/>
            </a:prstGeom>
            <a:solidFill>
              <a:srgbClr val="076F8B"/>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6" name="Group 4"/>
            <p:cNvGrpSpPr/>
            <p:nvPr/>
          </p:nvGrpSpPr>
          <p:grpSpPr bwMode="auto">
            <a:xfrm>
              <a:off x="108" y="36"/>
              <a:ext cx="8673" cy="981"/>
              <a:chOff x="0" y="0"/>
              <a:chExt cx="8673" cy="981"/>
            </a:xfrm>
          </p:grpSpPr>
          <p:pic>
            <p:nvPicPr>
              <p:cNvPr id="7" name="Picture 3"/>
              <p:cNvPicPr>
                <a:picLocks noChangeAspect="1" noChangeArrowheads="1"/>
              </p:cNvPicPr>
              <p:nvPr/>
            </p:nvPicPr>
            <p:blipFill>
              <a:blip r:embed="rId1">
                <a:extLst>
                  <a:ext uri="{28A0092B-C50C-407E-A947-70E740481C1C}">
                    <a14:useLocalDpi xmlns:a14="http://schemas.microsoft.com/office/drawing/2010/main" val="0"/>
                  </a:ext>
                </a:extLst>
              </a:blip>
              <a:srcRect l="42921" t="28023" r="18097" b="53534"/>
              <a:stretch>
                <a:fillRect/>
              </a:stretch>
            </p:blipFill>
            <p:spPr bwMode="auto">
              <a:xfrm rot="10800000">
                <a:off x="6422" y="0"/>
                <a:ext cx="2251" cy="9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8" name="TextBox 2"/>
              <p:cNvSpPr>
                <a:spLocks noChangeArrowheads="1"/>
              </p:cNvSpPr>
              <p:nvPr/>
            </p:nvSpPr>
            <p:spPr bwMode="auto">
              <a:xfrm>
                <a:off x="0" y="193"/>
                <a:ext cx="8260" cy="6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US" altLang="zh-CN" sz="2200" b="1" dirty="0">
                    <a:solidFill>
                      <a:schemeClr val="bg1"/>
                    </a:solidFill>
                    <a:latin typeface="微软雅黑" panose="020B0503020204020204" charset="-122"/>
                    <a:ea typeface="微软雅黑" panose="020B0503020204020204" charset="-122"/>
                    <a:sym typeface="微软雅黑" panose="020B0503020204020204" charset="-122"/>
                  </a:rPr>
                  <a:t> </a:t>
                </a:r>
                <a:r>
                  <a:rPr sz="2200" dirty="0">
                    <a:solidFill>
                      <a:schemeClr val="bg1"/>
                    </a:solidFill>
                    <a:latin typeface="微软雅黑" panose="020B0503020204020204" charset="-122"/>
                    <a:ea typeface="微软雅黑" panose="020B0503020204020204" charset="-122"/>
                    <a:sym typeface="微软雅黑" panose="020B0503020204020204" charset="-122"/>
                  </a:rPr>
                  <a:t>第一节　国际技术转移</a:t>
                </a:r>
                <a:endParaRPr sz="2200" dirty="0">
                  <a:solidFill>
                    <a:schemeClr val="bg1"/>
                  </a:solidFill>
                  <a:latin typeface="微软雅黑" panose="020B0503020204020204" charset="-122"/>
                  <a:ea typeface="微软雅黑" panose="020B0503020204020204" charset="-122"/>
                  <a:sym typeface="微软雅黑" panose="020B0503020204020204" charset="-122"/>
                </a:endParaRPr>
              </a:p>
            </p:txBody>
          </p:sp>
        </p:grpSp>
      </p:grpSp>
      <p:sp>
        <p:nvSpPr>
          <p:cNvPr id="9" name="直接连接符 18"/>
          <p:cNvSpPr>
            <a:spLocks noChangeShapeType="1"/>
          </p:cNvSpPr>
          <p:nvPr/>
        </p:nvSpPr>
        <p:spPr bwMode="auto">
          <a:xfrm>
            <a:off x="1692275" y="1123950"/>
            <a:ext cx="1588" cy="4933950"/>
          </a:xfrm>
          <a:prstGeom prst="line">
            <a:avLst/>
          </a:prstGeom>
          <a:noFill/>
          <a:ln w="9525" cap="flat" cmpd="sng">
            <a:solidFill>
              <a:srgbClr val="076F8B"/>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0" name="TextBox 19"/>
          <p:cNvSpPr>
            <a:spLocks noChangeArrowheads="1"/>
          </p:cNvSpPr>
          <p:nvPr/>
        </p:nvSpPr>
        <p:spPr bwMode="auto">
          <a:xfrm>
            <a:off x="900113" y="4870450"/>
            <a:ext cx="503237" cy="1076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3200" b="1">
                <a:solidFill>
                  <a:srgbClr val="076F8B"/>
                </a:solidFill>
                <a:latin typeface="方正宋黑简体" panose="02000000000000000000" pitchFamily="1" charset="-122"/>
                <a:ea typeface="方正宋黑简体" panose="02000000000000000000" pitchFamily="1" charset="-122"/>
                <a:sym typeface="方正宋黑简体" panose="02000000000000000000" pitchFamily="1" charset="-122"/>
              </a:rPr>
              <a:t>目录</a:t>
            </a:r>
            <a:endParaRPr lang="zh-CN" altLang="en-US"/>
          </a:p>
        </p:txBody>
      </p:sp>
      <p:grpSp>
        <p:nvGrpSpPr>
          <p:cNvPr id="11" name="Group 9"/>
          <p:cNvGrpSpPr/>
          <p:nvPr/>
        </p:nvGrpSpPr>
        <p:grpSpPr bwMode="auto">
          <a:xfrm>
            <a:off x="1908175" y="3502333"/>
            <a:ext cx="5613400" cy="646747"/>
            <a:chOff x="0" y="0"/>
            <a:chExt cx="8840" cy="1019"/>
          </a:xfrm>
        </p:grpSpPr>
        <p:sp>
          <p:nvSpPr>
            <p:cNvPr id="12" name="矩形 1"/>
            <p:cNvSpPr>
              <a:spLocks noChangeArrowheads="1"/>
            </p:cNvSpPr>
            <p:nvPr/>
          </p:nvSpPr>
          <p:spPr bwMode="auto">
            <a:xfrm>
              <a:off x="0" y="0"/>
              <a:ext cx="8840" cy="1019"/>
            </a:xfrm>
            <a:prstGeom prst="rect">
              <a:avLst/>
            </a:prstGeom>
            <a:solidFill>
              <a:srgbClr val="076F8B"/>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13" name="Group 11"/>
            <p:cNvGrpSpPr/>
            <p:nvPr/>
          </p:nvGrpSpPr>
          <p:grpSpPr bwMode="auto">
            <a:xfrm>
              <a:off x="108" y="36"/>
              <a:ext cx="8673" cy="981"/>
              <a:chOff x="0" y="0"/>
              <a:chExt cx="8673" cy="981"/>
            </a:xfrm>
          </p:grpSpPr>
          <p:pic>
            <p:nvPicPr>
              <p:cNvPr id="14" name="Picture 3"/>
              <p:cNvPicPr>
                <a:picLocks noChangeAspect="1" noChangeArrowheads="1"/>
              </p:cNvPicPr>
              <p:nvPr/>
            </p:nvPicPr>
            <p:blipFill>
              <a:blip r:embed="rId1">
                <a:extLst>
                  <a:ext uri="{28A0092B-C50C-407E-A947-70E740481C1C}">
                    <a14:useLocalDpi xmlns:a14="http://schemas.microsoft.com/office/drawing/2010/main" val="0"/>
                  </a:ext>
                </a:extLst>
              </a:blip>
              <a:srcRect l="42921" t="28023" r="18097" b="53534"/>
              <a:stretch>
                <a:fillRect/>
              </a:stretch>
            </p:blipFill>
            <p:spPr bwMode="auto">
              <a:xfrm rot="10800000">
                <a:off x="6422" y="0"/>
                <a:ext cx="2251" cy="9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5" name="TextBox 2"/>
              <p:cNvSpPr>
                <a:spLocks noChangeArrowheads="1"/>
              </p:cNvSpPr>
              <p:nvPr/>
            </p:nvSpPr>
            <p:spPr bwMode="auto">
              <a:xfrm>
                <a:off x="0" y="193"/>
                <a:ext cx="8260" cy="6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US" altLang="zh-CN" sz="2200" dirty="0">
                    <a:solidFill>
                      <a:schemeClr val="bg1"/>
                    </a:solidFill>
                    <a:latin typeface="微软雅黑" panose="020B0503020204020204" charset="-122"/>
                    <a:ea typeface="微软雅黑" panose="020B0503020204020204" charset="-122"/>
                    <a:sym typeface="微软雅黑" panose="020B0503020204020204" charset="-122"/>
                  </a:rPr>
                  <a:t> </a:t>
                </a:r>
                <a:r>
                  <a:rPr lang="zh-CN" altLang="en-US" sz="2200" dirty="0">
                    <a:solidFill>
                      <a:schemeClr val="bg1"/>
                    </a:solidFill>
                    <a:latin typeface="微软雅黑" panose="020B0503020204020204" charset="-122"/>
                    <a:ea typeface="微软雅黑" panose="020B0503020204020204" charset="-122"/>
                    <a:sym typeface="微软雅黑" panose="020B0503020204020204" charset="-122"/>
                  </a:rPr>
                  <a:t>第二节　国际技术创新</a:t>
                </a:r>
                <a:endParaRPr lang="zh-CN" altLang="en-US" sz="2200" dirty="0">
                  <a:solidFill>
                    <a:schemeClr val="bg1"/>
                  </a:solidFill>
                  <a:latin typeface="微软雅黑" panose="020B0503020204020204" charset="-122"/>
                  <a:ea typeface="微软雅黑" panose="020B0503020204020204" charset="-122"/>
                  <a:sym typeface="微软雅黑" panose="020B0503020204020204" charset="-122"/>
                </a:endParaRPr>
              </a:p>
            </p:txBody>
          </p:sp>
        </p:grpSp>
      </p:grpSp>
      <p:pic>
        <p:nvPicPr>
          <p:cNvPr id="2" name="内容占位符 1"/>
          <p:cNvPicPr>
            <a:picLocks noChangeAspect="1"/>
          </p:cNvPicPr>
          <p:nvPr>
            <p:ph idx="1"/>
          </p:nvPr>
        </p:nvPicPr>
        <p:blipFill>
          <a:blip r:embed="rId2"/>
          <a:stretch>
            <a:fillRect/>
          </a:stretch>
        </p:blipFill>
        <p:spPr>
          <a:xfrm>
            <a:off x="1043940" y="-3810"/>
            <a:ext cx="8101965" cy="87376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国际技术转移</a:t>
            </a:r>
            <a:endParaRPr lang="zh-CN" altLang="en-US"/>
          </a:p>
        </p:txBody>
      </p:sp>
      <p:sp>
        <p:nvSpPr>
          <p:cNvPr id="3" name="内容占位符 2"/>
          <p:cNvSpPr>
            <a:spLocks noGrp="1"/>
          </p:cNvSpPr>
          <p:nvPr>
            <p:ph idx="1"/>
          </p:nvPr>
        </p:nvSpPr>
        <p:spPr>
          <a:xfrm>
            <a:off x="384175" y="1268095"/>
            <a:ext cx="8288655" cy="5256530"/>
          </a:xfrm>
        </p:spPr>
        <p:txBody>
          <a:bodyPr/>
          <a:p>
            <a:pPr marL="0" indent="0">
              <a:buNone/>
            </a:pPr>
            <a:r>
              <a:rPr lang="zh-CN" altLang="zh-CN" sz="2400" b="1" dirty="0">
                <a:latin typeface="黑体" panose="02010609060101010101" pitchFamily="2" charset="-122"/>
                <a:ea typeface="黑体" panose="02010609060101010101" pitchFamily="2" charset="-122"/>
              </a:rPr>
              <a:t>一、国际技术转移的基本概念</a:t>
            </a:r>
            <a:endParaRPr lang="zh-CN" altLang="en-US"/>
          </a:p>
          <a:p>
            <a:pPr marL="0" indent="0">
              <a:buNone/>
            </a:pPr>
            <a:r>
              <a:rPr lang="en-US" altLang="zh-CN" sz="2200" b="1" dirty="0">
                <a:latin typeface="楷体" panose="02010609060101010101" charset="-122"/>
                <a:ea typeface="楷体" panose="02010609060101010101" charset="-122"/>
              </a:rPr>
              <a:t>(一)技术的基本概念</a:t>
            </a:r>
            <a:endParaRPr lang="zh-CN" altLang="en-US"/>
          </a:p>
          <a:p>
            <a:r>
              <a:rPr lang="zh-CN" altLang="en-US"/>
              <a:t>(1)世界知识产权组织在1977年出版的《供发展中国家使用的许可贸易指南》中的定义为:“技术是一种系统的知识,其目的是为了制造产品、应用工艺或提供服务。”</a:t>
            </a:r>
            <a:endParaRPr lang="zh-CN" altLang="en-US"/>
          </a:p>
          <a:p>
            <a:r>
              <a:rPr lang="zh-CN" altLang="en-US"/>
              <a:t>(2)联合国工业开发组织(简称 UNIDO)在《发展中国家引进外国技术的指南》中的定义为:“技术是指为制造某种产品、建立一个企业所必需的知识、经验及技能。”</a:t>
            </a:r>
            <a:endParaRPr lang="zh-CN" altLang="en-US"/>
          </a:p>
          <a:p>
            <a:r>
              <a:rPr lang="zh-CN" altLang="en-US"/>
              <a:t>(3)经济合作与发展组织(简称OECD)的定义为:“技术是指在整个生产过程中,包括从产品的研究到产品的销售所应用的知识的总和。”</a:t>
            </a:r>
            <a:endParaRPr lang="zh-CN"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国际技术转移</a:t>
            </a:r>
            <a:endParaRPr lang="zh-CN" altLang="en-US"/>
          </a:p>
        </p:txBody>
      </p:sp>
      <p:sp>
        <p:nvSpPr>
          <p:cNvPr id="3" name="内容占位符 2"/>
          <p:cNvSpPr>
            <a:spLocks noGrp="1"/>
          </p:cNvSpPr>
          <p:nvPr>
            <p:ph idx="1"/>
          </p:nvPr>
        </p:nvSpPr>
        <p:spPr/>
        <p:txBody>
          <a:bodyPr/>
          <a:p>
            <a:pPr marL="0" indent="0">
              <a:buNone/>
            </a:pPr>
            <a:r>
              <a:rPr lang="en-US" altLang="zh-CN" sz="2200" b="1" dirty="0">
                <a:latin typeface="楷体" panose="02010609060101010101" charset="-122"/>
                <a:ea typeface="楷体" panose="02010609060101010101" charset="-122"/>
              </a:rPr>
              <a:t>(二)技术转移和国际技术转移</a:t>
            </a:r>
            <a:endParaRPr lang="zh-CN" altLang="en-US"/>
          </a:p>
          <a:p>
            <a:r>
              <a:rPr lang="zh-CN" altLang="en-US"/>
              <a:t>1.技术转移</a:t>
            </a:r>
            <a:endParaRPr lang="zh-CN" altLang="en-US"/>
          </a:p>
          <a:p>
            <a:r>
              <a:rPr lang="zh-CN" altLang="en-US"/>
              <a:t>关于技术转移(Technology Transfer),目前学术界还没有一个明确的定义。常见的一种广义的定义是:技术转移是指技术在国家、地区、行业内部之间以及技术自身系统内输出与输入的活动过程,包括技术成果、信息、能力的转让、移植、引进、交流和推广普及。</a:t>
            </a:r>
            <a:endParaRPr lang="zh-CN" altLang="en-US"/>
          </a:p>
          <a:p>
            <a:r>
              <a:rPr lang="zh-CN" altLang="en-US"/>
              <a:t>2.国际技术转移</a:t>
            </a:r>
            <a:endParaRPr lang="zh-CN" altLang="en-US"/>
          </a:p>
          <a:p>
            <a:r>
              <a:rPr lang="zh-CN" altLang="en-US"/>
              <a:t>跨越国界的技术转移就是国际技术转移(International Transfer of Technology)。也就是说,判断一项技术转移活动是不是国际技术转移的依据是技术转移的标的是否跨越国界。</a:t>
            </a:r>
            <a:endParaRPr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国际技术转移</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二、国际技术转移的机制</a:t>
            </a:r>
            <a:endParaRPr lang="zh-CN" altLang="en-US"/>
          </a:p>
          <a:p>
            <a:pPr marL="0" indent="0">
              <a:buNone/>
            </a:pPr>
            <a:r>
              <a:rPr lang="en-US" altLang="zh-CN" sz="2200" b="1" dirty="0">
                <a:latin typeface="楷体" panose="02010609060101010101" charset="-122"/>
                <a:ea typeface="楷体" panose="02010609060101010101" charset="-122"/>
              </a:rPr>
              <a:t>(一)技术转移周期论</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(二)技术转移均衡论</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(三)技术转移选择论</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(四)技术转移需求资源关系(N􀆼R)论</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(五)技术转移的从属论、适用论与梯度论</a:t>
            </a:r>
            <a:endParaRPr lang="en-US" altLang="zh-CN" sz="2200" b="1" dirty="0">
              <a:latin typeface="楷体" panose="02010609060101010101" charset="-122"/>
              <a:ea typeface="楷体" panose="02010609060101010101"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国际技术转移</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三、国际技术转移的类型与方式</a:t>
            </a:r>
            <a:endParaRPr lang="zh-CN" altLang="en-US"/>
          </a:p>
          <a:p>
            <a:pPr marL="0" indent="0">
              <a:buNone/>
            </a:pPr>
            <a:r>
              <a:rPr lang="en-US" altLang="zh-CN" sz="2200" b="1" dirty="0">
                <a:latin typeface="楷体" panose="02010609060101010101" charset="-122"/>
                <a:ea typeface="楷体" panose="02010609060101010101" charset="-122"/>
              </a:rPr>
              <a:t>(一)国际技术转移的类型</a:t>
            </a:r>
            <a:endParaRPr lang="zh-CN" altLang="en-US"/>
          </a:p>
          <a:p>
            <a:r>
              <a:rPr lang="zh-CN" altLang="en-US"/>
              <a:t>1.有偿转移与无偿转移</a:t>
            </a:r>
            <a:endParaRPr lang="zh-CN" altLang="en-US"/>
          </a:p>
          <a:p>
            <a:r>
              <a:rPr lang="zh-CN" altLang="en-US"/>
              <a:t>2.内部转移与外部转移</a:t>
            </a:r>
            <a:endParaRPr lang="zh-CN" altLang="en-US"/>
          </a:p>
          <a:p>
            <a:r>
              <a:rPr lang="zh-CN" altLang="en-US"/>
              <a:t>3.简单型转移与吸收型转移</a:t>
            </a:r>
            <a:endParaRPr lang="zh-CN" altLang="en-US"/>
          </a:p>
          <a:p>
            <a:r>
              <a:rPr lang="zh-CN" altLang="en-US"/>
              <a:t>4.直接转移与间接转移</a:t>
            </a:r>
            <a:endParaRPr lang="zh-CN" altLang="en-US"/>
          </a:p>
          <a:p>
            <a:r>
              <a:rPr lang="zh-CN" altLang="en-US"/>
              <a:t>5.垂直转移与水平转移</a:t>
            </a:r>
            <a:endParaRPr lang="zh-CN" altLang="en-US"/>
          </a:p>
          <a:p>
            <a:endParaRPr lang="zh-CN"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国际技术转移</a:t>
            </a:r>
            <a:endParaRPr lang="zh-CN" altLang="en-US"/>
          </a:p>
        </p:txBody>
      </p:sp>
      <p:sp>
        <p:nvSpPr>
          <p:cNvPr id="3" name="内容占位符 2"/>
          <p:cNvSpPr>
            <a:spLocks noGrp="1"/>
          </p:cNvSpPr>
          <p:nvPr>
            <p:ph idx="1"/>
          </p:nvPr>
        </p:nvSpPr>
        <p:spPr/>
        <p:txBody>
          <a:bodyPr/>
          <a:p>
            <a:pPr marL="0" indent="0">
              <a:buNone/>
            </a:pPr>
            <a:r>
              <a:rPr lang="en-US" altLang="zh-CN" sz="2200" b="1" dirty="0">
                <a:latin typeface="楷体" panose="02010609060101010101" charset="-122"/>
                <a:ea typeface="楷体" panose="02010609060101010101" charset="-122"/>
                <a:sym typeface="+mn-ea"/>
              </a:rPr>
              <a:t>(二)国际技术转移的方式</a:t>
            </a:r>
            <a:endParaRPr lang="zh-CN" altLang="en-US"/>
          </a:p>
          <a:p>
            <a:r>
              <a:rPr lang="zh-CN" altLang="en-US">
                <a:sym typeface="+mn-ea"/>
              </a:rPr>
              <a:t>1.国际商品贸易</a:t>
            </a:r>
            <a:endParaRPr lang="zh-CN" altLang="en-US"/>
          </a:p>
          <a:p>
            <a:r>
              <a:rPr lang="zh-CN" altLang="en-US">
                <a:sym typeface="+mn-ea"/>
              </a:rPr>
              <a:t>2.国际技术许可</a:t>
            </a:r>
            <a:endParaRPr lang="zh-CN" altLang="en-US"/>
          </a:p>
          <a:p>
            <a:r>
              <a:rPr lang="zh-CN" altLang="en-US">
                <a:sym typeface="+mn-ea"/>
              </a:rPr>
              <a:t>3.国际特许经营</a:t>
            </a:r>
            <a:endParaRPr lang="zh-CN" altLang="en-US"/>
          </a:p>
          <a:p>
            <a:r>
              <a:rPr lang="zh-CN" altLang="en-US">
                <a:sym typeface="+mn-ea"/>
              </a:rPr>
              <a:t>4.国际技术咨询与服务</a:t>
            </a:r>
            <a:endParaRPr lang="zh-CN" altLang="en-US"/>
          </a:p>
          <a:p>
            <a:r>
              <a:rPr lang="zh-CN" altLang="en-US">
                <a:sym typeface="+mn-ea"/>
              </a:rPr>
              <a:t>5.技术所有权转移</a:t>
            </a:r>
            <a:endParaRPr lang="zh-CN" altLang="en-US"/>
          </a:p>
          <a:p>
            <a:r>
              <a:rPr lang="zh-CN" altLang="en-US">
                <a:sym typeface="+mn-ea"/>
              </a:rPr>
              <a:t>6.与国际工程承包、国际合作生产和外国直接投资相结合的技术转移</a:t>
            </a:r>
            <a:endParaRPr lang="zh-CN" altLang="en-US"/>
          </a:p>
          <a:p>
            <a:endParaRPr lang="zh-CN"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国际技术创新</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四、国际技术转移价格的确定与支付</a:t>
            </a:r>
            <a:endParaRPr lang="zh-CN" altLang="en-US"/>
          </a:p>
          <a:p>
            <a:pPr marL="0" indent="0">
              <a:buNone/>
            </a:pPr>
            <a:r>
              <a:rPr lang="en-US" altLang="zh-CN" sz="2200" b="1" dirty="0">
                <a:latin typeface="楷体" panose="02010609060101010101" charset="-122"/>
                <a:ea typeface="楷体" panose="02010609060101010101" charset="-122"/>
              </a:rPr>
              <a:t>(一)技术价格的构成</a:t>
            </a:r>
            <a:endParaRPr lang="zh-CN" altLang="en-US"/>
          </a:p>
          <a:p>
            <a:r>
              <a:rPr lang="zh-CN" altLang="en-US"/>
              <a:t>1.直接转移费用</a:t>
            </a:r>
            <a:endParaRPr lang="zh-CN" altLang="en-US"/>
          </a:p>
          <a:p>
            <a:r>
              <a:rPr lang="zh-CN" altLang="en-US"/>
              <a:t>2.技术开发费用的补偿价值</a:t>
            </a:r>
            <a:endParaRPr lang="zh-CN" altLang="en-US"/>
          </a:p>
          <a:p>
            <a:r>
              <a:rPr lang="zh-CN" altLang="en-US"/>
              <a:t>3.市场机会补偿价值</a:t>
            </a:r>
            <a:endParaRPr lang="zh-CN" altLang="en-US"/>
          </a:p>
          <a:p>
            <a:r>
              <a:rPr lang="zh-CN" altLang="en-US"/>
              <a:t>4.技术转移税</a:t>
            </a:r>
            <a:endParaRPr lang="zh-CN" altLang="en-US"/>
          </a:p>
          <a:p>
            <a:pPr marL="0" indent="0" latinLnBrk="0">
              <a:spcBef>
                <a:spcPts val="1800"/>
              </a:spcBef>
              <a:buNone/>
            </a:pPr>
            <a:r>
              <a:rPr lang="en-US" altLang="zh-CN" sz="2200" b="1" dirty="0">
                <a:latin typeface="楷体" panose="02010609060101010101" charset="-122"/>
                <a:ea typeface="楷体" panose="02010609060101010101" charset="-122"/>
              </a:rPr>
              <a:t>(二)支付方法</a:t>
            </a:r>
            <a:endParaRPr lang="zh-CN" altLang="en-US"/>
          </a:p>
          <a:p>
            <a:r>
              <a:rPr lang="zh-CN" altLang="en-US"/>
              <a:t>1.一次总算</a:t>
            </a:r>
            <a:endParaRPr lang="zh-CN" altLang="en-US"/>
          </a:p>
          <a:p>
            <a:r>
              <a:rPr lang="zh-CN" altLang="en-US"/>
              <a:t>2.提成费支付</a:t>
            </a:r>
            <a:endParaRPr lang="zh-CN" altLang="en-US"/>
          </a:p>
          <a:p>
            <a:r>
              <a:rPr lang="zh-CN" altLang="en-US"/>
              <a:t>3.入门费加提成</a:t>
            </a:r>
            <a:endParaRPr lang="zh-CN"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第二节　国际技术创新</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一、技术创新概述</a:t>
            </a:r>
            <a:endParaRPr lang="zh-CN" altLang="en-US"/>
          </a:p>
          <a:p>
            <a:pPr marL="0" indent="0">
              <a:buNone/>
            </a:pPr>
            <a:r>
              <a:rPr lang="en-US" altLang="zh-CN" sz="2200" b="1" dirty="0">
                <a:latin typeface="楷体" panose="02010609060101010101" charset="-122"/>
                <a:ea typeface="楷体" panose="02010609060101010101" charset="-122"/>
              </a:rPr>
              <a:t>(一)创新与技术创新</a:t>
            </a:r>
            <a:endParaRPr lang="zh-CN" altLang="en-US"/>
          </a:p>
          <a:p>
            <a:r>
              <a:rPr lang="zh-CN" altLang="en-US"/>
              <a:t>“创新”最初是由著名美籍奥地利经济学家约瑟夫·熊彼得(Joseph A.Schumpeter)于1912年在其成名作《经济发展理论》中首次提出来的。他把创新定义为企业家的职能,并认为企业家之所以能成为企业家,并不是由于其拥有资本,而是因为他具有创新精神并组织了创新。</a:t>
            </a:r>
            <a:endParaRPr lang="zh-CN" altLang="en-US"/>
          </a:p>
          <a:p>
            <a:pPr marL="0" indent="0" latinLnBrk="0">
              <a:spcBef>
                <a:spcPts val="1800"/>
              </a:spcBef>
              <a:buNone/>
            </a:pPr>
            <a:r>
              <a:rPr lang="en-US" altLang="zh-CN" sz="2200" b="1" dirty="0">
                <a:latin typeface="楷体" panose="02010609060101010101" charset="-122"/>
                <a:ea typeface="楷体" panose="02010609060101010101" charset="-122"/>
              </a:rPr>
              <a:t>(二)技术创新的类型</a:t>
            </a:r>
            <a:endParaRPr lang="zh-CN" altLang="en-US"/>
          </a:p>
          <a:p>
            <a:r>
              <a:rPr lang="zh-CN" altLang="en-US"/>
              <a:t>1.根据技术创新的内容划分</a:t>
            </a:r>
            <a:endParaRPr lang="zh-CN" altLang="en-US"/>
          </a:p>
          <a:p>
            <a:r>
              <a:rPr lang="zh-CN" altLang="en-US"/>
              <a:t>2.根据技术创新的强度划分</a:t>
            </a:r>
            <a:endParaRPr lang="zh-CN" altLang="en-US"/>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
      <a:majorFont>
        <a:latin typeface="Arial"/>
        <a:ea typeface="宋体"/>
        <a:cs typeface=""/>
      </a:majorFont>
      <a:minorFont>
        <a:latin typeface="Arial"/>
        <a:ea typeface="宋体"/>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1432</Words>
  <Application>WPS 演示</Application>
  <PresentationFormat>全屏显示(4:3)</PresentationFormat>
  <Paragraphs>100</Paragraphs>
  <Slides>12</Slides>
  <Notes>0</Notes>
  <HiddenSlides>0</HiddenSlides>
  <MMClips>0</MMClips>
  <ScaleCrop>false</ScaleCrop>
  <HeadingPairs>
    <vt:vector size="6" baseType="variant">
      <vt:variant>
        <vt:lpstr>已用的字体</vt:lpstr>
      </vt:variant>
      <vt:variant>
        <vt:i4>22</vt:i4>
      </vt:variant>
      <vt:variant>
        <vt:lpstr>主题</vt:lpstr>
      </vt:variant>
      <vt:variant>
        <vt:i4>2</vt:i4>
      </vt:variant>
      <vt:variant>
        <vt:lpstr>幻灯片标题</vt:lpstr>
      </vt:variant>
      <vt:variant>
        <vt:i4>12</vt:i4>
      </vt:variant>
    </vt:vector>
  </HeadingPairs>
  <TitlesOfParts>
    <vt:vector size="36" baseType="lpstr">
      <vt:lpstr>Arial</vt:lpstr>
      <vt:lpstr>宋体</vt:lpstr>
      <vt:lpstr>Wingdings</vt:lpstr>
      <vt:lpstr>华文中宋</vt:lpstr>
      <vt:lpstr>GungsuhChe</vt:lpstr>
      <vt:lpstr>Arial Black</vt:lpstr>
      <vt:lpstr>华文细黑</vt:lpstr>
      <vt:lpstr>微软雅黑</vt:lpstr>
      <vt:lpstr>黑体</vt:lpstr>
      <vt:lpstr>楷体_GB2312</vt:lpstr>
      <vt:lpstr>新宋体</vt:lpstr>
      <vt:lpstr>Times New Roman</vt:lpstr>
      <vt:lpstr>Arial Unicode MS</vt:lpstr>
      <vt:lpstr>Malgun Gothic</vt:lpstr>
      <vt:lpstr>Calibri</vt:lpstr>
      <vt:lpstr>华文中宋</vt:lpstr>
      <vt:lpstr>华文细黑</vt:lpstr>
      <vt:lpstr>楷体_GB2312</vt:lpstr>
      <vt:lpstr>方正粗黑宋简体</vt:lpstr>
      <vt:lpstr>方正宋黑简体</vt:lpstr>
      <vt:lpstr>楷体</vt:lpstr>
      <vt:lpstr>方正书宋_GBK</vt:lpstr>
      <vt:lpstr>Office 主题</vt:lpstr>
      <vt:lpstr>1_Office 主题</vt:lpstr>
      <vt:lpstr>PowerPoint 演示文稿</vt:lpstr>
      <vt:lpstr>PowerPoint 演示文稿</vt:lpstr>
      <vt:lpstr>第一节　国际技术转移</vt:lpstr>
      <vt:lpstr>第一节　国际技术转移</vt:lpstr>
      <vt:lpstr>第一节　国际技术转移</vt:lpstr>
      <vt:lpstr>第一节　国际技术转移</vt:lpstr>
      <vt:lpstr>第一节　国际技术转移</vt:lpstr>
      <vt:lpstr>第二节　国际技术创新</vt:lpstr>
      <vt:lpstr>第二节　国际技术创新</vt:lpstr>
      <vt:lpstr>第二节　国际技术创新</vt:lpstr>
      <vt:lpstr>第二节　国际技术创新</vt:lpstr>
      <vt:lpstr>第二节　国际技术创新</vt:lpstr>
    </vt:vector>
  </TitlesOfParts>
  <Company>ZETA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Cao Yurong</dc:creator>
  <cp:lastModifiedBy>sunny</cp:lastModifiedBy>
  <cp:revision>10</cp:revision>
  <dcterms:created xsi:type="dcterms:W3CDTF">2015-05-21T10:25:00Z</dcterms:created>
  <dcterms:modified xsi:type="dcterms:W3CDTF">2019-09-06T05:52:35Z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2052-11.1.0.8976</vt:lpwstr>
  </property>
</Properties>
</file>