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Lst>
  <p:sldSz cx="12192000" cy="6858000"/>
  <p:notesSz cx="6858000" cy="9144000"/>
  <p:custDataLst>
    <p:tags r:id="rId1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 Type="http://schemas.openxmlformats.org/officeDocument/2006/relationships/theme" Target="theme/theme1.xml"/><Relationship Id="rId19" Type="http://schemas.openxmlformats.org/officeDocument/2006/relationships/tags" Target="tags/tag63.xml"/><Relationship Id="rId18" Type="http://schemas.openxmlformats.org/officeDocument/2006/relationships/commentAuthors" Target="commentAuthors.xml"/><Relationship Id="rId17" Type="http://schemas.openxmlformats.org/officeDocument/2006/relationships/tableStyles" Target="tableStyles.xml"/><Relationship Id="rId16" Type="http://schemas.openxmlformats.org/officeDocument/2006/relationships/viewProps" Target="viewProps.xml"/><Relationship Id="rId15" Type="http://schemas.openxmlformats.org/officeDocument/2006/relationships/presProps" Target="presProps.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1159510" y="390525"/>
            <a:ext cx="8267065" cy="628650"/>
          </a:xfrm>
        </p:spPr>
        <p:txBody>
          <a:bodyPr>
            <a:noAutofit/>
          </a:bodyPr>
          <a:lstStyle>
            <a:lvl1pPr algn="l">
              <a:defRPr lang="zh-CN" altLang="zh-CN" b="0">
                <a:latin typeface="汉仪铁线黑-65简" panose="00020600040101010101" charset="-122"/>
                <a:ea typeface="汉仪铁线黑-65简"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1" y="1474470"/>
            <a:ext cx="10947400" cy="5016499"/>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 name="图片 2" descr="内页封面"/>
          <p:cNvPicPr>
            <a:picLocks noChangeAspect="1"/>
          </p:cNvPicPr>
          <p:nvPr userDrawn="1"/>
        </p:nvPicPr>
        <p:blipFill>
          <a:blip r:embed="rId3"/>
          <a:stretch>
            <a:fillRect/>
          </a:stretch>
        </p:blipFill>
        <p:spPr>
          <a:xfrm>
            <a:off x="0" y="4445"/>
            <a:ext cx="12192000" cy="6849110"/>
          </a:xfrm>
          <a:prstGeom prst="rect">
            <a:avLst/>
          </a:prstGeom>
        </p:spPr>
      </p:pic>
      <p:sp>
        <p:nvSpPr>
          <p:cNvPr id="1028" name="Rectangle 6"/>
          <p:cNvSpPr>
            <a:spLocks noGrp="1" noChangeArrowheads="1"/>
          </p:cNvSpPr>
          <p:nvPr>
            <p:ph type="body" idx="1"/>
          </p:nvPr>
        </p:nvSpPr>
        <p:spPr bwMode="auto">
          <a:xfrm>
            <a:off x="605155" y="1270000"/>
            <a:ext cx="10913745" cy="511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31" name="Rectangle 7"/>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1" hangingPunct="1">
              <a:defRPr sz="1400"/>
            </a:lvl1pPr>
          </a:lstStyle>
          <a:p>
            <a:pPr fontAlgn="base">
              <a:spcBef>
                <a:spcPct val="0"/>
              </a:spcBef>
              <a:spcAft>
                <a:spcPct val="0"/>
              </a:spcAft>
              <a:defRPr/>
            </a:pPr>
            <a:endParaRPr lang="zh-CN" altLang="zh-CN">
              <a:solidFill>
                <a:srgbClr val="000000"/>
              </a:solidFill>
            </a:endParaRPr>
          </a:p>
        </p:txBody>
      </p:sp>
      <p:sp>
        <p:nvSpPr>
          <p:cNvPr id="1032" name="Rectangle 8"/>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eaLnBrk="1" hangingPunct="1">
              <a:defRPr sz="1400"/>
            </a:lvl1pPr>
          </a:lstStyle>
          <a:p>
            <a:pPr fontAlgn="base">
              <a:spcBef>
                <a:spcPct val="0"/>
              </a:spcBef>
              <a:spcAft>
                <a:spcPct val="0"/>
              </a:spcAft>
              <a:defRPr/>
            </a:pPr>
            <a:endParaRPr lang="zh-CN" altLang="zh-CN">
              <a:solidFill>
                <a:srgbClr val="000000"/>
              </a:solidFill>
            </a:endParaRPr>
          </a:p>
        </p:txBody>
      </p:sp>
      <p:sp>
        <p:nvSpPr>
          <p:cNvPr id="1033" name="Rectangle 9"/>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1" hangingPunct="1">
              <a:defRPr sz="1400"/>
            </a:lvl1pPr>
          </a:lstStyle>
          <a:p>
            <a:pPr fontAlgn="base">
              <a:spcBef>
                <a:spcPct val="0"/>
              </a:spcBef>
              <a:spcAft>
                <a:spcPct val="0"/>
              </a:spcAft>
              <a:defRPr/>
            </a:pPr>
            <a:fld id="{FE87B4B1-16DD-4597-BAF4-F416D47B56D6}" type="slidenum">
              <a:rPr lang="zh-CN" altLang="zh-CN">
                <a:solidFill>
                  <a:srgbClr val="000000"/>
                </a:solidFill>
              </a:rPr>
            </a:fld>
            <a:endParaRPr lang="zh-CN" altLang="zh-CN">
              <a:solidFill>
                <a:srgbClr val="000000"/>
              </a:solidFill>
            </a:endParaRPr>
          </a:p>
        </p:txBody>
      </p:sp>
      <p:sp>
        <p:nvSpPr>
          <p:cNvPr id="1027" name="Rectangle 5"/>
          <p:cNvSpPr>
            <a:spLocks noGrp="1" noChangeArrowheads="1"/>
          </p:cNvSpPr>
          <p:nvPr>
            <p:ph type="title"/>
          </p:nvPr>
        </p:nvSpPr>
        <p:spPr bwMode="auto">
          <a:xfrm>
            <a:off x="1082675" y="343535"/>
            <a:ext cx="9516745" cy="751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spTree>
  </p:cSld>
  <p:clrMap bg1="lt1" tx1="dk1" bg2="lt2" tx2="dk2" accent1="accent1" accent2="accent2" accent3="accent3" accent4="accent4" accent5="accent5" accent6="accent6" hlink="hlink" folHlink="folHlink"/>
  <p:sldLayoutIdLst>
    <p:sldLayoutId id="2147483661" r:id="rId1"/>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xStyles>
    <p:titleStyle>
      <a:lvl1pPr algn="l" rtl="0" eaLnBrk="0" fontAlgn="base" hangingPunct="0">
        <a:spcBef>
          <a:spcPct val="0"/>
        </a:spcBef>
        <a:spcAft>
          <a:spcPct val="0"/>
        </a:spcAft>
        <a:defRPr sz="2400" b="1" kern="1200">
          <a:solidFill>
            <a:schemeClr val="tx2"/>
          </a:solidFill>
          <a:latin typeface="等线" panose="02010600030101010101" charset="-122"/>
          <a:ea typeface="等线" panose="0201060003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章节封面"/>
          <p:cNvPicPr>
            <a:picLocks noChangeAspect="1"/>
          </p:cNvPicPr>
          <p:nvPr/>
        </p:nvPicPr>
        <p:blipFill>
          <a:blip r:embed="rId1"/>
          <a:stretch>
            <a:fillRect/>
          </a:stretch>
        </p:blipFill>
        <p:spPr>
          <a:xfrm>
            <a:off x="0" y="5715"/>
            <a:ext cx="12192000" cy="6845935"/>
          </a:xfrm>
          <a:prstGeom prst="rect">
            <a:avLst/>
          </a:prstGeom>
        </p:spPr>
      </p:pic>
      <p:sp>
        <p:nvSpPr>
          <p:cNvPr id="8" name="文本框 7"/>
          <p:cNvSpPr txBox="1"/>
          <p:nvPr/>
        </p:nvSpPr>
        <p:spPr>
          <a:xfrm>
            <a:off x="3430905" y="2894330"/>
            <a:ext cx="8152130" cy="706755"/>
          </a:xfrm>
          <a:prstGeom prst="rect">
            <a:avLst/>
          </a:prstGeom>
          <a:noFill/>
        </p:spPr>
        <p:txBody>
          <a:bodyPr wrap="square" rtlCol="0">
            <a:spAutoFit/>
          </a:bodyPr>
          <a:p>
            <a:r>
              <a:rPr sz="4000" b="1" dirty="0">
                <a:solidFill>
                  <a:srgbClr val="000000"/>
                </a:solidFill>
                <a:latin typeface="汉仪铁线黑-65简" panose="00020600040101010101" charset="-122"/>
                <a:ea typeface="汉仪铁线黑-65简" panose="00020600040101010101" charset="-122"/>
                <a:cs typeface="汉仪铁线黑-65简" panose="00020600040101010101" charset="-122"/>
                <a:sym typeface="+mn-ea"/>
              </a:rPr>
              <a:t>第九章</a:t>
            </a:r>
            <a:r>
              <a:rPr lang="en-US" sz="4000" b="1" dirty="0">
                <a:solidFill>
                  <a:srgbClr val="000000"/>
                </a:solidFill>
                <a:latin typeface="汉仪铁线黑-65简" panose="00020600040101010101" charset="-122"/>
                <a:ea typeface="汉仪铁线黑-65简" panose="00020600040101010101" charset="-122"/>
                <a:cs typeface="汉仪铁线黑-65简" panose="00020600040101010101" charset="-122"/>
                <a:sym typeface="+mn-ea"/>
              </a:rPr>
              <a:t>   </a:t>
            </a:r>
            <a:r>
              <a:rPr sz="4000" b="1" dirty="0">
                <a:solidFill>
                  <a:srgbClr val="000000"/>
                </a:solidFill>
                <a:latin typeface="汉仪铁线黑-65简" panose="00020600040101010101" charset="-122"/>
                <a:ea typeface="汉仪铁线黑-65简" panose="00020600040101010101" charset="-122"/>
                <a:cs typeface="汉仪铁线黑-65简" panose="00020600040101010101" charset="-122"/>
                <a:sym typeface="+mn-ea"/>
              </a:rPr>
              <a:t>政治经济与法律</a:t>
            </a:r>
            <a:endParaRPr sz="4000" b="1" dirty="0">
              <a:solidFill>
                <a:srgbClr val="000000"/>
              </a:solidFill>
              <a:latin typeface="汉仪铁线黑-65简" panose="00020600040101010101" charset="-122"/>
              <a:ea typeface="汉仪铁线黑-65简" panose="00020600040101010101" charset="-122"/>
              <a:cs typeface="汉仪铁线黑-65简" panose="0002060004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9.4  </a:t>
            </a:r>
            <a:r>
              <a:rPr>
                <a:cs typeface="汉仪铁线黑-65简" panose="00020600040101010101" charset="-122"/>
                <a:sym typeface="+mn-ea"/>
              </a:rPr>
              <a:t>正式制度的相关研究</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9.4.1</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正式制度与国际贸易</a:t>
            </a:r>
            <a:endParaRPr lang="zh-CN" altLang="en-US" sz="2600" b="1">
              <a:latin typeface="+mj-lt"/>
              <a:ea typeface="黑体" panose="02010609060101010101" charset="-122"/>
              <a:cs typeface="+mj-lt"/>
            </a:endParaRPr>
          </a:p>
          <a:p>
            <a:r>
              <a:rPr lang="zh-CN" altLang="en-US"/>
              <a:t>正式制度对企业的运营治理、企业产品的质量、企业的风险控制等都有重要的意义。从宏观的角度看，正式制度还能为国际贸易建立比较优势。目前，学术上关于合同执行和特定关系投资如何影响国际贸易的文献越来越多。例如，列夫琴科（2007）和努恩（2007）发现，更好的制度质量和合同执行能将一个国家的比较优势转移到更依赖良好制度的产品上。具体来说，列夫琴科（2007）表明，如果某些产品比其他产品更依赖制度，那么一个国家制度的质量可以成为其比较优势的一个重要来源。努恩（2007）则证明，一个国家的正式制度的变现之一——合同环境在关系特定投资更为密集的领域产生了比较优势。</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9.4  </a:t>
            </a:r>
            <a:r>
              <a:rPr>
                <a:cs typeface="汉仪铁线黑-65简" panose="00020600040101010101" charset="-122"/>
                <a:sym typeface="+mn-ea"/>
              </a:rPr>
              <a:t>正式制度的相关研究</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9.4.2</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正式制度中的企业制度</a:t>
            </a:r>
            <a:endParaRPr lang="zh-CN" altLang="en-US" sz="2600" b="1">
              <a:latin typeface="+mj-lt"/>
              <a:ea typeface="黑体" panose="02010609060101010101" charset="-122"/>
              <a:cs typeface="+mj-lt"/>
            </a:endParaRPr>
          </a:p>
          <a:p>
            <a:r>
              <a:rPr lang="zh-CN" altLang="en-US"/>
              <a:t>企业具有异质性，每家企业都有特定的技术和地理特征，与其他市场参与者和监管机构进行交流互动的方式也各不相同。即使是处于同一个国家的不同企业，也会由于其所在的地理位置和行业的不同而面临完全不同的事实上的制度环境。</a:t>
            </a:r>
            <a:endParaRPr lang="zh-CN" altLang="en-US"/>
          </a:p>
          <a:p>
            <a:r>
              <a:rPr lang="zh-CN" altLang="en-US"/>
              <a:t>从地理位置来看，伯科威茨和克莱（2006）表明，美国各州的州法院质量差异很大，并且严重受州的初始条件影响。拉文和伍德拉夫（2007）发现，墨西哥法律体系的质量存在显著差异。</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9" name="直接连接符 18"/>
          <p:cNvSpPr/>
          <p:nvPr/>
        </p:nvSpPr>
        <p:spPr>
          <a:xfrm>
            <a:off x="2501265" y="1123950"/>
            <a:ext cx="1588" cy="4933950"/>
          </a:xfrm>
          <a:prstGeom prst="line">
            <a:avLst/>
          </a:prstGeom>
          <a:ln w="9525" cap="flat" cmpd="sng">
            <a:solidFill>
              <a:srgbClr val="076F8B"/>
            </a:solidFill>
            <a:prstDash val="solid"/>
            <a:headEnd type="none" w="med" len="med"/>
            <a:tailEnd type="none" w="med" len="med"/>
          </a:ln>
        </p:spPr>
      </p:sp>
      <p:sp>
        <p:nvSpPr>
          <p:cNvPr id="4100" name="TextBox 19"/>
          <p:cNvSpPr/>
          <p:nvPr/>
        </p:nvSpPr>
        <p:spPr>
          <a:xfrm>
            <a:off x="1709103" y="4870450"/>
            <a:ext cx="503237" cy="953135"/>
          </a:xfrm>
          <a:prstGeom prst="rect">
            <a:avLst/>
          </a:prstGeom>
          <a:noFill/>
          <a:ln w="9525">
            <a:noFill/>
          </a:ln>
        </p:spPr>
        <p:txBody>
          <a:bodyPr>
            <a:spAutoFit/>
          </a:bodyPr>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zh-CN" altLang="en-US" sz="2800" b="1" dirty="0">
                <a:solidFill>
                  <a:schemeClr val="accent6">
                    <a:lumMod val="75000"/>
                  </a:schemeClr>
                </a:solidFill>
                <a:latin typeface="汉仪铁线黑-65简" panose="00020600040101010101" charset="-122"/>
                <a:ea typeface="汉仪铁线黑-65简" panose="00020600040101010101" charset="-122"/>
              </a:rPr>
              <a:t>目录</a:t>
            </a:r>
            <a:endParaRPr lang="zh-CN" altLang="en-US" sz="2800" b="1" dirty="0">
              <a:solidFill>
                <a:schemeClr val="accent6">
                  <a:lumMod val="75000"/>
                </a:schemeClr>
              </a:solidFill>
              <a:latin typeface="汉仪铁线黑-65简" panose="00020600040101010101" charset="-122"/>
              <a:ea typeface="汉仪铁线黑-65简" panose="00020600040101010101" charset="-122"/>
            </a:endParaRPr>
          </a:p>
        </p:txBody>
      </p:sp>
      <p:grpSp>
        <p:nvGrpSpPr>
          <p:cNvPr id="2" name="组合 1"/>
          <p:cNvGrpSpPr/>
          <p:nvPr/>
        </p:nvGrpSpPr>
        <p:grpSpPr>
          <a:xfrm>
            <a:off x="2614539" y="2191703"/>
            <a:ext cx="6114171" cy="2809557"/>
            <a:chOff x="4117" y="3452"/>
            <a:chExt cx="9629" cy="4424"/>
          </a:xfrm>
        </p:grpSpPr>
        <p:grpSp>
          <p:nvGrpSpPr>
            <p:cNvPr id="4098" name="Group 2"/>
            <p:cNvGrpSpPr/>
            <p:nvPr/>
          </p:nvGrpSpPr>
          <p:grpSpPr>
            <a:xfrm>
              <a:off x="4556" y="3452"/>
              <a:ext cx="9180" cy="1017"/>
              <a:chOff x="0" y="0"/>
              <a:chExt cx="8840" cy="1019"/>
            </a:xfrm>
          </p:grpSpPr>
          <p:sp>
            <p:nvSpPr>
              <p:cNvPr id="4111" name="矩形 1"/>
              <p:cNvSpPr/>
              <p:nvPr/>
            </p:nvSpPr>
            <p:spPr>
              <a:xfrm>
                <a:off x="0" y="0"/>
                <a:ext cx="8840" cy="1019"/>
              </a:xfrm>
              <a:prstGeom prst="rect">
                <a:avLst/>
              </a:prstGeom>
              <a:gradFill>
                <a:gsLst>
                  <a:gs pos="77000">
                    <a:srgbClr val="007BD3"/>
                  </a:gs>
                  <a:gs pos="100000">
                    <a:srgbClr val="034373"/>
                  </a:gs>
                </a:gsLst>
                <a:lin ang="5400000" scaled="0"/>
              </a:gradFill>
              <a:ln w="9525">
                <a:noFill/>
              </a:ln>
            </p:spPr>
            <p:txBody>
              <a:bodyPr anchor="ctr" anchorCtr="0"/>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2000" dirty="0">
                  <a:solidFill>
                    <a:schemeClr val="bg1"/>
                  </a:solidFill>
                  <a:latin typeface="汉仪铁线黑-65简" panose="00020600040101010101" charset="-122"/>
                  <a:ea typeface="汉仪铁线黑-65简" panose="00020600040101010101" charset="-122"/>
                  <a:sym typeface="宋体" panose="02010600030101010101" pitchFamily="2" charset="-122"/>
                </a:endParaRPr>
              </a:p>
            </p:txBody>
          </p:sp>
          <p:grpSp>
            <p:nvGrpSpPr>
              <p:cNvPr id="4112" name="Group 4"/>
              <p:cNvGrpSpPr/>
              <p:nvPr/>
            </p:nvGrpSpPr>
            <p:grpSpPr>
              <a:xfrm>
                <a:off x="108" y="36"/>
                <a:ext cx="8673" cy="981"/>
                <a:chOff x="0" y="0"/>
                <a:chExt cx="8673" cy="981"/>
              </a:xfrm>
            </p:grpSpPr>
            <p:pic>
              <p:nvPicPr>
                <p:cNvPr id="4113" name="Picture 3"/>
                <p:cNvPicPr>
                  <a:picLocks noChangeAspect="1"/>
                </p:cNvPicPr>
                <p:nvPr/>
              </p:nvPicPr>
              <p:blipFill>
                <a:blip r:embed="rId1"/>
                <a:srcRect l="42921" t="28023" r="18097" b="53534"/>
                <a:stretch>
                  <a:fillRect/>
                </a:stretch>
              </p:blipFill>
              <p:spPr>
                <a:xfrm rot="10800000">
                  <a:off x="6422" y="0"/>
                  <a:ext cx="2251" cy="981"/>
                </a:xfrm>
                <a:prstGeom prst="rect">
                  <a:avLst/>
                </a:prstGeom>
                <a:noFill/>
                <a:ln w="9525">
                  <a:noFill/>
                </a:ln>
              </p:spPr>
            </p:pic>
            <p:sp>
              <p:nvSpPr>
                <p:cNvPr id="4114" name="TextBox 2"/>
                <p:cNvSpPr/>
                <p:nvPr/>
              </p:nvSpPr>
              <p:spPr>
                <a:xfrm>
                  <a:off x="0" y="193"/>
                  <a:ext cx="8260" cy="726"/>
                </a:xfrm>
                <a:prstGeom prst="rect">
                  <a:avLst/>
                </a:prstGeom>
                <a:noFill/>
                <a:ln w="9525">
                  <a:noFill/>
                </a:ln>
              </p:spPr>
              <p:txBody>
                <a:bodyPr>
                  <a:spAutoFit/>
                </a:bodyPr>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en-US"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9.1  </a:t>
                  </a:r>
                  <a:r>
                    <a:rPr lang="zh-CN"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政治制度</a:t>
                  </a:r>
                  <a:endParaRPr lang="zh-CN" altLang="en-US" sz="2400" b="1" dirty="0">
                    <a:solidFill>
                      <a:schemeClr val="bg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grpSp>
        <p:grpSp>
          <p:nvGrpSpPr>
            <p:cNvPr id="21" name="Group 2"/>
            <p:cNvGrpSpPr/>
            <p:nvPr/>
          </p:nvGrpSpPr>
          <p:grpSpPr>
            <a:xfrm>
              <a:off x="4556" y="4605"/>
              <a:ext cx="9180" cy="1017"/>
              <a:chOff x="0" y="0"/>
              <a:chExt cx="8840" cy="1019"/>
            </a:xfrm>
          </p:grpSpPr>
          <p:sp>
            <p:nvSpPr>
              <p:cNvPr id="22" name="矩形 1"/>
              <p:cNvSpPr/>
              <p:nvPr/>
            </p:nvSpPr>
            <p:spPr>
              <a:xfrm>
                <a:off x="0" y="0"/>
                <a:ext cx="8840" cy="1019"/>
              </a:xfrm>
              <a:prstGeom prst="rect">
                <a:avLst/>
              </a:prstGeom>
              <a:gradFill>
                <a:gsLst>
                  <a:gs pos="77000">
                    <a:srgbClr val="007BD3"/>
                  </a:gs>
                  <a:gs pos="100000">
                    <a:srgbClr val="034373"/>
                  </a:gs>
                </a:gsLst>
                <a:lin ang="5400000" scaled="0"/>
              </a:gradFill>
              <a:ln w="9525">
                <a:noFill/>
              </a:ln>
            </p:spPr>
            <p:txBody>
              <a:bodyPr anchor="ctr" anchorCtr="0"/>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2000" dirty="0">
                  <a:solidFill>
                    <a:schemeClr val="bg1"/>
                  </a:solidFill>
                  <a:latin typeface="汉仪铁线黑-65简" panose="00020600040101010101" charset="-122"/>
                  <a:ea typeface="汉仪铁线黑-65简" panose="00020600040101010101" charset="-122"/>
                  <a:sym typeface="宋体" panose="02010600030101010101" pitchFamily="2" charset="-122"/>
                </a:endParaRPr>
              </a:p>
            </p:txBody>
          </p:sp>
          <p:grpSp>
            <p:nvGrpSpPr>
              <p:cNvPr id="23" name="Group 4"/>
              <p:cNvGrpSpPr/>
              <p:nvPr/>
            </p:nvGrpSpPr>
            <p:grpSpPr>
              <a:xfrm>
                <a:off x="108" y="36"/>
                <a:ext cx="8673" cy="981"/>
                <a:chOff x="0" y="0"/>
                <a:chExt cx="8673" cy="981"/>
              </a:xfrm>
            </p:grpSpPr>
            <p:pic>
              <p:nvPicPr>
                <p:cNvPr id="24" name="Picture 3"/>
                <p:cNvPicPr>
                  <a:picLocks noChangeAspect="1"/>
                </p:cNvPicPr>
                <p:nvPr/>
              </p:nvPicPr>
              <p:blipFill>
                <a:blip r:embed="rId1"/>
                <a:srcRect l="42921" t="28023" r="18097" b="53534"/>
                <a:stretch>
                  <a:fillRect/>
                </a:stretch>
              </p:blipFill>
              <p:spPr>
                <a:xfrm rot="10800000">
                  <a:off x="6422" y="0"/>
                  <a:ext cx="2251" cy="981"/>
                </a:xfrm>
                <a:prstGeom prst="rect">
                  <a:avLst/>
                </a:prstGeom>
                <a:noFill/>
                <a:ln w="9525">
                  <a:noFill/>
                </a:ln>
              </p:spPr>
            </p:pic>
            <p:sp>
              <p:nvSpPr>
                <p:cNvPr id="25" name="TextBox 2"/>
                <p:cNvSpPr/>
                <p:nvPr/>
              </p:nvSpPr>
              <p:spPr>
                <a:xfrm>
                  <a:off x="0" y="193"/>
                  <a:ext cx="8260" cy="726"/>
                </a:xfrm>
                <a:prstGeom prst="rect">
                  <a:avLst/>
                </a:prstGeom>
                <a:noFill/>
                <a:ln w="9525">
                  <a:noFill/>
                </a:ln>
              </p:spPr>
              <p:txBody>
                <a:bodyPr>
                  <a:spAutoFit/>
                </a:bodyPr>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en-US"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9.2  </a:t>
                  </a:r>
                  <a:r>
                    <a:rPr lang="zh-CN"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法律制度</a:t>
                  </a:r>
                  <a:endParaRPr lang="zh-CN" altLang="en-US" sz="2400" b="1" dirty="0">
                    <a:solidFill>
                      <a:schemeClr val="bg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grpSp>
        <p:grpSp>
          <p:nvGrpSpPr>
            <p:cNvPr id="26" name="Group 2"/>
            <p:cNvGrpSpPr/>
            <p:nvPr/>
          </p:nvGrpSpPr>
          <p:grpSpPr>
            <a:xfrm>
              <a:off x="4558" y="5721"/>
              <a:ext cx="9180" cy="1017"/>
              <a:chOff x="0" y="0"/>
              <a:chExt cx="8840" cy="1019"/>
            </a:xfrm>
          </p:grpSpPr>
          <p:sp>
            <p:nvSpPr>
              <p:cNvPr id="27" name="矩形 1"/>
              <p:cNvSpPr/>
              <p:nvPr/>
            </p:nvSpPr>
            <p:spPr>
              <a:xfrm>
                <a:off x="0" y="0"/>
                <a:ext cx="8840" cy="1019"/>
              </a:xfrm>
              <a:prstGeom prst="rect">
                <a:avLst/>
              </a:prstGeom>
              <a:gradFill>
                <a:gsLst>
                  <a:gs pos="77000">
                    <a:srgbClr val="007BD3"/>
                  </a:gs>
                  <a:gs pos="100000">
                    <a:srgbClr val="034373"/>
                  </a:gs>
                </a:gsLst>
                <a:lin ang="5400000" scaled="0"/>
              </a:gradFill>
              <a:ln w="9525">
                <a:noFill/>
              </a:ln>
            </p:spPr>
            <p:txBody>
              <a:bodyPr anchor="ctr" anchorCtr="0"/>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2000" dirty="0">
                  <a:solidFill>
                    <a:schemeClr val="bg1"/>
                  </a:solidFill>
                  <a:latin typeface="汉仪铁线黑-65简" panose="00020600040101010101" charset="-122"/>
                  <a:ea typeface="汉仪铁线黑-65简" panose="00020600040101010101" charset="-122"/>
                  <a:sym typeface="宋体" panose="02010600030101010101" pitchFamily="2" charset="-122"/>
                </a:endParaRPr>
              </a:p>
            </p:txBody>
          </p:sp>
          <p:grpSp>
            <p:nvGrpSpPr>
              <p:cNvPr id="28" name="Group 4"/>
              <p:cNvGrpSpPr/>
              <p:nvPr/>
            </p:nvGrpSpPr>
            <p:grpSpPr>
              <a:xfrm>
                <a:off x="108" y="36"/>
                <a:ext cx="8673" cy="981"/>
                <a:chOff x="0" y="0"/>
                <a:chExt cx="8673" cy="981"/>
              </a:xfrm>
            </p:grpSpPr>
            <p:pic>
              <p:nvPicPr>
                <p:cNvPr id="29" name="Picture 3"/>
                <p:cNvPicPr>
                  <a:picLocks noChangeAspect="1"/>
                </p:cNvPicPr>
                <p:nvPr/>
              </p:nvPicPr>
              <p:blipFill>
                <a:blip r:embed="rId1"/>
                <a:srcRect l="42921" t="28023" r="18097" b="53534"/>
                <a:stretch>
                  <a:fillRect/>
                </a:stretch>
              </p:blipFill>
              <p:spPr>
                <a:xfrm rot="10800000">
                  <a:off x="6422" y="0"/>
                  <a:ext cx="2251" cy="981"/>
                </a:xfrm>
                <a:prstGeom prst="rect">
                  <a:avLst/>
                </a:prstGeom>
                <a:noFill/>
                <a:ln w="9525">
                  <a:noFill/>
                </a:ln>
              </p:spPr>
            </p:pic>
            <p:sp>
              <p:nvSpPr>
                <p:cNvPr id="30" name="TextBox 2"/>
                <p:cNvSpPr/>
                <p:nvPr/>
              </p:nvSpPr>
              <p:spPr>
                <a:xfrm>
                  <a:off x="0" y="193"/>
                  <a:ext cx="8260" cy="726"/>
                </a:xfrm>
                <a:prstGeom prst="rect">
                  <a:avLst/>
                </a:prstGeom>
                <a:noFill/>
                <a:ln w="9525">
                  <a:noFill/>
                </a:ln>
              </p:spPr>
              <p:txBody>
                <a:bodyPr>
                  <a:spAutoFit/>
                </a:bodyPr>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en-US"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9.3  </a:t>
                  </a:r>
                  <a:r>
                    <a:rPr lang="zh-CN"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经济制度</a:t>
                  </a:r>
                  <a:endParaRPr lang="zh-CN" altLang="en-US" sz="2400" b="1" dirty="0">
                    <a:solidFill>
                      <a:schemeClr val="bg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grpSp>
        <p:grpSp>
          <p:nvGrpSpPr>
            <p:cNvPr id="31" name="Group 2"/>
            <p:cNvGrpSpPr/>
            <p:nvPr/>
          </p:nvGrpSpPr>
          <p:grpSpPr>
            <a:xfrm>
              <a:off x="4117" y="6859"/>
              <a:ext cx="9629" cy="1017"/>
              <a:chOff x="-432" y="0"/>
              <a:chExt cx="9272" cy="1019"/>
            </a:xfrm>
          </p:grpSpPr>
          <p:sp>
            <p:nvSpPr>
              <p:cNvPr id="32" name="矩形 1"/>
              <p:cNvSpPr/>
              <p:nvPr/>
            </p:nvSpPr>
            <p:spPr>
              <a:xfrm>
                <a:off x="0" y="0"/>
                <a:ext cx="8840" cy="1019"/>
              </a:xfrm>
              <a:prstGeom prst="rect">
                <a:avLst/>
              </a:prstGeom>
              <a:gradFill>
                <a:gsLst>
                  <a:gs pos="77000">
                    <a:srgbClr val="007BD3"/>
                  </a:gs>
                  <a:gs pos="100000">
                    <a:srgbClr val="034373"/>
                  </a:gs>
                </a:gsLst>
                <a:lin ang="5400000" scaled="0"/>
              </a:gradFill>
              <a:ln w="9525">
                <a:noFill/>
              </a:ln>
            </p:spPr>
            <p:txBody>
              <a:bodyPr anchor="ctr" anchorCtr="0"/>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2000" dirty="0">
                  <a:solidFill>
                    <a:schemeClr val="bg1"/>
                  </a:solidFill>
                  <a:latin typeface="汉仪铁线黑-65简" panose="00020600040101010101" charset="-122"/>
                  <a:ea typeface="汉仪铁线黑-65简" panose="00020600040101010101" charset="-122"/>
                  <a:sym typeface="宋体" panose="02010600030101010101" pitchFamily="2" charset="-122"/>
                </a:endParaRPr>
              </a:p>
            </p:txBody>
          </p:sp>
          <p:grpSp>
            <p:nvGrpSpPr>
              <p:cNvPr id="33" name="Group 4"/>
              <p:cNvGrpSpPr/>
              <p:nvPr/>
            </p:nvGrpSpPr>
            <p:grpSpPr>
              <a:xfrm>
                <a:off x="-432" y="36"/>
                <a:ext cx="9213" cy="981"/>
                <a:chOff x="-540" y="0"/>
                <a:chExt cx="9213" cy="981"/>
              </a:xfrm>
            </p:grpSpPr>
            <p:pic>
              <p:nvPicPr>
                <p:cNvPr id="34" name="Picture 3"/>
                <p:cNvPicPr>
                  <a:picLocks noChangeAspect="1"/>
                </p:cNvPicPr>
                <p:nvPr/>
              </p:nvPicPr>
              <p:blipFill>
                <a:blip r:embed="rId1"/>
                <a:srcRect l="42921" t="28023" r="18097" b="53534"/>
                <a:stretch>
                  <a:fillRect/>
                </a:stretch>
              </p:blipFill>
              <p:spPr>
                <a:xfrm rot="10800000">
                  <a:off x="6422" y="0"/>
                  <a:ext cx="2251" cy="981"/>
                </a:xfrm>
                <a:prstGeom prst="rect">
                  <a:avLst/>
                </a:prstGeom>
                <a:noFill/>
                <a:ln w="9525">
                  <a:noFill/>
                </a:ln>
              </p:spPr>
            </p:pic>
            <p:sp>
              <p:nvSpPr>
                <p:cNvPr id="35" name="TextBox 2"/>
                <p:cNvSpPr/>
                <p:nvPr/>
              </p:nvSpPr>
              <p:spPr>
                <a:xfrm>
                  <a:off x="-540" y="76"/>
                  <a:ext cx="9111" cy="873"/>
                </a:xfrm>
                <a:prstGeom prst="rect">
                  <a:avLst/>
                </a:prstGeom>
                <a:noFill/>
                <a:ln w="9525">
                  <a:noFill/>
                </a:ln>
              </p:spPr>
              <p:txBody>
                <a:bodyPr wrap="square">
                  <a:spAutoFit/>
                </a:bodyPr>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indent="0">
                    <a:buNone/>
                  </a:pPr>
                  <a:r>
                    <a:rPr lang="en-US"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9.4  </a:t>
                  </a:r>
                  <a:r>
                    <a:rPr lang="zh-CN"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正式制度的相关研究</a:t>
                  </a:r>
                  <a:endParaRPr lang="zh-CN" altLang="en-US" sz="2400" b="1" dirty="0">
                    <a:solidFill>
                      <a:schemeClr val="bg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grpSp>
      </p:gr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9.1  </a:t>
            </a:r>
            <a:r>
              <a:rPr>
                <a:cs typeface="汉仪铁线黑-65简" panose="00020600040101010101" charset="-122"/>
                <a:sym typeface="+mn-ea"/>
              </a:rPr>
              <a:t>政治制度</a:t>
            </a:r>
            <a:endParaRPr lang="zh-CN" altLang="en-US"/>
          </a:p>
        </p:txBody>
      </p:sp>
      <p:sp>
        <p:nvSpPr>
          <p:cNvPr id="3" name="内容占位符 2"/>
          <p:cNvSpPr>
            <a:spLocks noGrp="1"/>
          </p:cNvSpPr>
          <p:nvPr>
            <p:ph idx="1"/>
          </p:nvPr>
        </p:nvSpPr>
        <p:spPr/>
        <p:txBody>
          <a:bodyPr/>
          <a:p>
            <a:r>
              <a:rPr lang="zh-CN" altLang="en-US"/>
              <a:t>政治制度（Political Institutions）是指统治阶级为实现阶级专政而采取的统治方式的总和，包括国家政权的组织形式、国家结构形式、政党制度及选举制度等。一种最常见的对政治制度的分类是根据国家权力的集散程度，将政治制度分为民主制和集权制。</a:t>
            </a:r>
            <a:endParaRPr lang="zh-CN" altLang="en-US"/>
          </a:p>
          <a:p>
            <a:r>
              <a:rPr lang="zh-CN" altLang="en-US"/>
              <a:t>民主制是一种由公民选举代理人来代表他们治理国家的政治制度，获得大多数选票的政党胜出，并组建政府对国家进行管理</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9.1  </a:t>
            </a:r>
            <a:r>
              <a:rPr>
                <a:cs typeface="汉仪铁线黑-65简" panose="00020600040101010101" charset="-122"/>
                <a:sym typeface="+mn-ea"/>
              </a:rPr>
              <a:t>政治制度</a:t>
            </a:r>
            <a:endParaRPr lang="zh-CN" altLang="en-US"/>
          </a:p>
        </p:txBody>
      </p:sp>
      <p:sp>
        <p:nvSpPr>
          <p:cNvPr id="3" name="内容占位符 2"/>
          <p:cNvSpPr>
            <a:spLocks noGrp="1"/>
          </p:cNvSpPr>
          <p:nvPr>
            <p:ph idx="1"/>
          </p:nvPr>
        </p:nvSpPr>
        <p:spPr/>
        <p:txBody>
          <a:bodyPr/>
          <a:p>
            <a:r>
              <a:rPr lang="zh-CN" altLang="en-US"/>
              <a:t>目前，世界上更倾向于集体主义的国家有中国、巴基斯坦、泰国、新加坡、墨西哥和日本等。集体主义特征表现在这些国家的许多方面。例如，1991年新加坡政府发表了《共同价值观白皮书》，推出了五大“共同价值观念”，力图让新加坡国内各民族、各阶层、不同宗教信仰的民众共同接受和认可。其中的第一条共同价值观就是国家至上、社会优先。再如，日本人认为压抑自己的个性是一种美德，要求个人的意愿服从于集体的意愿。日本人具有强烈的集体归属意识，人们时时意识到自己是集体的一员。</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9.2  </a:t>
            </a:r>
            <a:r>
              <a:rPr>
                <a:cs typeface="汉仪铁线黑-65简" panose="00020600040101010101" charset="-122"/>
                <a:sym typeface="+mn-ea"/>
              </a:rPr>
              <a:t>法律制度</a:t>
            </a:r>
            <a:endParaRPr lang="zh-CN" altLang="en-US"/>
          </a:p>
        </p:txBody>
      </p:sp>
      <p:sp>
        <p:nvSpPr>
          <p:cNvPr id="3" name="内容占位符 2"/>
          <p:cNvSpPr>
            <a:spLocks noGrp="1"/>
          </p:cNvSpPr>
          <p:nvPr>
            <p:ph idx="1"/>
          </p:nvPr>
        </p:nvSpPr>
        <p:spPr/>
        <p:txBody>
          <a:bodyPr/>
          <a:p>
            <a:r>
              <a:rPr lang="zh-CN" altLang="en-US"/>
              <a:t>目前，世界上的法律体系包括三个： 大陆法系、普通法系和神权法系。</a:t>
            </a:r>
            <a:endParaRPr lang="zh-CN" altLang="en-US"/>
          </a:p>
          <a:p>
            <a:pPr marL="0" algn="just">
              <a:buClrTx/>
              <a:buSzTx/>
              <a:buFontTx/>
              <a:buNone/>
            </a:pPr>
            <a:r>
              <a:rPr lang="zh-CN" altLang="en-US" sz="2000" b="1">
                <a:latin typeface="Arial" panose="020B0604020202020204" pitchFamily="34" charset="0"/>
                <a:ea typeface="华文楷体" panose="02010600040101010101" charset="-122"/>
                <a:cs typeface="Arial" panose="020B0604020202020204" pitchFamily="34" charset="0"/>
              </a:rPr>
              <a:t>（1） 大陆法系</a:t>
            </a:r>
            <a:r>
              <a:rPr lang="zh-CN" altLang="en-US" sz="2000" b="1">
                <a:latin typeface="Arial" panose="020B0604020202020204" pitchFamily="34" charset="0"/>
                <a:ea typeface="华文楷体" panose="02010600040101010101" charset="-122"/>
                <a:cs typeface="Arial" panose="020B0604020202020204" pitchFamily="34" charset="0"/>
              </a:rPr>
              <a:t></a:t>
            </a:r>
            <a:endParaRPr lang="zh-CN" altLang="en-US" sz="2000" b="1">
              <a:latin typeface="Arial" panose="020B0604020202020204" pitchFamily="34" charset="0"/>
              <a:ea typeface="华文楷体" panose="02010600040101010101" charset="-122"/>
              <a:cs typeface="Arial" panose="020B0604020202020204" pitchFamily="34" charset="0"/>
            </a:endParaRPr>
          </a:p>
          <a:p>
            <a:r>
              <a:rPr lang="zh-CN" altLang="en-US"/>
              <a:t>大陆法系起源于罗马法，是目前最古老、最具影响力、在全世界分布最广的法律体系，世界上一共有八十多个国家采用大陆法，中国就是其中一个。大陆法系最大的特点是法律以成文法的形式存在，包括立法机构制定的各种规范法律文件、行政机关颁布的各种行政法规等，不包括司法判例。大陆法系规定了较为全面的法条，故而法官的灵活性比较小，只能适用法律，即援引成文法中的规定来审判案件，而不能创造法律。现实情况是，在大陆法系国家，企业订立的合同往往比较短，这是因为法律已经考虑到了许多交易中可能发生的问题，大部分纠纷是有法可依的，所以不必在合同中一一体现。</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9.2  </a:t>
            </a:r>
            <a:r>
              <a:rPr>
                <a:cs typeface="汉仪铁线黑-65简" panose="00020600040101010101" charset="-122"/>
                <a:sym typeface="+mn-ea"/>
              </a:rPr>
              <a:t>法律制度</a:t>
            </a:r>
            <a:endParaRPr lang="zh-CN" altLang="en-US"/>
          </a:p>
        </p:txBody>
      </p:sp>
      <p:sp>
        <p:nvSpPr>
          <p:cNvPr id="3" name="内容占位符 2"/>
          <p:cNvSpPr>
            <a:spLocks noGrp="1"/>
          </p:cNvSpPr>
          <p:nvPr>
            <p:ph idx="1"/>
          </p:nvPr>
        </p:nvSpPr>
        <p:spPr/>
        <p:txBody>
          <a:bodyPr/>
          <a:p>
            <a:pPr marL="0" algn="just">
              <a:buClrTx/>
              <a:buSzTx/>
              <a:buFontTx/>
              <a:buNone/>
            </a:pPr>
            <a:r>
              <a:rPr lang="zh-CN" altLang="en-US" sz="2000" b="1">
                <a:latin typeface="Arial" panose="020B0604020202020204" pitchFamily="34" charset="0"/>
                <a:ea typeface="华文楷体" panose="02010600040101010101" charset="-122"/>
                <a:cs typeface="Arial" panose="020B0604020202020204" pitchFamily="34" charset="0"/>
              </a:rPr>
              <a:t>（2） 普通法系</a:t>
            </a:r>
            <a:endParaRPr lang="zh-CN" altLang="en-US" sz="2000" b="1">
              <a:latin typeface="Arial" panose="020B0604020202020204" pitchFamily="34" charset="0"/>
              <a:ea typeface="华文楷体" panose="02010600040101010101" charset="-122"/>
              <a:cs typeface="Arial" panose="020B0604020202020204" pitchFamily="34" charset="0"/>
            </a:endParaRPr>
          </a:p>
          <a:p>
            <a:r>
              <a:rPr lang="zh-CN" altLang="en-US"/>
              <a:t>普通法系起源于英国。不同于大陆法系有较为全面的法条，普通法系最大的特点是它主要根据先例和惯例来定刑和量刑。法官在处理案件时，既可以援引成文法，也可以援用判例，还可以有条件地运用解释和推理来创造新的判例，也就是说，法官可以创造法律。普通法系国家的企业订立的合同往往比较长、比较详细，因为法律没有较为全面的条文，所以企业在订立合同时就会努力涵盖所有可能发生的纠纷的解决方案，将解决问题的主动权掌握在自己手中。</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9.2  </a:t>
            </a:r>
            <a:r>
              <a:rPr>
                <a:cs typeface="汉仪铁线黑-65简" panose="00020600040101010101" charset="-122"/>
                <a:sym typeface="+mn-ea"/>
              </a:rPr>
              <a:t>法律制度</a:t>
            </a:r>
            <a:endParaRPr lang="zh-CN" altLang="en-US"/>
          </a:p>
        </p:txBody>
      </p:sp>
      <p:sp>
        <p:nvSpPr>
          <p:cNvPr id="3" name="内容占位符 2"/>
          <p:cNvSpPr>
            <a:spLocks noGrp="1"/>
          </p:cNvSpPr>
          <p:nvPr>
            <p:ph idx="1"/>
          </p:nvPr>
        </p:nvSpPr>
        <p:spPr/>
        <p:txBody>
          <a:bodyPr/>
          <a:p>
            <a:pPr marL="0" algn="just">
              <a:buClrTx/>
              <a:buSzTx/>
              <a:buFontTx/>
              <a:buNone/>
            </a:pPr>
            <a:r>
              <a:rPr lang="zh-CN" altLang="en-US" sz="2000" b="1">
                <a:latin typeface="Arial" panose="020B0604020202020204" pitchFamily="34" charset="0"/>
                <a:ea typeface="华文楷体" panose="02010600040101010101" charset="-122"/>
                <a:cs typeface="Arial" panose="020B0604020202020204" pitchFamily="34" charset="0"/>
              </a:rPr>
              <a:t>（3） 神权法系</a:t>
            </a:r>
            <a:endParaRPr lang="zh-CN" altLang="en-US" sz="2000" b="1">
              <a:latin typeface="Arial" panose="020B0604020202020204" pitchFamily="34" charset="0"/>
              <a:ea typeface="华文楷体" panose="02010600040101010101" charset="-122"/>
              <a:cs typeface="Arial" panose="020B0604020202020204" pitchFamily="34" charset="0"/>
            </a:endParaRPr>
          </a:p>
          <a:p>
            <a:r>
              <a:rPr lang="zh-CN" altLang="en-US"/>
              <a:t>神权法是一种基于宗教教义的法律体系，如犹太法和伊斯兰法。我们也许见过蒙着面纱的女人，这是伊斯兰教的传统： 伊斯兰教要求女性不能在公众场合与男性面对面接触。沙特阿拉伯的国教就是伊斯兰教，因此按照沙特阿拉伯的法律，女性必须遵守严格的着装规定。</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9.3  </a:t>
            </a:r>
            <a:r>
              <a:rPr>
                <a:cs typeface="汉仪铁线黑-65简" panose="00020600040101010101" charset="-122"/>
                <a:sym typeface="+mn-ea"/>
              </a:rPr>
              <a:t>经济制度</a:t>
            </a:r>
            <a:endParaRPr lang="zh-CN" altLang="en-US"/>
          </a:p>
        </p:txBody>
      </p:sp>
      <p:sp>
        <p:nvSpPr>
          <p:cNvPr id="3" name="内容占位符 2"/>
          <p:cNvSpPr>
            <a:spLocks noGrp="1"/>
          </p:cNvSpPr>
          <p:nvPr>
            <p:ph idx="1"/>
          </p:nvPr>
        </p:nvSpPr>
        <p:spPr/>
        <p:txBody>
          <a:bodyPr>
            <a:normAutofit lnSpcReduction="10000"/>
          </a:bodyPr>
          <a:p>
            <a:pPr marL="0" algn="just">
              <a:buClrTx/>
              <a:buSzTx/>
              <a:buFontTx/>
              <a:buNone/>
            </a:pPr>
            <a:r>
              <a:rPr lang="zh-CN" altLang="en-US" sz="2600" b="1">
                <a:latin typeface="+mj-lt"/>
                <a:ea typeface="黑体" panose="02010609060101010101" charset="-122"/>
                <a:cs typeface="+mj-lt"/>
              </a:rPr>
              <a:t>9.3.1</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三种经济制度</a:t>
            </a:r>
            <a:endParaRPr lang="zh-CN" altLang="en-US" sz="2600" b="1">
              <a:latin typeface="+mj-lt"/>
              <a:ea typeface="黑体" panose="02010609060101010101" charset="-122"/>
              <a:cs typeface="+mj-lt"/>
            </a:endParaRPr>
          </a:p>
          <a:p>
            <a:r>
              <a:rPr lang="zh-CN" altLang="en-US"/>
              <a:t>经济制度（Economic Institutions）是组织社会经济活动的根本原则，是在社会经济活动的一定或全部范围内，人们普遍承认并且实际共同遵守的行为规范，是一个国家治理经济的游戏规则。两种极端的经济制度是市场经济和计划经济，介于两者之间的就是混合经济。</a:t>
            </a:r>
            <a:endParaRPr lang="zh-CN" altLang="en-US"/>
          </a:p>
          <a:p>
            <a:r>
              <a:rPr lang="zh-CN" altLang="en-US"/>
              <a:t>市场经济体制以市场力量这只“看不见的手”为主导，所有生产要素都归私人所有，政府采取放任自由的不干预做法。</a:t>
            </a:r>
            <a:endParaRPr lang="zh-CN" altLang="en-US"/>
          </a:p>
          <a:p>
            <a:r>
              <a:rPr lang="zh-CN" altLang="en-US"/>
              <a:t>计划经济则意味着政府在经济中具有至高无上的权力，所有生产要素都由国家和政府所有并控制，商品和服务的供给、需求、定价都由政府计划。苏联实行的农业集体化运动就是计划经济的一个典型例子。</a:t>
            </a:r>
            <a:endParaRPr lang="zh-CN" altLang="en-US"/>
          </a:p>
          <a:p>
            <a:r>
              <a:rPr lang="zh-CN" altLang="en-US">
                <a:sym typeface="+mn-ea"/>
              </a:rPr>
              <a:t>自中华人民共和国成立以来，以1978年改革开放为界，中国经济制度的发展大致可以分为两个阶段： 第一个阶段是1978年改革开放之前，中国长期处于计划经济体制下，企业生产经营的目标主要是满足国内需求，即便有少量出口也是国家计划的产物，如为了换取那时非常稀缺的外汇。第二个阶段是1978年改革开放之后，中国的社会主义市场经济体制逐渐确立。在从计划经济走向市场经济的过程中，出现了一个特殊的现象——价格双轨制。</a:t>
            </a:r>
            <a:endParaRPr lang="zh-CN" altLang="en-US"/>
          </a:p>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9.3  </a:t>
            </a:r>
            <a:r>
              <a:rPr>
                <a:cs typeface="汉仪铁线黑-65简" panose="00020600040101010101" charset="-122"/>
                <a:sym typeface="+mn-ea"/>
              </a:rPr>
              <a:t>经济制度</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9.3.2</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经济制度与企业</a:t>
            </a:r>
            <a:endParaRPr lang="zh-CN" altLang="en-US" sz="2600" b="1">
              <a:latin typeface="+mj-lt"/>
              <a:ea typeface="黑体" panose="02010609060101010101" charset="-122"/>
              <a:cs typeface="+mj-lt"/>
            </a:endParaRPr>
          </a:p>
          <a:p>
            <a:r>
              <a:rPr lang="zh-CN" altLang="en-US"/>
              <a:t>所有制的含义是生产资料归谁所有。所有制关系是社会生产关系的核心和基础。从广义上来说，企业的所有制可以分为私有制和国有制。具体而言，根据所有制，企业可以分为国有企业、中外合资企业、外商独资企业、合伙企业等。国有企业是指国家对其资本拥有所有权或者控制权，政府的意志和利益决定了国有企业的行为，根据国家持股人持有股份的不同，可以划分为独资、控股和参股。国家全资的企业就是国有独资企业，如一些军工和通信企业；如果国家持股人作为第一大股东，即实际控制人，那么这家企业就是国有控股企业；如果国家持股人持有的股份较少，不是实际控制人，那么这家企业就是参股企业。</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2469</Words>
  <Application>WPS 演示</Application>
  <PresentationFormat>宽屏</PresentationFormat>
  <Paragraphs>62</Paragraphs>
  <Slides>11</Slides>
  <Notes>4</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11</vt:i4>
      </vt:variant>
    </vt:vector>
  </HeadingPairs>
  <TitlesOfParts>
    <vt:vector size="26" baseType="lpstr">
      <vt:lpstr>Arial</vt:lpstr>
      <vt:lpstr>宋体</vt:lpstr>
      <vt:lpstr>Wingdings</vt:lpstr>
      <vt:lpstr>Wingdings</vt:lpstr>
      <vt:lpstr>微软雅黑</vt:lpstr>
      <vt:lpstr>Calibri</vt:lpstr>
      <vt:lpstr>Arial Unicode MS</vt:lpstr>
      <vt:lpstr>等线</vt:lpstr>
      <vt:lpstr>GungsuhChe</vt:lpstr>
      <vt:lpstr>Malgun Gothic</vt:lpstr>
      <vt:lpstr>汉仪铁线黑-65简</vt:lpstr>
      <vt:lpstr>华文楷体</vt:lpstr>
      <vt:lpstr>黑体</vt:lpstr>
      <vt:lpstr>Office 主题​​</vt:lpstr>
      <vt:lpstr>默认设计模板</vt:lpstr>
      <vt:lpstr>PowerPoint 演示文稿</vt:lpstr>
      <vt:lpstr>PowerPoint 演示文稿</vt:lpstr>
      <vt:lpstr>9.1  政治制度</vt:lpstr>
      <vt:lpstr>9.1  政治制度</vt:lpstr>
      <vt:lpstr>9.2  法律制度</vt:lpstr>
      <vt:lpstr>9.2  法律制度</vt:lpstr>
      <vt:lpstr>9.2  法律制度</vt:lpstr>
      <vt:lpstr>9.3  经济制度</vt:lpstr>
      <vt:lpstr>9.3  经济制度</vt:lpstr>
      <vt:lpstr>9.4  正式制度的相关研究</vt:lpstr>
      <vt:lpstr>9.4  正式制度的相关研究</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2023-03-05T03:25:53Z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A3406ABFDCF74DB6882143E6BE00A167</vt:lpwstr>
  </property>
</Properties>
</file>