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10" y="-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C79FC-D869-4CE2-ADF4-E1F0E2D1CD02}" type="datetimeFigureOut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06D9A-5131-4D91-9DF7-AA46DC4A4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80225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47107" name="文本占位符 180226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47108" name="日期占位符 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zh-CN" altLang="en-US"/>
              <a:t>2007-2-28</a:t>
            </a:r>
          </a:p>
        </p:txBody>
      </p:sp>
      <p:sp>
        <p:nvSpPr>
          <p:cNvPr id="47109" name="页脚占位符 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zh-CN" altLang="en-US"/>
              <a:t>上海财大  杨海燕</a:t>
            </a:r>
          </a:p>
        </p:txBody>
      </p:sp>
      <p:sp>
        <p:nvSpPr>
          <p:cNvPr id="4711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73652C-A07A-4001-803E-6605C2F9ED3B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标题 94209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lvl="0">
              <a:defRPr kern="1200"/>
            </a:lvl1pPr>
          </a:lstStyle>
          <a:p>
            <a:pPr lv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4211" name="副标题 94210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94211"/>
          <p:cNvSpPr>
            <a:spLocks noGrp="1"/>
          </p:cNvSpPr>
          <p:nvPr>
            <p:ph type="dt" sz="half" idx="10"/>
          </p:nvPr>
        </p:nvSpPr>
        <p:spPr>
          <a:xfrm>
            <a:off x="301625" y="6076950"/>
            <a:ext cx="2289175" cy="476250"/>
          </a:xfrm>
        </p:spPr>
        <p:txBody>
          <a:bodyPr anchor="t"/>
          <a:lstStyle>
            <a:lvl1pPr>
              <a:defRPr/>
            </a:lvl1pPr>
          </a:lstStyle>
          <a:p>
            <a:fld id="{C944989F-0EBC-4A45-9AF7-F86547265E57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4212"/>
          <p:cNvSpPr>
            <a:spLocks noGrp="1"/>
          </p:cNvSpPr>
          <p:nvPr>
            <p:ph type="ftr" sz="quarter" idx="11"/>
          </p:nvPr>
        </p:nvSpPr>
        <p:spPr>
          <a:xfrm>
            <a:off x="3124200" y="6076950"/>
            <a:ext cx="2895600" cy="476250"/>
          </a:xfrm>
        </p:spPr>
        <p:txBody>
          <a:bodyPr anchor="t"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4213"/>
          <p:cNvSpPr>
            <a:spLocks noGrp="1"/>
          </p:cNvSpPr>
          <p:nvPr>
            <p:ph type="sldNum" sz="quarter" idx="12"/>
          </p:nvPr>
        </p:nvSpPr>
        <p:spPr>
          <a:xfrm>
            <a:off x="6443663" y="60928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6CEBF6-5744-459F-89A4-CD9C4981EABC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5D362-62FA-4CC9-8504-3D66CADCA445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8D4A0-43A7-48EC-A1B6-061F06A41D72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6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7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685800"/>
            <a:ext cx="8543925" cy="51816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0F7582-8EE1-4352-B391-DE835EE7FB2B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4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69B915-86DF-4A03-B860-6E99EF8AEFE8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7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8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25D0EB-88BA-4469-97E1-0F2466ED1AED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275587-DD0D-47B8-B420-2B923B779057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5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6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FFC4C-2781-4471-A95B-1E0E2EB089C9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6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7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7B3019-C73D-4E35-80DA-0D72045B7424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8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9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26CDC1-5C82-4233-842D-ADA25EA6DFD3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4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7FCCF8-58D2-4E4F-824D-E10EE80E0F56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3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4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310C83-B81C-4A55-B09E-51703361A77A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6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7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9318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89BD61-B4AE-4823-912A-45F087A66F8C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6" name="页脚占位符 9318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7" name="灯片编号占位符 9318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93185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93186"/>
          <p:cNvSpPr>
            <a:spLocks noGrp="1" noRot="1" noChangeArrowheads="1"/>
          </p:cNvSpPr>
          <p:nvPr>
            <p:ph type="body" idx="4294967295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3188" name="日期占位符 93187"/>
          <p:cNvSpPr>
            <a:spLocks noGrp="1"/>
          </p:cNvSpPr>
          <p:nvPr>
            <p:ph type="dt" sz="half" idx="2"/>
          </p:nvPr>
        </p:nvSpPr>
        <p:spPr>
          <a:xfrm>
            <a:off x="301625" y="5805488"/>
            <a:ext cx="2289175" cy="69056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noProof="1" dirty="0"/>
            </a:lvl1pPr>
          </a:lstStyle>
          <a:p>
            <a:fld id="{442B067A-3588-4AEA-8EDA-43844760B41F}" type="datetime1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93189" name="页脚占位符 93188"/>
          <p:cNvSpPr>
            <a:spLocks noGrp="1"/>
          </p:cNvSpPr>
          <p:nvPr>
            <p:ph type="ftr" sz="quarter" idx="3"/>
          </p:nvPr>
        </p:nvSpPr>
        <p:spPr>
          <a:xfrm>
            <a:off x="3124200" y="5805488"/>
            <a:ext cx="2895600" cy="69056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noProof="1" dirty="0">
                <a:cs typeface="+mn-ea"/>
              </a:defRPr>
            </a:lvl1pPr>
          </a:lstStyle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93190" name="灯片编号占位符 93189"/>
          <p:cNvSpPr>
            <a:spLocks noGrp="1"/>
          </p:cNvSpPr>
          <p:nvPr>
            <p:ph type="sldNum" sz="quarter" idx="4"/>
          </p:nvPr>
        </p:nvSpPr>
        <p:spPr>
          <a:xfrm>
            <a:off x="6553200" y="5734050"/>
            <a:ext cx="228917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7CE419-77F9-45A1-89DC-EBD4817AB0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blinds dir="vert"/>
  </p:transition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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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 noRot="1" noChangeArrowheads="1"/>
          </p:cNvSpPr>
          <p:nvPr>
            <p:ph type="ctrTitle"/>
          </p:nvPr>
        </p:nvSpPr>
        <p:spPr>
          <a:xfrm>
            <a:off x="3995738" y="1844675"/>
            <a:ext cx="4648200" cy="19812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dirty="0" smtClean="0"/>
              <a:t>公 共 经 济 学</a:t>
            </a:r>
            <a:br>
              <a:rPr lang="zh-CN" altLang="en-US" sz="3600" dirty="0" smtClean="0"/>
            </a:br>
            <a:r>
              <a:rPr lang="zh-CN" altLang="en-US" sz="3600" dirty="0" smtClean="0"/>
              <a:t>（财 政 学）</a:t>
            </a:r>
            <a:br>
              <a:rPr lang="zh-CN" altLang="en-US" sz="3600" dirty="0" smtClean="0"/>
            </a:br>
            <a:r>
              <a:rPr lang="en-US" altLang="zh-CN" sz="3600" dirty="0" smtClean="0">
                <a:latin typeface="隶书" pitchFamily="49" charset="-122"/>
              </a:rPr>
              <a:t>Public Finance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72188" y="5000625"/>
            <a:ext cx="2428875" cy="468313"/>
            <a:chOff x="7065" y="1894"/>
            <a:chExt cx="3158" cy="596"/>
          </a:xfrm>
        </p:grpSpPr>
        <p:pic>
          <p:nvPicPr>
            <p:cNvPr id="5124" name="Picture 3" descr="主题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65" y="1894"/>
              <a:ext cx="688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5" name="Picture 4" descr="主题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94" y="1949"/>
              <a:ext cx="2229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基础设施的筹资渠道和筹资方式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财政</a:t>
            </a:r>
            <a:r>
              <a:rPr lang="zh-CN" altLang="en-US" dirty="0" smtClean="0"/>
              <a:t>支持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金融</a:t>
            </a:r>
            <a:r>
              <a:rPr lang="zh-CN" altLang="en-US" dirty="0" smtClean="0"/>
              <a:t>机构贷款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设立专用基金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利用外资和民营资金筹资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BOT</a:t>
            </a:r>
          </a:p>
          <a:p>
            <a:pPr lvl="2"/>
            <a:r>
              <a:rPr lang="en-US" altLang="zh-CN" dirty="0" smtClean="0"/>
              <a:t>ABS</a:t>
            </a:r>
          </a:p>
          <a:p>
            <a:pPr lvl="2"/>
            <a:r>
              <a:rPr lang="en-US" altLang="zh-CN" dirty="0" smtClean="0"/>
              <a:t>TOT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基础设施中的政府采购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招标</a:t>
            </a:r>
            <a:r>
              <a:rPr lang="zh-CN" altLang="en-US" dirty="0" smtClean="0"/>
              <a:t>性采购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非招标</a:t>
            </a:r>
            <a:r>
              <a:rPr lang="zh-CN" altLang="en-US" dirty="0" smtClean="0"/>
              <a:t>性采购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各种采购方式的优缺点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竞争性谈判采购逐渐成为占主导地位的采购方式。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政府与农业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农业部门的特殊性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农业是国民经济的基础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提供产品贡献、市场贡献、要素贡献、外汇贡献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农业是弱势产业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农业的自然风险与市场风险相互交织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农产品在供给与需求方面具有特殊性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农业的比较优势低下，吸纳和保护资源能力不强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500174"/>
            <a:ext cx="8540750" cy="4367226"/>
          </a:xfrm>
        </p:spPr>
        <p:txBody>
          <a:bodyPr/>
          <a:lstStyle/>
          <a:p>
            <a:r>
              <a:rPr lang="zh-CN" altLang="en-US" dirty="0" smtClean="0"/>
              <a:t>政府对农业的干预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农产品生产销售体系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农产品的支撑体系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农业的基础设施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农业的支农工业体系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农业社会化服务体系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在农业中政府投资的重点是投资量大、建设周期长的项目和具有外部经济的项目，即农业的基础设施和农业科技。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 smtClean="0"/>
              <a:t>第十二章  政府与基础设施、基础产业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zh-CN" altLang="en-US" b="1" dirty="0" smtClean="0">
                <a:latin typeface="+mn-ea"/>
              </a:rPr>
              <a:t>引言：本章主题</a:t>
            </a:r>
          </a:p>
          <a:p>
            <a:r>
              <a:rPr lang="zh-CN" altLang="en-US" dirty="0" smtClean="0"/>
              <a:t>基础设施和基础产业是国民经济的基础，也是政府干预的重点。本章介绍政府对典型的几个基础设施和基础产业的干预，以及关于基础设施生产的相关问题。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本章目录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hlinkClick r:id="rId2" action="ppaction://hlinksldjump"/>
              </a:rPr>
              <a:t>第一节  基础设施、基础产业概述</a:t>
            </a:r>
          </a:p>
          <a:p>
            <a:r>
              <a:rPr lang="zh-CN" altLang="en-US" dirty="0" smtClean="0">
                <a:hlinkClick r:id="" action="ppaction://noaction"/>
              </a:rPr>
              <a:t>第二节  </a:t>
            </a:r>
            <a:r>
              <a:rPr lang="zh-CN" altLang="en-US" dirty="0" smtClean="0">
                <a:hlinkClick r:id="rId2" action="ppaction://hlinksldjump"/>
              </a:rPr>
              <a:t>政府与道路交通</a:t>
            </a:r>
            <a:endParaRPr lang="en-US" altLang="zh-CN" dirty="0" smtClean="0">
              <a:hlinkClick r:id="rId2" action="ppaction://hlinksldjump"/>
            </a:endParaRPr>
          </a:p>
          <a:p>
            <a:r>
              <a:rPr lang="zh-CN" altLang="en-US" dirty="0" smtClean="0">
                <a:hlinkClick r:id="rId2" action="ppaction://hlinksldjump"/>
              </a:rPr>
              <a:t>第三节  政府与电信</a:t>
            </a:r>
            <a:endParaRPr lang="en-US" altLang="zh-CN" dirty="0" smtClean="0">
              <a:hlinkClick r:id="rId2" action="ppaction://hlinksldjump"/>
            </a:endParaRPr>
          </a:p>
          <a:p>
            <a:r>
              <a:rPr lang="zh-CN" altLang="en-US" dirty="0" smtClean="0">
                <a:hlinkClick r:id="rId2" action="ppaction://hlinksldjump"/>
              </a:rPr>
              <a:t>第四节  基础设施的生产问题</a:t>
            </a:r>
            <a:endParaRPr lang="en-US" altLang="zh-CN" dirty="0" smtClean="0">
              <a:hlinkClick r:id="rId2" action="ppaction://hlinksldjump"/>
            </a:endParaRPr>
          </a:p>
          <a:p>
            <a:r>
              <a:rPr lang="zh-CN" altLang="en-US" dirty="0" smtClean="0">
                <a:hlinkClick r:id="rId2" action="ppaction://hlinksldjump"/>
              </a:rPr>
              <a:t>第五节  政府与农业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上海财经大学</a:t>
            </a:r>
            <a:endParaRPr lang="zh-CN" altLang="en-US" dirty="0"/>
          </a:p>
        </p:txBody>
      </p:sp>
    </p:spTree>
  </p:cSld>
  <p:clrMapOvr>
    <a:masterClrMapping/>
  </p:clrMapOvr>
  <p:transition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85800"/>
            <a:ext cx="8540750" cy="885812"/>
          </a:xfrm>
        </p:spPr>
        <p:txBody>
          <a:bodyPr/>
          <a:lstStyle/>
          <a:p>
            <a:r>
              <a:rPr lang="zh-CN" altLang="en-US" dirty="0" smtClean="0"/>
              <a:t>基础设施、基础产业概述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714488"/>
            <a:ext cx="8540750" cy="4152912"/>
          </a:xfrm>
        </p:spPr>
        <p:txBody>
          <a:bodyPr/>
          <a:lstStyle/>
          <a:p>
            <a:r>
              <a:rPr lang="zh-CN" altLang="en-US" dirty="0" smtClean="0"/>
              <a:t>基础设施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概念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是</a:t>
            </a:r>
            <a:r>
              <a:rPr lang="zh-CN" altLang="en-US" dirty="0" smtClean="0"/>
              <a:t>为了整个社会生产、消费提供的“共同生产条件”和“共同流通条件”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可</a:t>
            </a:r>
            <a:r>
              <a:rPr lang="zh-CN" altLang="en-US" dirty="0" smtClean="0"/>
              <a:t>分为公共设施、公共工程和其他交通部门。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作用：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基础设施可以通过别的行业间接促进经济发展，其本身也是促进经济的手段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对基础设施消费，还会影响收入分配。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785926"/>
            <a:ext cx="8540750" cy="4081474"/>
          </a:xfrm>
        </p:spPr>
        <p:txBody>
          <a:bodyPr/>
          <a:lstStyle/>
          <a:p>
            <a:r>
              <a:rPr lang="zh-CN" altLang="en-US" dirty="0" smtClean="0"/>
              <a:t>基础设施的性质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6" name="图片 5" descr="基础设施的本质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553868"/>
            <a:ext cx="4214842" cy="3161132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基础产业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基础产业是指经济发展中的上游产业，包括基础工业和农业。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从性质上看，大部分基础产业产品都具有排斥性和竞争性，属于私人品，对其他经济部门的外部作用很大程度上已通过价格转为内部效益。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本章中指讨论基础产业中农业与政府的关系。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85800"/>
            <a:ext cx="8540750" cy="814374"/>
          </a:xfrm>
        </p:spPr>
        <p:txBody>
          <a:bodyPr/>
          <a:lstStyle/>
          <a:p>
            <a:r>
              <a:rPr lang="zh-CN" altLang="en-US" dirty="0" smtClean="0"/>
              <a:t>政府与道路交通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643050"/>
            <a:ext cx="8540750" cy="4224350"/>
          </a:xfrm>
        </p:spPr>
        <p:txBody>
          <a:bodyPr/>
          <a:lstStyle/>
          <a:p>
            <a:r>
              <a:rPr lang="zh-CN" altLang="en-US" sz="2800" dirty="0" smtClean="0"/>
              <a:t>道路成本的确认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道路的成本主要是指建设和维修道路的成本。</a:t>
            </a:r>
            <a:endParaRPr lang="en-US" altLang="zh-CN" sz="2400" dirty="0" smtClean="0"/>
          </a:p>
          <a:p>
            <a:r>
              <a:rPr lang="zh-CN" altLang="en-US" sz="2800" dirty="0" smtClean="0"/>
              <a:t>道路成本补偿的方法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收费</a:t>
            </a:r>
            <a:endParaRPr lang="en-US" altLang="zh-CN" sz="2400" dirty="0" smtClean="0"/>
          </a:p>
          <a:p>
            <a:pPr lvl="2"/>
            <a:r>
              <a:rPr lang="zh-CN" altLang="en-US" sz="2000" dirty="0" smtClean="0"/>
              <a:t>对拥挤道路征收拥挤费</a:t>
            </a:r>
            <a:endParaRPr lang="en-US" altLang="zh-CN" sz="2000" dirty="0" smtClean="0"/>
          </a:p>
          <a:p>
            <a:pPr lvl="2"/>
            <a:r>
              <a:rPr lang="zh-CN" altLang="en-US" sz="2000" dirty="0" smtClean="0"/>
              <a:t>公路间的收费问题</a:t>
            </a:r>
            <a:endParaRPr lang="en-US" altLang="zh-CN" sz="2000" dirty="0" smtClean="0"/>
          </a:p>
          <a:p>
            <a:pPr lvl="1"/>
            <a:r>
              <a:rPr lang="zh-CN" altLang="en-US" sz="2400" dirty="0" smtClean="0"/>
              <a:t>收税</a:t>
            </a:r>
            <a:endParaRPr lang="en-US" altLang="zh-CN" sz="2400" dirty="0" smtClean="0"/>
          </a:p>
          <a:p>
            <a:pPr lvl="2"/>
            <a:r>
              <a:rPr lang="zh-CN" altLang="en-US" sz="2000" dirty="0" smtClean="0"/>
              <a:t>用</a:t>
            </a:r>
            <a:r>
              <a:rPr lang="zh-CN" altLang="en-US" sz="2000" dirty="0" smtClean="0"/>
              <a:t>普通税收</a:t>
            </a:r>
            <a:endParaRPr lang="en-US" altLang="zh-CN" sz="2000" dirty="0" smtClean="0"/>
          </a:p>
          <a:p>
            <a:pPr lvl="2"/>
            <a:r>
              <a:rPr lang="zh-CN" altLang="en-US" sz="2000" dirty="0" smtClean="0"/>
              <a:t>使用</a:t>
            </a:r>
            <a:r>
              <a:rPr lang="zh-CN" altLang="en-US" sz="2000" dirty="0" smtClean="0"/>
              <a:t>者税</a:t>
            </a:r>
            <a:endParaRPr lang="en-US" altLang="zh-CN" sz="2000" dirty="0" smtClean="0"/>
          </a:p>
          <a:p>
            <a:pPr lvl="1"/>
            <a:r>
              <a:rPr lang="zh-CN" altLang="en-US" sz="2400" dirty="0" smtClean="0"/>
              <a:t>其他方法</a:t>
            </a:r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40750" cy="814374"/>
          </a:xfrm>
        </p:spPr>
        <p:txBody>
          <a:bodyPr/>
          <a:lstStyle/>
          <a:p>
            <a:r>
              <a:rPr lang="zh-CN" altLang="en-US" dirty="0" smtClean="0"/>
              <a:t>政府与电信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428736"/>
            <a:ext cx="8540750" cy="4438664"/>
          </a:xfrm>
        </p:spPr>
        <p:txBody>
          <a:bodyPr/>
          <a:lstStyle/>
          <a:p>
            <a:r>
              <a:rPr lang="zh-CN" altLang="en-US" dirty="0" smtClean="0"/>
              <a:t>电信行业的两种经营方式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国有化或政府管制下的自然垄断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竞争</a:t>
            </a:r>
            <a:endParaRPr lang="en-US" altLang="zh-CN" dirty="0" smtClean="0"/>
          </a:p>
          <a:p>
            <a:r>
              <a:rPr lang="zh-CN" altLang="en-US" dirty="0" smtClean="0"/>
              <a:t>对自然垄断公司的国有化或政府管制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二</a:t>
            </a:r>
            <a:r>
              <a:rPr lang="zh-CN" altLang="en-US" dirty="0" smtClean="0"/>
              <a:t>步定价法</a:t>
            </a:r>
            <a:endParaRPr lang="en-US" altLang="zh-CN" dirty="0" smtClean="0"/>
          </a:p>
          <a:p>
            <a:r>
              <a:rPr lang="zh-CN" altLang="en-US" dirty="0" smtClean="0"/>
              <a:t>在电信行业引入竞争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通过分解经营业务引入竞争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通过增加新的“全能一体化”经营者引入竞争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基础设施的生产问题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基础设施的生产组织形式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公有公营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公有私营：</a:t>
            </a:r>
            <a:r>
              <a:rPr lang="en-US" altLang="zh-CN" dirty="0" smtClean="0"/>
              <a:t>BOT</a:t>
            </a:r>
          </a:p>
          <a:p>
            <a:pPr lvl="1"/>
            <a:r>
              <a:rPr lang="zh-CN" altLang="en-US" dirty="0" smtClean="0"/>
              <a:t>私有私营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社会和使用者提供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上海财经大学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E419-77F9-45A1-89DC-EBD4817AB0E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CC"/>
      </a:lt1>
      <a:dk2>
        <a:srgbClr val="CC3300"/>
      </a:dk2>
      <a:lt2>
        <a:srgbClr val="C0C0C0"/>
      </a:lt2>
      <a:accent1>
        <a:srgbClr val="FFFFCC"/>
      </a:accent1>
      <a:accent2>
        <a:srgbClr val="339933"/>
      </a:accent2>
      <a:accent3>
        <a:srgbClr val="FFFFE2"/>
      </a:accent3>
      <a:accent4>
        <a:srgbClr val="000000"/>
      </a:accent4>
      <a:accent5>
        <a:srgbClr val="FFFFE2"/>
      </a:accent5>
      <a:accent6>
        <a:srgbClr val="2D892D"/>
      </a:accent6>
      <a:hlink>
        <a:srgbClr val="0066FF"/>
      </a:hlink>
      <a:folHlink>
        <a:srgbClr val="6F6F9F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主题2</Template>
  <TotalTime>630</TotalTime>
  <Words>565</Words>
  <Application>Microsoft Office PowerPoint</Application>
  <PresentationFormat>全屏显示(4:3)</PresentationFormat>
  <Paragraphs>104</Paragraphs>
  <Slides>13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主题2</vt:lpstr>
      <vt:lpstr>公 共 经 济 学 （财 政 学） Public Finance</vt:lpstr>
      <vt:lpstr>第十二章  政府与基础设施、基础产业</vt:lpstr>
      <vt:lpstr>本章目录</vt:lpstr>
      <vt:lpstr>基础设施、基础产业概述</vt:lpstr>
      <vt:lpstr>幻灯片 5</vt:lpstr>
      <vt:lpstr>幻灯片 6</vt:lpstr>
      <vt:lpstr>政府与道路交通</vt:lpstr>
      <vt:lpstr>政府与电信</vt:lpstr>
      <vt:lpstr>基础设施的生产问题</vt:lpstr>
      <vt:lpstr>幻灯片 10</vt:lpstr>
      <vt:lpstr>幻灯片 11</vt:lpstr>
      <vt:lpstr>政府与农业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 共 经 济 学 （财 政 学） Public Finance</dc:title>
  <dc:creator>杨海燕</dc:creator>
  <cp:lastModifiedBy>杨海燕</cp:lastModifiedBy>
  <cp:revision>25</cp:revision>
  <dcterms:created xsi:type="dcterms:W3CDTF">2016-09-17T04:13:46Z</dcterms:created>
  <dcterms:modified xsi:type="dcterms:W3CDTF">2016-09-17T14:46:23Z</dcterms:modified>
</cp:coreProperties>
</file>