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8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6692" y="6356353"/>
            <a:ext cx="2844504"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548" y="502920"/>
            <a:ext cx="8345354"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386840"/>
            <a:ext cx="10323830" cy="5007610"/>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内容占位符 3" descr="图片1"/>
          <p:cNvPicPr>
            <a:picLocks noChangeAspect="1"/>
          </p:cNvPicPr>
          <p:nvPr userDrawn="1"/>
        </p:nvPicPr>
        <p:blipFill>
          <a:blip r:embed="rId2"/>
          <a:stretch>
            <a:fillRect/>
          </a:stretch>
        </p:blipFill>
        <p:spPr>
          <a:xfrm>
            <a:off x="-635" y="2"/>
            <a:ext cx="12191048" cy="6922135"/>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6300" y="6491605"/>
            <a:ext cx="2337130"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539" y="1600203"/>
            <a:ext cx="10971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38" y="6356353"/>
            <a:ext cx="2844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168" y="6356353"/>
            <a:ext cx="38603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6" name="文本框 5"/>
          <p:cNvSpPr txBox="1"/>
          <p:nvPr/>
        </p:nvSpPr>
        <p:spPr>
          <a:xfrm>
            <a:off x="1269" y="2755904"/>
            <a:ext cx="12189144" cy="829945"/>
          </a:xfrm>
          <a:prstGeom prst="rect">
            <a:avLst/>
          </a:prstGeom>
          <a:noFill/>
        </p:spPr>
        <p:txBody>
          <a:bodyPr wrap="square" rtlCol="0">
            <a:spAutoFit/>
          </a:bodyPr>
          <a:lstStyle/>
          <a:p>
            <a:pPr algn="ctr"/>
            <a:r>
              <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rPr>
              <a:t>第十一章　会计报表</a:t>
            </a:r>
            <a:endParaRPr lang="zh-CN" altLang="en-US" sz="4800" dirty="0">
              <a:solidFill>
                <a:prstClr val="black"/>
              </a:solidFill>
              <a:latin typeface="汉仪大黑简" panose="02010600000101010101" charset="-122"/>
              <a:ea typeface="汉仪大黑简" panose="02010600000101010101" charset="-122"/>
              <a:cs typeface="汉仪大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利润表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 利润表的概念和作用</a:t>
            </a:r>
            <a:endParaRPr lang="zh-CN" altLang="zh-CN" sz="2600" b="1" dirty="0">
              <a:latin typeface="黑体" panose="02010609060101010101" pitchFamily="49" charset="-122"/>
              <a:ea typeface="黑体" panose="02010609060101010101" pitchFamily="49" charset="-122"/>
            </a:endParaRPr>
          </a:p>
          <a:p>
            <a:r>
              <a:rPr lang="zh-CN" altLang="zh-CN" dirty="0"/>
              <a:t>利润表是反映企业在一定会计期间的经营成果的会计报表</a:t>
            </a:r>
            <a:r>
              <a:rPr lang="en-US" altLang="zh-CN" dirty="0"/>
              <a:t>,</a:t>
            </a:r>
            <a:r>
              <a:rPr lang="zh-CN" altLang="zh-CN" dirty="0"/>
              <a:t>它是企业主要会计报表之一。</a:t>
            </a:r>
            <a:endParaRPr lang="zh-CN" altLang="zh-CN" dirty="0"/>
          </a:p>
          <a:p>
            <a:r>
              <a:rPr lang="en-US" altLang="zh-CN" dirty="0"/>
              <a:t>(1)</a:t>
            </a:r>
            <a:r>
              <a:rPr lang="zh-CN" altLang="zh-CN" dirty="0"/>
              <a:t>通过利润表</a:t>
            </a:r>
            <a:r>
              <a:rPr lang="en-US" altLang="zh-CN" dirty="0"/>
              <a:t>,</a:t>
            </a:r>
            <a:r>
              <a:rPr lang="zh-CN" altLang="zh-CN" dirty="0"/>
              <a:t>可以从总体上反映企业在一定时期内取得的全部收入和发生的全部费用、损失等</a:t>
            </a:r>
            <a:r>
              <a:rPr lang="en-US" altLang="zh-CN" dirty="0"/>
              <a:t>,</a:t>
            </a:r>
            <a:r>
              <a:rPr lang="zh-CN" altLang="zh-CN" dirty="0"/>
              <a:t>从而了解企业盈利或亏损的构成情况</a:t>
            </a:r>
            <a:r>
              <a:rPr lang="en-US" altLang="zh-CN" dirty="0"/>
              <a:t>;</a:t>
            </a:r>
            <a:endParaRPr lang="zh-CN" altLang="zh-CN" dirty="0"/>
          </a:p>
          <a:p>
            <a:r>
              <a:rPr lang="en-US" altLang="zh-CN" dirty="0"/>
              <a:t>(2)</a:t>
            </a:r>
            <a:r>
              <a:rPr lang="zh-CN" altLang="zh-CN" dirty="0"/>
              <a:t>通过利润表</a:t>
            </a:r>
            <a:r>
              <a:rPr lang="en-US" altLang="zh-CN" dirty="0"/>
              <a:t>,</a:t>
            </a:r>
            <a:r>
              <a:rPr lang="zh-CN" altLang="zh-CN" dirty="0"/>
              <a:t>可以分析企业的经营情况和经济效益</a:t>
            </a:r>
            <a:r>
              <a:rPr lang="en-US" altLang="zh-CN" dirty="0"/>
              <a:t>,</a:t>
            </a:r>
            <a:r>
              <a:rPr lang="zh-CN" altLang="zh-CN" dirty="0"/>
              <a:t>从而在一定程度上评价企业的经营效益和管理水平</a:t>
            </a:r>
            <a:r>
              <a:rPr lang="en-US" altLang="zh-CN" dirty="0"/>
              <a:t>,</a:t>
            </a:r>
            <a:r>
              <a:rPr lang="zh-CN" altLang="zh-CN" dirty="0"/>
              <a:t>促使企业改善经营管理</a:t>
            </a:r>
            <a:r>
              <a:rPr lang="en-US" altLang="zh-CN" dirty="0"/>
              <a:t>;</a:t>
            </a:r>
            <a:endParaRPr lang="zh-CN" altLang="zh-CN" dirty="0"/>
          </a:p>
          <a:p>
            <a:r>
              <a:rPr lang="en-US" altLang="zh-CN" dirty="0"/>
              <a:t>(3)</a:t>
            </a:r>
            <a:r>
              <a:rPr lang="zh-CN" altLang="zh-CN" dirty="0"/>
              <a:t>通过对利润表的分析</a:t>
            </a:r>
            <a:r>
              <a:rPr lang="en-US" altLang="zh-CN" dirty="0"/>
              <a:t>,</a:t>
            </a:r>
            <a:r>
              <a:rPr lang="zh-CN" altLang="zh-CN" dirty="0"/>
              <a:t>可以了解企业的盈利能力</a:t>
            </a:r>
            <a:r>
              <a:rPr lang="en-US" altLang="zh-CN" dirty="0"/>
              <a:t>,</a:t>
            </a:r>
            <a:r>
              <a:rPr lang="zh-CN" altLang="zh-CN" dirty="0"/>
              <a:t>从而反映企业的投资报酬和偿付能力</a:t>
            </a:r>
            <a:r>
              <a:rPr lang="en-US" altLang="zh-CN" dirty="0"/>
              <a:t>,</a:t>
            </a:r>
            <a:r>
              <a:rPr lang="zh-CN" altLang="zh-CN" dirty="0"/>
              <a:t>测试投资人和债权人的风险程度</a:t>
            </a:r>
            <a:r>
              <a:rPr lang="en-US" altLang="zh-CN" dirty="0"/>
              <a:t>;</a:t>
            </a:r>
            <a:endParaRPr lang="zh-CN" altLang="zh-CN" dirty="0"/>
          </a:p>
          <a:p>
            <a:r>
              <a:rPr lang="en-US" altLang="zh-CN" dirty="0"/>
              <a:t>(4)</a:t>
            </a:r>
            <a:r>
              <a:rPr lang="zh-CN" altLang="zh-CN" dirty="0"/>
              <a:t>通过对不同时期利润表收入、费用、利润增减变化情况的分析</a:t>
            </a:r>
            <a:r>
              <a:rPr lang="en-US" altLang="zh-CN" dirty="0"/>
              <a:t>,</a:t>
            </a:r>
            <a:r>
              <a:rPr lang="zh-CN" altLang="zh-CN" dirty="0"/>
              <a:t>可以预测企业未来一定时期的盈利趋势。</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利润表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二、利润表的内容和结构</a:t>
            </a:r>
            <a:endParaRPr lang="zh-CN" altLang="zh-CN" sz="2600" b="1" dirty="0">
              <a:latin typeface="黑体" panose="02010609060101010101" pitchFamily="49" charset="-122"/>
              <a:ea typeface="黑体" panose="02010609060101010101" pitchFamily="49" charset="-122"/>
            </a:endParaRPr>
          </a:p>
          <a:p>
            <a:r>
              <a:rPr lang="zh-CN" altLang="zh-CN" dirty="0"/>
              <a:t>利润表主要分为表首和正表两部分。</a:t>
            </a:r>
            <a:endParaRPr lang="zh-CN" altLang="zh-CN" dirty="0"/>
          </a:p>
          <a:p>
            <a:r>
              <a:rPr lang="zh-CN" altLang="zh-CN" dirty="0"/>
              <a:t>表首包括报表名称、编制单位、报表时期和货币计量单位。</a:t>
            </a:r>
            <a:endParaRPr lang="zh-CN" altLang="zh-CN" dirty="0"/>
          </a:p>
          <a:p>
            <a:r>
              <a:rPr lang="zh-CN" altLang="zh-CN" dirty="0"/>
              <a:t>利润表要以一定的表格来反映企业的经营成果。常见的利润表正表结构有单步式和多步式两种。在我国</a:t>
            </a:r>
            <a:r>
              <a:rPr lang="en-US" altLang="zh-CN" dirty="0"/>
              <a:t>,</a:t>
            </a:r>
            <a:r>
              <a:rPr lang="zh-CN" altLang="zh-CN" dirty="0"/>
              <a:t>企业利润表采用的基本是多步式的</a:t>
            </a:r>
            <a:r>
              <a:rPr lang="en-US" altLang="zh-CN" dirty="0"/>
              <a:t>,</a:t>
            </a:r>
            <a:r>
              <a:rPr lang="zh-CN" altLang="zh-CN" dirty="0"/>
              <a:t>即通过对当期的收入、费用、支出项目按性质加以归类</a:t>
            </a:r>
            <a:r>
              <a:rPr lang="en-US" altLang="zh-CN" dirty="0"/>
              <a:t>,</a:t>
            </a:r>
            <a:r>
              <a:rPr lang="zh-CN" altLang="zh-CN" dirty="0"/>
              <a:t>按利润形成的主要环节列示一些中间性利润指标</a:t>
            </a:r>
            <a:r>
              <a:rPr lang="en-US" altLang="zh-CN" dirty="0"/>
              <a:t>,</a:t>
            </a:r>
            <a:r>
              <a:rPr lang="zh-CN" altLang="zh-CN" dirty="0"/>
              <a:t>分步计算当期净损益。</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利润表</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三、利润表的填制方法</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利润表的数据来源</a:t>
            </a:r>
            <a:endParaRPr lang="zh-CN" altLang="zh-CN" sz="2200" b="1" dirty="0">
              <a:latin typeface="楷体" panose="02010609060101010101" pitchFamily="49" charset="-122"/>
              <a:ea typeface="楷体" panose="02010609060101010101" pitchFamily="49" charset="-122"/>
            </a:endParaRPr>
          </a:p>
          <a:p>
            <a:r>
              <a:rPr lang="zh-CN" altLang="zh-CN" dirty="0"/>
              <a:t>月度利润表正表各项目均应填列本月数和本年累计数。</a:t>
            </a:r>
            <a:endParaRPr lang="zh-CN" altLang="zh-CN" dirty="0"/>
          </a:p>
          <a:p>
            <a:r>
              <a:rPr lang="zh-CN" altLang="zh-CN" dirty="0"/>
              <a:t>“本月数”栏内各项目数字应根据本月损益类账户的本期发生额填列</a:t>
            </a:r>
            <a:r>
              <a:rPr lang="en-US" altLang="zh-CN" dirty="0"/>
              <a:t>;</a:t>
            </a:r>
            <a:r>
              <a:rPr lang="zh-CN" altLang="zh-CN" dirty="0"/>
              <a:t>“本年累计数”栏反映自年初起至本月末止的累计实际发生数</a:t>
            </a:r>
            <a:r>
              <a:rPr lang="en-US" altLang="zh-CN" dirty="0"/>
              <a:t>,</a:t>
            </a:r>
            <a:r>
              <a:rPr lang="zh-CN" altLang="zh-CN" dirty="0"/>
              <a:t>应根据上月利润表的“本年累计数”栏加上本月利润表的“本月数”栏数字之和填列</a:t>
            </a:r>
            <a:r>
              <a:rPr lang="zh-CN" altLang="zh-CN" dirty="0" smtClean="0"/>
              <a:t>。</a:t>
            </a:r>
            <a:endParaRPr lang="en-US" altLang="zh-CN" dirty="0" smtClean="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利润表</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利润表各项目的填列</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“营业收入”项目</a:t>
            </a:r>
            <a:r>
              <a:rPr lang="en-US" altLang="zh-CN" dirty="0"/>
              <a:t>,</a:t>
            </a:r>
            <a:r>
              <a:rPr lang="zh-CN" altLang="zh-CN" dirty="0"/>
              <a:t>根据“主营业务收入”和“其他业务收入”账户的本期贷方发生额计算填列。如果结账前</a:t>
            </a:r>
            <a:r>
              <a:rPr lang="en-US" altLang="zh-CN" dirty="0"/>
              <a:t>,</a:t>
            </a:r>
            <a:r>
              <a:rPr lang="zh-CN" altLang="zh-CN" dirty="0"/>
              <a:t>该类账户有借方发生额</a:t>
            </a:r>
            <a:r>
              <a:rPr lang="en-US" altLang="zh-CN" dirty="0"/>
              <a:t>,</a:t>
            </a:r>
            <a:r>
              <a:rPr lang="zh-CN" altLang="zh-CN" dirty="0"/>
              <a:t>属本期销售退回或销售折让</a:t>
            </a:r>
            <a:r>
              <a:rPr lang="en-US" altLang="zh-CN" dirty="0"/>
              <a:t>,</a:t>
            </a:r>
            <a:r>
              <a:rPr lang="zh-CN" altLang="zh-CN" dirty="0"/>
              <a:t>应抵减本期贷方发生额</a:t>
            </a:r>
            <a:r>
              <a:rPr lang="en-US" altLang="zh-CN" dirty="0"/>
              <a:t>,</a:t>
            </a:r>
            <a:r>
              <a:rPr lang="zh-CN" altLang="zh-CN" dirty="0"/>
              <a:t>按抵减后的差额填列。</a:t>
            </a:r>
            <a:endParaRPr lang="zh-CN" altLang="zh-CN" dirty="0"/>
          </a:p>
          <a:p>
            <a:r>
              <a:rPr lang="en-US" altLang="zh-CN" dirty="0"/>
              <a:t>(2)</a:t>
            </a:r>
            <a:r>
              <a:rPr lang="zh-CN" altLang="zh-CN" dirty="0"/>
              <a:t>“营业成本”项目</a:t>
            </a:r>
            <a:r>
              <a:rPr lang="en-US" altLang="zh-CN" dirty="0"/>
              <a:t>,</a:t>
            </a:r>
            <a:r>
              <a:rPr lang="zh-CN" altLang="zh-CN" dirty="0"/>
              <a:t>根据“主营业务成本”和“其他业务成本”账户的本月借方发生额计算填列。如果结账前</a:t>
            </a:r>
            <a:r>
              <a:rPr lang="en-US" altLang="zh-CN" dirty="0"/>
              <a:t>,</a:t>
            </a:r>
            <a:r>
              <a:rPr lang="zh-CN" altLang="zh-CN" dirty="0"/>
              <a:t>该类账户有贷方发生额</a:t>
            </a:r>
            <a:r>
              <a:rPr lang="en-US" altLang="zh-CN" dirty="0"/>
              <a:t>,</a:t>
            </a:r>
            <a:r>
              <a:rPr lang="zh-CN" altLang="zh-CN" dirty="0"/>
              <a:t>属销售退回事项</a:t>
            </a:r>
            <a:r>
              <a:rPr lang="en-US" altLang="zh-CN" dirty="0"/>
              <a:t>,</a:t>
            </a:r>
            <a:r>
              <a:rPr lang="zh-CN" altLang="zh-CN" dirty="0"/>
              <a:t>应抵减借方发生额</a:t>
            </a:r>
            <a:r>
              <a:rPr lang="en-US" altLang="zh-CN" dirty="0"/>
              <a:t>,</a:t>
            </a:r>
            <a:r>
              <a:rPr lang="zh-CN" altLang="zh-CN" dirty="0"/>
              <a:t>并按抵减后的差额填列。</a:t>
            </a:r>
            <a:endParaRPr lang="zh-CN" altLang="zh-CN" dirty="0"/>
          </a:p>
          <a:p>
            <a:r>
              <a:rPr lang="en-US" altLang="zh-CN" dirty="0"/>
              <a:t>(3)</a:t>
            </a:r>
            <a:r>
              <a:rPr lang="zh-CN" altLang="zh-CN" dirty="0"/>
              <a:t>“税金及附加”项目</a:t>
            </a:r>
            <a:r>
              <a:rPr lang="en-US" altLang="zh-CN" dirty="0"/>
              <a:t>,</a:t>
            </a:r>
            <a:r>
              <a:rPr lang="zh-CN" altLang="zh-CN" dirty="0"/>
              <a:t>根据“税金及附加”账户的借方发生额填列。</a:t>
            </a:r>
            <a:endParaRPr lang="zh-CN" altLang="zh-CN" dirty="0"/>
          </a:p>
          <a:p>
            <a:r>
              <a:rPr lang="en-US" altLang="zh-CN" dirty="0"/>
              <a:t>(4)</a:t>
            </a:r>
            <a:r>
              <a:rPr lang="zh-CN" altLang="zh-CN" dirty="0"/>
              <a:t>“销售费用”项目</a:t>
            </a:r>
            <a:r>
              <a:rPr lang="en-US" altLang="zh-CN" dirty="0"/>
              <a:t>,</a:t>
            </a:r>
            <a:r>
              <a:rPr lang="zh-CN" altLang="zh-CN" dirty="0"/>
              <a:t>根据“销售费用”账户的借方发生额填列</a:t>
            </a:r>
            <a:r>
              <a:rPr lang="zh-CN" altLang="zh-CN" dirty="0" smtClean="0"/>
              <a:t>。</a:t>
            </a:r>
            <a:endParaRPr lang="en-US" altLang="zh-CN" dirty="0" smtClean="0"/>
          </a:p>
          <a:p>
            <a:r>
              <a:rPr lang="en-US" altLang="zh-CN" dirty="0"/>
              <a:t>(5)</a:t>
            </a:r>
            <a:r>
              <a:rPr lang="zh-CN" altLang="zh-CN" dirty="0"/>
              <a:t>“管理费用”项目</a:t>
            </a:r>
            <a:r>
              <a:rPr lang="en-US" altLang="zh-CN" dirty="0"/>
              <a:t>,</a:t>
            </a:r>
            <a:r>
              <a:rPr lang="zh-CN" altLang="zh-CN" dirty="0"/>
              <a:t>根据“管理费用”账户的借方发生额填列。</a:t>
            </a:r>
            <a:endParaRPr lang="zh-CN" altLang="zh-CN" dirty="0"/>
          </a:p>
          <a:p>
            <a:endParaRPr lang="zh-CN" altLang="zh-CN"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利润表</a:t>
            </a:r>
            <a:endParaRPr lang="zh-CN" altLang="en-US"/>
          </a:p>
        </p:txBody>
      </p:sp>
      <p:sp>
        <p:nvSpPr>
          <p:cNvPr id="3" name="内容占位符 2"/>
          <p:cNvSpPr>
            <a:spLocks noGrp="1"/>
          </p:cNvSpPr>
          <p:nvPr>
            <p:ph idx="1"/>
          </p:nvPr>
        </p:nvSpPr>
        <p:spPr>
          <a:xfrm>
            <a:off x="998855" y="1673860"/>
            <a:ext cx="10468610" cy="4387850"/>
          </a:xfrm>
        </p:spPr>
        <p:txBody>
          <a:bodyPr>
            <a:normAutofit/>
          </a:bodyPr>
          <a:lstStyle/>
          <a:p>
            <a:r>
              <a:rPr lang="en-US" altLang="zh-CN" dirty="0" smtClean="0"/>
              <a:t>(</a:t>
            </a:r>
            <a:r>
              <a:rPr lang="en-US" altLang="zh-CN" dirty="0"/>
              <a:t>6)</a:t>
            </a:r>
            <a:r>
              <a:rPr lang="zh-CN" altLang="zh-CN" dirty="0"/>
              <a:t>“财务费用”项目</a:t>
            </a:r>
            <a:r>
              <a:rPr lang="en-US" altLang="zh-CN" dirty="0"/>
              <a:t>,</a:t>
            </a:r>
            <a:r>
              <a:rPr lang="zh-CN" altLang="zh-CN" dirty="0"/>
              <a:t>根据“财务费用”账户的借方发生额分析填列。如果结账前</a:t>
            </a:r>
            <a:r>
              <a:rPr lang="en-US" altLang="zh-CN" dirty="0"/>
              <a:t>,</a:t>
            </a:r>
            <a:r>
              <a:rPr lang="zh-CN" altLang="zh-CN" dirty="0"/>
              <a:t>“财务费用”账户有贷方发生额</a:t>
            </a:r>
            <a:r>
              <a:rPr lang="en-US" altLang="zh-CN" dirty="0"/>
              <a:t>,</a:t>
            </a:r>
            <a:r>
              <a:rPr lang="zh-CN" altLang="zh-CN" dirty="0"/>
              <a:t>应以借方发生额抵减贷方发生额后差额的费用填列</a:t>
            </a:r>
            <a:r>
              <a:rPr lang="zh-CN" altLang="zh-CN" dirty="0" smtClean="0"/>
              <a:t>。</a:t>
            </a:r>
            <a:endParaRPr lang="en-US" altLang="zh-CN" dirty="0" smtClean="0"/>
          </a:p>
          <a:p>
            <a:r>
              <a:rPr lang="en-US" altLang="zh-CN" dirty="0" smtClean="0"/>
              <a:t>(</a:t>
            </a:r>
            <a:r>
              <a:rPr lang="en-US" altLang="zh-CN" dirty="0"/>
              <a:t>7)</a:t>
            </a:r>
            <a:r>
              <a:rPr lang="zh-CN" altLang="zh-CN" dirty="0"/>
              <a:t>“资产减值损失”项目</a:t>
            </a:r>
            <a:r>
              <a:rPr lang="en-US" altLang="zh-CN" dirty="0"/>
              <a:t>,</a:t>
            </a:r>
            <a:r>
              <a:rPr lang="zh-CN" altLang="zh-CN" dirty="0"/>
              <a:t>根据“资产减值损失” 账户的借方发生额分析填列。</a:t>
            </a:r>
            <a:endParaRPr lang="zh-CN" altLang="zh-CN" dirty="0"/>
          </a:p>
          <a:p>
            <a:r>
              <a:rPr lang="en-US" altLang="zh-CN" dirty="0"/>
              <a:t>(8)</a:t>
            </a:r>
            <a:r>
              <a:rPr lang="zh-CN" altLang="zh-CN" dirty="0"/>
              <a:t>“公允价值变动收益”项目</a:t>
            </a:r>
            <a:r>
              <a:rPr lang="en-US" altLang="zh-CN" dirty="0"/>
              <a:t>,</a:t>
            </a:r>
            <a:r>
              <a:rPr lang="zh-CN" altLang="zh-CN" dirty="0"/>
              <a:t>根据“公允价值变动损益”账户借方发生额填列。该项目如果为净损失</a:t>
            </a:r>
            <a:r>
              <a:rPr lang="en-US" altLang="zh-CN" dirty="0"/>
              <a:t>,</a:t>
            </a:r>
            <a:r>
              <a:rPr lang="zh-CN" altLang="zh-CN" dirty="0"/>
              <a:t>以负号填列</a:t>
            </a:r>
            <a:r>
              <a:rPr lang="zh-CN" altLang="zh-CN" dirty="0" smtClean="0"/>
              <a:t>。</a:t>
            </a:r>
            <a:endParaRPr lang="en-US" altLang="zh-CN" dirty="0" smtClean="0"/>
          </a:p>
          <a:p>
            <a:r>
              <a:rPr lang="en-US" altLang="zh-CN" dirty="0"/>
              <a:t>(9)</a:t>
            </a:r>
            <a:r>
              <a:rPr lang="zh-CN" altLang="zh-CN" dirty="0"/>
              <a:t>“投资收益”项目</a:t>
            </a:r>
            <a:r>
              <a:rPr lang="en-US" altLang="zh-CN" dirty="0"/>
              <a:t>,</a:t>
            </a:r>
            <a:r>
              <a:rPr lang="zh-CN" altLang="zh-CN" dirty="0"/>
              <a:t>根据“投资收益”账户的贷方发生额分析填列。该项目如果为损失</a:t>
            </a:r>
            <a:r>
              <a:rPr lang="en-US" altLang="zh-CN" dirty="0"/>
              <a:t>,</a:t>
            </a:r>
            <a:r>
              <a:rPr lang="zh-CN" altLang="zh-CN" dirty="0"/>
              <a:t>以负号填列。</a:t>
            </a:r>
            <a:endParaRPr lang="zh-CN" altLang="zh-CN" dirty="0"/>
          </a:p>
          <a:p>
            <a:r>
              <a:rPr lang="en-US" altLang="zh-CN" dirty="0"/>
              <a:t>(10)</a:t>
            </a:r>
            <a:r>
              <a:rPr lang="zh-CN" altLang="zh-CN" dirty="0"/>
              <a:t>“营业利润”项目</a:t>
            </a:r>
            <a:r>
              <a:rPr lang="en-US" altLang="zh-CN" dirty="0"/>
              <a:t>,</a:t>
            </a:r>
            <a:r>
              <a:rPr lang="zh-CN" altLang="zh-CN" dirty="0"/>
              <a:t>根据利润表中的各项目的金额计算结果填列。该项目如果为亏损</a:t>
            </a:r>
            <a:r>
              <a:rPr lang="en-US" altLang="zh-CN" dirty="0"/>
              <a:t>,</a:t>
            </a:r>
            <a:r>
              <a:rPr lang="zh-CN" altLang="zh-CN" dirty="0"/>
              <a:t>以负号表示。</a:t>
            </a:r>
            <a:endParaRPr lang="zh-CN" altLang="zh-CN" dirty="0"/>
          </a:p>
          <a:p>
            <a:endParaRPr lang="zh-CN" altLang="zh-CN" dirty="0"/>
          </a:p>
          <a:p>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第三节　利润表</a:t>
            </a:r>
            <a:endParaRPr lang="zh-CN" altLang="en-US"/>
          </a:p>
        </p:txBody>
      </p:sp>
      <p:sp>
        <p:nvSpPr>
          <p:cNvPr id="3" name="内容占位符 2"/>
          <p:cNvSpPr>
            <a:spLocks noGrp="1"/>
          </p:cNvSpPr>
          <p:nvPr>
            <p:ph idx="1"/>
          </p:nvPr>
        </p:nvSpPr>
        <p:spPr>
          <a:xfrm>
            <a:off x="998855" y="1673860"/>
            <a:ext cx="10323830" cy="4444365"/>
          </a:xfrm>
        </p:spPr>
        <p:txBody>
          <a:bodyPr>
            <a:normAutofit/>
          </a:bodyPr>
          <a:lstStyle/>
          <a:p>
            <a:r>
              <a:rPr lang="en-US" altLang="zh-CN" dirty="0" smtClean="0"/>
              <a:t>(</a:t>
            </a:r>
            <a:r>
              <a:rPr lang="en-US" altLang="zh-CN" dirty="0"/>
              <a:t>11)</a:t>
            </a:r>
            <a:r>
              <a:rPr lang="zh-CN" altLang="zh-CN" dirty="0"/>
              <a:t>“营业外收入”项目</a:t>
            </a:r>
            <a:r>
              <a:rPr lang="en-US" altLang="zh-CN" dirty="0"/>
              <a:t>,</a:t>
            </a:r>
            <a:r>
              <a:rPr lang="zh-CN" altLang="zh-CN" dirty="0"/>
              <a:t>根据“营业外收入”账户的贷方发生额填列。</a:t>
            </a:r>
            <a:endParaRPr lang="zh-CN" altLang="zh-CN" dirty="0"/>
          </a:p>
          <a:p>
            <a:r>
              <a:rPr lang="en-US" altLang="zh-CN" dirty="0"/>
              <a:t>(12)</a:t>
            </a:r>
            <a:r>
              <a:rPr lang="zh-CN" altLang="zh-CN" dirty="0"/>
              <a:t>“营业外支出”项目</a:t>
            </a:r>
            <a:r>
              <a:rPr lang="en-US" altLang="zh-CN" dirty="0"/>
              <a:t>,</a:t>
            </a:r>
            <a:r>
              <a:rPr lang="zh-CN" altLang="zh-CN" dirty="0"/>
              <a:t>根据“营业外支出”账户的借方发生额填列。</a:t>
            </a:r>
            <a:endParaRPr lang="zh-CN" altLang="zh-CN" dirty="0"/>
          </a:p>
          <a:p>
            <a:r>
              <a:rPr lang="en-US" altLang="zh-CN" dirty="0"/>
              <a:t>(13)</a:t>
            </a:r>
            <a:r>
              <a:rPr lang="zh-CN" altLang="zh-CN" dirty="0"/>
              <a:t>“利润总额”项目</a:t>
            </a:r>
            <a:r>
              <a:rPr lang="en-US" altLang="zh-CN" dirty="0"/>
              <a:t>,</a:t>
            </a:r>
            <a:r>
              <a:rPr lang="zh-CN" altLang="zh-CN" dirty="0"/>
              <a:t>根据利润表中各项目的金额计算结果填列。该项目如果为亏损</a:t>
            </a:r>
            <a:r>
              <a:rPr lang="en-US" altLang="zh-CN" dirty="0"/>
              <a:t>,</a:t>
            </a:r>
            <a:r>
              <a:rPr lang="zh-CN" altLang="zh-CN" dirty="0"/>
              <a:t>以负号表示。</a:t>
            </a:r>
            <a:endParaRPr lang="zh-CN" altLang="zh-CN" dirty="0"/>
          </a:p>
          <a:p>
            <a:r>
              <a:rPr lang="en-US" altLang="zh-CN" dirty="0"/>
              <a:t>(14)</a:t>
            </a:r>
            <a:r>
              <a:rPr lang="zh-CN" altLang="zh-CN" dirty="0"/>
              <a:t>“所得税费用”项目</a:t>
            </a:r>
            <a:r>
              <a:rPr lang="en-US" altLang="zh-CN" dirty="0"/>
              <a:t>,</a:t>
            </a:r>
            <a:r>
              <a:rPr lang="zh-CN" altLang="zh-CN" dirty="0"/>
              <a:t>根据“所得税费用”账户本期借方发生额填列</a:t>
            </a:r>
            <a:r>
              <a:rPr lang="zh-CN" altLang="zh-CN" dirty="0" smtClean="0"/>
              <a:t>。</a:t>
            </a:r>
            <a:endParaRPr lang="en-US" altLang="zh-CN" dirty="0" smtClean="0"/>
          </a:p>
          <a:p>
            <a:r>
              <a:rPr lang="en-US" altLang="zh-CN" dirty="0" smtClean="0"/>
              <a:t>(</a:t>
            </a:r>
            <a:r>
              <a:rPr lang="en-US" altLang="zh-CN" dirty="0"/>
              <a:t>15)</a:t>
            </a:r>
            <a:r>
              <a:rPr lang="zh-CN" altLang="zh-CN" dirty="0"/>
              <a:t>“净利润”项目</a:t>
            </a:r>
            <a:r>
              <a:rPr lang="en-US" altLang="zh-CN" dirty="0"/>
              <a:t>,</a:t>
            </a:r>
            <a:r>
              <a:rPr lang="zh-CN" altLang="zh-CN" dirty="0"/>
              <a:t>根据利润表中各项目的金额计算结果填列。</a:t>
            </a:r>
            <a:endParaRPr lang="zh-CN" altLang="zh-CN" dirty="0"/>
          </a:p>
          <a:p>
            <a:r>
              <a:rPr lang="en-US" altLang="zh-CN" dirty="0"/>
              <a:t>(16)</a:t>
            </a:r>
            <a:r>
              <a:rPr lang="zh-CN" altLang="zh-CN" dirty="0"/>
              <a:t>“每股收益”项目</a:t>
            </a:r>
            <a:r>
              <a:rPr lang="en-US" altLang="zh-CN" dirty="0"/>
              <a:t>,</a:t>
            </a:r>
            <a:r>
              <a:rPr lang="zh-CN" altLang="zh-CN" dirty="0"/>
              <a:t>根据企业归属于普通股股东当期净利润除以发行在外普通股的加权平均数计算的结果填列。</a:t>
            </a:r>
            <a:endParaRPr lang="zh-CN" altLang="zh-CN" dirty="0"/>
          </a:p>
          <a:p>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现金流量表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一、现金流量表的概念和作用</a:t>
            </a:r>
            <a:endParaRPr lang="zh-CN" altLang="zh-CN" sz="2600" b="1" dirty="0">
              <a:latin typeface="黑体" panose="02010609060101010101" pitchFamily="49" charset="-122"/>
              <a:ea typeface="黑体" panose="02010609060101010101" pitchFamily="49" charset="-122"/>
            </a:endParaRPr>
          </a:p>
          <a:p>
            <a:r>
              <a:rPr lang="zh-CN" altLang="zh-CN" dirty="0"/>
              <a:t>现金流量表是指反映企业在一定会计期间现金和现金等价物流入和流出的报表。现金流量表被划分为经营活动、投资活动和筹资活动三个部分</a:t>
            </a:r>
            <a:r>
              <a:rPr lang="en-US" altLang="zh-CN" dirty="0"/>
              <a:t>,</a:t>
            </a:r>
            <a:r>
              <a:rPr lang="zh-CN" altLang="zh-CN" dirty="0"/>
              <a:t>每类活动又划分为各具体项目</a:t>
            </a:r>
            <a:r>
              <a:rPr lang="en-US" altLang="zh-CN" dirty="0"/>
              <a:t>,</a:t>
            </a:r>
            <a:r>
              <a:rPr lang="zh-CN" altLang="zh-CN" dirty="0"/>
              <a:t>这些项目从不同角度反映企业业务活动的现金流入与流出</a:t>
            </a:r>
            <a:r>
              <a:rPr lang="en-US" altLang="zh-CN" dirty="0"/>
              <a:t>,</a:t>
            </a:r>
            <a:r>
              <a:rPr lang="zh-CN" altLang="zh-CN" dirty="0"/>
              <a:t>弥补了资产负债表和利润表提供信息的不足。</a:t>
            </a:r>
            <a:endParaRPr lang="zh-CN" altLang="zh-CN" dirty="0"/>
          </a:p>
          <a:p>
            <a:r>
              <a:rPr lang="en-US" altLang="zh-CN" dirty="0"/>
              <a:t>(1)</a:t>
            </a:r>
            <a:r>
              <a:rPr lang="zh-CN" altLang="zh-CN" dirty="0"/>
              <a:t>通过现金流量表</a:t>
            </a:r>
            <a:r>
              <a:rPr lang="en-US" altLang="zh-CN" dirty="0"/>
              <a:t>,</a:t>
            </a:r>
            <a:r>
              <a:rPr lang="zh-CN" altLang="zh-CN" dirty="0"/>
              <a:t>可以反映企业一定时期内现金流入与流出的原因。</a:t>
            </a:r>
            <a:endParaRPr lang="zh-CN" altLang="zh-CN" dirty="0"/>
          </a:p>
          <a:p>
            <a:r>
              <a:rPr lang="en-US" altLang="zh-CN" dirty="0"/>
              <a:t>(2)</a:t>
            </a:r>
            <a:r>
              <a:rPr lang="zh-CN" altLang="zh-CN" dirty="0"/>
              <a:t>通过现金流量表</a:t>
            </a:r>
            <a:r>
              <a:rPr lang="en-US" altLang="zh-CN" dirty="0"/>
              <a:t>,</a:t>
            </a:r>
            <a:r>
              <a:rPr lang="zh-CN" altLang="zh-CN" dirty="0"/>
              <a:t>可以帮助报表使用者分析企业的偿债能力和支付能力。</a:t>
            </a:r>
            <a:endParaRPr lang="zh-CN" altLang="zh-CN" dirty="0"/>
          </a:p>
          <a:p>
            <a:r>
              <a:rPr lang="en-US" altLang="zh-CN" dirty="0"/>
              <a:t>(3)</a:t>
            </a:r>
            <a:r>
              <a:rPr lang="zh-CN" altLang="zh-CN" dirty="0"/>
              <a:t>通过现金流量表</a:t>
            </a:r>
            <a:r>
              <a:rPr lang="en-US" altLang="zh-CN" dirty="0"/>
              <a:t>,</a:t>
            </a:r>
            <a:r>
              <a:rPr lang="zh-CN" altLang="zh-CN" dirty="0"/>
              <a:t>可以反映企业产生未来现金流量的能力</a:t>
            </a:r>
            <a:r>
              <a:rPr lang="en-US" altLang="zh-CN" dirty="0"/>
              <a:t>,</a:t>
            </a:r>
            <a:r>
              <a:rPr lang="zh-CN" altLang="zh-CN" dirty="0"/>
              <a:t>以帮助企业潜在的投资者作出正确的投资决策。</a:t>
            </a:r>
            <a:endParaRPr lang="zh-CN" altLang="zh-CN" dirty="0"/>
          </a:p>
          <a:p>
            <a:r>
              <a:rPr lang="en-US" altLang="zh-CN" dirty="0"/>
              <a:t>(4)</a:t>
            </a:r>
            <a:r>
              <a:rPr lang="zh-CN" altLang="zh-CN" dirty="0"/>
              <a:t>通过现金流量表</a:t>
            </a:r>
            <a:r>
              <a:rPr lang="en-US" altLang="zh-CN" dirty="0"/>
              <a:t>,</a:t>
            </a:r>
            <a:r>
              <a:rPr lang="zh-CN" altLang="zh-CN" dirty="0"/>
              <a:t>可以了解与对现金收付无关</a:t>
            </a:r>
            <a:r>
              <a:rPr lang="en-US" altLang="zh-CN" dirty="0"/>
              <a:t>,</a:t>
            </a:r>
            <a:r>
              <a:rPr lang="zh-CN" altLang="zh-CN" dirty="0"/>
              <a:t>但对企业却有重要影响的投资和筹资活动。</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现金流量表</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二、现金流量表的结构</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现金流量表正表结构</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经营活动产生的现金流量</a:t>
            </a:r>
            <a:endParaRPr lang="zh-CN" altLang="zh-CN" dirty="0"/>
          </a:p>
          <a:p>
            <a:r>
              <a:rPr lang="en-US" altLang="zh-CN" dirty="0"/>
              <a:t>2.</a:t>
            </a:r>
            <a:r>
              <a:rPr lang="zh-CN" altLang="zh-CN" dirty="0"/>
              <a:t>投资活动产生的现金流量</a:t>
            </a:r>
            <a:endParaRPr lang="zh-CN" altLang="zh-CN" dirty="0"/>
          </a:p>
          <a:p>
            <a:r>
              <a:rPr lang="en-US" altLang="zh-CN" dirty="0"/>
              <a:t>3.</a:t>
            </a:r>
            <a:r>
              <a:rPr lang="zh-CN" altLang="zh-CN" dirty="0"/>
              <a:t>筹资活动产生的现金流量</a:t>
            </a:r>
            <a:endParaRPr lang="zh-CN" altLang="zh-CN" dirty="0"/>
          </a:p>
          <a:p>
            <a:r>
              <a:rPr lang="en-US" altLang="zh-CN" dirty="0"/>
              <a:t>4.</a:t>
            </a:r>
            <a:r>
              <a:rPr lang="zh-CN" altLang="zh-CN" dirty="0"/>
              <a:t>汇率变动对现金及现金等价物的影响</a:t>
            </a:r>
            <a:endParaRPr lang="zh-CN" altLang="zh-CN" dirty="0"/>
          </a:p>
          <a:p>
            <a:r>
              <a:rPr lang="en-US" altLang="zh-CN" dirty="0"/>
              <a:t>5.</a:t>
            </a:r>
            <a:r>
              <a:rPr lang="zh-CN" altLang="zh-CN" dirty="0"/>
              <a:t>现金及现金等价物净增加额</a:t>
            </a:r>
            <a:endParaRPr lang="zh-CN" altLang="zh-CN" dirty="0"/>
          </a:p>
          <a:p>
            <a:r>
              <a:rPr lang="en-US" altLang="zh-CN" dirty="0"/>
              <a:t>6.</a:t>
            </a:r>
            <a:r>
              <a:rPr lang="zh-CN" altLang="zh-CN" dirty="0"/>
              <a:t>期末现金及现金等价物余额</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现金流量表</a:t>
            </a:r>
            <a:endParaRPr lang="zh-CN" altLang="en-US"/>
          </a:p>
        </p:txBody>
      </p:sp>
      <p:sp>
        <p:nvSpPr>
          <p:cNvPr id="3" name="内容占位符 2"/>
          <p:cNvSpPr>
            <a:spLocks noGrp="1"/>
          </p:cNvSpPr>
          <p:nvPr>
            <p:ph idx="1"/>
          </p:nvPr>
        </p:nvSpPr>
        <p:spPr/>
        <p:txBody>
          <a:bodyPr>
            <a:normAutofit/>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现金流量表补充资料的结构</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将净利润调节为经营活动现金流量</a:t>
            </a:r>
            <a:endParaRPr lang="zh-CN" altLang="zh-CN" dirty="0"/>
          </a:p>
          <a:p>
            <a:r>
              <a:rPr lang="en-US" altLang="zh-CN" dirty="0"/>
              <a:t>2.</a:t>
            </a:r>
            <a:r>
              <a:rPr lang="zh-CN" altLang="zh-CN" dirty="0"/>
              <a:t>不涉及现金收支的重大投资活动和筹资活动</a:t>
            </a:r>
            <a:endParaRPr lang="zh-CN" altLang="zh-CN" dirty="0"/>
          </a:p>
          <a:p>
            <a:r>
              <a:rPr lang="en-US" altLang="zh-CN" dirty="0"/>
              <a:t>3.</a:t>
            </a:r>
            <a:r>
              <a:rPr lang="zh-CN" altLang="zh-CN" dirty="0"/>
              <a:t>现金及现金等价物净变动情况</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现金流量表</a:t>
            </a:r>
            <a:endParaRPr lang="zh-CN" altLang="en-US"/>
          </a:p>
        </p:txBody>
      </p:sp>
      <p:sp>
        <p:nvSpPr>
          <p:cNvPr id="3" name="内容占位符 2"/>
          <p:cNvSpPr>
            <a:spLocks noGrp="1"/>
          </p:cNvSpPr>
          <p:nvPr>
            <p:ph idx="1"/>
          </p:nvPr>
        </p:nvSpPr>
        <p:spPr>
          <a:xfrm>
            <a:off x="998855" y="1386840"/>
            <a:ext cx="10404475" cy="5007610"/>
          </a:xfrm>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三、现金流量表的编制方法</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经营活动现金流量的列报方法</a:t>
            </a:r>
            <a:endParaRPr lang="zh-CN" altLang="zh-CN" sz="2200" b="1" dirty="0">
              <a:latin typeface="楷体" panose="02010609060101010101" pitchFamily="49" charset="-122"/>
              <a:ea typeface="楷体" panose="02010609060101010101" pitchFamily="49" charset="-122"/>
            </a:endParaRPr>
          </a:p>
          <a:p>
            <a:r>
              <a:rPr lang="zh-CN" altLang="zh-CN" dirty="0"/>
              <a:t>编制现金流量表时</a:t>
            </a:r>
            <a:r>
              <a:rPr lang="en-US" altLang="zh-CN" dirty="0"/>
              <a:t>,</a:t>
            </a:r>
            <a:r>
              <a:rPr lang="zh-CN" altLang="zh-CN" dirty="0"/>
              <a:t>列报经营活动现金流量的方法有两种</a:t>
            </a:r>
            <a:r>
              <a:rPr lang="en-US" altLang="zh-CN" dirty="0"/>
              <a:t>:</a:t>
            </a:r>
            <a:r>
              <a:rPr lang="zh-CN" altLang="zh-CN" dirty="0"/>
              <a:t>直接法和间接法。在直接法下</a:t>
            </a:r>
            <a:r>
              <a:rPr lang="en-US" altLang="zh-CN" dirty="0"/>
              <a:t>,</a:t>
            </a:r>
            <a:r>
              <a:rPr lang="zh-CN" altLang="zh-CN" dirty="0"/>
              <a:t>一般是以利润表中的营业收入为起算点</a:t>
            </a:r>
            <a:r>
              <a:rPr lang="en-US" altLang="zh-CN" dirty="0"/>
              <a:t>,</a:t>
            </a:r>
            <a:r>
              <a:rPr lang="zh-CN" altLang="zh-CN" dirty="0"/>
              <a:t>调节与经营活动有关的项目的增减变动</a:t>
            </a:r>
            <a:r>
              <a:rPr lang="en-US" altLang="zh-CN" dirty="0"/>
              <a:t>,</a:t>
            </a:r>
            <a:r>
              <a:rPr lang="zh-CN" altLang="zh-CN" dirty="0"/>
              <a:t>然后计算出经营活动产生的现金流量。</a:t>
            </a:r>
            <a:endParaRPr lang="zh-CN" altLang="zh-CN" dirty="0"/>
          </a:p>
          <a:p>
            <a:r>
              <a:rPr lang="zh-CN" altLang="zh-CN" dirty="0"/>
              <a:t>在间接法下</a:t>
            </a:r>
            <a:r>
              <a:rPr lang="en-US" altLang="zh-CN" dirty="0"/>
              <a:t>,</a:t>
            </a:r>
            <a:r>
              <a:rPr lang="zh-CN" altLang="zh-CN" dirty="0"/>
              <a:t>将净利润调节为经营活动现金流量</a:t>
            </a:r>
            <a:r>
              <a:rPr lang="en-US" altLang="zh-CN" dirty="0"/>
              <a:t>,</a:t>
            </a:r>
            <a:r>
              <a:rPr lang="zh-CN" altLang="zh-CN" dirty="0"/>
              <a:t>实际上就是将按权责发生制原则确定的净利润调整为现金净流入</a:t>
            </a:r>
            <a:r>
              <a:rPr lang="en-US" altLang="zh-CN" dirty="0"/>
              <a:t>,</a:t>
            </a:r>
            <a:r>
              <a:rPr lang="zh-CN" altLang="zh-CN" dirty="0"/>
              <a:t>并剔除投资活动和筹资活动对现金流量的影响。</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4" name="内容占位符 3" descr="图片3"/>
          <p:cNvPicPr>
            <a:picLocks noGrp="1" noChangeAspect="1"/>
          </p:cNvPicPr>
          <p:nvPr>
            <p:ph idx="1"/>
          </p:nvPr>
        </p:nvPicPr>
        <p:blipFill>
          <a:blip r:embed="rId1"/>
          <a:stretch>
            <a:fillRect/>
          </a:stretch>
        </p:blipFill>
        <p:spPr>
          <a:xfrm>
            <a:off x="636" y="3"/>
            <a:ext cx="12189778" cy="6955155"/>
          </a:xfrm>
          <a:prstGeom prst="rect">
            <a:avLst/>
          </a:prstGeom>
        </p:spPr>
      </p:pic>
      <p:sp>
        <p:nvSpPr>
          <p:cNvPr id="3" name="文本框 2"/>
          <p:cNvSpPr txBox="1"/>
          <p:nvPr/>
        </p:nvSpPr>
        <p:spPr>
          <a:xfrm>
            <a:off x="1873641" y="3130550"/>
            <a:ext cx="533331" cy="1198880"/>
          </a:xfrm>
          <a:prstGeom prst="rect">
            <a:avLst/>
          </a:prstGeom>
          <a:noFill/>
        </p:spPr>
        <p:txBody>
          <a:bodyPr wrap="square" rtlCol="0">
            <a:spAutoFit/>
          </a:bodyPr>
          <a:lstStyle/>
          <a:p>
            <a:r>
              <a:rPr lang="zh-CN" altLang="en-US" sz="2400">
                <a:solidFill>
                  <a:prstClr val="black"/>
                </a:solidFill>
                <a:latin typeface="汉仪大黑简" panose="02010600000101010101" charset="-122"/>
                <a:ea typeface="汉仪大黑简" panose="02010600000101010101" charset="-122"/>
              </a:rPr>
              <a:t>目</a:t>
            </a:r>
            <a:endParaRPr lang="zh-CN" altLang="en-US" sz="2400">
              <a:solidFill>
                <a:prstClr val="black"/>
              </a:solidFill>
              <a:latin typeface="汉仪大黑简" panose="02010600000101010101" charset="-122"/>
              <a:ea typeface="汉仪大黑简" panose="02010600000101010101" charset="-122"/>
            </a:endParaRPr>
          </a:p>
          <a:p>
            <a:endParaRPr lang="zh-CN" altLang="en-US" sz="2400">
              <a:solidFill>
                <a:prstClr val="black"/>
              </a:solidFill>
              <a:latin typeface="汉仪大黑简" panose="02010600000101010101" charset="-122"/>
              <a:ea typeface="汉仪大黑简" panose="02010600000101010101" charset="-122"/>
            </a:endParaRPr>
          </a:p>
          <a:p>
            <a:r>
              <a:rPr lang="zh-CN" altLang="en-US" sz="2400">
                <a:solidFill>
                  <a:prstClr val="black"/>
                </a:solidFill>
                <a:latin typeface="汉仪大黑简" panose="02010600000101010101" charset="-122"/>
                <a:ea typeface="汉仪大黑简" panose="02010600000101010101" charset="-122"/>
              </a:rPr>
              <a:t>录</a:t>
            </a:r>
            <a:endParaRPr lang="zh-CN" altLang="en-US" sz="2400">
              <a:solidFill>
                <a:prstClr val="black"/>
              </a:solidFill>
              <a:latin typeface="汉仪大黑简" panose="02010600000101010101" charset="-122"/>
              <a:ea typeface="汉仪大黑简" panose="02010600000101010101" charset="-122"/>
            </a:endParaRPr>
          </a:p>
        </p:txBody>
      </p:sp>
      <p:grpSp>
        <p:nvGrpSpPr>
          <p:cNvPr id="11" name="组合 10"/>
          <p:cNvGrpSpPr/>
          <p:nvPr/>
        </p:nvGrpSpPr>
        <p:grpSpPr>
          <a:xfrm>
            <a:off x="2757448" y="2114550"/>
            <a:ext cx="6371396" cy="3338830"/>
            <a:chOff x="4366" y="2758"/>
            <a:chExt cx="10035" cy="5258"/>
          </a:xfrm>
        </p:grpSpPr>
        <p:pic>
          <p:nvPicPr>
            <p:cNvPr id="19" name="图片 18"/>
            <p:cNvPicPr>
              <a:picLocks noChangeAspect="1"/>
            </p:cNvPicPr>
            <p:nvPr/>
          </p:nvPicPr>
          <p:blipFill>
            <a:blip r:embed="rId2"/>
            <a:stretch>
              <a:fillRect/>
            </a:stretch>
          </p:blipFill>
          <p:spPr>
            <a:xfrm rot="5400000">
              <a:off x="2405" y="4982"/>
              <a:ext cx="4536" cy="615"/>
            </a:xfrm>
            <a:prstGeom prst="rect">
              <a:avLst/>
            </a:prstGeom>
          </p:spPr>
        </p:pic>
        <p:grpSp>
          <p:nvGrpSpPr>
            <p:cNvPr id="25604" name="组合 25603"/>
            <p:cNvGrpSpPr/>
            <p:nvPr/>
          </p:nvGrpSpPr>
          <p:grpSpPr>
            <a:xfrm>
              <a:off x="4450" y="2758"/>
              <a:ext cx="9951" cy="878"/>
              <a:chOff x="0" y="0"/>
              <a:chExt cx="3222" cy="288"/>
            </a:xfrm>
          </p:grpSpPr>
          <p:sp>
            <p:nvSpPr>
              <p:cNvPr id="25605" name="Oval 5"/>
              <p:cNvSpPr/>
              <p:nvPr/>
            </p:nvSpPr>
            <p:spPr>
              <a:xfrm>
                <a:off x="0" y="6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06" name="组合 25605"/>
              <p:cNvGrpSpPr/>
              <p:nvPr/>
            </p:nvGrpSpPr>
            <p:grpSpPr>
              <a:xfrm>
                <a:off x="144" y="0"/>
                <a:ext cx="3078" cy="288"/>
                <a:chOff x="0" y="0"/>
                <a:chExt cx="3078" cy="288"/>
              </a:xfrm>
            </p:grpSpPr>
            <p:sp>
              <p:nvSpPr>
                <p:cNvPr id="25607" name="Line 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08" name="AutoShape 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09" name="组合 25608"/>
            <p:cNvGrpSpPr/>
            <p:nvPr/>
          </p:nvGrpSpPr>
          <p:grpSpPr>
            <a:xfrm>
              <a:off x="4450" y="3838"/>
              <a:ext cx="9951" cy="878"/>
              <a:chOff x="0" y="0"/>
              <a:chExt cx="3222" cy="288"/>
            </a:xfrm>
          </p:grpSpPr>
          <p:sp>
            <p:nvSpPr>
              <p:cNvPr id="25610" name="Oval 10"/>
              <p:cNvSpPr/>
              <p:nvPr/>
            </p:nvSpPr>
            <p:spPr>
              <a:xfrm>
                <a:off x="0" y="6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1" name="组合 25610"/>
              <p:cNvGrpSpPr/>
              <p:nvPr/>
            </p:nvGrpSpPr>
            <p:grpSpPr>
              <a:xfrm>
                <a:off x="144" y="0"/>
                <a:ext cx="3078" cy="288"/>
                <a:chOff x="0" y="0"/>
                <a:chExt cx="3078" cy="288"/>
              </a:xfrm>
            </p:grpSpPr>
            <p:sp>
              <p:nvSpPr>
                <p:cNvPr id="25612" name="Line 1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3" name="AutoShape 1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4" name="组合 25613"/>
            <p:cNvGrpSpPr/>
            <p:nvPr/>
          </p:nvGrpSpPr>
          <p:grpSpPr>
            <a:xfrm>
              <a:off x="4450" y="4933"/>
              <a:ext cx="9951" cy="878"/>
              <a:chOff x="0" y="0"/>
              <a:chExt cx="3222" cy="288"/>
            </a:xfrm>
          </p:grpSpPr>
          <p:sp>
            <p:nvSpPr>
              <p:cNvPr id="25615" name="Oval 15"/>
              <p:cNvSpPr/>
              <p:nvPr/>
            </p:nvSpPr>
            <p:spPr>
              <a:xfrm>
                <a:off x="0" y="66"/>
                <a:ext cx="144" cy="144"/>
              </a:xfrm>
              <a:prstGeom prst="ellipse">
                <a:avLst/>
              </a:prstGeom>
              <a:gradFill rotWithShape="1">
                <a:gsLst>
                  <a:gs pos="0">
                    <a:schemeClr val="accent2"/>
                  </a:gs>
                  <a:gs pos="100000">
                    <a:srgbClr val="98630D"/>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16" name="组合 25615"/>
              <p:cNvGrpSpPr/>
              <p:nvPr/>
            </p:nvGrpSpPr>
            <p:grpSpPr>
              <a:xfrm>
                <a:off x="144" y="0"/>
                <a:ext cx="3078" cy="288"/>
                <a:chOff x="0" y="0"/>
                <a:chExt cx="3078" cy="288"/>
              </a:xfrm>
            </p:grpSpPr>
            <p:sp>
              <p:nvSpPr>
                <p:cNvPr id="25617" name="Line 1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18" name="AutoShape 1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19" name="组合 25618"/>
            <p:cNvGrpSpPr/>
            <p:nvPr/>
          </p:nvGrpSpPr>
          <p:grpSpPr>
            <a:xfrm>
              <a:off x="4450" y="6043"/>
              <a:ext cx="9951" cy="878"/>
              <a:chOff x="0" y="0"/>
              <a:chExt cx="3222" cy="288"/>
            </a:xfrm>
          </p:grpSpPr>
          <p:sp>
            <p:nvSpPr>
              <p:cNvPr id="25620" name="Oval 20"/>
              <p:cNvSpPr/>
              <p:nvPr/>
            </p:nvSpPr>
            <p:spPr>
              <a:xfrm>
                <a:off x="0" y="69"/>
                <a:ext cx="144" cy="144"/>
              </a:xfrm>
              <a:prstGeom prst="ellipse">
                <a:avLst/>
              </a:prstGeom>
              <a:gradFill rotWithShape="1">
                <a:gsLst>
                  <a:gs pos="0">
                    <a:schemeClr val="accent1"/>
                  </a:gs>
                  <a:gs pos="100000">
                    <a:srgbClr val="3F7878"/>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1" name="组合 25620"/>
              <p:cNvGrpSpPr/>
              <p:nvPr/>
            </p:nvGrpSpPr>
            <p:grpSpPr>
              <a:xfrm>
                <a:off x="144" y="0"/>
                <a:ext cx="3078" cy="288"/>
                <a:chOff x="0" y="0"/>
                <a:chExt cx="3078" cy="288"/>
              </a:xfrm>
            </p:grpSpPr>
            <p:sp>
              <p:nvSpPr>
                <p:cNvPr id="25622" name="Line 22"/>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3" name="AutoShape 23"/>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grpSp>
          <p:nvGrpSpPr>
            <p:cNvPr id="25624" name="组合 25623"/>
            <p:cNvGrpSpPr/>
            <p:nvPr/>
          </p:nvGrpSpPr>
          <p:grpSpPr>
            <a:xfrm>
              <a:off x="4450" y="7138"/>
              <a:ext cx="9951" cy="878"/>
              <a:chOff x="0" y="0"/>
              <a:chExt cx="3222" cy="288"/>
            </a:xfrm>
          </p:grpSpPr>
          <p:sp>
            <p:nvSpPr>
              <p:cNvPr id="25625" name="Oval 25"/>
              <p:cNvSpPr/>
              <p:nvPr/>
            </p:nvSpPr>
            <p:spPr>
              <a:xfrm>
                <a:off x="0" y="63"/>
                <a:ext cx="144" cy="144"/>
              </a:xfrm>
              <a:prstGeom prst="ellipse">
                <a:avLst/>
              </a:prstGeom>
              <a:gradFill rotWithShape="1">
                <a:gsLst>
                  <a:gs pos="0">
                    <a:schemeClr val="hlink"/>
                  </a:gs>
                  <a:gs pos="100000">
                    <a:srgbClr val="496231"/>
                  </a:gs>
                </a:gsLst>
                <a:path path="shape">
                  <a:fillToRect l="50000" t="50000" r="50000" b="50000"/>
                </a:path>
                <a:tileRect/>
              </a:gradFill>
              <a:ln w="19050" cap="flat" cmpd="sng">
                <a:solidFill>
                  <a:schemeClr val="bg1"/>
                </a:solidFill>
                <a:prstDash val="solid"/>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nvGrpSpPr>
              <p:cNvPr id="25626" name="组合 25625"/>
              <p:cNvGrpSpPr/>
              <p:nvPr/>
            </p:nvGrpSpPr>
            <p:grpSpPr>
              <a:xfrm>
                <a:off x="144" y="0"/>
                <a:ext cx="3078" cy="288"/>
                <a:chOff x="0" y="0"/>
                <a:chExt cx="3078" cy="288"/>
              </a:xfrm>
            </p:grpSpPr>
            <p:sp>
              <p:nvSpPr>
                <p:cNvPr id="25627" name="Line 27"/>
                <p:cNvSpPr/>
                <p:nvPr/>
              </p:nvSpPr>
              <p:spPr>
                <a:xfrm flipV="1">
                  <a:off x="0" y="133"/>
                  <a:ext cx="218" cy="5"/>
                </a:xfrm>
                <a:prstGeom prst="line">
                  <a:avLst/>
                </a:prstGeom>
                <a:ln w="12700"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sp>
            <p:sp>
              <p:nvSpPr>
                <p:cNvPr id="25628" name="AutoShape 28"/>
                <p:cNvSpPr/>
                <p:nvPr/>
              </p:nvSpPr>
              <p:spPr>
                <a:xfrm>
                  <a:off x="150" y="0"/>
                  <a:ext cx="2928" cy="288"/>
                </a:xfrm>
                <a:prstGeom prst="roundRect">
                  <a:avLst>
                    <a:gd name="adj" fmla="val 50000"/>
                  </a:avLst>
                </a:prstGeom>
                <a:solidFill>
                  <a:schemeClr val="bg1"/>
                </a:solidFill>
                <a:ln w="9525" cap="rnd" cmpd="sng">
                  <a:solidFill>
                    <a:schemeClr val="tx1"/>
                  </a:solidFill>
                  <a:prstDash val="sysDot"/>
                  <a:headEnd type="none" w="med" len="med"/>
                  <a:tailEnd type="none" w="med" len="med"/>
                </a:ln>
                <a:effectLst>
                  <a:outerShdw dist="107763" dir="2699999" algn="ctr" rotWithShape="0">
                    <a:schemeClr val="bg2">
                      <a:alpha val="50000"/>
                    </a:schemeClr>
                  </a:outerShdw>
                </a:effectLst>
              </p:spPr>
              <p:txBody>
                <a:bodyPr wrap="none" anchor="ctr"/>
                <a:lstStyle/>
                <a:p>
                  <a:endParaRPr lang="zh-CN" altLang="en-US" dirty="0">
                    <a:solidFill>
                      <a:prstClr val="black"/>
                    </a:solidFill>
                    <a:latin typeface="Arial" panose="020B0604020202020204" pitchFamily="34" charset="0"/>
                  </a:endParaRPr>
                </a:p>
              </p:txBody>
            </p:sp>
          </p:grpSp>
        </p:grpSp>
        <p:sp>
          <p:nvSpPr>
            <p:cNvPr id="25629" name="Rectangle 29"/>
            <p:cNvSpPr/>
            <p:nvPr/>
          </p:nvSpPr>
          <p:spPr>
            <a:xfrm>
              <a:off x="6002" y="2932"/>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第一节　会计报表概述</a:t>
              </a:r>
              <a:endParaRPr lang="en-US" altLang="zh-CN" dirty="0">
                <a:solidFill>
                  <a:prstClr val="black"/>
                </a:solidFill>
                <a:latin typeface="Arial" panose="020B0604020202020204" pitchFamily="34" charset="0"/>
              </a:endParaRPr>
            </a:p>
          </p:txBody>
        </p:sp>
        <p:sp>
          <p:nvSpPr>
            <p:cNvPr id="25630" name="Rectangle 30"/>
            <p:cNvSpPr/>
            <p:nvPr/>
          </p:nvSpPr>
          <p:spPr>
            <a:xfrm>
              <a:off x="6002" y="4027"/>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第二节　资产负债表</a:t>
              </a:r>
              <a:endParaRPr lang="en-US" altLang="zh-CN" dirty="0">
                <a:solidFill>
                  <a:prstClr val="black"/>
                </a:solidFill>
                <a:latin typeface="Arial" panose="020B0604020202020204" pitchFamily="34" charset="0"/>
              </a:endParaRPr>
            </a:p>
          </p:txBody>
        </p:sp>
        <p:sp>
          <p:nvSpPr>
            <p:cNvPr id="25631" name="Rectangle 31"/>
            <p:cNvSpPr/>
            <p:nvPr/>
          </p:nvSpPr>
          <p:spPr>
            <a:xfrm>
              <a:off x="6002" y="5130"/>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第三节　利润表</a:t>
              </a:r>
              <a:endParaRPr lang="en-US" altLang="zh-CN" dirty="0">
                <a:solidFill>
                  <a:prstClr val="black"/>
                </a:solidFill>
                <a:latin typeface="Arial" panose="020B0604020202020204" pitchFamily="34" charset="0"/>
              </a:endParaRPr>
            </a:p>
          </p:txBody>
        </p:sp>
        <p:sp>
          <p:nvSpPr>
            <p:cNvPr id="25632" name="Rectangle 32"/>
            <p:cNvSpPr/>
            <p:nvPr/>
          </p:nvSpPr>
          <p:spPr>
            <a:xfrm>
              <a:off x="6002" y="6204"/>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第四节　现金流量表</a:t>
              </a:r>
              <a:endParaRPr lang="en-US" altLang="zh-CN" dirty="0">
                <a:solidFill>
                  <a:prstClr val="black"/>
                </a:solidFill>
                <a:latin typeface="Arial" panose="020B0604020202020204" pitchFamily="34" charset="0"/>
              </a:endParaRPr>
            </a:p>
          </p:txBody>
        </p:sp>
        <p:sp>
          <p:nvSpPr>
            <p:cNvPr id="25633" name="Rectangle 33"/>
            <p:cNvSpPr/>
            <p:nvPr/>
          </p:nvSpPr>
          <p:spPr>
            <a:xfrm>
              <a:off x="6002" y="7275"/>
              <a:ext cx="7818" cy="580"/>
            </a:xfrm>
            <a:prstGeom prst="rect">
              <a:avLst/>
            </a:prstGeom>
            <a:noFill/>
            <a:ln w="9525">
              <a:noFill/>
            </a:ln>
          </p:spPr>
          <p:txBody>
            <a:bodyPr wrap="square">
              <a:spAutoFit/>
            </a:bodyPr>
            <a:lstStyle/>
            <a:p>
              <a:pPr eaLnBrk="0" hangingPunct="0"/>
              <a:r>
                <a:rPr lang="zh-CN" altLang="en-US">
                  <a:solidFill>
                    <a:srgbClr val="000000"/>
                  </a:solidFill>
                  <a:latin typeface="汉仪大黑简" panose="02010600000101010101" charset="-122"/>
                  <a:ea typeface="汉仪大黑简" panose="02010600000101010101" charset="-122"/>
                  <a:cs typeface="汉仪大黑简" panose="02010600000101010101" charset="-122"/>
                  <a:sym typeface="+mn-ea"/>
                </a:rPr>
                <a:t>第五节　所有者权益变动表</a:t>
              </a:r>
              <a:endParaRPr lang="zh-CN" altLang="en-US">
                <a:solidFill>
                  <a:srgbClr val="000000"/>
                </a:solidFill>
                <a:latin typeface="汉仪大黑简" panose="02010600000101010101" charset="-122"/>
                <a:ea typeface="汉仪大黑简" panose="02010600000101010101" charset="-122"/>
                <a:cs typeface="汉仪大黑简" panose="02010600000101010101" charset="-122"/>
              </a:endParaRPr>
            </a:p>
          </p:txBody>
        </p:sp>
      </p:gr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第四节　现金流量表</a:t>
            </a:r>
            <a:endParaRPr lang="zh-CN" altLang="en-US"/>
          </a:p>
        </p:txBody>
      </p:sp>
      <p:sp>
        <p:nvSpPr>
          <p:cNvPr id="3" name="内容占位符 2"/>
          <p:cNvSpPr>
            <a:spLocks noGrp="1"/>
          </p:cNvSpPr>
          <p:nvPr>
            <p:ph idx="1"/>
          </p:nvPr>
        </p:nvSpPr>
        <p:spPr>
          <a:xfrm>
            <a:off x="998728" y="1386840"/>
            <a:ext cx="10577686" cy="5007610"/>
          </a:xfrm>
        </p:spPr>
        <p:txBody>
          <a:bodyPr/>
          <a:lstStyle/>
          <a:p>
            <a:pPr marL="0" indent="0">
              <a:lnSpc>
                <a:spcPct val="145000"/>
              </a:lnSpc>
              <a:buNone/>
            </a:pPr>
            <a:r>
              <a:rPr lang="en-US" altLang="zh-CN" sz="2200" b="1" dirty="0" smtClean="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现金流量表正表的编制方法</a:t>
            </a:r>
            <a:endParaRPr lang="zh-CN" altLang="zh-CN" sz="2200" b="1" dirty="0">
              <a:latin typeface="楷体" panose="02010609060101010101" pitchFamily="49" charset="-122"/>
              <a:ea typeface="楷体" panose="02010609060101010101" pitchFamily="49" charset="-122"/>
            </a:endParaRPr>
          </a:p>
          <a:p>
            <a:r>
              <a:rPr lang="en-US" altLang="zh-CN" dirty="0"/>
              <a:t>1.</a:t>
            </a:r>
            <a:r>
              <a:rPr lang="zh-CN" altLang="zh-CN" dirty="0"/>
              <a:t>工作底稿法</a:t>
            </a:r>
            <a:endParaRPr lang="zh-CN" altLang="zh-CN" dirty="0"/>
          </a:p>
          <a:p>
            <a:r>
              <a:rPr lang="en-US" altLang="zh-CN" dirty="0"/>
              <a:t>2.T</a:t>
            </a:r>
            <a:r>
              <a:rPr lang="zh-CN" altLang="zh-CN" dirty="0"/>
              <a:t>形账户法</a:t>
            </a:r>
            <a:endParaRPr lang="zh-CN" altLang="zh-CN" dirty="0"/>
          </a:p>
          <a:p>
            <a:r>
              <a:rPr lang="en-US" altLang="zh-CN" dirty="0"/>
              <a:t>3.</a:t>
            </a:r>
            <a:r>
              <a:rPr lang="zh-CN" altLang="zh-CN" dirty="0"/>
              <a:t>分析填列法</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第五节　所有者权益变动表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一、所有者权益变动表的概念和作用</a:t>
            </a:r>
            <a:endParaRPr lang="zh-CN" altLang="zh-CN" sz="2600" b="1" dirty="0">
              <a:latin typeface="黑体" panose="02010609060101010101" pitchFamily="49" charset="-122"/>
              <a:ea typeface="黑体" panose="02010609060101010101" pitchFamily="49" charset="-122"/>
            </a:endParaRPr>
          </a:p>
          <a:p>
            <a:r>
              <a:rPr lang="zh-CN" altLang="zh-CN" dirty="0"/>
              <a:t>所有者权益变动表是指反映构成所有者权益各组成部分当期增减变动情况的报表。</a:t>
            </a:r>
            <a:endParaRPr lang="zh-CN" altLang="zh-CN" dirty="0"/>
          </a:p>
          <a:p>
            <a:r>
              <a:rPr lang="en-US" altLang="zh-CN" dirty="0"/>
              <a:t>(1)</a:t>
            </a:r>
            <a:r>
              <a:rPr lang="zh-CN" altLang="zh-CN" dirty="0"/>
              <a:t>所有者权益变动表列示了影响企业所有者权益的各种因素</a:t>
            </a:r>
            <a:r>
              <a:rPr lang="en-US" altLang="zh-CN" dirty="0"/>
              <a:t>,</a:t>
            </a:r>
            <a:r>
              <a:rPr lang="zh-CN" altLang="zh-CN" dirty="0"/>
              <a:t>包括净利润</a:t>
            </a:r>
            <a:r>
              <a:rPr lang="en-US" altLang="zh-CN" dirty="0"/>
              <a:t>,</a:t>
            </a:r>
            <a:r>
              <a:rPr lang="zh-CN" altLang="zh-CN" dirty="0"/>
              <a:t>直接计入所有者权益的利得和损失项目及其总额</a:t>
            </a:r>
            <a:r>
              <a:rPr lang="en-US" altLang="zh-CN" dirty="0"/>
              <a:t>,</a:t>
            </a:r>
            <a:r>
              <a:rPr lang="zh-CN" altLang="zh-CN" dirty="0"/>
              <a:t>会计政策变更和差错更正的累积影响金额</a:t>
            </a:r>
            <a:r>
              <a:rPr lang="en-US" altLang="zh-CN" dirty="0"/>
              <a:t>,</a:t>
            </a:r>
            <a:r>
              <a:rPr lang="zh-CN" altLang="zh-CN" dirty="0"/>
              <a:t>所有者投入资本和向所有者分配利润等</a:t>
            </a:r>
            <a:r>
              <a:rPr lang="en-US" altLang="zh-CN" dirty="0"/>
              <a:t>,</a:t>
            </a:r>
            <a:r>
              <a:rPr lang="zh-CN" altLang="zh-CN" dirty="0"/>
              <a:t>提取的盈余公积</a:t>
            </a:r>
            <a:r>
              <a:rPr lang="en-US" altLang="zh-CN" dirty="0"/>
              <a:t>,</a:t>
            </a:r>
            <a:r>
              <a:rPr lang="zh-CN" altLang="zh-CN" dirty="0"/>
              <a:t>实收资本</a:t>
            </a:r>
            <a:r>
              <a:rPr lang="en-US" altLang="zh-CN" dirty="0"/>
              <a:t>(</a:t>
            </a:r>
            <a:r>
              <a:rPr lang="zh-CN" altLang="zh-CN" dirty="0"/>
              <a:t>或股本</a:t>
            </a:r>
            <a:r>
              <a:rPr lang="en-US" altLang="zh-CN" dirty="0"/>
              <a:t>)</a:t>
            </a:r>
            <a:r>
              <a:rPr lang="zh-CN" altLang="zh-CN" dirty="0"/>
              <a:t>、资本公积、盈余公积、未分配利润的期初和期末余额及其调节情况。</a:t>
            </a:r>
            <a:endParaRPr lang="zh-CN" altLang="zh-CN" dirty="0"/>
          </a:p>
          <a:p>
            <a:r>
              <a:rPr lang="en-US" altLang="zh-CN" dirty="0"/>
              <a:t>(2)</a:t>
            </a:r>
            <a:r>
              <a:rPr lang="zh-CN" altLang="zh-CN" dirty="0"/>
              <a:t>所有者权益变动表除列示最终属于所有者权益变动的净利润外</a:t>
            </a:r>
            <a:r>
              <a:rPr lang="en-US" altLang="zh-CN" dirty="0"/>
              <a:t>,</a:t>
            </a:r>
            <a:r>
              <a:rPr lang="zh-CN" altLang="zh-CN" dirty="0"/>
              <a:t>还包含直接计入所有者权益的利得和损失</a:t>
            </a:r>
            <a:r>
              <a:rPr lang="en-US" altLang="zh-CN" dirty="0"/>
              <a:t>,</a:t>
            </a:r>
            <a:r>
              <a:rPr lang="zh-CN" altLang="zh-CN" dirty="0"/>
              <a:t>在一定程度上体现了企业综合收益的特点</a:t>
            </a:r>
            <a:r>
              <a:rPr lang="en-US" altLang="zh-CN" dirty="0"/>
              <a:t>;</a:t>
            </a:r>
            <a:r>
              <a:rPr lang="zh-CN" altLang="zh-CN" dirty="0"/>
              <a:t>所有者权益变动表又清楚地列示了企业利润分配的去向及其对期末所有者权益的影响。</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第五节　所有者权益变动表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二、所有者权益变动表的内容和结构</a:t>
            </a:r>
            <a:endParaRPr lang="zh-CN" altLang="zh-CN" sz="2600" b="1" dirty="0">
              <a:latin typeface="黑体" panose="02010609060101010101" pitchFamily="49" charset="-122"/>
              <a:ea typeface="黑体" panose="02010609060101010101" pitchFamily="49" charset="-122"/>
            </a:endParaRPr>
          </a:p>
          <a:p>
            <a:r>
              <a:rPr lang="zh-CN" altLang="zh-CN" dirty="0"/>
              <a:t>所有者权益变动表分为表首和正表。</a:t>
            </a:r>
            <a:endParaRPr lang="zh-CN" altLang="zh-CN" dirty="0"/>
          </a:p>
          <a:p>
            <a:r>
              <a:rPr lang="zh-CN" altLang="zh-CN" dirty="0"/>
              <a:t>所有者权益变动表表首包括报表名称、编制单位、报表时期和货币计量单位。</a:t>
            </a:r>
            <a:endParaRPr lang="zh-CN" altLang="zh-CN" dirty="0"/>
          </a:p>
          <a:p>
            <a:r>
              <a:rPr lang="zh-CN" altLang="zh-CN" dirty="0"/>
              <a:t>此外</a:t>
            </a:r>
            <a:r>
              <a:rPr lang="en-US" altLang="zh-CN" dirty="0"/>
              <a:t>,</a:t>
            </a:r>
            <a:r>
              <a:rPr lang="zh-CN" altLang="zh-CN" dirty="0"/>
              <a:t>企业还需要提供比较所有者权益变动表</a:t>
            </a:r>
            <a:r>
              <a:rPr lang="en-US" altLang="zh-CN" dirty="0"/>
              <a:t>,</a:t>
            </a:r>
            <a:r>
              <a:rPr lang="zh-CN" altLang="zh-CN" dirty="0"/>
              <a:t>所有者权益变动表还就各项目再分为“本年金额”和“上年金额”两栏分别填列。</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第五节　所有者权益变动表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三、所有者权益变动表的填制方法</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“上年金额”栏的填列方法</a:t>
            </a:r>
            <a:endParaRPr lang="zh-CN" altLang="zh-CN" sz="2200" b="1" dirty="0">
              <a:latin typeface="楷体" panose="02010609060101010101" pitchFamily="49" charset="-122"/>
              <a:ea typeface="楷体" panose="02010609060101010101" pitchFamily="49" charset="-122"/>
            </a:endParaRPr>
          </a:p>
          <a:p>
            <a:r>
              <a:rPr lang="zh-CN" altLang="zh-CN" dirty="0"/>
              <a:t>所有者权益变动表“上年金额”栏内各项数字</a:t>
            </a:r>
            <a:r>
              <a:rPr lang="en-US" altLang="zh-CN" dirty="0"/>
              <a:t>,</a:t>
            </a:r>
            <a:r>
              <a:rPr lang="zh-CN" altLang="zh-CN" dirty="0"/>
              <a:t>应根据上年度所有者权益变动表“本年金额”栏内所列数字填列。如果上年度所有者权益变动表规定的各个项目的名称和内容同本年度不一致</a:t>
            </a:r>
            <a:r>
              <a:rPr lang="en-US" altLang="zh-CN" dirty="0"/>
              <a:t>,</a:t>
            </a:r>
            <a:r>
              <a:rPr lang="zh-CN" altLang="zh-CN" dirty="0"/>
              <a:t>应对上年度所有者权益变动表各项目的名称和数字按本年度的规定进行调整</a:t>
            </a:r>
            <a:r>
              <a:rPr lang="en-US" altLang="zh-CN" dirty="0"/>
              <a:t>,</a:t>
            </a:r>
            <a:r>
              <a:rPr lang="zh-CN" altLang="zh-CN" dirty="0"/>
              <a:t>填入所有者权益变动表“上年金额”栏内。</a:t>
            </a:r>
            <a:endParaRPr lang="zh-CN" altLang="zh-CN" dirty="0"/>
          </a:p>
          <a:p>
            <a:pPr marL="0" indent="0">
              <a:lnSpc>
                <a:spcPct val="145000"/>
              </a:lnSpc>
              <a:spcBef>
                <a:spcPts val="900"/>
              </a:spcBef>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“本年金额”栏的填列方法</a:t>
            </a:r>
            <a:endParaRPr lang="zh-CN" altLang="zh-CN" sz="2200" b="1" dirty="0">
              <a:latin typeface="楷体" panose="02010609060101010101" pitchFamily="49" charset="-122"/>
              <a:ea typeface="楷体" panose="02010609060101010101" pitchFamily="49" charset="-122"/>
            </a:endParaRPr>
          </a:p>
          <a:p>
            <a:r>
              <a:rPr lang="zh-CN" altLang="zh-CN" dirty="0"/>
              <a:t>所有者权益变动表“本年金额”栏内各项数字</a:t>
            </a:r>
            <a:r>
              <a:rPr lang="en-US" altLang="zh-CN" dirty="0"/>
              <a:t>,</a:t>
            </a:r>
            <a:r>
              <a:rPr lang="zh-CN" altLang="zh-CN" dirty="0"/>
              <a:t>一般应根据“实收资本</a:t>
            </a:r>
            <a:r>
              <a:rPr lang="en-US" altLang="zh-CN" dirty="0"/>
              <a:t>(</a:t>
            </a:r>
            <a:r>
              <a:rPr lang="zh-CN" altLang="zh-CN" dirty="0"/>
              <a:t>或股本</a:t>
            </a:r>
            <a:r>
              <a:rPr lang="en-US" altLang="zh-CN" dirty="0"/>
              <a:t>)</a:t>
            </a:r>
            <a:r>
              <a:rPr lang="zh-CN" altLang="zh-CN" dirty="0"/>
              <a:t>”“资本公积”“盈余公积”“利润分配”“库存股”“以前年度损益调整”科目的发生额分析填列。</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第五节　所有者权益变动表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四、所有者权益变动表编制示例</a:t>
            </a:r>
            <a:endParaRPr lang="zh-CN" altLang="zh-CN" sz="2600" b="1" dirty="0">
              <a:latin typeface="黑体" panose="02010609060101010101" pitchFamily="49" charset="-122"/>
              <a:ea typeface="黑体" panose="02010609060101010101" pitchFamily="49" charset="-122"/>
            </a:endParaRPr>
          </a:p>
          <a:p>
            <a:r>
              <a:rPr lang="zh-CN" altLang="zh-CN" dirty="0"/>
              <a:t>某企业</a:t>
            </a:r>
            <a:r>
              <a:rPr lang="en-US" altLang="zh-CN" dirty="0"/>
              <a:t>20×7</a:t>
            </a:r>
            <a:r>
              <a:rPr lang="zh-CN" altLang="zh-CN" dirty="0"/>
              <a:t>年有关所有者权益账户年初余额与本年增减变动情况及原因如表</a:t>
            </a:r>
            <a:r>
              <a:rPr lang="en-US" altLang="zh-CN" dirty="0"/>
              <a:t>11-8</a:t>
            </a:r>
            <a:r>
              <a:rPr lang="zh-CN" altLang="zh-CN" dirty="0"/>
              <a:t>所</a:t>
            </a:r>
            <a:r>
              <a:rPr lang="zh-CN" altLang="zh-CN" dirty="0" smtClean="0"/>
              <a:t>示</a:t>
            </a:r>
            <a:r>
              <a:rPr lang="zh-CN" altLang="en-US" dirty="0"/>
              <a:t>。</a:t>
            </a:r>
            <a:endParaRPr lang="zh-CN" altLang="en-US" dirty="0"/>
          </a:p>
          <a:p>
            <a:r>
              <a:rPr lang="zh-CN" altLang="en-US" dirty="0"/>
              <a:t>（略）</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会计报表概述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 会计报表的概念和作用</a:t>
            </a:r>
            <a:endParaRPr lang="zh-CN" altLang="zh-CN" sz="2600" b="1" dirty="0">
              <a:latin typeface="黑体" panose="02010609060101010101" pitchFamily="49" charset="-122"/>
              <a:ea typeface="黑体" panose="02010609060101010101" pitchFamily="49" charset="-122"/>
            </a:endParaRPr>
          </a:p>
          <a:p>
            <a:r>
              <a:rPr lang="zh-CN" altLang="zh-CN" dirty="0"/>
              <a:t>会计报表是综合反映企业某一特定日期的资产、负债和所有者权益状况</a:t>
            </a:r>
            <a:r>
              <a:rPr lang="en-US" altLang="zh-CN" dirty="0"/>
              <a:t>,</a:t>
            </a:r>
            <a:r>
              <a:rPr lang="zh-CN" altLang="zh-CN" dirty="0"/>
              <a:t>以及某一特定时期的经营成果和现金流量情况的书面文件。它是企业根据日常的会计核算资料归集、加工和汇总后形成的</a:t>
            </a:r>
            <a:r>
              <a:rPr lang="en-US" altLang="zh-CN" dirty="0"/>
              <a:t>,</a:t>
            </a:r>
            <a:r>
              <a:rPr lang="zh-CN" altLang="zh-CN" dirty="0"/>
              <a:t>它是会计信息的主要载体</a:t>
            </a:r>
            <a:r>
              <a:rPr lang="en-US" altLang="zh-CN" dirty="0"/>
              <a:t>,</a:t>
            </a:r>
            <a:r>
              <a:rPr lang="zh-CN" altLang="zh-CN" dirty="0"/>
              <a:t>是会计核算的最终成果。</a:t>
            </a:r>
            <a:endParaRPr lang="zh-CN" altLang="zh-CN" dirty="0"/>
          </a:p>
          <a:p>
            <a:r>
              <a:rPr lang="en-US" altLang="zh-CN" dirty="0"/>
              <a:t>1.</a:t>
            </a:r>
            <a:r>
              <a:rPr lang="zh-CN" altLang="zh-CN" dirty="0"/>
              <a:t>为投资者的投资决策提供企业经营状况和盈利能力的信息</a:t>
            </a:r>
            <a:endParaRPr lang="zh-CN" altLang="zh-CN" dirty="0"/>
          </a:p>
          <a:p>
            <a:r>
              <a:rPr lang="en-US" altLang="zh-CN" dirty="0"/>
              <a:t>2.</a:t>
            </a:r>
            <a:r>
              <a:rPr lang="zh-CN" altLang="zh-CN" dirty="0"/>
              <a:t>为债权人提供企业偿债能力的会计信息</a:t>
            </a:r>
            <a:endParaRPr lang="zh-CN" altLang="zh-CN" dirty="0"/>
          </a:p>
          <a:p>
            <a:r>
              <a:rPr lang="en-US" altLang="zh-CN" dirty="0"/>
              <a:t>3.</a:t>
            </a:r>
            <a:r>
              <a:rPr lang="zh-CN" altLang="zh-CN" dirty="0"/>
              <a:t>为企业经营者提供改善经营管理、制定发展规划的会计信息</a:t>
            </a:r>
            <a:endParaRPr lang="zh-CN" altLang="zh-CN" dirty="0"/>
          </a:p>
          <a:p>
            <a:r>
              <a:rPr lang="en-US" altLang="zh-CN" dirty="0"/>
              <a:t>4.</a:t>
            </a:r>
            <a:r>
              <a:rPr lang="zh-CN" altLang="zh-CN" dirty="0"/>
              <a:t>为财政、税务等政府部门提供企业的经营业绩和遵守国家有关法规情况的会计信息</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会计报表概述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二、会计报表的种类</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按照反映的经济内容进行分类</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按照反映的资金运动的状态进行分类</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按照会计报表编制和报送的时间进行分类</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四</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按照编报报表的主体</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可分为个别会计报表和合并会计报表</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五</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按照服务对象不同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可分为内部报表和外部报表</a:t>
            </a:r>
            <a:endParaRPr lang="zh-CN" altLang="zh-CN" sz="2200" b="1"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第一节　会计报表概述</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三、编制会计报表的要求</a:t>
            </a:r>
            <a:endParaRPr lang="zh-CN" altLang="zh-CN" sz="2600" b="1" dirty="0">
              <a:latin typeface="黑体" panose="02010609060101010101" pitchFamily="49" charset="-122"/>
              <a:ea typeface="黑体" panose="02010609060101010101" pitchFamily="49" charset="-122"/>
            </a:endParaRPr>
          </a:p>
          <a:p>
            <a:r>
              <a:rPr lang="en-US" altLang="zh-CN" dirty="0"/>
              <a:t>1.</a:t>
            </a:r>
            <a:r>
              <a:rPr lang="zh-CN" altLang="zh-CN" dirty="0"/>
              <a:t>真实可靠</a:t>
            </a:r>
            <a:endParaRPr lang="zh-CN" altLang="zh-CN" dirty="0"/>
          </a:p>
          <a:p>
            <a:r>
              <a:rPr lang="en-US" altLang="zh-CN" dirty="0"/>
              <a:t>2.</a:t>
            </a:r>
            <a:r>
              <a:rPr lang="zh-CN" altLang="zh-CN" dirty="0"/>
              <a:t>内容完整</a:t>
            </a:r>
            <a:endParaRPr lang="zh-CN" altLang="zh-CN" dirty="0"/>
          </a:p>
          <a:p>
            <a:r>
              <a:rPr lang="en-US" altLang="zh-CN" dirty="0"/>
              <a:t>3.</a:t>
            </a:r>
            <a:r>
              <a:rPr lang="zh-CN" altLang="zh-CN" dirty="0"/>
              <a:t>编报及时</a:t>
            </a:r>
            <a:endParaRPr lang="zh-CN" altLang="zh-CN" dirty="0"/>
          </a:p>
          <a:p>
            <a:r>
              <a:rPr lang="en-US" altLang="zh-CN" dirty="0"/>
              <a:t>4.</a:t>
            </a:r>
            <a:r>
              <a:rPr lang="zh-CN" altLang="zh-CN" dirty="0"/>
              <a:t>便于理解</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资产负债表</a:t>
            </a:r>
            <a:endParaRPr lang="zh-CN" altLang="en-US"/>
          </a:p>
        </p:txBody>
      </p:sp>
      <p:sp>
        <p:nvSpPr>
          <p:cNvPr id="3" name="内容占位符 2"/>
          <p:cNvSpPr>
            <a:spLocks noGrp="1"/>
          </p:cNvSpPr>
          <p:nvPr>
            <p:ph idx="1"/>
          </p:nvPr>
        </p:nvSpPr>
        <p:spPr/>
        <p:txBody>
          <a:bodyPr>
            <a:normAutofit/>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一、 资产负债表的概念及作用</a:t>
            </a:r>
            <a:endParaRPr lang="zh-CN" altLang="zh-CN" sz="2600" b="1" dirty="0">
              <a:latin typeface="黑体" panose="02010609060101010101" pitchFamily="49" charset="-122"/>
              <a:ea typeface="黑体" panose="02010609060101010101" pitchFamily="49" charset="-122"/>
            </a:endParaRPr>
          </a:p>
          <a:p>
            <a:r>
              <a:rPr lang="zh-CN" altLang="zh-CN" dirty="0"/>
              <a:t>资产负债表是反映企业在某一特定日期全部资产、负债和所有者权益状况的会计报表。它反映企业在某一特定日期拥有或控制的经济资源、承担的现时义务和所有者对净资产的要求权。</a:t>
            </a:r>
            <a:endParaRPr lang="zh-CN" altLang="zh-CN" dirty="0"/>
          </a:p>
          <a:p>
            <a:r>
              <a:rPr lang="en-US" altLang="zh-CN" dirty="0"/>
              <a:t>(1)</a:t>
            </a:r>
            <a:r>
              <a:rPr lang="zh-CN" altLang="zh-CN" dirty="0"/>
              <a:t>通过资产负债表可以反映企业某一特定日期拥有的经济资源及其分布情况</a:t>
            </a:r>
            <a:r>
              <a:rPr lang="en-US" altLang="zh-CN" dirty="0"/>
              <a:t>,</a:t>
            </a:r>
            <a:r>
              <a:rPr lang="zh-CN" altLang="zh-CN" dirty="0"/>
              <a:t>据此可以分析企业资产的分布是否合理</a:t>
            </a:r>
            <a:r>
              <a:rPr lang="en-US" altLang="zh-CN" dirty="0"/>
              <a:t>,</a:t>
            </a:r>
            <a:r>
              <a:rPr lang="zh-CN" altLang="zh-CN" dirty="0"/>
              <a:t>促使企业合理使用经济资源</a:t>
            </a:r>
            <a:r>
              <a:rPr lang="en-US" altLang="zh-CN" dirty="0"/>
              <a:t>,</a:t>
            </a:r>
            <a:r>
              <a:rPr lang="zh-CN" altLang="zh-CN" dirty="0"/>
              <a:t>改善经营管理。</a:t>
            </a:r>
            <a:endParaRPr lang="zh-CN" altLang="zh-CN" dirty="0"/>
          </a:p>
          <a:p>
            <a:r>
              <a:rPr lang="en-US" altLang="zh-CN" dirty="0"/>
              <a:t>(2)</a:t>
            </a:r>
            <a:r>
              <a:rPr lang="zh-CN" altLang="zh-CN" dirty="0"/>
              <a:t>通过资产负债表可以反映某一特定日期的负债总额及其结构</a:t>
            </a:r>
            <a:r>
              <a:rPr lang="en-US" altLang="zh-CN" dirty="0"/>
              <a:t>,</a:t>
            </a:r>
            <a:r>
              <a:rPr lang="zh-CN" altLang="zh-CN" dirty="0"/>
              <a:t>分析企业的偿债能力</a:t>
            </a:r>
            <a:r>
              <a:rPr lang="en-US" altLang="zh-CN" dirty="0"/>
              <a:t>,</a:t>
            </a:r>
            <a:r>
              <a:rPr lang="zh-CN" altLang="zh-CN" dirty="0"/>
              <a:t>使报表使用者能够了解企业面临的财务风险</a:t>
            </a:r>
            <a:r>
              <a:rPr lang="en-US" altLang="zh-CN" dirty="0"/>
              <a:t>,</a:t>
            </a:r>
            <a:r>
              <a:rPr lang="zh-CN" altLang="zh-CN" dirty="0"/>
              <a:t>以做出正确的决策。</a:t>
            </a:r>
            <a:endParaRPr lang="zh-CN" altLang="zh-CN" dirty="0"/>
          </a:p>
          <a:p>
            <a:r>
              <a:rPr lang="en-US" altLang="zh-CN" dirty="0"/>
              <a:t>(3)</a:t>
            </a:r>
            <a:r>
              <a:rPr lang="zh-CN" altLang="zh-CN" dirty="0"/>
              <a:t>通过资产负债表可反映投资人在企业资产总额中所占的份额</a:t>
            </a:r>
            <a:r>
              <a:rPr lang="en-US" altLang="zh-CN" dirty="0"/>
              <a:t>,</a:t>
            </a:r>
            <a:r>
              <a:rPr lang="zh-CN" altLang="zh-CN" dirty="0"/>
              <a:t>了解企业所有者权益的结构情况。</a:t>
            </a:r>
            <a:endParaRPr lang="zh-CN" altLang="zh-CN" dirty="0"/>
          </a:p>
          <a:p>
            <a:r>
              <a:rPr lang="en-US" altLang="zh-CN" dirty="0"/>
              <a:t>(4)</a:t>
            </a:r>
            <a:r>
              <a:rPr lang="zh-CN" altLang="zh-CN" dirty="0"/>
              <a:t>通过对不同时期资产负债表的分析</a:t>
            </a:r>
            <a:r>
              <a:rPr lang="en-US" altLang="zh-CN" dirty="0"/>
              <a:t>,</a:t>
            </a:r>
            <a:r>
              <a:rPr lang="zh-CN" altLang="zh-CN" dirty="0"/>
              <a:t>可了解企业财务状况的变化情况及变化趋势</a:t>
            </a:r>
            <a:r>
              <a:rPr lang="en-US" altLang="zh-CN" dirty="0"/>
              <a:t>,</a:t>
            </a:r>
            <a:r>
              <a:rPr lang="zh-CN" altLang="zh-CN" dirty="0"/>
              <a:t>以使报表使用者能及时对企业未来做出预测。</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资产负债表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二、资产负债表的内容和结构</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资产负债表的内容</a:t>
            </a:r>
            <a:endParaRPr lang="zh-CN" altLang="zh-CN" sz="2200" b="1" dirty="0">
              <a:latin typeface="楷体" panose="02010609060101010101" pitchFamily="49" charset="-122"/>
              <a:ea typeface="楷体" panose="02010609060101010101" pitchFamily="49" charset="-122"/>
            </a:endParaRPr>
          </a:p>
          <a:p>
            <a:r>
              <a:rPr lang="zh-CN" altLang="zh-CN" dirty="0"/>
              <a:t>资产负债表主要包括表首、正表和补充资料三个部分。</a:t>
            </a:r>
            <a:endParaRPr lang="zh-CN" altLang="zh-CN" dirty="0"/>
          </a:p>
          <a:p>
            <a:r>
              <a:rPr lang="en-US" altLang="zh-CN" dirty="0"/>
              <a:t>(1)</a:t>
            </a:r>
            <a:r>
              <a:rPr lang="zh-CN" altLang="zh-CN" dirty="0"/>
              <a:t>表首部分主要包括报表名称、编制单位、报表日期和货币计量单位。由于资产负债表是反映企业在特定时点的静态报表</a:t>
            </a:r>
            <a:r>
              <a:rPr lang="en-US" altLang="zh-CN" dirty="0"/>
              <a:t>,</a:t>
            </a:r>
            <a:r>
              <a:rPr lang="zh-CN" altLang="zh-CN" dirty="0"/>
              <a:t>其报表日期应该具体到某一日期。</a:t>
            </a:r>
            <a:endParaRPr lang="zh-CN" altLang="zh-CN" dirty="0"/>
          </a:p>
          <a:p>
            <a:r>
              <a:rPr lang="en-US" altLang="zh-CN" dirty="0"/>
              <a:t>(2)</a:t>
            </a:r>
            <a:r>
              <a:rPr lang="zh-CN" altLang="zh-CN" dirty="0"/>
              <a:t>正表部分包括资产、负债和所有者权益。</a:t>
            </a:r>
            <a:endParaRPr lang="zh-CN" altLang="zh-CN" dirty="0"/>
          </a:p>
          <a:p>
            <a:r>
              <a:rPr lang="en-US" altLang="zh-CN" dirty="0"/>
              <a:t>(3)</a:t>
            </a:r>
            <a:r>
              <a:rPr lang="zh-CN" altLang="zh-CN" dirty="0"/>
              <a:t>补充资料是对一些在基本部分中未予提供的重要会计信息</a:t>
            </a:r>
            <a:r>
              <a:rPr lang="en-US" altLang="zh-CN" dirty="0"/>
              <a:t>,</a:t>
            </a:r>
            <a:r>
              <a:rPr lang="zh-CN" altLang="zh-CN" dirty="0"/>
              <a:t>如会计政策、会计估计变更等所做的补充说明。</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资产负债表</a:t>
            </a:r>
            <a:endParaRPr lang="zh-CN" altLang="en-US"/>
          </a:p>
        </p:txBody>
      </p:sp>
      <p:sp>
        <p:nvSpPr>
          <p:cNvPr id="3" name="内容占位符 2"/>
          <p:cNvSpPr>
            <a:spLocks noGrp="1"/>
          </p:cNvSpPr>
          <p:nvPr>
            <p:ph idx="1"/>
          </p:nvPr>
        </p:nvSpPr>
        <p:spPr/>
        <p:txBody>
          <a:bodyPr/>
          <a:lstStyle/>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资产负债表的结构</a:t>
            </a:r>
            <a:endParaRPr lang="zh-CN" altLang="zh-CN" sz="2200" b="1" dirty="0">
              <a:latin typeface="楷体" panose="02010609060101010101" pitchFamily="49" charset="-122"/>
              <a:ea typeface="楷体" panose="02010609060101010101" pitchFamily="49" charset="-122"/>
            </a:endParaRPr>
          </a:p>
          <a:p>
            <a:r>
              <a:rPr lang="zh-CN" altLang="zh-CN" dirty="0"/>
              <a:t>资产负债表是根据“资产</a:t>
            </a:r>
            <a:r>
              <a:rPr lang="en-US" altLang="zh-CN" dirty="0"/>
              <a:t>=</a:t>
            </a:r>
            <a:r>
              <a:rPr lang="zh-CN" altLang="zh-CN" dirty="0"/>
              <a:t>负债</a:t>
            </a:r>
            <a:r>
              <a:rPr lang="en-US" altLang="zh-CN" dirty="0"/>
              <a:t>+</a:t>
            </a:r>
            <a:r>
              <a:rPr lang="zh-CN" altLang="zh-CN" dirty="0"/>
              <a:t>所有者权益”会计等式的原理设置的</a:t>
            </a:r>
            <a:r>
              <a:rPr lang="en-US" altLang="zh-CN" dirty="0"/>
              <a:t>,</a:t>
            </a:r>
            <a:r>
              <a:rPr lang="zh-CN" altLang="zh-CN" dirty="0"/>
              <a:t>格式主要有账户式和报告式两种。报告式是上下平衡</a:t>
            </a:r>
            <a:r>
              <a:rPr lang="en-US" altLang="zh-CN" dirty="0"/>
              <a:t>,</a:t>
            </a:r>
            <a:r>
              <a:rPr lang="zh-CN" altLang="zh-CN" dirty="0"/>
              <a:t>账户式是左右平衡。根据我国《企业会计准则》的规定</a:t>
            </a:r>
            <a:r>
              <a:rPr lang="en-US" altLang="zh-CN" dirty="0"/>
              <a:t>,</a:t>
            </a:r>
            <a:r>
              <a:rPr lang="zh-CN" altLang="zh-CN" dirty="0"/>
              <a:t>目前我国企业资产负债表采用账户式结构。</a:t>
            </a:r>
            <a:endParaRPr lang="zh-CN" altLang="zh-CN" dirty="0"/>
          </a:p>
          <a:p>
            <a:r>
              <a:rPr lang="zh-CN" altLang="zh-CN" dirty="0"/>
              <a:t>账户式的资产负债分为左右两方</a:t>
            </a:r>
            <a:r>
              <a:rPr lang="en-US" altLang="zh-CN" dirty="0"/>
              <a:t>,</a:t>
            </a:r>
            <a:r>
              <a:rPr lang="zh-CN" altLang="zh-CN" dirty="0"/>
              <a:t>全部项目按流动性快慢确定排列顺序</a:t>
            </a:r>
            <a:r>
              <a:rPr lang="en-US" altLang="zh-CN" dirty="0"/>
              <a:t>,</a:t>
            </a:r>
            <a:r>
              <a:rPr lang="zh-CN" altLang="zh-CN" dirty="0"/>
              <a:t>左方为资产</a:t>
            </a:r>
            <a:r>
              <a:rPr lang="en-US" altLang="zh-CN" dirty="0"/>
              <a:t>,</a:t>
            </a:r>
            <a:r>
              <a:rPr lang="zh-CN" altLang="zh-CN" dirty="0"/>
              <a:t>右方为负债及所有者权益。根据会计的平衡原理</a:t>
            </a:r>
            <a:r>
              <a:rPr lang="en-US" altLang="zh-CN" dirty="0"/>
              <a:t>,</a:t>
            </a:r>
            <a:r>
              <a:rPr lang="zh-CN" altLang="zh-CN" dirty="0"/>
              <a:t>左右两方的金额总计必须相等</a:t>
            </a:r>
            <a:r>
              <a:rPr lang="en-US" altLang="zh-CN" dirty="0"/>
              <a:t>,</a:t>
            </a:r>
            <a:r>
              <a:rPr lang="zh-CN" altLang="zh-CN" dirty="0"/>
              <a:t>保持平衡。</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solidFill>
                  <a:srgbClr val="000000"/>
                </a:solidFill>
                <a:cs typeface="汉仪大黑简" panose="02010600000101010101" charset="-122"/>
                <a:sym typeface="+mn-ea"/>
              </a:rPr>
              <a:t>第二节　资产负债表</a:t>
            </a:r>
            <a:endParaRPr lang="zh-CN" altLang="en-US"/>
          </a:p>
        </p:txBody>
      </p:sp>
      <p:sp>
        <p:nvSpPr>
          <p:cNvPr id="3" name="内容占位符 2"/>
          <p:cNvSpPr>
            <a:spLocks noGrp="1"/>
          </p:cNvSpPr>
          <p:nvPr>
            <p:ph idx="1"/>
          </p:nvPr>
        </p:nvSpPr>
        <p:spPr/>
        <p:txBody>
          <a:bodyPr/>
          <a:lstStyle/>
          <a:p>
            <a:pPr marL="0" indent="0">
              <a:lnSpc>
                <a:spcPct val="135000"/>
              </a:lnSpc>
              <a:buNone/>
            </a:pPr>
            <a:r>
              <a:rPr lang="zh-CN" altLang="zh-CN" sz="2600" b="1" dirty="0">
                <a:latin typeface="黑体" panose="02010609060101010101" pitchFamily="49" charset="-122"/>
                <a:ea typeface="黑体" panose="02010609060101010101" pitchFamily="49" charset="-122"/>
              </a:rPr>
              <a:t>三、资产负债表的编制方法</a:t>
            </a:r>
            <a:endParaRPr lang="zh-CN" altLang="zh-CN" sz="2600" b="1" dirty="0">
              <a:latin typeface="黑体" panose="02010609060101010101" pitchFamily="49" charset="-122"/>
              <a:ea typeface="黑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一</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资产各项目的填列方法</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二</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负债项目的填列方法</a:t>
            </a:r>
            <a:endParaRPr lang="zh-CN" altLang="zh-CN" sz="2200" b="1" dirty="0">
              <a:latin typeface="楷体" panose="02010609060101010101" pitchFamily="49" charset="-122"/>
              <a:ea typeface="楷体" panose="02010609060101010101" pitchFamily="49" charset="-122"/>
            </a:endParaRPr>
          </a:p>
          <a:p>
            <a:pPr marL="0" indent="0">
              <a:lnSpc>
                <a:spcPct val="145000"/>
              </a:lnSpc>
              <a:buNone/>
            </a:pP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三</a:t>
            </a:r>
            <a:r>
              <a:rPr lang="en-US" altLang="zh-CN" sz="2200" b="1" dirty="0">
                <a:latin typeface="楷体" panose="02010609060101010101" pitchFamily="49" charset="-122"/>
                <a:ea typeface="楷体" panose="02010609060101010101" pitchFamily="49" charset="-122"/>
              </a:rPr>
              <a:t>)</a:t>
            </a:r>
            <a:r>
              <a:rPr lang="zh-CN" altLang="zh-CN" sz="2200" b="1" dirty="0">
                <a:latin typeface="楷体" panose="02010609060101010101" pitchFamily="49" charset="-122"/>
                <a:ea typeface="楷体" panose="02010609060101010101" pitchFamily="49" charset="-122"/>
              </a:rPr>
              <a:t>所有者权益项目的填列方法</a:t>
            </a:r>
            <a:endParaRPr lang="zh-CN" altLang="zh-CN" sz="2200" b="1" dirty="0">
              <a:latin typeface="楷体" panose="02010609060101010101" pitchFamily="49" charset="-122"/>
              <a:ea typeface="楷体" panose="02010609060101010101" pitchFamily="49" charset="-122"/>
            </a:endParaRPr>
          </a:p>
          <a:p>
            <a:endParaRPr lang="en-US" altLang="zh-CN" dirty="0" smtClean="0"/>
          </a:p>
          <a:p>
            <a:pPr marL="0" indent="0">
              <a:lnSpc>
                <a:spcPct val="135000"/>
              </a:lnSpc>
              <a:buNone/>
            </a:pPr>
            <a:r>
              <a:rPr lang="zh-CN" altLang="zh-CN" sz="2600" b="1" dirty="0">
                <a:latin typeface="黑体" panose="02010609060101010101" pitchFamily="49" charset="-122"/>
                <a:ea typeface="黑体" panose="02010609060101010101" pitchFamily="49" charset="-122"/>
              </a:rPr>
              <a:t>四、资产负债表编制实例</a:t>
            </a:r>
            <a:endParaRPr lang="zh-CN" altLang="zh-CN" sz="2600" b="1" dirty="0">
              <a:latin typeface="黑体" panose="02010609060101010101" pitchFamily="49" charset="-122"/>
              <a:ea typeface="黑体" panose="02010609060101010101" pitchFamily="49" charset="-122"/>
            </a:endParaRPr>
          </a:p>
          <a:p>
            <a:pPr marL="0" indent="0">
              <a:buNone/>
            </a:pPr>
            <a:r>
              <a:rPr lang="zh-CN" altLang="zh-CN" dirty="0">
                <a:sym typeface="+mn-ea"/>
              </a:rPr>
              <a:t>（略）</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4268</Words>
  <Application>WPS 演示</Application>
  <PresentationFormat>自定义</PresentationFormat>
  <Paragraphs>216</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Arial</vt:lpstr>
      <vt:lpstr>宋体</vt:lpstr>
      <vt:lpstr>Wingdings</vt:lpstr>
      <vt:lpstr>汉仪大黑简</vt:lpstr>
      <vt:lpstr>黑体</vt:lpstr>
      <vt:lpstr>楷体</vt:lpstr>
      <vt:lpstr>微软雅黑</vt:lpstr>
      <vt:lpstr>Arial Unicode MS</vt:lpstr>
      <vt:lpstr>Calibri</vt:lpstr>
      <vt:lpstr>1_Office 主题</vt:lpstr>
      <vt:lpstr>PowerPoint 演示文稿</vt:lpstr>
      <vt:lpstr>PowerPoint 演示文稿</vt:lpstr>
      <vt:lpstr>第一节　会计报表概述</vt:lpstr>
      <vt:lpstr>第一节　会计报表概述</vt:lpstr>
      <vt:lpstr>第一节　会计报表概述</vt:lpstr>
      <vt:lpstr>第二节　资产负债表</vt:lpstr>
      <vt:lpstr>第二节　资产负债表</vt:lpstr>
      <vt:lpstr>第二节　资产负债表</vt:lpstr>
      <vt:lpstr>第二节　资产负债表</vt:lpstr>
      <vt:lpstr>第三节　利润表</vt:lpstr>
      <vt:lpstr>第三节　利润表</vt:lpstr>
      <vt:lpstr>第三节　利润表</vt:lpstr>
      <vt:lpstr>第三节　利润表</vt:lpstr>
      <vt:lpstr>第三节　利润表</vt:lpstr>
      <vt:lpstr>第三节　利润表</vt:lpstr>
      <vt:lpstr>第四节　现金流量表</vt:lpstr>
      <vt:lpstr>第四节　现金流量表</vt:lpstr>
      <vt:lpstr>第四节　现金流量表</vt:lpstr>
      <vt:lpstr>第四节　现金流量表</vt:lpstr>
      <vt:lpstr>第四节　现金流量表</vt:lpstr>
      <vt:lpstr>第五节　所有者权益变动表</vt:lpstr>
      <vt:lpstr>第五节　所有者权益变动表</vt:lpstr>
      <vt:lpstr>第五节　所有者权益变动表</vt:lpstr>
      <vt:lpstr>第五节　所有者权益变动表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sunny</cp:lastModifiedBy>
  <cp:revision>2</cp:revision>
  <dcterms:created xsi:type="dcterms:W3CDTF">2021-06-09T02:27:00Z</dcterms:created>
  <dcterms:modified xsi:type="dcterms:W3CDTF">2021-06-09T07:47:17Z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