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411" r:id="rId4"/>
    <p:sldId id="412" r:id="rId5"/>
    <p:sldId id="413" r:id="rId6"/>
    <p:sldId id="414" r:id="rId7"/>
    <p:sldId id="415" r:id="rId8"/>
    <p:sldId id="416" r:id="rId9"/>
    <p:sldId id="417" r:id="rId10"/>
    <p:sldId id="418" r:id="rId11"/>
    <p:sldId id="419" r:id="rId12"/>
    <p:sldId id="420" r:id="rId13"/>
    <p:sldId id="421" r:id="rId1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13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EE75F959-BDA8-42C9-9660-9B7FE37CF489}" type="slidenum">
              <a:rPr altLang="en-US"/>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155229" y="222548"/>
            <a:ext cx="6534705" cy="647700"/>
          </a:xfrm>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28955" y="1268095"/>
            <a:ext cx="8157210" cy="5256530"/>
          </a:xfrm>
        </p:spPr>
        <p:txBody>
          <a:bodyPr/>
          <a:lstStyle>
            <a:lvl1pPr algn="just">
              <a:defRPr/>
            </a:lvl1pPr>
            <a:lvl2pPr algn="just">
              <a:defRPr/>
            </a:lvl2pPr>
            <a:lvl3pPr algn="just">
              <a:defRPr/>
            </a:lvl3pPr>
            <a:lvl4pPr algn="just">
              <a:defRPr/>
            </a:lvl4pPr>
            <a:lvl5pPr algn="just">
              <a:defRPr/>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A1E11646-68B9-467C-AC55-B59D6BE76929}" type="slidenum">
              <a:rPr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3.png"/><Relationship Id="rId4" Type="http://schemas.openxmlformats.org/officeDocument/2006/relationships/image" Target="../media/image2.png"/><Relationship Id="rId3" Type="http://schemas.openxmlformats.org/officeDocument/2006/relationships/image" Target="../media/image1.jpe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B65D3D-446B-4FED-B32C-9BA5BBDDE47A}"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B6EC00-37C6-476C-AEAF-DD0018083EAE}"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7" name="标题占位符 1"/>
          <p:cNvSpPr>
            <a:spLocks noGrp="1" noChangeArrowheads="1"/>
          </p:cNvSpPr>
          <p:nvPr>
            <p:ph type="title" idx="4294967295"/>
          </p:nvPr>
        </p:nvSpPr>
        <p:spPr bwMode="auto">
          <a:xfrm>
            <a:off x="1187624" y="188893"/>
            <a:ext cx="67373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dirty="0" smtClean="0">
                <a:sym typeface="华文中宋" pitchFamily="2" charset="-122"/>
              </a:rPr>
              <a:t>单击此处编辑母版标题样式</a:t>
            </a:r>
            <a:endParaRPr lang="zh-CN" altLang="en-US" dirty="0" smtClean="0">
              <a:sym typeface="华文中宋" pitchFamily="2" charset="-122"/>
            </a:endParaRPr>
          </a:p>
        </p:txBody>
      </p:sp>
      <p:sp>
        <p:nvSpPr>
          <p:cNvPr id="1028" name="文本占位符 2"/>
          <p:cNvSpPr>
            <a:spLocks noGrp="1" noChangeArrowheads="1"/>
          </p:cNvSpPr>
          <p:nvPr>
            <p:ph type="body" idx="9"/>
          </p:nvPr>
        </p:nvSpPr>
        <p:spPr bwMode="auto">
          <a:xfrm>
            <a:off x="539552" y="1052736"/>
            <a:ext cx="7992888" cy="525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smtClean="0">
                <a:sym typeface="Calibri" panose="020F0502020204030204" charset="0"/>
              </a:rPr>
              <a:t>单击此处编辑母版标题样式</a:t>
            </a:r>
            <a:endParaRPr lang="zh-CN" altLang="en-US" dirty="0" smtClean="0">
              <a:sym typeface="Calibri" panose="020F0502020204030204" charset="0"/>
            </a:endParaRPr>
          </a:p>
        </p:txBody>
      </p:sp>
      <p:sp>
        <p:nvSpPr>
          <p:cNvPr id="2053" name="日期占位符 3"/>
          <p:cNvSpPr>
            <a:spLocks noGrp="1"/>
          </p:cNvSpPr>
          <p:nvPr>
            <p:ph type="dt" sz="half" idx="2"/>
          </p:nvPr>
        </p:nvSpPr>
        <p:spPr>
          <a:xfrm>
            <a:off x="457200" y="6356350"/>
            <a:ext cx="2133600" cy="365125"/>
          </a:xfrm>
          <a:prstGeom prst="rect">
            <a:avLst/>
          </a:prstGeom>
          <a:noFill/>
          <a:ln w="9525">
            <a:noFill/>
            <a:miter/>
          </a:ln>
        </p:spPr>
        <p:txBody>
          <a:bodyPr vert="horz" wrap="square" anchor="ctr"/>
          <a:lstStyle>
            <a:lvl1pPr eaLnBrk="1" hangingPunct="1">
              <a:buFont typeface="Arial" panose="020B0604020202020204" pitchFamily="34" charset="0"/>
              <a:buNone/>
              <a:defRPr sz="1200" noProof="1">
                <a:solidFill>
                  <a:srgbClr val="898989"/>
                </a:solidFill>
                <a:latin typeface="微软雅黑" panose="020B0503020204020204" charset="-122"/>
                <a:ea typeface="宋体" panose="02010600030101010101" pitchFamily="2" charset="-122"/>
                <a:sym typeface="微软雅黑" panose="020B0503020204020204" charset="-122"/>
              </a:defRPr>
            </a:lvl1pPr>
          </a:lstStyle>
          <a:p>
            <a:pPr fontAlgn="base">
              <a:spcBef>
                <a:spcPct val="0"/>
              </a:spcBef>
              <a:spcAft>
                <a:spcPct val="0"/>
              </a:spcAft>
              <a:defRPr/>
            </a:pPr>
            <a:endParaRPr lang="zh-CN" altLang="en-US"/>
          </a:p>
        </p:txBody>
      </p:sp>
      <p:sp>
        <p:nvSpPr>
          <p:cNvPr id="2054" name="页脚占位符 4"/>
          <p:cNvSpPr>
            <a:spLocks noGrp="1"/>
          </p:cNvSpPr>
          <p:nvPr>
            <p:ph type="ftr" sz="quarter" idx="3"/>
          </p:nvPr>
        </p:nvSpPr>
        <p:spPr>
          <a:xfrm>
            <a:off x="3124200" y="6356350"/>
            <a:ext cx="2895600" cy="365125"/>
          </a:xfrm>
          <a:prstGeom prst="rect">
            <a:avLst/>
          </a:prstGeom>
          <a:noFill/>
          <a:ln w="9525">
            <a:noFill/>
            <a:miter/>
          </a:ln>
        </p:spPr>
        <p:txBody>
          <a:bodyPr vert="horz" wrap="square" lIns="91440" tIns="45720" rIns="91440" bIns="45720" numCol="1" anchor="ctr" anchorCtr="0" compatLnSpc="1"/>
          <a:lstStyle>
            <a:lvl1pPr algn="ctr" eaLnBrk="1" hangingPunct="1">
              <a:buFont typeface="Arial" panose="020B0604020202020204" pitchFamily="34" charset="0"/>
              <a:buNone/>
              <a:defRPr sz="1200" noProof="1">
                <a:solidFill>
                  <a:srgbClr val="898989"/>
                </a:solidFill>
                <a:latin typeface="Calibri" panose="020F0502020204030204" charset="0"/>
                <a:cs typeface="Calibri" panose="020F0502020204030204" charset="0"/>
                <a:sym typeface="Calibri" panose="020F0502020204030204" charset="0"/>
              </a:defRPr>
            </a:lvl1pPr>
          </a:lstStyle>
          <a:p>
            <a:pPr fontAlgn="base">
              <a:spcBef>
                <a:spcPct val="0"/>
              </a:spcBef>
              <a:spcAft>
                <a:spcPct val="0"/>
              </a:spcAft>
              <a:defRPr/>
            </a:pPr>
            <a:endParaRPr lang="zh-CN" altLang="zh-CN"/>
          </a:p>
        </p:txBody>
      </p:sp>
      <p:sp>
        <p:nvSpPr>
          <p:cNvPr id="2055" name="灯片编号占位符 5"/>
          <p:cNvSpPr>
            <a:spLocks noGrp="1"/>
          </p:cNvSpPr>
          <p:nvPr>
            <p:ph type="sldNum" sz="quarter" idx="4"/>
          </p:nvPr>
        </p:nvSpPr>
        <p:spPr>
          <a:xfrm>
            <a:off x="6553200" y="6356350"/>
            <a:ext cx="2133600" cy="365125"/>
          </a:xfrm>
          <a:prstGeom prst="rect">
            <a:avLst/>
          </a:prstGeom>
          <a:noFill/>
          <a:ln w="9525">
            <a:noFill/>
            <a:miter/>
          </a:ln>
        </p:spPr>
        <p:txBody>
          <a:bodyPr vert="horz" wrap="square" lIns="91440" tIns="45720" rIns="91440" bIns="45720" numCol="1" anchor="ctr" anchorCtr="0" compatLnSpc="1"/>
          <a:lstStyle>
            <a:lvl1pPr algn="r" eaLnBrk="1" hangingPunct="1">
              <a:buFont typeface="Arial" panose="020B0604020202020204" pitchFamily="34" charset="0"/>
              <a:buNone/>
              <a:defRPr sz="1200" noProof="1" smtClean="0">
                <a:solidFill>
                  <a:srgbClr val="898989"/>
                </a:solidFill>
                <a:latin typeface="微软雅黑" panose="020B0503020204020204" charset="-122"/>
                <a:sym typeface="微软雅黑" panose="020B0503020204020204" charset="-122"/>
              </a:defRPr>
            </a:lvl1pPr>
          </a:lstStyle>
          <a:p>
            <a:pPr fontAlgn="base">
              <a:spcBef>
                <a:spcPct val="0"/>
              </a:spcBef>
              <a:spcAft>
                <a:spcPct val="0"/>
              </a:spcAft>
              <a:defRPr/>
            </a:pPr>
            <a:fld id="{5D49B110-1728-47C6-B082-304D17FF2B0E}" type="slidenum">
              <a:rPr altLang="en-US"/>
            </a:fld>
            <a:endParaRPr lang="zh-CN" altLang="en-US"/>
          </a:p>
        </p:txBody>
      </p:sp>
      <p:pic>
        <p:nvPicPr>
          <p:cNvPr id="1032"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692900" y="6492874"/>
            <a:ext cx="2413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18"/>
          <p:cNvPicPr>
            <a:picLocks noChangeAspect="1"/>
          </p:cNvPicPr>
          <p:nvPr userDrawn="1"/>
        </p:nvPicPr>
        <p:blipFill>
          <a:blip r:embed="rId4"/>
          <a:stretch>
            <a:fillRect/>
          </a:stretch>
        </p:blipFill>
        <p:spPr>
          <a:xfrm>
            <a:off x="5715" y="-12065"/>
            <a:ext cx="1050290" cy="920115"/>
          </a:xfrm>
          <a:prstGeom prst="rect">
            <a:avLst/>
          </a:prstGeom>
        </p:spPr>
      </p:pic>
      <p:pic>
        <p:nvPicPr>
          <p:cNvPr id="2" name="图片 1"/>
          <p:cNvPicPr>
            <a:picLocks noChangeAspect="1"/>
          </p:cNvPicPr>
          <p:nvPr userDrawn="1"/>
        </p:nvPicPr>
        <p:blipFill>
          <a:blip r:embed="rId5"/>
          <a:stretch>
            <a:fillRect/>
          </a:stretch>
        </p:blipFill>
        <p:spPr>
          <a:xfrm flipV="1">
            <a:off x="1056005" y="824230"/>
            <a:ext cx="5908675" cy="8382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0" rtl="0" eaLnBrk="0" fontAlgn="base" hangingPunct="0">
        <a:spcBef>
          <a:spcPct val="0"/>
        </a:spcBef>
        <a:spcAft>
          <a:spcPct val="0"/>
        </a:spcAft>
        <a:buFont typeface="Arial" panose="020B0604020202020204" pitchFamily="34" charset="0"/>
        <a:defRPr sz="2000" b="1" kern="120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mj-cs"/>
          <a:sym typeface="宋体" panose="02010600030101010101" pitchFamily="2" charset="-122"/>
        </a:defRPr>
      </a:lvl1pPr>
      <a:lvl2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2pPr>
      <a:lvl3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3pPr>
      <a:lvl4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4pPr>
      <a:lvl5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5pPr>
      <a:lvl6pPr marL="4572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6pPr>
      <a:lvl7pPr marL="9144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7pPr>
      <a:lvl8pPr marL="13716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8pPr>
      <a:lvl9pPr marL="18288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9pPr>
    </p:titleStyle>
    <p:bodyStyle>
      <a:lvl1pPr marL="342900" indent="-342900" algn="just" defTabSz="0" rtl="0" eaLnBrk="0" fontAlgn="base" hangingPunct="0">
        <a:lnSpc>
          <a:spcPct val="135000"/>
        </a:lnSpc>
        <a:spcBef>
          <a:spcPct val="200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1pPr>
      <a:lvl2pPr marL="742950" lvl="1" indent="-285750" algn="l" defTabSz="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2pPr>
      <a:lvl3pPr marL="1143000" lvl="2" indent="-228600" algn="l" defTabSz="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3pPr>
      <a:lvl4pPr marL="1600200" lvl="3" indent="-228600" algn="l" defTabSz="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4pPr>
      <a:lvl5pPr marL="2057400" lvl="4" indent="-228600" algn="l" defTabSz="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5pPr>
      <a:lvl6pPr marL="2514600" lvl="5"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6pPr>
      <a:lvl7pPr marL="2971800" lvl="6"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7pPr>
      <a:lvl8pPr marL="3429000" lvl="7"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8pPr>
      <a:lvl9pPr marL="3886200" lvl="8"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9pPr>
    </p:bodyStyle>
    <p:otherStyle>
      <a:lvl1pPr marL="0" lvl="0"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6.png"/><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endParaRPr lang="zh-CN" altLang="en-US"/>
          </a:p>
        </p:txBody>
      </p:sp>
      <p:pic>
        <p:nvPicPr>
          <p:cNvPr id="4" name="内容占位符 3" descr="图片4"/>
          <p:cNvPicPr>
            <a:picLocks noChangeAspect="1"/>
          </p:cNvPicPr>
          <p:nvPr>
            <p:ph idx="1"/>
          </p:nvPr>
        </p:nvPicPr>
        <p:blipFill>
          <a:blip r:embed="rId1"/>
          <a:stretch>
            <a:fillRect/>
          </a:stretch>
        </p:blipFill>
        <p:spPr>
          <a:xfrm>
            <a:off x="-3810" y="-1905"/>
            <a:ext cx="9138920" cy="6857365"/>
          </a:xfrm>
          <a:prstGeom prst="rect">
            <a:avLst/>
          </a:prstGeom>
        </p:spPr>
      </p:pic>
      <p:sp>
        <p:nvSpPr>
          <p:cNvPr id="6" name="文本框 5"/>
          <p:cNvSpPr txBox="1"/>
          <p:nvPr/>
        </p:nvSpPr>
        <p:spPr>
          <a:xfrm>
            <a:off x="959485" y="2487930"/>
            <a:ext cx="7914640" cy="768350"/>
          </a:xfrm>
          <a:prstGeom prst="rect">
            <a:avLst/>
          </a:prstGeom>
          <a:noFill/>
        </p:spPr>
        <p:txBody>
          <a:bodyPr wrap="square" rtlCol="0">
            <a:spAutoFit/>
          </a:bodyPr>
          <a:p>
            <a:pPr algn="ctr"/>
            <a:r>
              <a:rPr lang="zh-CN" altLang="en-US" sz="4400">
                <a:latin typeface="方正粗黑宋简体" panose="02000000000000000000" charset="-122"/>
                <a:ea typeface="方正粗黑宋简体" panose="02000000000000000000" charset="-122"/>
                <a:cs typeface="方正粗黑宋简体" panose="02000000000000000000" charset="-122"/>
              </a:rPr>
              <a:t>第九章   国际人力资源管理</a:t>
            </a:r>
            <a:endParaRPr lang="zh-CN" altLang="en-US" sz="4400">
              <a:latin typeface="方正粗黑宋简体" panose="02000000000000000000" charset="-122"/>
              <a:ea typeface="方正粗黑宋简体" panose="02000000000000000000" charset="-122"/>
              <a:cs typeface="方正粗黑宋简体" panose="02000000000000000000"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国际劳工管理</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二、劳工薪酬</a:t>
            </a:r>
            <a:endParaRPr lang="zh-CN" altLang="en-US"/>
          </a:p>
          <a:p>
            <a:pPr marL="0" indent="0">
              <a:buNone/>
            </a:pPr>
            <a:r>
              <a:rPr lang="en-US" altLang="zh-CN" sz="2200" b="1" dirty="0">
                <a:latin typeface="楷体" panose="02010609060101010101" charset="-122"/>
                <a:ea typeface="楷体" panose="02010609060101010101" charset="-122"/>
              </a:rPr>
              <a:t>(一)劳工薪酬的构成</a:t>
            </a:r>
            <a:endParaRPr lang="zh-CN" altLang="en-US"/>
          </a:p>
          <a:p>
            <a:r>
              <a:rPr lang="zh-CN" altLang="en-US"/>
              <a:t>(1)工资。</a:t>
            </a:r>
            <a:endParaRPr lang="zh-CN" altLang="en-US"/>
          </a:p>
          <a:p>
            <a:r>
              <a:rPr lang="zh-CN" altLang="en-US"/>
              <a:t>(2)福利。</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(二)制定劳工薪酬的影响因素</a:t>
            </a:r>
            <a:endParaRPr lang="zh-CN" altLang="en-US"/>
          </a:p>
          <a:p>
            <a:r>
              <a:rPr lang="zh-CN" altLang="en-US"/>
              <a:t>(1)东道国的法律</a:t>
            </a:r>
            <a:endParaRPr lang="zh-CN" altLang="en-US"/>
          </a:p>
          <a:p>
            <a:r>
              <a:rPr lang="zh-CN" altLang="en-US"/>
              <a:t>(2)当地工会的力量</a:t>
            </a:r>
            <a:endParaRPr lang="zh-CN" altLang="en-US"/>
          </a:p>
          <a:p>
            <a:r>
              <a:rPr lang="zh-CN" altLang="en-US"/>
              <a:t>(3)东道国同业的薪酬水平</a:t>
            </a:r>
            <a:endParaRPr lang="zh-CN" altLang="en-US"/>
          </a:p>
          <a:p>
            <a:r>
              <a:rPr lang="zh-CN" altLang="en-US"/>
              <a:t>(4)东道国的生活成本</a:t>
            </a:r>
            <a:endParaRPr lang="zh-CN" altLang="en-US"/>
          </a:p>
          <a:p>
            <a:r>
              <a:rPr lang="zh-CN" altLang="en-US"/>
              <a:t>(5)所需专业或技能在东道国的供给与需求情况</a:t>
            </a:r>
            <a:endParaRPr lang="zh-CN" altLang="en-US"/>
          </a:p>
          <a:p>
            <a:r>
              <a:rPr lang="zh-CN" altLang="en-US"/>
              <a:t>(6)劳工本人的技术水平</a:t>
            </a: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国际劳工管理</a:t>
            </a:r>
            <a:endParaRPr lang="zh-CN" altLang="en-US"/>
          </a:p>
        </p:txBody>
      </p:sp>
      <p:sp>
        <p:nvSpPr>
          <p:cNvPr id="3" name="内容占位符 2"/>
          <p:cNvSpPr>
            <a:spLocks noGrp="1"/>
          </p:cNvSpPr>
          <p:nvPr>
            <p:ph idx="1"/>
          </p:nvPr>
        </p:nvSpPr>
        <p:spPr>
          <a:xfrm>
            <a:off x="457200" y="1268095"/>
            <a:ext cx="8272145" cy="5256530"/>
          </a:xfrm>
        </p:spPr>
        <p:txBody>
          <a:bodyPr/>
          <a:p>
            <a:pPr marL="0" indent="0">
              <a:buNone/>
            </a:pPr>
            <a:r>
              <a:rPr lang="zh-CN" altLang="zh-CN" sz="2400" b="1" dirty="0">
                <a:latin typeface="黑体" panose="02010609060101010101" pitchFamily="2" charset="-122"/>
                <a:ea typeface="黑体" panose="02010609060101010101" pitchFamily="2" charset="-122"/>
              </a:rPr>
              <a:t>三、劳资关系</a:t>
            </a:r>
            <a:endParaRPr lang="zh-CN" altLang="en-US"/>
          </a:p>
          <a:p>
            <a:pPr marL="0" indent="0">
              <a:buNone/>
            </a:pPr>
            <a:r>
              <a:rPr lang="en-US" altLang="zh-CN" sz="2200" b="1" dirty="0">
                <a:latin typeface="楷体" panose="02010609060101010101" charset="-122"/>
                <a:ea typeface="楷体" panose="02010609060101010101" charset="-122"/>
              </a:rPr>
              <a:t>(一)工会</a:t>
            </a:r>
            <a:endParaRPr lang="zh-CN" altLang="en-US"/>
          </a:p>
          <a:p>
            <a:r>
              <a:rPr lang="zh-CN" altLang="en-US"/>
              <a:t>工会是劳动者的联合组织,是劳动者为维护并实现自身的利益而与资方抗衡的代表。在各国的宪法和法律中,对工人组织工会的权利以及工会的地位和职权一般都做了规定。</a:t>
            </a:r>
            <a:endParaRPr lang="zh-CN" altLang="en-US"/>
          </a:p>
          <a:p>
            <a:pPr marL="0" indent="0" latinLnBrk="0">
              <a:spcBef>
                <a:spcPts val="1200"/>
              </a:spcBef>
              <a:buNone/>
            </a:pPr>
            <a:r>
              <a:rPr lang="en-US" altLang="zh-CN" sz="2200" b="1" dirty="0">
                <a:latin typeface="楷体" panose="02010609060101010101" charset="-122"/>
                <a:ea typeface="楷体" panose="02010609060101010101" charset="-122"/>
              </a:rPr>
              <a:t>(二)劳工管理模式</a:t>
            </a:r>
            <a:endParaRPr lang="zh-CN" altLang="en-US"/>
          </a:p>
          <a:p>
            <a:r>
              <a:rPr lang="zh-CN" altLang="en-US"/>
              <a:t>在劳工管理模式上,有两种完全不同的做法,即集权化管理与分权化管理模式。</a:t>
            </a:r>
            <a:endParaRPr lang="zh-CN" altLang="en-US"/>
          </a:p>
          <a:p>
            <a:pPr marL="0" indent="0" latinLnBrk="0">
              <a:spcBef>
                <a:spcPts val="1200"/>
              </a:spcBef>
              <a:buNone/>
            </a:pPr>
            <a:r>
              <a:rPr lang="en-US" altLang="zh-CN" sz="2200" b="1" dirty="0">
                <a:latin typeface="楷体" panose="02010609060101010101" charset="-122"/>
                <a:ea typeface="楷体" panose="02010609060101010101" charset="-122"/>
              </a:rPr>
              <a:t>(三)劳工参与管理</a:t>
            </a:r>
            <a:endParaRPr lang="zh-CN" altLang="en-US"/>
          </a:p>
          <a:p>
            <a:r>
              <a:rPr lang="zh-CN" altLang="en-US"/>
              <a:t>劳工参与管理制度在欧洲国家是一种较为普遍的现象。英国、法国、德国、意大利、奥地利、瑞典、丹麦、挪威、荷兰等国家的劳工法都规定了工人参与企业管理的权力。</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p>
            <a:endParaRPr lang="zh-CN" altLang="en-US"/>
          </a:p>
        </p:txBody>
      </p:sp>
      <p:grpSp>
        <p:nvGrpSpPr>
          <p:cNvPr id="4" name="Group 2"/>
          <p:cNvGrpSpPr/>
          <p:nvPr/>
        </p:nvGrpSpPr>
        <p:grpSpPr bwMode="auto">
          <a:xfrm>
            <a:off x="1908175" y="2564904"/>
            <a:ext cx="5613400" cy="646748"/>
            <a:chOff x="0" y="0"/>
            <a:chExt cx="8840" cy="1019"/>
          </a:xfrm>
        </p:grpSpPr>
        <p:sp>
          <p:nvSpPr>
            <p:cNvPr id="5"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6" name="Group 4"/>
            <p:cNvGrpSpPr/>
            <p:nvPr/>
          </p:nvGrpSpPr>
          <p:grpSpPr bwMode="auto">
            <a:xfrm>
              <a:off x="108" y="36"/>
              <a:ext cx="8673" cy="981"/>
              <a:chOff x="0" y="0"/>
              <a:chExt cx="8673" cy="981"/>
            </a:xfrm>
          </p:grpSpPr>
          <p:pic>
            <p:nvPicPr>
              <p:cNvPr id="7"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TextBox 2"/>
              <p:cNvSpPr>
                <a:spLocks noChangeArrowheads="1"/>
              </p:cNvSpPr>
              <p:nvPr/>
            </p:nvSpPr>
            <p:spPr bwMode="auto">
              <a:xfrm>
                <a:off x="0" y="193"/>
                <a:ext cx="8260" cy="6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sz="2200" dirty="0">
                    <a:solidFill>
                      <a:schemeClr val="bg1"/>
                    </a:solidFill>
                    <a:latin typeface="微软雅黑" panose="020B0503020204020204" charset="-122"/>
                    <a:ea typeface="微软雅黑" panose="020B0503020204020204" charset="-122"/>
                    <a:sym typeface="微软雅黑" panose="020B0503020204020204" charset="-122"/>
                  </a:rPr>
                  <a:t>第一节　国际人力资源管理概述</a:t>
                </a:r>
                <a:endParaRPr lang="zh-CN" sz="2200" dirty="0">
                  <a:solidFill>
                    <a:schemeClr val="bg1"/>
                  </a:solidFill>
                  <a:latin typeface="微软雅黑" panose="020B0503020204020204" charset="-122"/>
                  <a:ea typeface="微软雅黑" panose="020B0503020204020204" charset="-122"/>
                  <a:sym typeface="微软雅黑" panose="020B0503020204020204" charset="-122"/>
                </a:endParaRPr>
              </a:p>
            </p:txBody>
          </p:sp>
        </p:grpSp>
      </p:grpSp>
      <p:sp>
        <p:nvSpPr>
          <p:cNvPr id="9" name="直接连接符 18"/>
          <p:cNvSpPr>
            <a:spLocks noChangeShapeType="1"/>
          </p:cNvSpPr>
          <p:nvPr/>
        </p:nvSpPr>
        <p:spPr bwMode="auto">
          <a:xfrm>
            <a:off x="1692275" y="1123950"/>
            <a:ext cx="1588" cy="4933950"/>
          </a:xfrm>
          <a:prstGeom prst="line">
            <a:avLst/>
          </a:prstGeom>
          <a:noFill/>
          <a:ln w="9525" cap="flat" cmpd="sng">
            <a:solidFill>
              <a:srgbClr val="076F8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0" name="TextBox 19"/>
          <p:cNvSpPr>
            <a:spLocks noChangeArrowheads="1"/>
          </p:cNvSpPr>
          <p:nvPr/>
        </p:nvSpPr>
        <p:spPr bwMode="auto">
          <a:xfrm>
            <a:off x="900113" y="4870450"/>
            <a:ext cx="503237" cy="1076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3200" b="1">
                <a:solidFill>
                  <a:srgbClr val="076F8B"/>
                </a:solidFill>
                <a:latin typeface="方正宋黑简体" panose="02000000000000000000" pitchFamily="1" charset="-122"/>
                <a:ea typeface="方正宋黑简体" panose="02000000000000000000" pitchFamily="1" charset="-122"/>
                <a:sym typeface="方正宋黑简体" panose="02000000000000000000" pitchFamily="1" charset="-122"/>
              </a:rPr>
              <a:t>目录</a:t>
            </a:r>
            <a:endParaRPr lang="zh-CN" altLang="en-US"/>
          </a:p>
        </p:txBody>
      </p:sp>
      <p:grpSp>
        <p:nvGrpSpPr>
          <p:cNvPr id="11" name="Group 9"/>
          <p:cNvGrpSpPr/>
          <p:nvPr/>
        </p:nvGrpSpPr>
        <p:grpSpPr bwMode="auto">
          <a:xfrm>
            <a:off x="1908175" y="3353892"/>
            <a:ext cx="5613400" cy="646747"/>
            <a:chOff x="0" y="0"/>
            <a:chExt cx="8840" cy="1019"/>
          </a:xfrm>
        </p:grpSpPr>
        <p:sp>
          <p:nvSpPr>
            <p:cNvPr id="12"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13" name="Group 11"/>
            <p:cNvGrpSpPr/>
            <p:nvPr/>
          </p:nvGrpSpPr>
          <p:grpSpPr bwMode="auto">
            <a:xfrm>
              <a:off x="108" y="36"/>
              <a:ext cx="8673" cy="981"/>
              <a:chOff x="0" y="0"/>
              <a:chExt cx="8673" cy="981"/>
            </a:xfrm>
          </p:grpSpPr>
          <p:pic>
            <p:nvPicPr>
              <p:cNvPr id="14"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5" name="TextBox 2"/>
              <p:cNvSpPr>
                <a:spLocks noChangeArrowheads="1"/>
              </p:cNvSpPr>
              <p:nvPr/>
            </p:nvSpPr>
            <p:spPr bwMode="auto">
              <a:xfrm>
                <a:off x="0" y="193"/>
                <a:ext cx="8260" cy="6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dirty="0">
                    <a:solidFill>
                      <a:schemeClr val="bg1"/>
                    </a:solidFill>
                    <a:latin typeface="微软雅黑" panose="020B0503020204020204" charset="-122"/>
                    <a:ea typeface="微软雅黑" panose="020B0503020204020204" charset="-122"/>
                    <a:sym typeface="微软雅黑" panose="020B0503020204020204" charset="-122"/>
                  </a:rPr>
                  <a:t>第二节　海外经理人员管理</a:t>
                </a:r>
                <a:endParaRPr lang="zh-CN" altLang="en-US" sz="2200" dirty="0">
                  <a:solidFill>
                    <a:schemeClr val="bg1"/>
                  </a:solidFill>
                  <a:latin typeface="微软雅黑" panose="020B0503020204020204" charset="-122"/>
                  <a:ea typeface="微软雅黑" panose="020B0503020204020204" charset="-122"/>
                  <a:sym typeface="微软雅黑" panose="020B0503020204020204" charset="-122"/>
                </a:endParaRPr>
              </a:p>
            </p:txBody>
          </p:sp>
        </p:grpSp>
      </p:grpSp>
      <p:grpSp>
        <p:nvGrpSpPr>
          <p:cNvPr id="16" name="Group 14"/>
          <p:cNvGrpSpPr/>
          <p:nvPr/>
        </p:nvGrpSpPr>
        <p:grpSpPr bwMode="auto">
          <a:xfrm>
            <a:off x="1908175" y="4146054"/>
            <a:ext cx="5613400" cy="648336"/>
            <a:chOff x="0" y="0"/>
            <a:chExt cx="8840" cy="1019"/>
          </a:xfrm>
        </p:grpSpPr>
        <p:sp>
          <p:nvSpPr>
            <p:cNvPr id="17"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18" name="Group 16"/>
            <p:cNvGrpSpPr/>
            <p:nvPr/>
          </p:nvGrpSpPr>
          <p:grpSpPr bwMode="auto">
            <a:xfrm>
              <a:off x="108" y="36"/>
              <a:ext cx="8673" cy="981"/>
              <a:chOff x="0" y="0"/>
              <a:chExt cx="8673" cy="981"/>
            </a:xfrm>
          </p:grpSpPr>
          <p:pic>
            <p:nvPicPr>
              <p:cNvPr id="19"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 name="TextBox 2"/>
              <p:cNvSpPr>
                <a:spLocks noChangeArrowheads="1"/>
              </p:cNvSpPr>
              <p:nvPr/>
            </p:nvSpPr>
            <p:spPr bwMode="auto">
              <a:xfrm>
                <a:off x="0" y="193"/>
                <a:ext cx="8260" cy="6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dirty="0">
                    <a:solidFill>
                      <a:schemeClr val="bg1"/>
                    </a:solidFill>
                    <a:latin typeface="微软雅黑" panose="020B0503020204020204" charset="-122"/>
                    <a:ea typeface="微软雅黑" panose="020B0503020204020204" charset="-122"/>
                    <a:sym typeface="微软雅黑" panose="020B0503020204020204" charset="-122"/>
                  </a:rPr>
                  <a:t>第三节　国际劳工管理</a:t>
                </a:r>
                <a:endParaRPr lang="zh-CN" altLang="en-US" sz="2200" dirty="0">
                  <a:solidFill>
                    <a:schemeClr val="bg1"/>
                  </a:solidFill>
                  <a:latin typeface="微软雅黑" panose="020B0503020204020204" charset="-122"/>
                  <a:ea typeface="微软雅黑" panose="020B0503020204020204" charset="-122"/>
                  <a:sym typeface="微软雅黑" panose="020B0503020204020204" charset="-122"/>
                </a:endParaRPr>
              </a:p>
            </p:txBody>
          </p:sp>
        </p:grpSp>
      </p:grpSp>
      <p:pic>
        <p:nvPicPr>
          <p:cNvPr id="2" name="内容占位符 1"/>
          <p:cNvPicPr>
            <a:picLocks noChangeAspect="1"/>
          </p:cNvPicPr>
          <p:nvPr>
            <p:ph idx="1"/>
          </p:nvPr>
        </p:nvPicPr>
        <p:blipFill>
          <a:blip r:embed="rId2"/>
          <a:stretch>
            <a:fillRect/>
          </a:stretch>
        </p:blipFill>
        <p:spPr>
          <a:xfrm>
            <a:off x="1043940" y="-3810"/>
            <a:ext cx="8101965" cy="87376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国际人力资源管理概述</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一、国际人力资源管理的概念及其复杂性</a:t>
            </a:r>
            <a:endParaRPr lang="zh-CN" altLang="en-US"/>
          </a:p>
          <a:p>
            <a:r>
              <a:rPr lang="zh-CN" altLang="en-US"/>
              <a:t>一般地,国际人力资源管理可以定义为:国际人力资源管理是在一个跨国经营企业内获得、分配和有效使用人力资源的过程。它主要包括对海外经理人员的国别选择,对海外派遣人员的选拔、培训、评估与薪酬管理,对东道国员工的招聘、培训及报酬管理等综合性的管理活动。</a:t>
            </a:r>
            <a:endParaRPr lang="zh-CN" altLang="en-US"/>
          </a:p>
          <a:p>
            <a:r>
              <a:rPr lang="zh-CN" altLang="en-US"/>
              <a:t>具体地,这种复杂性表现在以下几个方面:</a:t>
            </a:r>
            <a:endParaRPr lang="zh-CN" altLang="en-US"/>
          </a:p>
          <a:p>
            <a:pPr marL="0" indent="0">
              <a:buNone/>
            </a:pPr>
            <a:r>
              <a:rPr lang="en-US" altLang="zh-CN" sz="2200" b="1" dirty="0">
                <a:latin typeface="楷体" panose="02010609060101010101" charset="-122"/>
                <a:ea typeface="楷体" panose="02010609060101010101" charset="-122"/>
              </a:rPr>
              <a:t>(一)不同国家社会文化的差异</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(二)不同国家经济和教育发展水平上的差异</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(三)不同国家信息传递能力上的差异</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(四)东道国关于劳工、就业等立法的限制</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国际人力资源管理概述</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二、国际人力资源管理的国籍策略</a:t>
            </a:r>
            <a:endParaRPr lang="zh-CN" altLang="en-US"/>
          </a:p>
          <a:p>
            <a:pPr marL="0" indent="0">
              <a:buNone/>
            </a:pPr>
            <a:r>
              <a:rPr lang="en-US" altLang="zh-CN" sz="2200" b="1" dirty="0">
                <a:latin typeface="楷体" panose="02010609060101010101" charset="-122"/>
                <a:ea typeface="楷体" panose="02010609060101010101" charset="-122"/>
              </a:rPr>
              <a:t>(一)民族中心策略</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(二)多中心策略</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(三)全球中心策略</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(四)混合策略</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海外经理人员管理</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一、海外经理人员的选拔与培训</a:t>
            </a:r>
            <a:endParaRPr lang="zh-CN" altLang="en-US"/>
          </a:p>
          <a:p>
            <a:pPr marL="0" indent="0">
              <a:buNone/>
            </a:pPr>
            <a:r>
              <a:rPr lang="en-US" altLang="zh-CN" sz="2200" b="1" dirty="0">
                <a:latin typeface="楷体" panose="02010609060101010101" charset="-122"/>
                <a:ea typeface="楷体" panose="02010609060101010101" charset="-122"/>
              </a:rPr>
              <a:t>(一)选拔标准</a:t>
            </a:r>
            <a:endParaRPr lang="zh-CN" altLang="en-US"/>
          </a:p>
          <a:p>
            <a:r>
              <a:rPr lang="zh-CN" altLang="en-US"/>
              <a:t>1.文化敏感性与文化适应能力</a:t>
            </a:r>
            <a:endParaRPr lang="zh-CN" altLang="en-US"/>
          </a:p>
          <a:p>
            <a:r>
              <a:rPr lang="zh-CN" altLang="en-US"/>
              <a:t>2.管理能力和业务专长</a:t>
            </a:r>
            <a:endParaRPr lang="zh-CN" altLang="en-US"/>
          </a:p>
          <a:p>
            <a:r>
              <a:rPr lang="zh-CN" altLang="en-US"/>
              <a:t>3.独立工作能力</a:t>
            </a:r>
            <a:endParaRPr lang="zh-CN" altLang="en-US"/>
          </a:p>
          <a:p>
            <a:r>
              <a:rPr lang="zh-CN" altLang="en-US"/>
              <a:t>4.必要的语言及人际沟通能力</a:t>
            </a:r>
            <a:endParaRPr lang="zh-CN" altLang="en-US"/>
          </a:p>
          <a:p>
            <a:r>
              <a:rPr lang="zh-CN" altLang="en-US"/>
              <a:t>5.工作责任感和使命感</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(二)选拔机制</a:t>
            </a:r>
            <a:endParaRPr lang="zh-CN" altLang="en-US"/>
          </a:p>
          <a:p>
            <a:r>
              <a:rPr lang="zh-CN" altLang="en-US"/>
              <a:t>1.内部招聘</a:t>
            </a:r>
            <a:endParaRPr lang="zh-CN" altLang="en-US"/>
          </a:p>
          <a:p>
            <a:r>
              <a:rPr lang="zh-CN" altLang="en-US"/>
              <a:t>2.外部招聘</a:t>
            </a: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海外经理人员管理</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rPr>
              <a:t>(三)培训</a:t>
            </a:r>
            <a:endParaRPr lang="zh-CN" altLang="en-US"/>
          </a:p>
          <a:p>
            <a:r>
              <a:rPr lang="zh-CN" altLang="en-US"/>
              <a:t>1.工作情况</a:t>
            </a:r>
            <a:endParaRPr lang="zh-CN" altLang="en-US"/>
          </a:p>
          <a:p>
            <a:r>
              <a:rPr lang="zh-CN" altLang="en-US"/>
              <a:t>2.工作环境</a:t>
            </a:r>
            <a:endParaRPr lang="zh-CN" altLang="en-US"/>
          </a:p>
          <a:p>
            <a:r>
              <a:rPr lang="zh-CN" altLang="en-US"/>
              <a:t>3.技能培训</a:t>
            </a:r>
            <a:endParaRPr lang="zh-CN" altLang="en-US"/>
          </a:p>
          <a:p>
            <a:r>
              <a:rPr lang="zh-CN" altLang="en-US"/>
              <a:t>4.跨文化培训</a:t>
            </a:r>
            <a:endParaRPr lang="zh-CN" altLang="en-US"/>
          </a:p>
          <a:p>
            <a:r>
              <a:rPr lang="zh-CN" altLang="en-US"/>
              <a:t>5.国际业务培训</a:t>
            </a: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海外经理人员管理</a:t>
            </a:r>
            <a:endParaRPr lang="zh-CN" altLang="en-US"/>
          </a:p>
        </p:txBody>
      </p:sp>
      <p:sp>
        <p:nvSpPr>
          <p:cNvPr id="3" name="内容占位符 2"/>
          <p:cNvSpPr>
            <a:spLocks noGrp="1"/>
          </p:cNvSpPr>
          <p:nvPr>
            <p:ph idx="1"/>
          </p:nvPr>
        </p:nvSpPr>
        <p:spPr>
          <a:xfrm>
            <a:off x="528955" y="1268095"/>
            <a:ext cx="8199755" cy="5256530"/>
          </a:xfrm>
        </p:spPr>
        <p:txBody>
          <a:bodyPr/>
          <a:p>
            <a:pPr marL="0" indent="0">
              <a:buNone/>
            </a:pPr>
            <a:r>
              <a:rPr lang="zh-CN" altLang="zh-CN" sz="2400" b="1" dirty="0">
                <a:latin typeface="黑体" panose="02010609060101010101" pitchFamily="2" charset="-122"/>
                <a:ea typeface="黑体" panose="02010609060101010101" pitchFamily="2" charset="-122"/>
              </a:rPr>
              <a:t>二、海外经理人员的评估</a:t>
            </a:r>
            <a:endParaRPr lang="zh-CN" altLang="en-US"/>
          </a:p>
          <a:p>
            <a:r>
              <a:rPr lang="zh-CN" altLang="en-US"/>
              <a:t>第一,不可把对子公司经营业绩的评价和对子公司经理人员的评价混为一谈。</a:t>
            </a:r>
            <a:endParaRPr lang="zh-CN" altLang="en-US"/>
          </a:p>
          <a:p>
            <a:r>
              <a:rPr lang="zh-CN" altLang="en-US"/>
              <a:t>第二,切忌在评价海外经理人员时,只注重有形的数字指标,即子公司当前的财务状况,而忽略其他无形指标,如子公司在维护市场形象以及培养与东道国的良好关系等方面的成效。</a:t>
            </a:r>
            <a:endParaRPr lang="zh-CN" altLang="en-US"/>
          </a:p>
          <a:p>
            <a:r>
              <a:rPr lang="zh-CN" altLang="en-US"/>
              <a:t>第三,企业财务部门可以考虑设计一套经过会计调整的,受汇率波动和转移定价因素影响较小的,能更加准确地评价海外子公司经营状况的会计处理方法,作为评估子公司的财务依据。</a:t>
            </a:r>
            <a:endParaRPr lang="zh-CN" altLang="en-US"/>
          </a:p>
          <a:p>
            <a:r>
              <a:rPr lang="zh-CN" altLang="en-US"/>
              <a:t>第四,由于不同子公司在公司整体中的战略地位和经营环境不同,同一子公司在不同时期的环境条件和经营目标不同,因此不能以不同子公司同一时期或同一子公司不同时期财务指标的对比作为评价子公司经营业绩的依据,而应以子公司制定的经营目标和计划的完成情况作为对海外经理人员业绩的评价依据。</a:t>
            </a:r>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海外经理人员管理</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三、海外经理人员的薪酬管理</a:t>
            </a:r>
            <a:endParaRPr lang="zh-CN" altLang="en-US"/>
          </a:p>
          <a:p>
            <a:pPr marL="0" indent="0">
              <a:buNone/>
            </a:pPr>
            <a:r>
              <a:rPr lang="en-US" altLang="zh-CN" sz="2200" b="1" dirty="0">
                <a:latin typeface="楷体" panose="02010609060101010101" charset="-122"/>
                <a:ea typeface="楷体" panose="02010609060101010101" charset="-122"/>
              </a:rPr>
              <a:t>(一)薪酬构成</a:t>
            </a:r>
            <a:endParaRPr lang="zh-CN" altLang="en-US"/>
          </a:p>
          <a:p>
            <a:r>
              <a:rPr lang="zh-CN" altLang="en-US"/>
              <a:t>1.基本工资</a:t>
            </a:r>
            <a:endParaRPr lang="zh-CN" altLang="en-US"/>
          </a:p>
          <a:p>
            <a:r>
              <a:rPr lang="zh-CN" altLang="en-US"/>
              <a:t>2.奖金</a:t>
            </a:r>
            <a:endParaRPr lang="zh-CN" altLang="en-US"/>
          </a:p>
          <a:p>
            <a:r>
              <a:rPr lang="zh-CN" altLang="en-US"/>
              <a:t>3.海外任职津贴</a:t>
            </a:r>
            <a:endParaRPr lang="zh-CN" altLang="en-US"/>
          </a:p>
          <a:p>
            <a:r>
              <a:rPr lang="zh-CN" altLang="en-US"/>
              <a:t>4.福利措施</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(二)薪酬支付</a:t>
            </a:r>
            <a:endParaRPr lang="zh-CN" altLang="en-US"/>
          </a:p>
          <a:p>
            <a:r>
              <a:rPr lang="zh-CN" altLang="en-US"/>
              <a:t>具体方法是将海外经理人员的报酬分为两部分:一部分以东道国货币支付,其数额等于海外经理人员原来在母国内用于消费的收入,加上海外津贴以及在东道国应缴纳的税款等;其余部分以母国货币支付,借记在指定的账户上代为储存起来。</a:t>
            </a: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国际劳工管理</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一、劳工的招聘与培训</a:t>
            </a:r>
            <a:endParaRPr lang="zh-CN" altLang="en-US"/>
          </a:p>
          <a:p>
            <a:pPr marL="0" indent="0">
              <a:buNone/>
            </a:pPr>
            <a:r>
              <a:rPr lang="en-US" altLang="zh-CN" sz="2200" b="1" dirty="0">
                <a:latin typeface="楷体" panose="02010609060101010101" charset="-122"/>
                <a:ea typeface="楷体" panose="02010609060101010101" charset="-122"/>
              </a:rPr>
              <a:t>(一)劳工招聘</a:t>
            </a:r>
            <a:endParaRPr lang="zh-CN" altLang="en-US"/>
          </a:p>
          <a:p>
            <a:r>
              <a:rPr lang="zh-CN" altLang="en-US"/>
              <a:t>海外子公司一旦决定在东道国当地招聘工人,就需要根据子公司的生产任务进行职务分析,确定具体工作岗位的性质、范围与工作职责,并按岗位要求制定招聘人数计划和招聘的学历、年龄、健康状况以及工作经历等标准,之后,就可以开始招聘工人。</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(二)劳工培训</a:t>
            </a:r>
            <a:endParaRPr lang="zh-CN" altLang="en-US"/>
          </a:p>
          <a:p>
            <a:r>
              <a:rPr lang="zh-CN" altLang="en-US"/>
              <a:t>海外子公司为达到在当地的经营目标,必须对招聘来的劳工进行培训,以使他们掌握工作岗位必需的专门技能,保证企业经营活动的正常开展。</a:t>
            </a:r>
            <a:endParaRPr lang="zh-CN" altLang="en-US"/>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1602</Words>
  <Application>WPS 演示</Application>
  <PresentationFormat>全屏显示(4:3)</PresentationFormat>
  <Paragraphs>101</Paragraphs>
  <Slides>11</Slides>
  <Notes>0</Notes>
  <HiddenSlides>0</HiddenSlides>
  <MMClips>0</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11</vt:i4>
      </vt:variant>
    </vt:vector>
  </HeadingPairs>
  <TitlesOfParts>
    <vt:vector size="35" baseType="lpstr">
      <vt:lpstr>Arial</vt:lpstr>
      <vt:lpstr>宋体</vt:lpstr>
      <vt:lpstr>Wingdings</vt:lpstr>
      <vt:lpstr>华文中宋</vt:lpstr>
      <vt:lpstr>GungsuhChe</vt:lpstr>
      <vt:lpstr>Arial Black</vt:lpstr>
      <vt:lpstr>华文细黑</vt:lpstr>
      <vt:lpstr>微软雅黑</vt:lpstr>
      <vt:lpstr>黑体</vt:lpstr>
      <vt:lpstr>楷体_GB2312</vt:lpstr>
      <vt:lpstr>新宋体</vt:lpstr>
      <vt:lpstr>Times New Roman</vt:lpstr>
      <vt:lpstr>Arial Unicode MS</vt:lpstr>
      <vt:lpstr>Malgun Gothic</vt:lpstr>
      <vt:lpstr>Calibri</vt:lpstr>
      <vt:lpstr>华文中宋</vt:lpstr>
      <vt:lpstr>华文细黑</vt:lpstr>
      <vt:lpstr>楷体_GB2312</vt:lpstr>
      <vt:lpstr>方正粗黑宋简体</vt:lpstr>
      <vt:lpstr>方正宋黑简体</vt:lpstr>
      <vt:lpstr>楷体</vt:lpstr>
      <vt:lpstr>方正书宋_GBK</vt:lpstr>
      <vt:lpstr>Office 主题</vt:lpstr>
      <vt:lpstr>1_Office 主题</vt:lpstr>
      <vt:lpstr>PowerPoint 演示文稿</vt:lpstr>
      <vt:lpstr>PowerPoint 演示文稿</vt:lpstr>
      <vt:lpstr>第一节　国际人力资源管理概述</vt:lpstr>
      <vt:lpstr>第一节　国际人力资源管理概述</vt:lpstr>
      <vt:lpstr>第二节　海外经理人员管理</vt:lpstr>
      <vt:lpstr>第二节　海外经理人员管理</vt:lpstr>
      <vt:lpstr>第二节　海外经理人员管理</vt:lpstr>
      <vt:lpstr>第二节　海外经理人员管理</vt:lpstr>
      <vt:lpstr>第三节　国际劳工管理</vt:lpstr>
      <vt:lpstr>第三节　国际劳工管理</vt:lpstr>
      <vt:lpstr>第三节　国际劳工管理</vt:lpstr>
    </vt:vector>
  </TitlesOfParts>
  <Company>ZETA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Cao Yurong</dc:creator>
  <cp:lastModifiedBy>sunny</cp:lastModifiedBy>
  <cp:revision>11</cp:revision>
  <dcterms:created xsi:type="dcterms:W3CDTF">2015-05-21T10:25:00Z</dcterms:created>
  <dcterms:modified xsi:type="dcterms:W3CDTF">2019-09-06T05:52:55Z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