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71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009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548" y="502920"/>
            <a:ext cx="8345354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386840"/>
            <a:ext cx="10206990" cy="5007610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2"/>
            <a:ext cx="12191048" cy="6922135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300" y="6491605"/>
            <a:ext cx="2337130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39" y="1600203"/>
            <a:ext cx="10971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38" y="6356353"/>
            <a:ext cx="2844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168" y="6356353"/>
            <a:ext cx="3860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6" y="3"/>
            <a:ext cx="12189778" cy="6955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69" y="2755904"/>
            <a:ext cx="121891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第七章　会计凭证</a:t>
            </a:r>
            <a:endParaRPr lang="zh-CN" altLang="en-US" sz="48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记账凭证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一、记账凭证的概念及其基本内容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记账凭证也称记账凭单</a:t>
            </a:r>
            <a:r>
              <a:rPr lang="en-US" altLang="zh-CN" dirty="0"/>
              <a:t>,</a:t>
            </a:r>
            <a:r>
              <a:rPr lang="zh-CN" altLang="zh-CN" dirty="0"/>
              <a:t>是指会计人员运用借贷记账法</a:t>
            </a:r>
            <a:r>
              <a:rPr lang="en-US" altLang="zh-CN" dirty="0"/>
              <a:t>,</a:t>
            </a:r>
            <a:r>
              <a:rPr lang="zh-CN" altLang="zh-CN" dirty="0"/>
              <a:t>根据审核无误的原始凭证或原始凭证汇总表编制的</a:t>
            </a:r>
            <a:r>
              <a:rPr lang="en-US" altLang="zh-CN" dirty="0"/>
              <a:t>,</a:t>
            </a:r>
            <a:r>
              <a:rPr lang="zh-CN" altLang="zh-CN" dirty="0"/>
              <a:t>用于确定会计分录</a:t>
            </a:r>
            <a:r>
              <a:rPr lang="en-US" altLang="zh-CN" dirty="0"/>
              <a:t>,</a:t>
            </a:r>
            <a:r>
              <a:rPr lang="zh-CN" altLang="zh-CN" dirty="0"/>
              <a:t>作为登记账簿直接依据的会计凭证。在会计实际工作中</a:t>
            </a:r>
            <a:r>
              <a:rPr lang="en-US" altLang="zh-CN" dirty="0"/>
              <a:t>,</a:t>
            </a:r>
            <a:r>
              <a:rPr lang="zh-CN" altLang="zh-CN" dirty="0"/>
              <a:t>会计分录就是编制在记账凭证上的。</a:t>
            </a:r>
            <a:endParaRPr lang="zh-CN" altLang="zh-CN" dirty="0"/>
          </a:p>
          <a:p>
            <a:r>
              <a:rPr lang="en-US" altLang="zh-CN" dirty="0"/>
              <a:t>(1)</a:t>
            </a:r>
            <a:r>
              <a:rPr lang="zh-CN" altLang="zh-CN" dirty="0"/>
              <a:t>记账凭证的名称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填制记账凭证的日期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记账凭证的编号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(4)</a:t>
            </a:r>
            <a:r>
              <a:rPr lang="zh-CN" altLang="zh-CN" dirty="0"/>
              <a:t>经济业务的内容摘要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(5)</a:t>
            </a:r>
            <a:r>
              <a:rPr lang="zh-CN" altLang="zh-CN" dirty="0"/>
              <a:t>应借、应贷的会计科目</a:t>
            </a:r>
            <a:r>
              <a:rPr lang="en-US" altLang="zh-CN" dirty="0"/>
              <a:t>(</a:t>
            </a:r>
            <a:r>
              <a:rPr lang="zh-CN" altLang="zh-CN" dirty="0"/>
              <a:t>包括总分类科目和明细分类科目</a:t>
            </a:r>
            <a:r>
              <a:rPr lang="en-US" altLang="zh-CN" dirty="0"/>
              <a:t>)</a:t>
            </a:r>
            <a:r>
              <a:rPr lang="zh-CN" altLang="zh-CN" dirty="0"/>
              <a:t>和金额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(6)</a:t>
            </a:r>
            <a:r>
              <a:rPr lang="zh-CN" altLang="zh-CN" dirty="0"/>
              <a:t>所附原始凭证的张数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(7)</a:t>
            </a:r>
            <a:r>
              <a:rPr lang="zh-CN" altLang="zh-CN" dirty="0"/>
              <a:t>填制、审核、记账、会计主管人员的签名盖章。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记账凭证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二、记账凭证的种类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专用记账凭证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收款凭证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付款凭证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转账凭证</a:t>
            </a:r>
            <a:endParaRPr lang="zh-CN" altLang="zh-CN" dirty="0"/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通用凭证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通用凭证是指不分经济业务的内容</a:t>
            </a:r>
            <a:r>
              <a:rPr lang="en-US" altLang="zh-CN" dirty="0"/>
              <a:t>,</a:t>
            </a:r>
            <a:r>
              <a:rPr lang="zh-CN" altLang="zh-CN" dirty="0"/>
              <a:t>以一种格式记录全部经济业务的记账凭证。通用凭证的格式与转账凭证基本相同。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记账凭证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三、记账凭证的编制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收款凭证的编制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付款凭证的编制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转账凭证的编制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通用凭证的编制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科目汇总表的编制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记账凭证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四、记账凭证的审核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(1)</a:t>
            </a:r>
            <a:r>
              <a:rPr lang="zh-CN" altLang="zh-CN" dirty="0"/>
              <a:t>审核记账凭证是否附有原始凭证</a:t>
            </a:r>
            <a:r>
              <a:rPr lang="en-US" altLang="zh-CN" dirty="0"/>
              <a:t>,</a:t>
            </a:r>
            <a:r>
              <a:rPr lang="zh-CN" altLang="zh-CN" dirty="0"/>
              <a:t>所附原始凭证的张数与记账凭证所列附件张数是否相符</a:t>
            </a:r>
            <a:r>
              <a:rPr lang="en-US" altLang="zh-CN" dirty="0"/>
              <a:t>;</a:t>
            </a:r>
            <a:r>
              <a:rPr lang="zh-CN" altLang="zh-CN" dirty="0"/>
              <a:t>记账凭证所反映的经济业务内容、金额与所附原始凭证的内容和金额是否相符。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审核记账凭证中应借应贷的会计科目对应关系是否清晰</a:t>
            </a:r>
            <a:r>
              <a:rPr lang="en-US" altLang="zh-CN" dirty="0"/>
              <a:t>,</a:t>
            </a:r>
            <a:r>
              <a:rPr lang="zh-CN" altLang="zh-CN" dirty="0"/>
              <a:t>借贷金额是否正确</a:t>
            </a:r>
            <a:r>
              <a:rPr lang="en-US" altLang="zh-CN" dirty="0"/>
              <a:t>,</a:t>
            </a:r>
            <a:r>
              <a:rPr lang="zh-CN" altLang="zh-CN" dirty="0"/>
              <a:t>借贷是否平衡。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审核记账凭证中有关项目的填写是否清楚、完整</a:t>
            </a:r>
            <a:r>
              <a:rPr lang="en-US" altLang="zh-CN" dirty="0"/>
              <a:t>,</a:t>
            </a:r>
            <a:r>
              <a:rPr lang="zh-CN" altLang="zh-CN" dirty="0"/>
              <a:t>有关人员的签章是否齐全。记账凭证要严格审核无误后</a:t>
            </a:r>
            <a:r>
              <a:rPr lang="en-US" altLang="zh-CN" dirty="0"/>
              <a:t>,</a:t>
            </a:r>
            <a:r>
              <a:rPr lang="zh-CN" altLang="zh-CN" dirty="0"/>
              <a:t>才能登记入账。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会计凭证的传递和保管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一、会计凭证的传递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确定会计凭证的传递路线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确定会计凭证的联数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确定会计凭证的传递手续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确定会计凭证的传递时间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会计凭证的传递和保管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二、会计凭证的保管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(1)</a:t>
            </a:r>
            <a:r>
              <a:rPr lang="zh-CN" altLang="zh-CN" dirty="0"/>
              <a:t>每月记账完毕</a:t>
            </a:r>
            <a:r>
              <a:rPr lang="en-US" altLang="zh-CN" dirty="0"/>
              <a:t>,</a:t>
            </a:r>
            <a:r>
              <a:rPr lang="zh-CN" altLang="zh-CN" dirty="0"/>
              <a:t>会计部门要将本月各种记账凭证按序号整理</a:t>
            </a:r>
            <a:r>
              <a:rPr lang="en-US" altLang="zh-CN" dirty="0"/>
              <a:t>,</a:t>
            </a:r>
            <a:r>
              <a:rPr lang="zh-CN" altLang="zh-CN" dirty="0"/>
              <a:t>检查有无缺号或重号</a:t>
            </a:r>
            <a:r>
              <a:rPr lang="en-US" altLang="zh-CN" dirty="0"/>
              <a:t>,</a:t>
            </a:r>
            <a:r>
              <a:rPr lang="zh-CN" altLang="zh-CN" dirty="0"/>
              <a:t>附件是否齐全</a:t>
            </a:r>
            <a:r>
              <a:rPr lang="en-US" altLang="zh-CN" dirty="0"/>
              <a:t>,</a:t>
            </a:r>
            <a:r>
              <a:rPr lang="zh-CN" altLang="zh-CN" dirty="0"/>
              <a:t>而后加上封面、封底</a:t>
            </a:r>
            <a:r>
              <a:rPr lang="en-US" altLang="zh-CN" dirty="0"/>
              <a:t>,</a:t>
            </a:r>
            <a:r>
              <a:rPr lang="zh-CN" altLang="zh-CN" dirty="0"/>
              <a:t>装订成册</a:t>
            </a:r>
            <a:r>
              <a:rPr lang="en-US" altLang="zh-CN" dirty="0"/>
              <a:t>,</a:t>
            </a:r>
            <a:r>
              <a:rPr lang="zh-CN" altLang="zh-CN" dirty="0"/>
              <a:t>以防散失</a:t>
            </a:r>
            <a:r>
              <a:rPr lang="en-US" altLang="zh-CN" dirty="0"/>
              <a:t>,</a:t>
            </a:r>
            <a:r>
              <a:rPr lang="zh-CN" altLang="zh-CN" dirty="0"/>
              <a:t>并在装订线上粘贴封签</a:t>
            </a:r>
            <a:r>
              <a:rPr lang="en-US" altLang="zh-CN" dirty="0"/>
              <a:t>,</a:t>
            </a:r>
            <a:r>
              <a:rPr lang="zh-CN" altLang="zh-CN" dirty="0"/>
              <a:t>盖具会计主管印章</a:t>
            </a:r>
            <a:r>
              <a:rPr lang="en-US" altLang="zh-CN" dirty="0"/>
              <a:t>;</a:t>
            </a:r>
            <a:r>
              <a:rPr lang="zh-CN" altLang="zh-CN" dirty="0"/>
              <a:t>封面上填好凭证所属年月</a:t>
            </a:r>
            <a:r>
              <a:rPr lang="en-US" altLang="zh-CN" dirty="0"/>
              <a:t>,</a:t>
            </a:r>
            <a:r>
              <a:rPr lang="zh-CN" altLang="zh-CN" dirty="0"/>
              <a:t>标明凭证册数及每册起讫号、原始凭证张数等。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装订成册的会计凭证</a:t>
            </a:r>
            <a:r>
              <a:rPr lang="en-US" altLang="zh-CN" dirty="0"/>
              <a:t>,</a:t>
            </a:r>
            <a:r>
              <a:rPr lang="zh-CN" altLang="zh-CN" dirty="0"/>
              <a:t>应有专人负责保管。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会计凭证的保管期限和销毁手续</a:t>
            </a:r>
            <a:r>
              <a:rPr lang="en-US" altLang="zh-CN" dirty="0"/>
              <a:t>,</a:t>
            </a:r>
            <a:r>
              <a:rPr lang="zh-CN" altLang="zh-CN" dirty="0"/>
              <a:t>应严格按照《会计档案管理办法》的有关规定</a:t>
            </a:r>
            <a:r>
              <a:rPr lang="en-US" altLang="zh-CN" dirty="0"/>
              <a:t>,</a:t>
            </a:r>
            <a:r>
              <a:rPr lang="zh-CN" altLang="zh-CN" dirty="0"/>
              <a:t>保管期未满</a:t>
            </a:r>
            <a:r>
              <a:rPr lang="en-US" altLang="zh-CN" dirty="0"/>
              <a:t>,</a:t>
            </a:r>
            <a:r>
              <a:rPr lang="zh-CN" altLang="zh-CN" dirty="0"/>
              <a:t>任何人不得随意销毁会计凭证</a:t>
            </a:r>
            <a:r>
              <a:rPr lang="en-US" altLang="zh-CN" dirty="0"/>
              <a:t>;</a:t>
            </a:r>
            <a:r>
              <a:rPr lang="zh-CN" altLang="zh-CN" dirty="0"/>
              <a:t>保管期满后</a:t>
            </a:r>
            <a:r>
              <a:rPr lang="en-US" altLang="zh-CN" dirty="0"/>
              <a:t>,</a:t>
            </a:r>
            <a:r>
              <a:rPr lang="zh-CN" altLang="zh-CN" dirty="0"/>
              <a:t>也必须按规定的批准手续进行处理。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3"/>
            <a:ext cx="12189778" cy="695515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2771417" y="2463802"/>
            <a:ext cx="6371396" cy="2643505"/>
            <a:chOff x="4365" y="3880"/>
            <a:chExt cx="10035" cy="416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2943" y="5459"/>
              <a:ext cx="3459" cy="615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4450" y="3880"/>
              <a:ext cx="9950" cy="4163"/>
              <a:chOff x="4450" y="3286"/>
              <a:chExt cx="9950" cy="4163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450" y="3286"/>
                <a:ext cx="9950" cy="4163"/>
                <a:chOff x="4450" y="3242"/>
                <a:chExt cx="9950" cy="4163"/>
              </a:xfrm>
            </p:grpSpPr>
            <p:grpSp>
              <p:nvGrpSpPr>
                <p:cNvPr id="25604" name="组合 25603"/>
                <p:cNvGrpSpPr/>
                <p:nvPr/>
              </p:nvGrpSpPr>
              <p:grpSpPr>
                <a:xfrm>
                  <a:off x="4450" y="3242"/>
                  <a:ext cx="9951" cy="878"/>
                  <a:chOff x="0" y="0"/>
                  <a:chExt cx="3222" cy="288"/>
                </a:xfrm>
              </p:grpSpPr>
              <p:sp>
                <p:nvSpPr>
                  <p:cNvPr id="25605" name="Oval 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06" name="组合 2560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07" name="Line 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08" name="AutoShape 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09" name="组合 25608"/>
                <p:cNvGrpSpPr/>
                <p:nvPr/>
              </p:nvGrpSpPr>
              <p:grpSpPr>
                <a:xfrm>
                  <a:off x="4450" y="4322"/>
                  <a:ext cx="9951" cy="878"/>
                  <a:chOff x="0" y="0"/>
                  <a:chExt cx="3222" cy="288"/>
                </a:xfrm>
              </p:grpSpPr>
              <p:sp>
                <p:nvSpPr>
                  <p:cNvPr id="25610" name="Oval 10"/>
                  <p:cNvSpPr/>
                  <p:nvPr/>
                </p:nvSpPr>
                <p:spPr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1" name="组合 2561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2" name="Line 1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3" name="AutoShape 1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14" name="组合 25613"/>
                <p:cNvGrpSpPr/>
                <p:nvPr/>
              </p:nvGrpSpPr>
              <p:grpSpPr>
                <a:xfrm>
                  <a:off x="4450" y="5417"/>
                  <a:ext cx="9951" cy="878"/>
                  <a:chOff x="0" y="0"/>
                  <a:chExt cx="3222" cy="288"/>
                </a:xfrm>
              </p:grpSpPr>
              <p:sp>
                <p:nvSpPr>
                  <p:cNvPr id="25615" name="Oval 1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8630D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6" name="组合 2561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7" name="Line 1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8" name="AutoShape 1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19" name="组合 25618"/>
                <p:cNvGrpSpPr/>
                <p:nvPr/>
              </p:nvGrpSpPr>
              <p:grpSpPr>
                <a:xfrm>
                  <a:off x="4450" y="6527"/>
                  <a:ext cx="9951" cy="878"/>
                  <a:chOff x="0" y="0"/>
                  <a:chExt cx="3222" cy="288"/>
                </a:xfrm>
              </p:grpSpPr>
              <p:sp>
                <p:nvSpPr>
                  <p:cNvPr id="25620" name="Oval 20"/>
                  <p:cNvSpPr/>
                  <p:nvPr/>
                </p:nvSpPr>
                <p:spPr>
                  <a:xfrm>
                    <a:off x="0" y="69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rgbClr val="3F7878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21" name="组合 2562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22" name="Line 2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23" name="AutoShape 2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5629" name="Rectangle 29"/>
              <p:cNvSpPr/>
              <p:nvPr/>
            </p:nvSpPr>
            <p:spPr>
              <a:xfrm>
                <a:off x="6002" y="341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第一节　会计凭证概述</a:t>
                </a:r>
                <a:r>
                  <a:rPr 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	</a:t>
                </a:r>
                <a:endParaRPr lang="en-US" altLang="zh-CN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30" name="Rectangle 30"/>
              <p:cNvSpPr/>
              <p:nvPr/>
            </p:nvSpPr>
            <p:spPr>
              <a:xfrm>
                <a:off x="6002" y="4511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第二节　原始凭证</a:t>
                </a:r>
                <a:endParaRPr lang="en-US" altLang="zh-CN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31" name="Rectangle 31"/>
              <p:cNvSpPr/>
              <p:nvPr/>
            </p:nvSpPr>
            <p:spPr>
              <a:xfrm>
                <a:off x="6002" y="5614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第三节　记账凭证</a:t>
                </a:r>
                <a:endParaRPr lang="en-US" altLang="zh-CN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32" name="Rectangle 32"/>
              <p:cNvSpPr/>
              <p:nvPr/>
            </p:nvSpPr>
            <p:spPr>
              <a:xfrm>
                <a:off x="6002" y="677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第四节　会计凭证的传递和保管</a:t>
                </a:r>
                <a:endParaRPr lang="en-US" altLang="zh-CN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873641" y="3130550"/>
            <a:ext cx="53333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目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录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460289" y="765493"/>
            <a:ext cx="5079339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endParaRPr lang="zh-CN" altLang="en-US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r>
              <a:rPr lang="zh-CN" alt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zh-CN" altLang="en-US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r>
              <a:rPr lang="zh-CN" alt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zh-CN" altLang="en-US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r>
              <a:rPr lang="zh-CN" alt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en-US" altLang="en-US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会计凭证概述</a:t>
            </a:r>
            <a:r>
              <a:rPr lang="en-US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zh-CN" dirty="0"/>
              <a:t>会计凭证简称为凭证,是指在会计核算中用以记录经济业务、明确经济责任的书面证明,是用来登记账簿的依据。</a:t>
            </a:r>
            <a:endParaRPr altLang="zh-CN" dirty="0"/>
          </a:p>
          <a:p>
            <a:r>
              <a:rPr altLang="zh-CN" dirty="0"/>
              <a:t>为了保证会计记录的真实性和明确经济责任,任何一个有经济活动的会计主体,对所记录账户的每一项经济业务,都必须有可靠的书面文件来证明经济业务的发生和完成。因此,合法地取得、正确地填制和审核会计凭证是会计核算的基本方法之一,也是会计核算工作的初始环节,它对实现会计职能、发挥会计作用有着重要的意义。</a:t>
            </a:r>
            <a:endParaRPr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会计凭证概述</a:t>
            </a:r>
            <a:r>
              <a:rPr lang="en-US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altLang="zh-CN" b="1" dirty="0"/>
              <a:t>1.会计凭证是审核经济业务的依据</a:t>
            </a:r>
            <a:endParaRPr altLang="zh-CN" b="1" dirty="0"/>
          </a:p>
          <a:p>
            <a:r>
              <a:rPr altLang="zh-CN" dirty="0"/>
              <a:t>会计凭证是经济业务的记录,通过会计凭证的审核,可以检查每一项经济业务是否合法、合理,会计凭证是否客观地反映了经济业务的内容,以此实现对经济活动的监督和控制。</a:t>
            </a:r>
            <a:endParaRPr altLang="zh-CN" dirty="0"/>
          </a:p>
          <a:p>
            <a:pPr>
              <a:spcBef>
                <a:spcPts val="2100"/>
              </a:spcBef>
            </a:pPr>
            <a:r>
              <a:rPr altLang="zh-CN" b="1" dirty="0"/>
              <a:t>2.会计凭证是登记账簿的依据</a:t>
            </a:r>
            <a:endParaRPr altLang="zh-CN" b="1" dirty="0"/>
          </a:p>
          <a:p>
            <a:r>
              <a:rPr altLang="zh-CN" dirty="0"/>
              <a:t>会计的特点之一就是严格以凭证为依据,账簿记录必须根据审核无误的会计凭证登记,这样才能保证账簿记录真实可靠,客观反映经济业务的发生和完成情况,为分析、检查经济活动提供切实可靠的数据资料。</a:t>
            </a:r>
            <a:endParaRPr altLang="zh-CN" dirty="0"/>
          </a:p>
          <a:p>
            <a:endParaRPr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会计凭证概述</a:t>
            </a:r>
            <a:r>
              <a:rPr lang="en-US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altLang="zh-CN" b="1" dirty="0"/>
              <a:t>3.会计凭证是分清各有关方面经济责任的依据</a:t>
            </a:r>
            <a:endParaRPr altLang="zh-CN" b="1" dirty="0"/>
          </a:p>
          <a:p>
            <a:r>
              <a:rPr altLang="zh-CN" dirty="0"/>
              <a:t>会计单位所发生的经济业务都是由有关部门协同完成的,都必须由有关方面的经办人员办理填制、取得凭证的手续,并由有关部门的经办人员签章。这样可促使有关经办部门和人员对经济业务的真实性、合法性负起责任,从而加强了有关人员的岗位责任。如果发现管理上的责任不清等问题,可以及时采取措施,改进工作,从而加强经济管理上的责任制。</a:t>
            </a:r>
            <a:endParaRPr altLang="zh-CN" dirty="0"/>
          </a:p>
          <a:p>
            <a:r>
              <a:rPr altLang="zh-CN" dirty="0"/>
              <a:t>会计凭证的种类繁多,按其填制程序和用途不同,可以分为原始凭证和记账凭证。由于它们的取得方式和内容不同,在会计核算的不同环节有着各自的作用。</a:t>
            </a:r>
            <a:endParaRPr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原始凭证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一、原始凭证的概念及其基本内容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原始凭证也称单据</a:t>
            </a:r>
            <a:r>
              <a:rPr lang="en-US" altLang="zh-CN" dirty="0"/>
              <a:t>,</a:t>
            </a:r>
            <a:r>
              <a:rPr lang="zh-CN" altLang="zh-CN" dirty="0"/>
              <a:t>是指在经济业务发生时填制或取得、用于证明经济业务发生或完成情况、明确经办人员经济责任的书面证明。它是进行会计核算的原始资料和重要依据</a:t>
            </a:r>
            <a:r>
              <a:rPr lang="en-US" altLang="zh-CN" dirty="0"/>
              <a:t>,</a:t>
            </a:r>
            <a:r>
              <a:rPr lang="zh-CN" altLang="zh-CN" dirty="0"/>
              <a:t>也是作为记账原始依据的会计凭证。</a:t>
            </a:r>
            <a:endParaRPr lang="zh-CN" altLang="zh-CN" dirty="0"/>
          </a:p>
          <a:p>
            <a:r>
              <a:rPr lang="en-US" altLang="zh-CN" dirty="0"/>
              <a:t>(1)</a:t>
            </a:r>
            <a:r>
              <a:rPr lang="zh-CN" altLang="zh-CN" dirty="0"/>
              <a:t>原始凭证的名称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原始凭证的编号及填制日期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接受凭证单位的名称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(4)</a:t>
            </a:r>
            <a:r>
              <a:rPr lang="zh-CN" altLang="zh-CN" dirty="0"/>
              <a:t>经济业务的简要内容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(5)</a:t>
            </a:r>
            <a:r>
              <a:rPr lang="zh-CN" altLang="zh-CN" dirty="0"/>
              <a:t>经济业务的财物数量、单价和金额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en-US" altLang="zh-CN" dirty="0"/>
              <a:t>(6)</a:t>
            </a:r>
            <a:r>
              <a:rPr lang="zh-CN" altLang="zh-CN" dirty="0"/>
              <a:t>填制凭证单位的名称及填制人的姓名。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原始凭证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二、原始凭证的种类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原始凭证按照来源不同</a:t>
            </a:r>
            <a:r>
              <a:rPr lang="en-US" altLang="zh-CN" dirty="0"/>
              <a:t>,</a:t>
            </a:r>
            <a:r>
              <a:rPr lang="zh-CN" altLang="zh-CN" dirty="0"/>
              <a:t>可分为外来原始凭证和自制原始凭证两类</a:t>
            </a:r>
            <a:endParaRPr lang="zh-CN" altLang="zh-CN" dirty="0"/>
          </a:p>
          <a:p>
            <a:r>
              <a:rPr lang="zh-CN" altLang="zh-CN" dirty="0"/>
              <a:t>外来原始凭证是指在经济业务发生或完成时</a:t>
            </a:r>
            <a:r>
              <a:rPr lang="en-US" altLang="zh-CN" dirty="0"/>
              <a:t>,</a:t>
            </a:r>
            <a:r>
              <a:rPr lang="zh-CN" altLang="zh-CN" dirty="0"/>
              <a:t>从其他单位或个人取得的原始凭证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r>
              <a:rPr lang="zh-CN" altLang="zh-CN" dirty="0"/>
              <a:t>自制原始凭证是指由本单位内部的经办业务的部门和人员</a:t>
            </a:r>
            <a:r>
              <a:rPr lang="en-US" altLang="zh-CN" dirty="0"/>
              <a:t>,</a:t>
            </a:r>
            <a:r>
              <a:rPr lang="zh-CN" altLang="zh-CN" dirty="0"/>
              <a:t>在执行或完成某项经济业务时填制的</a:t>
            </a:r>
            <a:r>
              <a:rPr lang="en-US" altLang="zh-CN" dirty="0"/>
              <a:t>,</a:t>
            </a:r>
            <a:r>
              <a:rPr lang="zh-CN" altLang="zh-CN" dirty="0"/>
              <a:t>仅供本单位内部使用的原始凭证。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原始凭证按照填制手续及内容不同</a:t>
            </a:r>
            <a:r>
              <a:rPr lang="en-US" altLang="zh-CN" dirty="0"/>
              <a:t>,</a:t>
            </a:r>
            <a:r>
              <a:rPr lang="zh-CN" altLang="zh-CN" dirty="0"/>
              <a:t>可以分为一次凭证、累计凭证、汇总原始凭证</a:t>
            </a:r>
            <a:endParaRPr lang="zh-CN" altLang="zh-CN" dirty="0"/>
          </a:p>
          <a:p>
            <a:r>
              <a:rPr lang="en-US" altLang="zh-CN" dirty="0"/>
              <a:t>(1)</a:t>
            </a:r>
            <a:r>
              <a:rPr lang="zh-CN" altLang="zh-CN" dirty="0"/>
              <a:t>一次凭证。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累计凭证。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汇总原始凭证。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原始凭证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三、原始凭证的填制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记录真实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内容完整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填制及时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填写规范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原始凭证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四、原始凭证的审核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审核原始凭证的合法性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审核原始凭证的完整性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审核原始凭证的正确性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2165</Words>
  <Application>WPS 演示</Application>
  <PresentationFormat>自定义</PresentationFormat>
  <Paragraphs>138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汉仪大黑简</vt:lpstr>
      <vt:lpstr>黑体</vt:lpstr>
      <vt:lpstr>楷体</vt:lpstr>
      <vt:lpstr>微软雅黑</vt:lpstr>
      <vt:lpstr>Arial Unicode MS</vt:lpstr>
      <vt:lpstr>Calibri</vt:lpstr>
      <vt:lpstr>1_Office 主题</vt:lpstr>
      <vt:lpstr>PowerPoint 演示文稿</vt:lpstr>
      <vt:lpstr>PowerPoint 演示文稿</vt:lpstr>
      <vt:lpstr>第一节　会计凭证概述	</vt:lpstr>
      <vt:lpstr>第一节　会计凭证概述	</vt:lpstr>
      <vt:lpstr>第一节　会计凭证概述	</vt:lpstr>
      <vt:lpstr>第二节　原始凭证</vt:lpstr>
      <vt:lpstr>第二节　原始凭证</vt:lpstr>
      <vt:lpstr>第二节　原始凭证</vt:lpstr>
      <vt:lpstr>第二节　原始凭证</vt:lpstr>
      <vt:lpstr>第三节　记账凭证</vt:lpstr>
      <vt:lpstr>第三节　记账凭证</vt:lpstr>
      <vt:lpstr>第三节　记账凭证</vt:lpstr>
      <vt:lpstr>第三节　记账凭证</vt:lpstr>
      <vt:lpstr>第四节　会计凭证的传递和保管</vt:lpstr>
      <vt:lpstr>第四节　会计凭证的传递和保管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sunny</cp:lastModifiedBy>
  <cp:revision>2</cp:revision>
  <dcterms:created xsi:type="dcterms:W3CDTF">2021-06-09T02:22:00Z</dcterms:created>
  <dcterms:modified xsi:type="dcterms:W3CDTF">2021-06-09T07:23:00Z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