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06" r:id="rId1"/>
    <p:sldMasterId id="2147483718" r:id="rId2"/>
  </p:sldMasterIdLst>
  <p:notesMasterIdLst>
    <p:notesMasterId r:id="rId13"/>
  </p:notesMasterIdLst>
  <p:sldIdLst>
    <p:sldId id="1399" r:id="rId3"/>
    <p:sldId id="1400" r:id="rId4"/>
    <p:sldId id="1401" r:id="rId5"/>
    <p:sldId id="1402" r:id="rId6"/>
    <p:sldId id="1403" r:id="rId7"/>
    <p:sldId id="1404" r:id="rId8"/>
    <p:sldId id="1405" r:id="rId9"/>
    <p:sldId id="1406" r:id="rId10"/>
    <p:sldId id="1407" r:id="rId11"/>
    <p:sldId id="1368" r:id="rId12"/>
  </p:sldIdLst>
  <p:sldSz cx="9144000" cy="5143500" type="screen16x9"/>
  <p:notesSz cx="7104063" cy="10234613"/>
  <p:custDataLst>
    <p:tags r:id="rId14"/>
  </p:custDataLst>
  <p:defaultTextStyle>
    <a:defPPr>
      <a:defRPr lang="zh-CN"/>
    </a:defPPr>
    <a:lvl1pPr marL="0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851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703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555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405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256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108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399959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2809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4CA1"/>
    <a:srgbClr val="AB97DD"/>
    <a:srgbClr val="5BB9FF"/>
    <a:srgbClr val="0081E2"/>
    <a:srgbClr val="159BFF"/>
    <a:srgbClr val="0594FF"/>
    <a:srgbClr val="AD8684"/>
    <a:srgbClr val="F45E62"/>
    <a:srgbClr val="C66951"/>
    <a:srgbClr val="5959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浅色样式 3 - 强调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056" autoAdjust="0"/>
    <p:restoredTop sz="99419" autoAdjust="0"/>
  </p:normalViewPr>
  <p:slideViewPr>
    <p:cSldViewPr snapToGrid="0">
      <p:cViewPr varScale="1">
        <p:scale>
          <a:sx n="85" d="100"/>
          <a:sy n="85" d="100"/>
        </p:scale>
        <p:origin x="-876" y="-84"/>
      </p:cViewPr>
      <p:guideLst>
        <p:guide orient="horz" pos="2981"/>
        <p:guide orient="horz" pos="708"/>
        <p:guide pos="2883"/>
        <p:guide pos="560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66052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851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703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555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405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256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108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399959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2809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81013" y="1279525"/>
            <a:ext cx="6140450" cy="34544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模板来自于 </a:t>
            </a:r>
            <a:r>
              <a:rPr lang="en-US" altLang="zh-CN" smtClean="0"/>
              <a:t>http://docer.wps.cn</a:t>
            </a:r>
            <a:endParaRPr lang="zh-CN" altLang="en-US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 marL="804986" indent="-309610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 marL="1238441" indent="-247688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 marL="1733817" indent="-247688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 marL="2229193" indent="-247688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marL="2724569" indent="-247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marL="3219945" indent="-247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marL="3715322" indent="-247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marL="4210698" indent="-247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fld id="{C6D8A45C-C72D-4672-9BA5-0359BDE4593E}" type="slidenum">
              <a:rPr lang="zh-CN" altLang="en-US">
                <a:solidFill>
                  <a:prstClr val="black"/>
                </a:solidFill>
                <a:latin typeface="Calibri" pitchFamily="34" charset="0"/>
                <a:ea typeface="宋体" charset="-122"/>
              </a:rPr>
              <a:pPr/>
              <a:t>10</a:t>
            </a:fld>
            <a:endParaRPr lang="zh-CN" altLang="en-US">
              <a:solidFill>
                <a:prstClr val="black"/>
              </a:solidFill>
              <a:latin typeface="Calibri" pitchFamily="34" charset="0"/>
              <a:ea typeface="宋体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1" y="1597823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8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99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294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92844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05982"/>
            <a:ext cx="27432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05982"/>
            <a:ext cx="80772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13531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1" y="841772"/>
            <a:ext cx="6858000" cy="1790700"/>
          </a:xfrm>
        </p:spPr>
        <p:txBody>
          <a:bodyPr anchor="b"/>
          <a:lstStyle>
            <a:lvl1pPr algn="ctr">
              <a:defRPr sz="4500"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1" y="2701528"/>
            <a:ext cx="6858000" cy="1241822"/>
          </a:xfrm>
        </p:spPr>
        <p:txBody>
          <a:bodyPr/>
          <a:lstStyle>
            <a:lvl1pPr marL="0" indent="0" algn="ctr">
              <a:buNone/>
              <a:defRPr sz="1800">
                <a:latin typeface="微软雅黑" pitchFamily="34" charset="-122"/>
                <a:ea typeface="微软雅黑" pitchFamily="34" charset="-122"/>
              </a:defRPr>
            </a:lvl1pPr>
            <a:lvl2pPr marL="342851" indent="0" algn="ctr">
              <a:buNone/>
              <a:defRPr sz="1500"/>
            </a:lvl2pPr>
            <a:lvl3pPr marL="685703" indent="0" algn="ctr">
              <a:buNone/>
              <a:defRPr sz="1400"/>
            </a:lvl3pPr>
            <a:lvl4pPr marL="1028555" indent="0" algn="ctr">
              <a:buNone/>
              <a:defRPr sz="1200"/>
            </a:lvl4pPr>
            <a:lvl5pPr marL="1371405" indent="0" algn="ctr">
              <a:buNone/>
              <a:defRPr sz="1200"/>
            </a:lvl5pPr>
            <a:lvl6pPr marL="1714256" indent="0" algn="ctr">
              <a:buNone/>
              <a:defRPr sz="1200"/>
            </a:lvl6pPr>
            <a:lvl7pPr marL="2057108" indent="0" algn="ctr">
              <a:buNone/>
              <a:defRPr sz="1200"/>
            </a:lvl7pPr>
            <a:lvl8pPr marL="2399959" indent="0" algn="ctr">
              <a:buNone/>
              <a:defRPr sz="1200"/>
            </a:lvl8pPr>
            <a:lvl9pPr marL="2742809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77690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7678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9" y="1282306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9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5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55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40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25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10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39995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280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87540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1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0679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2" y="1333829"/>
            <a:ext cx="3655181" cy="617934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851" indent="0">
              <a:buNone/>
              <a:defRPr sz="1800"/>
            </a:lvl2pPr>
            <a:lvl3pPr marL="685703" indent="0">
              <a:buNone/>
              <a:defRPr sz="1500"/>
            </a:lvl3pPr>
            <a:lvl4pPr marL="1028555" indent="0">
              <a:buNone/>
              <a:defRPr sz="1400"/>
            </a:lvl4pPr>
            <a:lvl5pPr marL="1371405" indent="0">
              <a:buNone/>
              <a:defRPr sz="1400"/>
            </a:lvl5pPr>
            <a:lvl6pPr marL="1714256" indent="0">
              <a:buNone/>
              <a:defRPr sz="1400"/>
            </a:lvl6pPr>
            <a:lvl7pPr marL="2057108" indent="0">
              <a:buNone/>
              <a:defRPr sz="1400"/>
            </a:lvl7pPr>
            <a:lvl8pPr marL="2399959" indent="0">
              <a:buNone/>
              <a:defRPr sz="1400"/>
            </a:lvl8pPr>
            <a:lvl9pPr marL="2742809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2" y="1999036"/>
            <a:ext cx="3655181" cy="26432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5" y="1333829"/>
            <a:ext cx="3673182" cy="617934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851" indent="0">
              <a:buNone/>
              <a:defRPr sz="1800"/>
            </a:lvl2pPr>
            <a:lvl3pPr marL="685703" indent="0">
              <a:buNone/>
              <a:defRPr sz="1500"/>
            </a:lvl3pPr>
            <a:lvl4pPr marL="1028555" indent="0">
              <a:buNone/>
              <a:defRPr sz="1400"/>
            </a:lvl4pPr>
            <a:lvl5pPr marL="1371405" indent="0">
              <a:buNone/>
              <a:defRPr sz="1400"/>
            </a:lvl5pPr>
            <a:lvl6pPr marL="1714256" indent="0">
              <a:buNone/>
              <a:defRPr sz="1400"/>
            </a:lvl6pPr>
            <a:lvl7pPr marL="2057108" indent="0">
              <a:buNone/>
              <a:defRPr sz="1400"/>
            </a:lvl7pPr>
            <a:lvl8pPr marL="2399959" indent="0">
              <a:buNone/>
              <a:defRPr sz="1400"/>
            </a:lvl8pPr>
            <a:lvl9pPr marL="2742809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5" y="1999036"/>
            <a:ext cx="3673182" cy="26432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38520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1340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49519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1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/>
          <a:lstStyle>
            <a:lvl1pPr marL="0" indent="0">
              <a:buNone/>
              <a:defRPr sz="2400"/>
            </a:lvl1pPr>
            <a:lvl2pPr marL="342851" indent="0">
              <a:buNone/>
              <a:defRPr sz="2100"/>
            </a:lvl2pPr>
            <a:lvl3pPr marL="685703" indent="0">
              <a:buNone/>
              <a:defRPr sz="1800"/>
            </a:lvl3pPr>
            <a:lvl4pPr marL="1028555" indent="0">
              <a:buNone/>
              <a:defRPr sz="1500"/>
            </a:lvl4pPr>
            <a:lvl5pPr marL="1371405" indent="0">
              <a:buNone/>
              <a:defRPr sz="1500"/>
            </a:lvl5pPr>
            <a:lvl6pPr marL="1714256" indent="0">
              <a:buNone/>
              <a:defRPr sz="1500"/>
            </a:lvl6pPr>
            <a:lvl7pPr marL="2057108" indent="0">
              <a:buNone/>
              <a:defRPr sz="1500"/>
            </a:lvl7pPr>
            <a:lvl8pPr marL="2399959" indent="0">
              <a:buNone/>
              <a:defRPr sz="1500"/>
            </a:lvl8pPr>
            <a:lvl9pPr marL="2742809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851" indent="0">
              <a:buNone/>
              <a:defRPr sz="1400"/>
            </a:lvl2pPr>
            <a:lvl3pPr marL="685703" indent="0">
              <a:buNone/>
              <a:defRPr sz="1200"/>
            </a:lvl3pPr>
            <a:lvl4pPr marL="1028555" indent="0">
              <a:buNone/>
              <a:defRPr sz="1100"/>
            </a:lvl4pPr>
            <a:lvl5pPr marL="1371405" indent="0">
              <a:buNone/>
              <a:defRPr sz="1100"/>
            </a:lvl5pPr>
            <a:lvl6pPr marL="1714256" indent="0">
              <a:buNone/>
              <a:defRPr sz="1100"/>
            </a:lvl6pPr>
            <a:lvl7pPr marL="2057108" indent="0">
              <a:buNone/>
              <a:defRPr sz="1100"/>
            </a:lvl7pPr>
            <a:lvl8pPr marL="2399959" indent="0">
              <a:buNone/>
              <a:defRPr sz="1100"/>
            </a:lvl8pPr>
            <a:lvl9pPr marL="2742809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9200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90653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3846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1" y="273846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8537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1" y="273846"/>
            <a:ext cx="7886700" cy="435887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07563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9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8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8570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55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7140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1425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057108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39995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74280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0714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1" y="1200154"/>
            <a:ext cx="54102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1" y="1200154"/>
            <a:ext cx="54102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09244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2" y="1151337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51" indent="0">
              <a:buNone/>
              <a:defRPr sz="1500" b="1"/>
            </a:lvl2pPr>
            <a:lvl3pPr marL="685703" indent="0">
              <a:buNone/>
              <a:defRPr sz="1400" b="1"/>
            </a:lvl3pPr>
            <a:lvl4pPr marL="1028555" indent="0">
              <a:buNone/>
              <a:defRPr sz="1200" b="1"/>
            </a:lvl4pPr>
            <a:lvl5pPr marL="1371405" indent="0">
              <a:buNone/>
              <a:defRPr sz="1200" b="1"/>
            </a:lvl5pPr>
            <a:lvl6pPr marL="1714256" indent="0">
              <a:buNone/>
              <a:defRPr sz="1200" b="1"/>
            </a:lvl6pPr>
            <a:lvl7pPr marL="2057108" indent="0">
              <a:buNone/>
              <a:defRPr sz="1200" b="1"/>
            </a:lvl7pPr>
            <a:lvl8pPr marL="2399959" indent="0">
              <a:buNone/>
              <a:defRPr sz="1200" b="1"/>
            </a:lvl8pPr>
            <a:lvl9pPr marL="2742809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2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9" y="1151337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51" indent="0">
              <a:buNone/>
              <a:defRPr sz="1500" b="1"/>
            </a:lvl2pPr>
            <a:lvl3pPr marL="685703" indent="0">
              <a:buNone/>
              <a:defRPr sz="1400" b="1"/>
            </a:lvl3pPr>
            <a:lvl4pPr marL="1028555" indent="0">
              <a:buNone/>
              <a:defRPr sz="1200" b="1"/>
            </a:lvl4pPr>
            <a:lvl5pPr marL="1371405" indent="0">
              <a:buNone/>
              <a:defRPr sz="1200" b="1"/>
            </a:lvl5pPr>
            <a:lvl6pPr marL="1714256" indent="0">
              <a:buNone/>
              <a:defRPr sz="1200" b="1"/>
            </a:lvl6pPr>
            <a:lvl7pPr marL="2057108" indent="0">
              <a:buNone/>
              <a:defRPr sz="1200" b="1"/>
            </a:lvl7pPr>
            <a:lvl8pPr marL="2399959" indent="0">
              <a:buNone/>
              <a:defRPr sz="1200" b="1"/>
            </a:lvl8pPr>
            <a:lvl9pPr marL="2742809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9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37759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31600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75617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4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92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4" y="1076330"/>
            <a:ext cx="3008313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42851" indent="0">
              <a:buNone/>
              <a:defRPr sz="900"/>
            </a:lvl2pPr>
            <a:lvl3pPr marL="685703" indent="0">
              <a:buNone/>
              <a:defRPr sz="800"/>
            </a:lvl3pPr>
            <a:lvl4pPr marL="1028555" indent="0">
              <a:buNone/>
              <a:defRPr sz="700"/>
            </a:lvl4pPr>
            <a:lvl5pPr marL="1371405" indent="0">
              <a:buNone/>
              <a:defRPr sz="700"/>
            </a:lvl5pPr>
            <a:lvl6pPr marL="1714256" indent="0">
              <a:buNone/>
              <a:defRPr sz="700"/>
            </a:lvl6pPr>
            <a:lvl7pPr marL="2057108" indent="0">
              <a:buNone/>
              <a:defRPr sz="700"/>
            </a:lvl7pPr>
            <a:lvl8pPr marL="2399959" indent="0">
              <a:buNone/>
              <a:defRPr sz="700"/>
            </a:lvl8pPr>
            <a:lvl9pPr marL="2742809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6931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851" indent="0">
              <a:buNone/>
              <a:defRPr sz="2100"/>
            </a:lvl2pPr>
            <a:lvl3pPr marL="685703" indent="0">
              <a:buNone/>
              <a:defRPr sz="1800"/>
            </a:lvl3pPr>
            <a:lvl4pPr marL="1028555" indent="0">
              <a:buNone/>
              <a:defRPr sz="1500"/>
            </a:lvl4pPr>
            <a:lvl5pPr marL="1371405" indent="0">
              <a:buNone/>
              <a:defRPr sz="1500"/>
            </a:lvl5pPr>
            <a:lvl6pPr marL="1714256" indent="0">
              <a:buNone/>
              <a:defRPr sz="1500"/>
            </a:lvl6pPr>
            <a:lvl7pPr marL="2057108" indent="0">
              <a:buNone/>
              <a:defRPr sz="1500"/>
            </a:lvl7pPr>
            <a:lvl8pPr marL="2399959" indent="0">
              <a:buNone/>
              <a:defRPr sz="1500"/>
            </a:lvl8pPr>
            <a:lvl9pPr marL="2742809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100"/>
            </a:lvl1pPr>
            <a:lvl2pPr marL="342851" indent="0">
              <a:buNone/>
              <a:defRPr sz="900"/>
            </a:lvl2pPr>
            <a:lvl3pPr marL="685703" indent="0">
              <a:buNone/>
              <a:defRPr sz="800"/>
            </a:lvl3pPr>
            <a:lvl4pPr marL="1028555" indent="0">
              <a:buNone/>
              <a:defRPr sz="700"/>
            </a:lvl4pPr>
            <a:lvl5pPr marL="1371405" indent="0">
              <a:buNone/>
              <a:defRPr sz="700"/>
            </a:lvl5pPr>
            <a:lvl6pPr marL="1714256" indent="0">
              <a:buNone/>
              <a:defRPr sz="700"/>
            </a:lvl6pPr>
            <a:lvl7pPr marL="2057108" indent="0">
              <a:buNone/>
              <a:defRPr sz="700"/>
            </a:lvl7pPr>
            <a:lvl8pPr marL="2399959" indent="0">
              <a:buNone/>
              <a:defRPr sz="700"/>
            </a:lvl8pPr>
            <a:lvl9pPr marL="2742809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58285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24000" r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68570" tIns="34286" rIns="68570" bIns="34286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4"/>
            <a:ext cx="8229600" cy="3394472"/>
          </a:xfrm>
          <a:prstGeom prst="rect">
            <a:avLst/>
          </a:prstGeom>
        </p:spPr>
        <p:txBody>
          <a:bodyPr vert="horz" lIns="68570" tIns="34286" rIns="68570" bIns="34286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6"/>
            <a:ext cx="2133600" cy="273844"/>
          </a:xfrm>
          <a:prstGeom prst="rect">
            <a:avLst/>
          </a:prstGeom>
        </p:spPr>
        <p:txBody>
          <a:bodyPr vert="horz" lIns="68570" tIns="34286" rIns="68570" bIns="34286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6"/>
            <a:ext cx="2895600" cy="273844"/>
          </a:xfrm>
          <a:prstGeom prst="rect">
            <a:avLst/>
          </a:prstGeom>
        </p:spPr>
        <p:txBody>
          <a:bodyPr vert="horz" lIns="68570" tIns="34286" rIns="68570" bIns="34286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1" y="4767266"/>
            <a:ext cx="2133600" cy="273844"/>
          </a:xfrm>
          <a:prstGeom prst="rect">
            <a:avLst/>
          </a:prstGeom>
        </p:spPr>
        <p:txBody>
          <a:bodyPr vert="horz" lIns="68570" tIns="34286" rIns="68570" bIns="3428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5455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ctr" defTabSz="685703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38" indent="-257138" algn="l" defTabSz="685703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134" indent="-214283" algn="l" defTabSz="685703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128" indent="-171426" algn="l" defTabSz="68570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99979" indent="-171426" algn="l" defTabSz="685703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830" indent="-171426" algn="l" defTabSz="685703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682" indent="-171426" algn="l" defTabSz="68570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534" indent="-171426" algn="l" defTabSz="68570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384" indent="-171426" algn="l" defTabSz="68570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236" indent="-171426" algn="l" defTabSz="68570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51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03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555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405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256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108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99959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809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 l="-24000" r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1" y="273844"/>
            <a:ext cx="7886700" cy="994172"/>
          </a:xfrm>
          <a:prstGeom prst="rect">
            <a:avLst/>
          </a:prstGeom>
        </p:spPr>
        <p:txBody>
          <a:bodyPr vert="horz" lIns="68570" tIns="34286" rIns="68570" bIns="34286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1" y="1369219"/>
            <a:ext cx="7886700" cy="3263504"/>
          </a:xfrm>
          <a:prstGeom prst="rect">
            <a:avLst/>
          </a:prstGeom>
        </p:spPr>
        <p:txBody>
          <a:bodyPr vert="horz" lIns="68570" tIns="34286" rIns="68570" bIns="34286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70" tIns="34286" rIns="68570" bIns="34286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1" y="4767264"/>
            <a:ext cx="3086100" cy="273844"/>
          </a:xfrm>
          <a:prstGeom prst="rect">
            <a:avLst/>
          </a:prstGeom>
        </p:spPr>
        <p:txBody>
          <a:bodyPr vert="horz" lIns="68570" tIns="34286" rIns="68570" bIns="34286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1" y="4767264"/>
            <a:ext cx="2057400" cy="273844"/>
          </a:xfrm>
          <a:prstGeom prst="rect">
            <a:avLst/>
          </a:prstGeom>
        </p:spPr>
        <p:txBody>
          <a:bodyPr vert="horz" lIns="68570" tIns="34286" rIns="68570" bIns="3428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7562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</p:sldLayoutIdLst>
  <p:txStyles>
    <p:titleStyle>
      <a:lvl1pPr algn="l" defTabSz="68570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26" indent="-171426" algn="l" defTabSz="68570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277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128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99979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830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682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534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384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236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51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03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555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405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256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108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99959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809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slideLayout" Target="../slideLayouts/slideLayout7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6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20.xml"/><Relationship Id="rId4" Type="http://schemas.openxmlformats.org/officeDocument/2006/relationships/tags" Target="../tags/tag1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25.xml"/><Relationship Id="rId4" Type="http://schemas.openxmlformats.org/officeDocument/2006/relationships/tags" Target="../tags/tag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28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30.xml"/><Relationship Id="rId4" Type="http://schemas.openxmlformats.org/officeDocument/2006/relationships/tags" Target="../tags/tag2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33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35.xml"/><Relationship Id="rId4" Type="http://schemas.openxmlformats.org/officeDocument/2006/relationships/tags" Target="../tags/tag3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40.xml"/><Relationship Id="rId4" Type="http://schemas.openxmlformats.org/officeDocument/2006/relationships/tags" Target="../tags/tag39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48.xml"/><Relationship Id="rId3" Type="http://schemas.openxmlformats.org/officeDocument/2006/relationships/tags" Target="../tags/tag43.xml"/><Relationship Id="rId7" Type="http://schemas.openxmlformats.org/officeDocument/2006/relationships/tags" Target="../tags/tag47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6" Type="http://schemas.openxmlformats.org/officeDocument/2006/relationships/tags" Target="../tags/tag46.xml"/><Relationship Id="rId5" Type="http://schemas.openxmlformats.org/officeDocument/2006/relationships/tags" Target="../tags/tag45.xml"/><Relationship Id="rId4" Type="http://schemas.openxmlformats.org/officeDocument/2006/relationships/tags" Target="../tags/tag44.xml"/><Relationship Id="rId9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56.xml"/><Relationship Id="rId3" Type="http://schemas.openxmlformats.org/officeDocument/2006/relationships/tags" Target="../tags/tag51.xml"/><Relationship Id="rId7" Type="http://schemas.openxmlformats.org/officeDocument/2006/relationships/tags" Target="../tags/tag55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tags" Target="../tags/tag54.xml"/><Relationship Id="rId5" Type="http://schemas.openxmlformats.org/officeDocument/2006/relationships/tags" Target="../tags/tag53.xml"/><Relationship Id="rId4" Type="http://schemas.openxmlformats.org/officeDocument/2006/relationships/tags" Target="../tags/tag52.xml"/><Relationship Id="rId9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59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58.xml"/><Relationship Id="rId1" Type="http://schemas.openxmlformats.org/officeDocument/2006/relationships/tags" Target="../tags/tag57.xml"/><Relationship Id="rId6" Type="http://schemas.openxmlformats.org/officeDocument/2006/relationships/tags" Target="../tags/tag62.xml"/><Relationship Id="rId5" Type="http://schemas.openxmlformats.org/officeDocument/2006/relationships/tags" Target="../tags/tag61.xml"/><Relationship Id="rId4" Type="http://schemas.openxmlformats.org/officeDocument/2006/relationships/tags" Target="../tags/tag6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Placeholder 3"/>
          <p:cNvSpPr txBox="1">
            <a:spLocks/>
          </p:cNvSpPr>
          <p:nvPr>
            <p:custDataLst>
              <p:tags r:id="rId2"/>
            </p:custDataLst>
          </p:nvPr>
        </p:nvSpPr>
        <p:spPr bwMode="auto">
          <a:xfrm>
            <a:off x="17466" y="1910955"/>
            <a:ext cx="1641475" cy="1177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en-US" altLang="zh-CN" sz="8600" b="1" dirty="0" smtClean="0">
                <a:solidFill>
                  <a:srgbClr val="084CA1"/>
                </a:solidFill>
                <a:latin typeface="Arial" charset="0"/>
                <a:cs typeface="Arial" charset="0"/>
              </a:rPr>
              <a:t>06</a:t>
            </a:r>
            <a:endParaRPr lang="en-US" altLang="zh-CN" sz="8600" b="1" dirty="0">
              <a:solidFill>
                <a:srgbClr val="084CA1"/>
              </a:solidFill>
              <a:latin typeface="Arial" charset="0"/>
              <a:cs typeface="Arial" charset="0"/>
            </a:endParaRPr>
          </a:p>
        </p:txBody>
      </p:sp>
      <p:sp>
        <p:nvSpPr>
          <p:cNvPr id="3075" name="文本框 16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558929" y="2357441"/>
            <a:ext cx="4651372" cy="564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0" tIns="34286" rIns="68570" bIns="34286" anchor="b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44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  <a:cs typeface="Arial" charset="0"/>
                <a:sym typeface="Microsoft YaHei"/>
              </a:rPr>
              <a:t>长期借款的核算</a:t>
            </a:r>
            <a:endParaRPr lang="zh-CN" altLang="en-US" sz="4400" b="1" dirty="0">
              <a:solidFill>
                <a:srgbClr val="084CA1"/>
              </a:solidFill>
              <a:latin typeface="微软雅黑" pitchFamily="34" charset="-122"/>
              <a:ea typeface="微软雅黑" pitchFamily="34" charset="-122"/>
              <a:cs typeface="Arial" charset="0"/>
              <a:sym typeface="Microsoft YaHei"/>
            </a:endParaRPr>
          </a:p>
        </p:txBody>
      </p:sp>
      <p:sp>
        <p:nvSpPr>
          <p:cNvPr id="19" name="等腰三角形 18"/>
          <p:cNvSpPr/>
          <p:nvPr>
            <p:custDataLst>
              <p:tags r:id="rId4"/>
            </p:custDataLst>
          </p:nvPr>
        </p:nvSpPr>
        <p:spPr>
          <a:xfrm rot="9233090">
            <a:off x="7207250" y="1840708"/>
            <a:ext cx="266700" cy="172641"/>
          </a:xfrm>
          <a:prstGeom prst="triangle">
            <a:avLst/>
          </a:prstGeom>
          <a:solidFill>
            <a:srgbClr val="3B8DE9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0" name="等腰三角形 19"/>
          <p:cNvSpPr/>
          <p:nvPr>
            <p:custDataLst>
              <p:tags r:id="rId5"/>
            </p:custDataLst>
          </p:nvPr>
        </p:nvSpPr>
        <p:spPr>
          <a:xfrm rot="15569576">
            <a:off x="6904437" y="2303860"/>
            <a:ext cx="297656" cy="342900"/>
          </a:xfrm>
          <a:prstGeom prst="triangle">
            <a:avLst/>
          </a:prstGeom>
          <a:solidFill>
            <a:srgbClr val="3B8DE9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1" name="等腰三角形 20"/>
          <p:cNvSpPr/>
          <p:nvPr>
            <p:custDataLst>
              <p:tags r:id="rId6"/>
            </p:custDataLst>
          </p:nvPr>
        </p:nvSpPr>
        <p:spPr>
          <a:xfrm rot="21371394">
            <a:off x="6723063" y="1353744"/>
            <a:ext cx="266700" cy="172640"/>
          </a:xfrm>
          <a:prstGeom prst="triangle">
            <a:avLst/>
          </a:prstGeom>
          <a:solidFill>
            <a:srgbClr val="3B8DE9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2" name="等腰三角形 21"/>
          <p:cNvSpPr/>
          <p:nvPr>
            <p:custDataLst>
              <p:tags r:id="rId7"/>
            </p:custDataLst>
          </p:nvPr>
        </p:nvSpPr>
        <p:spPr>
          <a:xfrm rot="12912161">
            <a:off x="7764463" y="2615807"/>
            <a:ext cx="944562" cy="611981"/>
          </a:xfrm>
          <a:prstGeom prst="triangle">
            <a:avLst/>
          </a:prstGeom>
          <a:solidFill>
            <a:srgbClr val="3B8DE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3" name="等腰三角形 22"/>
          <p:cNvSpPr/>
          <p:nvPr>
            <p:custDataLst>
              <p:tags r:id="rId8"/>
            </p:custDataLst>
          </p:nvPr>
        </p:nvSpPr>
        <p:spPr>
          <a:xfrm rot="12912161">
            <a:off x="7632700" y="2570561"/>
            <a:ext cx="1176338" cy="760809"/>
          </a:xfrm>
          <a:prstGeom prst="triangle">
            <a:avLst/>
          </a:prstGeom>
          <a:noFill/>
          <a:ln w="12700" cap="flat" cmpd="sng" algn="ctr">
            <a:solidFill>
              <a:srgbClr val="3B8DE9"/>
            </a:solidFill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4" name="椭圆 23"/>
          <p:cNvSpPr/>
          <p:nvPr>
            <p:custDataLst>
              <p:tags r:id="rId9"/>
            </p:custDataLst>
          </p:nvPr>
        </p:nvSpPr>
        <p:spPr>
          <a:xfrm rot="9110320">
            <a:off x="8953500" y="2844407"/>
            <a:ext cx="114300" cy="86915"/>
          </a:xfrm>
          <a:prstGeom prst="ellipse">
            <a:avLst/>
          </a:prstGeom>
          <a:solidFill>
            <a:srgbClr val="3B8DE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latin typeface="Calibri"/>
              <a:ea typeface="幼圆"/>
            </a:endParaRPr>
          </a:p>
        </p:txBody>
      </p:sp>
      <p:sp>
        <p:nvSpPr>
          <p:cNvPr id="25" name="椭圆 24"/>
          <p:cNvSpPr/>
          <p:nvPr>
            <p:custDataLst>
              <p:tags r:id="rId10"/>
            </p:custDataLst>
          </p:nvPr>
        </p:nvSpPr>
        <p:spPr>
          <a:xfrm rot="9110320">
            <a:off x="7864476" y="3221832"/>
            <a:ext cx="115888" cy="86916"/>
          </a:xfrm>
          <a:prstGeom prst="ellipse">
            <a:avLst/>
          </a:prstGeom>
          <a:solidFill>
            <a:srgbClr val="3B8DE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latin typeface="Calibri"/>
              <a:ea typeface="幼圆"/>
            </a:endParaRPr>
          </a:p>
        </p:txBody>
      </p:sp>
      <p:sp>
        <p:nvSpPr>
          <p:cNvPr id="26" name="椭圆 25"/>
          <p:cNvSpPr/>
          <p:nvPr>
            <p:custDataLst>
              <p:tags r:id="rId11"/>
            </p:custDataLst>
          </p:nvPr>
        </p:nvSpPr>
        <p:spPr>
          <a:xfrm rot="9110320">
            <a:off x="7981950" y="2349106"/>
            <a:ext cx="114300" cy="86915"/>
          </a:xfrm>
          <a:prstGeom prst="ellipse">
            <a:avLst/>
          </a:prstGeom>
          <a:solidFill>
            <a:srgbClr val="3B8DE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latin typeface="Calibri"/>
              <a:ea typeface="幼圆"/>
            </a:endParaRPr>
          </a:p>
        </p:txBody>
      </p:sp>
      <p:sp>
        <p:nvSpPr>
          <p:cNvPr id="27" name="等腰三角形 26"/>
          <p:cNvSpPr/>
          <p:nvPr>
            <p:custDataLst>
              <p:tags r:id="rId12"/>
            </p:custDataLst>
          </p:nvPr>
        </p:nvSpPr>
        <p:spPr>
          <a:xfrm rot="18210217">
            <a:off x="6330157" y="1608538"/>
            <a:ext cx="95250" cy="109537"/>
          </a:xfrm>
          <a:prstGeom prst="triangle">
            <a:avLst/>
          </a:prstGeom>
          <a:solidFill>
            <a:srgbClr val="3B8DE9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8" name="等腰三角形 27"/>
          <p:cNvSpPr/>
          <p:nvPr>
            <p:custDataLst>
              <p:tags r:id="rId13"/>
            </p:custDataLst>
          </p:nvPr>
        </p:nvSpPr>
        <p:spPr>
          <a:xfrm rot="8748521">
            <a:off x="6672266" y="1735932"/>
            <a:ext cx="128587" cy="82154"/>
          </a:xfrm>
          <a:prstGeom prst="triangle">
            <a:avLst/>
          </a:prstGeom>
          <a:solidFill>
            <a:srgbClr val="3B8DE9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cxnSp>
        <p:nvCxnSpPr>
          <p:cNvPr id="3087" name="Straight Connector 13"/>
          <p:cNvCxnSpPr>
            <a:cxnSpLocks noChangeShapeType="1"/>
          </p:cNvCxnSpPr>
          <p:nvPr>
            <p:custDataLst>
              <p:tags r:id="rId14"/>
            </p:custDataLst>
          </p:nvPr>
        </p:nvCxnSpPr>
        <p:spPr bwMode="auto">
          <a:xfrm flipH="1">
            <a:off x="0" y="3082529"/>
            <a:ext cx="6732588" cy="0"/>
          </a:xfrm>
          <a:prstGeom prst="line">
            <a:avLst/>
          </a:prstGeom>
          <a:noFill/>
          <a:ln w="19050" cap="sq" algn="ctr">
            <a:solidFill>
              <a:srgbClr val="084CA1"/>
            </a:solidFill>
            <a:miter lim="800000"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custDataLst>
      <p:tags r:id="rId1"/>
    </p:custDataLst>
    <p:extLst>
      <p:ext uri="{BB962C8B-B14F-4D97-AF65-F5344CB8AC3E}">
        <p14:creationId xmlns:p14="http://schemas.microsoft.com/office/powerpoint/2010/main" val="3341405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/>
          <p:cNvSpPr/>
          <p:nvPr/>
        </p:nvSpPr>
        <p:spPr>
          <a:xfrm rot="18948824">
            <a:off x="1876435" y="69803"/>
            <a:ext cx="4268390" cy="3862089"/>
          </a:xfrm>
          <a:prstGeom prst="triangle">
            <a:avLst/>
          </a:prstGeom>
          <a:solidFill>
            <a:srgbClr val="084CA1">
              <a:alpha val="8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6" rIns="68570" bIns="34286" rtlCol="0" anchor="ctr"/>
          <a:lstStyle/>
          <a:p>
            <a:pPr algn="ctr"/>
            <a:r>
              <a:rPr lang="en-US" altLang="zh-CN" dirty="0" smtClean="0">
                <a:solidFill>
                  <a:srgbClr val="0070C0"/>
                </a:solidFill>
              </a:rPr>
              <a:t> </a:t>
            </a:r>
            <a:endParaRPr lang="zh-CN" altLang="en-US" dirty="0">
              <a:solidFill>
                <a:srgbClr val="0070C0"/>
              </a:solidFill>
            </a:endParaRPr>
          </a:p>
        </p:txBody>
      </p:sp>
      <p:sp>
        <p:nvSpPr>
          <p:cNvPr id="7" name="等腰三角形 6"/>
          <p:cNvSpPr/>
          <p:nvPr/>
        </p:nvSpPr>
        <p:spPr>
          <a:xfrm rot="17636959">
            <a:off x="1973331" y="276494"/>
            <a:ext cx="3647489" cy="3660041"/>
          </a:xfrm>
          <a:prstGeom prst="triangle">
            <a:avLst/>
          </a:prstGeom>
          <a:noFill/>
          <a:ln>
            <a:solidFill>
              <a:srgbClr val="084CA1">
                <a:alpha val="2470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6" rIns="68570" bIns="34286" rtlCol="0" anchor="ctr"/>
          <a:lstStyle/>
          <a:p>
            <a:pPr algn="ctr"/>
            <a:r>
              <a:rPr lang="en-US" altLang="zh-CN" dirty="0" smtClean="0">
                <a:solidFill>
                  <a:prstClr val="white"/>
                </a:solidFill>
              </a:rPr>
              <a:t> </a:t>
            </a:r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8" name="等腰三角形 7"/>
          <p:cNvSpPr/>
          <p:nvPr/>
        </p:nvSpPr>
        <p:spPr>
          <a:xfrm rot="20206928">
            <a:off x="2113796" y="332144"/>
            <a:ext cx="4042807" cy="3658787"/>
          </a:xfrm>
          <a:prstGeom prst="triangle">
            <a:avLst/>
          </a:prstGeom>
          <a:noFill/>
          <a:ln>
            <a:solidFill>
              <a:srgbClr val="084CA1">
                <a:alpha val="2470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6" rIns="68570" bIns="34286" rtlCol="0" anchor="ctr"/>
          <a:lstStyle/>
          <a:p>
            <a:pPr algn="ctr"/>
            <a:r>
              <a:rPr lang="en-US" altLang="zh-CN" dirty="0" smtClean="0">
                <a:solidFill>
                  <a:prstClr val="white"/>
                </a:solidFill>
              </a:rPr>
              <a:t> </a:t>
            </a:r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3408763" y="1898038"/>
            <a:ext cx="2306000" cy="700184"/>
          </a:xfrm>
          <a:prstGeom prst="rect">
            <a:avLst/>
          </a:prstGeom>
          <a:noFill/>
        </p:spPr>
        <p:txBody>
          <a:bodyPr wrap="none" lIns="68570" tIns="34286" rIns="68570" bIns="34286">
            <a:spAutoFit/>
            <a:scene3d>
              <a:camera prst="orthographicFront"/>
              <a:lightRig rig="soft" dir="t">
                <a:rot lat="0" lon="0" rev="10800000"/>
              </a:lightRig>
            </a:scene3d>
            <a:sp3d extrusionH="57150">
              <a:bevelT w="27940" h="12700" prst="softRound"/>
              <a:contourClr>
                <a:srgbClr val="DDDDDD"/>
              </a:contourClr>
            </a:sp3d>
          </a:bodyPr>
          <a:lstStyle/>
          <a:p>
            <a:pPr algn="ctr"/>
            <a:r>
              <a:rPr lang="zh-CN" altLang="en-US" sz="4000" b="1" spc="113" dirty="0">
                <a:ln w="11430"/>
                <a:solidFill>
                  <a:srgbClr val="F8F8F8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谢谢观看</a:t>
            </a:r>
          </a:p>
        </p:txBody>
      </p:sp>
      <p:sp>
        <p:nvSpPr>
          <p:cNvPr id="10" name="矩形 9"/>
          <p:cNvSpPr/>
          <p:nvPr/>
        </p:nvSpPr>
        <p:spPr>
          <a:xfrm>
            <a:off x="3119715" y="2546135"/>
            <a:ext cx="2975542" cy="346241"/>
          </a:xfrm>
          <a:prstGeom prst="rect">
            <a:avLst/>
          </a:prstGeom>
          <a:noFill/>
        </p:spPr>
        <p:txBody>
          <a:bodyPr wrap="none" lIns="68570" tIns="34286" rIns="68570" bIns="34286">
            <a:spAutoFit/>
            <a:scene3d>
              <a:camera prst="orthographicFront"/>
              <a:lightRig rig="soft" dir="t">
                <a:rot lat="0" lon="0" rev="10800000"/>
              </a:lightRig>
            </a:scene3d>
            <a:sp3d extrusionH="57150">
              <a:bevelT w="27940" h="12700" prst="softRound"/>
              <a:contourClr>
                <a:srgbClr val="DDDDDD"/>
              </a:contourClr>
            </a:sp3d>
          </a:bodyPr>
          <a:lstStyle/>
          <a:p>
            <a:pPr algn="ctr"/>
            <a:r>
              <a:rPr lang="en-US" altLang="zh-CN" sz="1800" b="1" spc="113" dirty="0">
                <a:ln w="11430"/>
                <a:solidFill>
                  <a:srgbClr val="F8F8F8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THANKS FOR WATCHING</a:t>
            </a:r>
            <a:endParaRPr lang="zh-CN" altLang="en-US" sz="1800" b="1" spc="113" dirty="0">
              <a:ln w="11430"/>
              <a:solidFill>
                <a:srgbClr val="F8F8F8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839197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9" y="230618"/>
            <a:ext cx="3766561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en-US" sz="2600" kern="0" dirty="0">
                <a:solidFill>
                  <a:srgbClr val="084CA1"/>
                </a:solidFill>
                <a:latin typeface="微软雅黑"/>
                <a:ea typeface="微软雅黑"/>
              </a:rPr>
              <a:t>长期借款</a:t>
            </a: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的核算</a:t>
            </a: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内容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211840" y="1274525"/>
            <a:ext cx="73113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长期借款</a:t>
            </a: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：企业</a:t>
            </a: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向银行或者其他金融机构借入的，偿还期在一年以上的各项</a:t>
            </a: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借款。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文本框 19"/>
          <p:cNvSpPr txBox="1"/>
          <p:nvPr/>
        </p:nvSpPr>
        <p:spPr>
          <a:xfrm>
            <a:off x="1547664" y="2865605"/>
            <a:ext cx="6975475" cy="133882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+mj-ea"/>
              <a:buAutoNum type="circleNumDbPlain"/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长期借款的借入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  <a:sym typeface="+mn-ea"/>
              </a:rPr>
              <a:t>；</a:t>
            </a:r>
            <a:endParaRPr lang="en-US" altLang="zh-CN" sz="1800" dirty="0" smtClean="0"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marL="342900" indent="-342900">
              <a:lnSpc>
                <a:spcPct val="150000"/>
              </a:lnSpc>
              <a:buFont typeface="+mj-ea"/>
              <a:buAutoNum type="circleNumDbPlain"/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借款利息的结算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  <a:sym typeface="+mn-ea"/>
              </a:rPr>
              <a:t>；</a:t>
            </a:r>
            <a:endParaRPr lang="en-US" altLang="zh-CN" sz="1800" dirty="0" smtClean="0"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 marL="342900" indent="-342900">
              <a:lnSpc>
                <a:spcPct val="150000"/>
              </a:lnSpc>
              <a:buFont typeface="+mj-ea"/>
              <a:buAutoNum type="circleNumDbPlain"/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借款本息的归还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  <a:sym typeface="+mn-ea"/>
              </a:rPr>
              <a:t>。</a:t>
            </a:r>
            <a:endParaRPr lang="en-US" altLang="zh-CN" sz="1800" dirty="0" smtClean="0">
              <a:latin typeface="微软雅黑" pitchFamily="34" charset="-122"/>
              <a:ea typeface="微软雅黑" pitchFamily="34" charset="-122"/>
              <a:sym typeface="+mn-ea"/>
            </a:endParaRPr>
          </a:p>
        </p:txBody>
      </p:sp>
      <p:sp>
        <p:nvSpPr>
          <p:cNvPr id="24" name="Shape 232"/>
          <p:cNvSpPr/>
          <p:nvPr/>
        </p:nvSpPr>
        <p:spPr>
          <a:xfrm>
            <a:off x="1212578" y="2476241"/>
            <a:ext cx="263078" cy="2492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919"/>
                </a:moveTo>
                <a:cubicBezTo>
                  <a:pt x="5348" y="11844"/>
                  <a:pt x="8764" y="3907"/>
                  <a:pt x="11380" y="0"/>
                </a:cubicBezTo>
                <a:cubicBezTo>
                  <a:pt x="11376" y="5932"/>
                  <a:pt x="16649" y="9489"/>
                  <a:pt x="21600" y="13177"/>
                </a:cubicBezTo>
                <a:cubicBezTo>
                  <a:pt x="16544" y="13853"/>
                  <a:pt x="13668" y="17355"/>
                  <a:pt x="11962" y="21600"/>
                </a:cubicBezTo>
                <a:cubicBezTo>
                  <a:pt x="10717" y="16355"/>
                  <a:pt x="5962" y="13260"/>
                  <a:pt x="0" y="12019"/>
                </a:cubicBezTo>
              </a:path>
            </a:pathLst>
          </a:custGeom>
          <a:ln w="38100">
            <a:solidFill>
              <a:srgbClr val="084CA1"/>
            </a:solidFill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>
              <a:latin typeface="微软雅黑" pitchFamily="34" charset="-122"/>
              <a:ea typeface="微软雅黑" pitchFamily="34" charset="-122"/>
              <a:sym typeface="微软雅黑 Light" panose="020B0502040204020203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547664" y="2427734"/>
            <a:ext cx="1656184" cy="346247"/>
          </a:xfrm>
          <a:prstGeom prst="rect">
            <a:avLst/>
          </a:prstGeom>
        </p:spPr>
        <p:txBody>
          <a:bodyPr wrap="square" lIns="68579" tIns="34289" rIns="68579" bIns="34289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+mn-lt"/>
              </a:rPr>
              <a:t>会计处理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94969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9" y="230618"/>
            <a:ext cx="3766561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长期借款</a:t>
            </a: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的</a:t>
            </a: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账务处理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2233736" y="2536318"/>
            <a:ext cx="4731757" cy="0"/>
          </a:xfrm>
          <a:prstGeom prst="line">
            <a:avLst/>
          </a:prstGeom>
          <a:ln w="19050">
            <a:solidFill>
              <a:srgbClr val="084C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4589229" y="2536318"/>
            <a:ext cx="0" cy="2483003"/>
          </a:xfrm>
          <a:prstGeom prst="line">
            <a:avLst/>
          </a:prstGeom>
          <a:ln w="19050">
            <a:solidFill>
              <a:srgbClr val="084C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6"/>
          <p:cNvSpPr txBox="1"/>
          <p:nvPr/>
        </p:nvSpPr>
        <p:spPr>
          <a:xfrm>
            <a:off x="3680544" y="2076499"/>
            <a:ext cx="18173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长期借款</a:t>
            </a:r>
          </a:p>
        </p:txBody>
      </p:sp>
      <p:sp>
        <p:nvSpPr>
          <p:cNvPr id="15" name="文本框 16"/>
          <p:cNvSpPr txBox="1"/>
          <p:nvPr/>
        </p:nvSpPr>
        <p:spPr>
          <a:xfrm>
            <a:off x="2123728" y="2526007"/>
            <a:ext cx="252028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>
                <a:latin typeface="微软雅黑" pitchFamily="34" charset="-122"/>
                <a:ea typeface="微软雅黑" pitchFamily="34" charset="-122"/>
              </a:rPr>
              <a:t>偿还的本金及取得借款时实收金额和借款本金的差额</a:t>
            </a:r>
            <a:endParaRPr lang="en-US" altLang="zh-CN" sz="1800" dirty="0" smtClean="0">
              <a:solidFill>
                <a:srgbClr val="EF7A4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文本框 17"/>
          <p:cNvSpPr txBox="1"/>
          <p:nvPr/>
        </p:nvSpPr>
        <p:spPr>
          <a:xfrm>
            <a:off x="4589230" y="2526007"/>
            <a:ext cx="23762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800" dirty="0"/>
              <a:t>借入的本金、转销的利息差额</a:t>
            </a:r>
          </a:p>
        </p:txBody>
      </p:sp>
      <p:cxnSp>
        <p:nvCxnSpPr>
          <p:cNvPr id="17" name="直接连接符 16"/>
          <p:cNvCxnSpPr/>
          <p:nvPr/>
        </p:nvCxnSpPr>
        <p:spPr>
          <a:xfrm>
            <a:off x="2233736" y="3832462"/>
            <a:ext cx="4731757" cy="0"/>
          </a:xfrm>
          <a:prstGeom prst="line">
            <a:avLst/>
          </a:prstGeom>
          <a:ln w="19050">
            <a:solidFill>
              <a:srgbClr val="084C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21"/>
          <p:cNvSpPr txBox="1"/>
          <p:nvPr/>
        </p:nvSpPr>
        <p:spPr>
          <a:xfrm>
            <a:off x="4589230" y="3864835"/>
            <a:ext cx="25202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b="1" dirty="0" smtClean="0">
                <a:latin typeface="微软雅黑" pitchFamily="34" charset="-122"/>
                <a:ea typeface="微软雅黑" pitchFamily="34" charset="-122"/>
              </a:rPr>
              <a:t>期末余额：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企业</a:t>
            </a:r>
            <a:r>
              <a:rPr lang="zh-CN" altLang="en-US" sz="1800" dirty="0">
                <a:latin typeface="微软雅黑" pitchFamily="34" charset="-122"/>
                <a:ea typeface="微软雅黑" pitchFamily="34" charset="-122"/>
              </a:rPr>
              <a:t>尚未偿还的长期借款</a:t>
            </a:r>
            <a:endParaRPr lang="zh-CN" altLang="en-US" sz="1800" dirty="0">
              <a:solidFill>
                <a:srgbClr val="EF7A4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1259632" y="1125253"/>
            <a:ext cx="7272807" cy="890270"/>
          </a:xfrm>
          <a:prstGeom prst="roundRect">
            <a:avLst>
              <a:gd name="adj" fmla="val 3178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r>
              <a:rPr lang="zh-CN" altLang="en-US" sz="18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按</a:t>
            </a:r>
            <a:r>
              <a:rPr lang="zh-CN" altLang="en-US" sz="18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贷款单位和贷款种类，分别设</a:t>
            </a:r>
            <a:r>
              <a:rPr lang="zh-CN" altLang="en-US" sz="18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“本金”“利息调整”“</a:t>
            </a:r>
            <a:r>
              <a:rPr lang="zh-CN" altLang="en-US" sz="18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应计利息（一次还本付息的借款利息）”等明细科目进行明细核算。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123728" y="2153153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b="1" dirty="0" smtClean="0">
                <a:latin typeface="微软雅黑" pitchFamily="34" charset="-122"/>
                <a:ea typeface="微软雅黑" pitchFamily="34" charset="-122"/>
              </a:rPr>
              <a:t>借方</a:t>
            </a:r>
            <a:endParaRPr lang="zh-CN" altLang="en-US" sz="18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156176" y="2142972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b="1" dirty="0">
                <a:latin typeface="微软雅黑" pitchFamily="34" charset="-122"/>
                <a:ea typeface="微软雅黑" pitchFamily="34" charset="-122"/>
              </a:rPr>
              <a:t>贷</a:t>
            </a:r>
            <a:r>
              <a:rPr lang="zh-CN" altLang="en-US" sz="1800" b="1" dirty="0" smtClean="0">
                <a:latin typeface="微软雅黑" pitchFamily="34" charset="-122"/>
                <a:ea typeface="微软雅黑" pitchFamily="34" charset="-122"/>
              </a:rPr>
              <a:t>方</a:t>
            </a:r>
            <a:endParaRPr lang="zh-CN" altLang="en-US" sz="1800" b="1" dirty="0">
              <a:latin typeface="微软雅黑" pitchFamily="34" charset="-122"/>
              <a:ea typeface="微软雅黑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41142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9" y="230618"/>
            <a:ext cx="3766561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长期借款</a:t>
            </a: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的</a:t>
            </a: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账务处理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2360522" y="2311489"/>
            <a:ext cx="4731757" cy="0"/>
          </a:xfrm>
          <a:prstGeom prst="line">
            <a:avLst/>
          </a:prstGeom>
          <a:ln w="19050">
            <a:solidFill>
              <a:srgbClr val="084C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4572000" y="2311489"/>
            <a:ext cx="0" cy="2402209"/>
          </a:xfrm>
          <a:prstGeom prst="line">
            <a:avLst/>
          </a:prstGeom>
          <a:ln w="19050">
            <a:solidFill>
              <a:srgbClr val="084C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6"/>
          <p:cNvSpPr txBox="1"/>
          <p:nvPr/>
        </p:nvSpPr>
        <p:spPr>
          <a:xfrm>
            <a:off x="3673700" y="1851670"/>
            <a:ext cx="18173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应付利息</a:t>
            </a:r>
          </a:p>
        </p:txBody>
      </p:sp>
      <p:sp>
        <p:nvSpPr>
          <p:cNvPr id="25" name="文本框 16"/>
          <p:cNvSpPr txBox="1"/>
          <p:nvPr/>
        </p:nvSpPr>
        <p:spPr>
          <a:xfrm>
            <a:off x="2250514" y="2323572"/>
            <a:ext cx="2520280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偿还</a:t>
            </a:r>
            <a:r>
              <a:rPr lang="zh-CN" altLang="en-US" sz="1800" dirty="0">
                <a:latin typeface="微软雅黑" pitchFamily="34" charset="-122"/>
                <a:ea typeface="微软雅黑" pitchFamily="34" charset="-122"/>
              </a:rPr>
              <a:t>的利息</a:t>
            </a:r>
            <a:endParaRPr lang="en-US" altLang="zh-CN" sz="1800" dirty="0" smtClean="0">
              <a:solidFill>
                <a:srgbClr val="EF7A4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文本框 17"/>
          <p:cNvSpPr txBox="1"/>
          <p:nvPr/>
        </p:nvSpPr>
        <p:spPr>
          <a:xfrm>
            <a:off x="5292080" y="2323572"/>
            <a:ext cx="1800200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r"/>
            <a:r>
              <a:rPr lang="zh-CN" altLang="en-US" sz="1800" dirty="0" smtClean="0"/>
              <a:t>计</a:t>
            </a:r>
            <a:r>
              <a:rPr lang="zh-CN" altLang="en-US" sz="1800" dirty="0"/>
              <a:t>提的利息</a:t>
            </a:r>
          </a:p>
        </p:txBody>
      </p:sp>
      <p:cxnSp>
        <p:nvCxnSpPr>
          <p:cNvPr id="27" name="直接连接符 26"/>
          <p:cNvCxnSpPr/>
          <p:nvPr/>
        </p:nvCxnSpPr>
        <p:spPr>
          <a:xfrm>
            <a:off x="2360522" y="2870814"/>
            <a:ext cx="4731757" cy="0"/>
          </a:xfrm>
          <a:prstGeom prst="line">
            <a:avLst/>
          </a:prstGeom>
          <a:ln w="19050">
            <a:solidFill>
              <a:srgbClr val="084C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21"/>
          <p:cNvSpPr txBox="1"/>
          <p:nvPr/>
        </p:nvSpPr>
        <p:spPr>
          <a:xfrm>
            <a:off x="4770794" y="2942822"/>
            <a:ext cx="2321486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b="1" dirty="0" smtClean="0">
                <a:latin typeface="微软雅黑" pitchFamily="34" charset="-122"/>
                <a:ea typeface="微软雅黑" pitchFamily="34" charset="-122"/>
              </a:rPr>
              <a:t>期末余额：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企业</a:t>
            </a:r>
            <a:r>
              <a:rPr lang="zh-CN" altLang="en-US" sz="1800" dirty="0">
                <a:latin typeface="微软雅黑" pitchFamily="34" charset="-122"/>
                <a:ea typeface="微软雅黑" pitchFamily="34" charset="-122"/>
              </a:rPr>
              <a:t>按照合同约定应支付但尚未支付的利息</a:t>
            </a:r>
            <a:endParaRPr lang="zh-CN" altLang="en-US" sz="1800" dirty="0">
              <a:solidFill>
                <a:srgbClr val="EF7A4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269485" y="1923678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b="1" dirty="0" smtClean="0">
                <a:latin typeface="微软雅黑" pitchFamily="34" charset="-122"/>
                <a:ea typeface="微软雅黑" pitchFamily="34" charset="-122"/>
              </a:rPr>
              <a:t>借方</a:t>
            </a:r>
            <a:endParaRPr lang="zh-CN" altLang="en-US" sz="18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372200" y="1923678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b="1" dirty="0">
                <a:latin typeface="微软雅黑" pitchFamily="34" charset="-122"/>
                <a:ea typeface="微软雅黑" pitchFamily="34" charset="-122"/>
              </a:rPr>
              <a:t>贷</a:t>
            </a:r>
            <a:r>
              <a:rPr lang="zh-CN" altLang="en-US" sz="1800" b="1" dirty="0" smtClean="0">
                <a:latin typeface="微软雅黑" pitchFamily="34" charset="-122"/>
                <a:ea typeface="微软雅黑" pitchFamily="34" charset="-122"/>
              </a:rPr>
              <a:t>方</a:t>
            </a:r>
            <a:endParaRPr lang="zh-CN" altLang="en-US" sz="1800" b="1" dirty="0">
              <a:latin typeface="微软雅黑" pitchFamily="34" charset="-122"/>
              <a:ea typeface="微软雅黑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63770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9" y="230618"/>
            <a:ext cx="3766561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长期借款</a:t>
            </a: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的</a:t>
            </a: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账务处理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107700" y="1220580"/>
            <a:ext cx="1760598" cy="1690207"/>
            <a:chOff x="1715" y="4363"/>
            <a:chExt cx="3628" cy="3490"/>
          </a:xfrm>
        </p:grpSpPr>
        <p:sp>
          <p:nvSpPr>
            <p:cNvPr id="16" name="椭圆 15"/>
            <p:cNvSpPr/>
            <p:nvPr/>
          </p:nvSpPr>
          <p:spPr>
            <a:xfrm>
              <a:off x="1715" y="4363"/>
              <a:ext cx="3628" cy="3490"/>
            </a:xfrm>
            <a:prstGeom prst="ellipse">
              <a:avLst/>
            </a:prstGeom>
            <a:solidFill>
              <a:srgbClr val="084CA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7" name=" 2050"/>
            <p:cNvSpPr/>
            <p:nvPr/>
          </p:nvSpPr>
          <p:spPr bwMode="auto">
            <a:xfrm>
              <a:off x="2601" y="5210"/>
              <a:ext cx="1856" cy="1796"/>
            </a:xfrm>
            <a:custGeom>
              <a:avLst/>
              <a:gdLst>
                <a:gd name="T0" fmla="*/ 151004 w 5185"/>
                <a:gd name="T1" fmla="*/ 1065477 h 3880"/>
                <a:gd name="T2" fmla="*/ 1873403 w 5185"/>
                <a:gd name="T3" fmla="*/ 1297678 h 3880"/>
                <a:gd name="T4" fmla="*/ 751713 w 5185"/>
                <a:gd name="T5" fmla="*/ 1241832 h 3880"/>
                <a:gd name="T6" fmla="*/ 1108464 w 5185"/>
                <a:gd name="T7" fmla="*/ 1148144 h 3880"/>
                <a:gd name="T8" fmla="*/ 751713 w 5185"/>
                <a:gd name="T9" fmla="*/ 1241832 h 3880"/>
                <a:gd name="T10" fmla="*/ 1726808 w 5185"/>
                <a:gd name="T11" fmla="*/ 1012203 h 3880"/>
                <a:gd name="T12" fmla="*/ 1726073 w 5185"/>
                <a:gd name="T13" fmla="*/ 1007794 h 3880"/>
                <a:gd name="T14" fmla="*/ 1726808 w 5185"/>
                <a:gd name="T15" fmla="*/ 44089 h 3880"/>
                <a:gd name="T16" fmla="*/ 1726441 w 5185"/>
                <a:gd name="T17" fmla="*/ 39680 h 3880"/>
                <a:gd name="T18" fmla="*/ 1724604 w 5185"/>
                <a:gd name="T19" fmla="*/ 30862 h 3880"/>
                <a:gd name="T20" fmla="*/ 1721297 w 5185"/>
                <a:gd name="T21" fmla="*/ 23147 h 3880"/>
                <a:gd name="T22" fmla="*/ 1716888 w 5185"/>
                <a:gd name="T23" fmla="*/ 15798 h 3880"/>
                <a:gd name="T24" fmla="*/ 1711010 w 5185"/>
                <a:gd name="T25" fmla="*/ 9920 h 3880"/>
                <a:gd name="T26" fmla="*/ 1703662 w 5185"/>
                <a:gd name="T27" fmla="*/ 5144 h 3880"/>
                <a:gd name="T28" fmla="*/ 1695946 w 5185"/>
                <a:gd name="T29" fmla="*/ 1837 h 3880"/>
                <a:gd name="T30" fmla="*/ 1687128 w 5185"/>
                <a:gd name="T31" fmla="*/ 367 h 3880"/>
                <a:gd name="T32" fmla="*/ 222281 w 5185"/>
                <a:gd name="T33" fmla="*/ 0 h 3880"/>
                <a:gd name="T34" fmla="*/ 217872 w 5185"/>
                <a:gd name="T35" fmla="*/ 367 h 3880"/>
                <a:gd name="T36" fmla="*/ 209054 w 5185"/>
                <a:gd name="T37" fmla="*/ 1837 h 3880"/>
                <a:gd name="T38" fmla="*/ 201338 w 5185"/>
                <a:gd name="T39" fmla="*/ 5144 h 3880"/>
                <a:gd name="T40" fmla="*/ 194358 w 5185"/>
                <a:gd name="T41" fmla="*/ 9920 h 3880"/>
                <a:gd name="T42" fmla="*/ 188112 w 5185"/>
                <a:gd name="T43" fmla="*/ 15798 h 3880"/>
                <a:gd name="T44" fmla="*/ 183336 w 5185"/>
                <a:gd name="T45" fmla="*/ 23147 h 3880"/>
                <a:gd name="T46" fmla="*/ 180029 w 5185"/>
                <a:gd name="T47" fmla="*/ 30862 h 3880"/>
                <a:gd name="T48" fmla="*/ 178559 w 5185"/>
                <a:gd name="T49" fmla="*/ 39680 h 3880"/>
                <a:gd name="T50" fmla="*/ 178192 w 5185"/>
                <a:gd name="T51" fmla="*/ 1003386 h 3880"/>
                <a:gd name="T52" fmla="*/ 178559 w 5185"/>
                <a:gd name="T53" fmla="*/ 1007794 h 3880"/>
                <a:gd name="T54" fmla="*/ 178192 w 5185"/>
                <a:gd name="T55" fmla="*/ 1012203 h 3880"/>
                <a:gd name="T56" fmla="*/ 1727176 w 5185"/>
                <a:gd name="T57" fmla="*/ 1012571 h 3880"/>
                <a:gd name="T58" fmla="*/ 1616954 w 5185"/>
                <a:gd name="T59" fmla="*/ 937620 h 3880"/>
                <a:gd name="T60" fmla="*/ 288046 w 5185"/>
                <a:gd name="T61" fmla="*/ 109854 h 3880"/>
                <a:gd name="T62" fmla="*/ 1616954 w 5185"/>
                <a:gd name="T63" fmla="*/ 937620 h 3880"/>
                <a:gd name="T64" fmla="*/ 4409 w 5185"/>
                <a:gd name="T65" fmla="*/ 1350584 h 3880"/>
                <a:gd name="T66" fmla="*/ 0 w 5185"/>
                <a:gd name="T67" fmla="*/ 1359402 h 3880"/>
                <a:gd name="T68" fmla="*/ 735 w 5185"/>
                <a:gd name="T69" fmla="*/ 1369322 h 3880"/>
                <a:gd name="T70" fmla="*/ 3307 w 5185"/>
                <a:gd name="T71" fmla="*/ 1379977 h 3880"/>
                <a:gd name="T72" fmla="*/ 7348 w 5185"/>
                <a:gd name="T73" fmla="*/ 1390999 h 3880"/>
                <a:gd name="T74" fmla="*/ 13227 w 5185"/>
                <a:gd name="T75" fmla="*/ 1401654 h 3880"/>
                <a:gd name="T76" fmla="*/ 19473 w 5185"/>
                <a:gd name="T77" fmla="*/ 1411206 h 3880"/>
                <a:gd name="T78" fmla="*/ 26821 w 5185"/>
                <a:gd name="T79" fmla="*/ 1418554 h 3880"/>
                <a:gd name="T80" fmla="*/ 35271 w 5185"/>
                <a:gd name="T81" fmla="*/ 1423698 h 3880"/>
                <a:gd name="T82" fmla="*/ 41884 w 5185"/>
                <a:gd name="T83" fmla="*/ 1425168 h 3880"/>
                <a:gd name="T84" fmla="*/ 1860911 w 5185"/>
                <a:gd name="T85" fmla="*/ 1425535 h 3880"/>
                <a:gd name="T86" fmla="*/ 1863116 w 5185"/>
                <a:gd name="T87" fmla="*/ 1425168 h 3880"/>
                <a:gd name="T88" fmla="*/ 1869729 w 5185"/>
                <a:gd name="T89" fmla="*/ 1423698 h 3880"/>
                <a:gd name="T90" fmla="*/ 1878179 w 5185"/>
                <a:gd name="T91" fmla="*/ 1418554 h 3880"/>
                <a:gd name="T92" fmla="*/ 1885527 w 5185"/>
                <a:gd name="T93" fmla="*/ 1411206 h 3880"/>
                <a:gd name="T94" fmla="*/ 1892141 w 5185"/>
                <a:gd name="T95" fmla="*/ 1401654 h 3880"/>
                <a:gd name="T96" fmla="*/ 1897652 w 5185"/>
                <a:gd name="T97" fmla="*/ 1390999 h 3880"/>
                <a:gd name="T98" fmla="*/ 1901693 w 5185"/>
                <a:gd name="T99" fmla="*/ 1379977 h 3880"/>
                <a:gd name="T100" fmla="*/ 1903898 w 5185"/>
                <a:gd name="T101" fmla="*/ 1369322 h 3880"/>
                <a:gd name="T102" fmla="*/ 1905000 w 5185"/>
                <a:gd name="T103" fmla="*/ 1359402 h 388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85" h="3880">
                  <a:moveTo>
                    <a:pt x="4775" y="2900"/>
                  </a:moveTo>
                  <a:lnTo>
                    <a:pt x="411" y="2900"/>
                  </a:lnTo>
                  <a:lnTo>
                    <a:pt x="87" y="3532"/>
                  </a:lnTo>
                  <a:lnTo>
                    <a:pt x="5099" y="3532"/>
                  </a:lnTo>
                  <a:lnTo>
                    <a:pt x="4775" y="2900"/>
                  </a:lnTo>
                  <a:close/>
                  <a:moveTo>
                    <a:pt x="2046" y="3380"/>
                  </a:moveTo>
                  <a:lnTo>
                    <a:pt x="2181" y="3125"/>
                  </a:lnTo>
                  <a:lnTo>
                    <a:pt x="3017" y="3125"/>
                  </a:lnTo>
                  <a:lnTo>
                    <a:pt x="3139" y="3380"/>
                  </a:lnTo>
                  <a:lnTo>
                    <a:pt x="2046" y="3380"/>
                  </a:lnTo>
                  <a:close/>
                  <a:moveTo>
                    <a:pt x="4700" y="2755"/>
                  </a:moveTo>
                  <a:lnTo>
                    <a:pt x="4700" y="2755"/>
                  </a:lnTo>
                  <a:lnTo>
                    <a:pt x="4698" y="2743"/>
                  </a:lnTo>
                  <a:lnTo>
                    <a:pt x="4700" y="2731"/>
                  </a:lnTo>
                  <a:lnTo>
                    <a:pt x="4700" y="120"/>
                  </a:lnTo>
                  <a:lnTo>
                    <a:pt x="4699" y="108"/>
                  </a:lnTo>
                  <a:lnTo>
                    <a:pt x="4697" y="95"/>
                  </a:lnTo>
                  <a:lnTo>
                    <a:pt x="4694" y="84"/>
                  </a:lnTo>
                  <a:lnTo>
                    <a:pt x="4690" y="73"/>
                  </a:lnTo>
                  <a:lnTo>
                    <a:pt x="4685" y="63"/>
                  </a:lnTo>
                  <a:lnTo>
                    <a:pt x="4680" y="53"/>
                  </a:lnTo>
                  <a:lnTo>
                    <a:pt x="4673" y="43"/>
                  </a:lnTo>
                  <a:lnTo>
                    <a:pt x="4665" y="34"/>
                  </a:lnTo>
                  <a:lnTo>
                    <a:pt x="4657" y="27"/>
                  </a:lnTo>
                  <a:lnTo>
                    <a:pt x="4647" y="20"/>
                  </a:lnTo>
                  <a:lnTo>
                    <a:pt x="4637" y="14"/>
                  </a:lnTo>
                  <a:lnTo>
                    <a:pt x="4627" y="9"/>
                  </a:lnTo>
                  <a:lnTo>
                    <a:pt x="4616" y="5"/>
                  </a:lnTo>
                  <a:lnTo>
                    <a:pt x="4605" y="2"/>
                  </a:lnTo>
                  <a:lnTo>
                    <a:pt x="4592" y="1"/>
                  </a:lnTo>
                  <a:lnTo>
                    <a:pt x="4580" y="0"/>
                  </a:lnTo>
                  <a:lnTo>
                    <a:pt x="605" y="0"/>
                  </a:lnTo>
                  <a:lnTo>
                    <a:pt x="593" y="1"/>
                  </a:lnTo>
                  <a:lnTo>
                    <a:pt x="581" y="2"/>
                  </a:lnTo>
                  <a:lnTo>
                    <a:pt x="569" y="5"/>
                  </a:lnTo>
                  <a:lnTo>
                    <a:pt x="558" y="9"/>
                  </a:lnTo>
                  <a:lnTo>
                    <a:pt x="548" y="14"/>
                  </a:lnTo>
                  <a:lnTo>
                    <a:pt x="538" y="20"/>
                  </a:lnTo>
                  <a:lnTo>
                    <a:pt x="529" y="27"/>
                  </a:lnTo>
                  <a:lnTo>
                    <a:pt x="521" y="34"/>
                  </a:lnTo>
                  <a:lnTo>
                    <a:pt x="512" y="43"/>
                  </a:lnTo>
                  <a:lnTo>
                    <a:pt x="505" y="53"/>
                  </a:lnTo>
                  <a:lnTo>
                    <a:pt x="499" y="63"/>
                  </a:lnTo>
                  <a:lnTo>
                    <a:pt x="494" y="73"/>
                  </a:lnTo>
                  <a:lnTo>
                    <a:pt x="490" y="84"/>
                  </a:lnTo>
                  <a:lnTo>
                    <a:pt x="488" y="95"/>
                  </a:lnTo>
                  <a:lnTo>
                    <a:pt x="486" y="108"/>
                  </a:lnTo>
                  <a:lnTo>
                    <a:pt x="485" y="120"/>
                  </a:lnTo>
                  <a:lnTo>
                    <a:pt x="485" y="2731"/>
                  </a:lnTo>
                  <a:lnTo>
                    <a:pt x="486" y="2743"/>
                  </a:lnTo>
                  <a:lnTo>
                    <a:pt x="485" y="2755"/>
                  </a:lnTo>
                  <a:lnTo>
                    <a:pt x="484" y="2756"/>
                  </a:lnTo>
                  <a:lnTo>
                    <a:pt x="4701" y="2756"/>
                  </a:lnTo>
                  <a:lnTo>
                    <a:pt x="4700" y="2755"/>
                  </a:lnTo>
                  <a:close/>
                  <a:moveTo>
                    <a:pt x="4401" y="2552"/>
                  </a:moveTo>
                  <a:lnTo>
                    <a:pt x="784" y="2552"/>
                  </a:lnTo>
                  <a:lnTo>
                    <a:pt x="784" y="299"/>
                  </a:lnTo>
                  <a:lnTo>
                    <a:pt x="4401" y="299"/>
                  </a:lnTo>
                  <a:lnTo>
                    <a:pt x="4401" y="2552"/>
                  </a:lnTo>
                  <a:close/>
                  <a:moveTo>
                    <a:pt x="5172" y="3676"/>
                  </a:moveTo>
                  <a:lnTo>
                    <a:pt x="12" y="3676"/>
                  </a:lnTo>
                  <a:lnTo>
                    <a:pt x="0" y="3700"/>
                  </a:lnTo>
                  <a:lnTo>
                    <a:pt x="1" y="3713"/>
                  </a:lnTo>
                  <a:lnTo>
                    <a:pt x="2" y="3727"/>
                  </a:lnTo>
                  <a:lnTo>
                    <a:pt x="5" y="3741"/>
                  </a:lnTo>
                  <a:lnTo>
                    <a:pt x="9" y="3756"/>
                  </a:lnTo>
                  <a:lnTo>
                    <a:pt x="14" y="3771"/>
                  </a:lnTo>
                  <a:lnTo>
                    <a:pt x="20" y="3786"/>
                  </a:lnTo>
                  <a:lnTo>
                    <a:pt x="28" y="3801"/>
                  </a:lnTo>
                  <a:lnTo>
                    <a:pt x="36" y="3815"/>
                  </a:lnTo>
                  <a:lnTo>
                    <a:pt x="44" y="3828"/>
                  </a:lnTo>
                  <a:lnTo>
                    <a:pt x="53" y="3841"/>
                  </a:lnTo>
                  <a:lnTo>
                    <a:pt x="63" y="3852"/>
                  </a:lnTo>
                  <a:lnTo>
                    <a:pt x="73" y="3861"/>
                  </a:lnTo>
                  <a:lnTo>
                    <a:pt x="85" y="3869"/>
                  </a:lnTo>
                  <a:lnTo>
                    <a:pt x="96" y="3875"/>
                  </a:lnTo>
                  <a:lnTo>
                    <a:pt x="108" y="3878"/>
                  </a:lnTo>
                  <a:lnTo>
                    <a:pt x="114" y="3879"/>
                  </a:lnTo>
                  <a:lnTo>
                    <a:pt x="120" y="3880"/>
                  </a:lnTo>
                  <a:lnTo>
                    <a:pt x="5065" y="3880"/>
                  </a:lnTo>
                  <a:lnTo>
                    <a:pt x="5071" y="3879"/>
                  </a:lnTo>
                  <a:lnTo>
                    <a:pt x="5077" y="3878"/>
                  </a:lnTo>
                  <a:lnTo>
                    <a:pt x="5089" y="3875"/>
                  </a:lnTo>
                  <a:lnTo>
                    <a:pt x="5101" y="3869"/>
                  </a:lnTo>
                  <a:lnTo>
                    <a:pt x="5112" y="3861"/>
                  </a:lnTo>
                  <a:lnTo>
                    <a:pt x="5122" y="3852"/>
                  </a:lnTo>
                  <a:lnTo>
                    <a:pt x="5132" y="3841"/>
                  </a:lnTo>
                  <a:lnTo>
                    <a:pt x="5141" y="3828"/>
                  </a:lnTo>
                  <a:lnTo>
                    <a:pt x="5150" y="3815"/>
                  </a:lnTo>
                  <a:lnTo>
                    <a:pt x="5158" y="3801"/>
                  </a:lnTo>
                  <a:lnTo>
                    <a:pt x="5165" y="3786"/>
                  </a:lnTo>
                  <a:lnTo>
                    <a:pt x="5171" y="3771"/>
                  </a:lnTo>
                  <a:lnTo>
                    <a:pt x="5176" y="3756"/>
                  </a:lnTo>
                  <a:lnTo>
                    <a:pt x="5180" y="3741"/>
                  </a:lnTo>
                  <a:lnTo>
                    <a:pt x="5182" y="3727"/>
                  </a:lnTo>
                  <a:lnTo>
                    <a:pt x="5184" y="3713"/>
                  </a:lnTo>
                  <a:lnTo>
                    <a:pt x="5185" y="3700"/>
                  </a:lnTo>
                  <a:lnTo>
                    <a:pt x="5172" y="367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bIns="360000"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8" name="椭圆 17"/>
          <p:cNvSpPr/>
          <p:nvPr/>
        </p:nvSpPr>
        <p:spPr>
          <a:xfrm>
            <a:off x="1997946" y="860833"/>
            <a:ext cx="576000" cy="5760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400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kumimoji="0" lang="en-US" altLang="zh-CN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文本框 18"/>
          <p:cNvSpPr txBox="1"/>
          <p:nvPr/>
        </p:nvSpPr>
        <p:spPr>
          <a:xfrm>
            <a:off x="2540463" y="1430768"/>
            <a:ext cx="6129404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借：银行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存款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                   </a:t>
            </a:r>
            <a:r>
              <a:rPr lang="zh-CN" altLang="zh-CN" sz="18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zh-CN" altLang="zh-CN" sz="18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实际收到金额）</a:t>
            </a:r>
          </a:p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　　长期借款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利息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调整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</a:t>
            </a:r>
            <a:r>
              <a:rPr lang="zh-CN" altLang="zh-CN" sz="18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zh-CN" altLang="zh-CN" sz="18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如存在差额）</a:t>
            </a:r>
          </a:p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　　贷：长期借款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本金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</a:t>
            </a:r>
            <a:r>
              <a:rPr lang="zh-CN" altLang="zh-CN" sz="18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zh-CN" altLang="zh-CN" sz="18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借款本金）</a:t>
            </a:r>
          </a:p>
        </p:txBody>
      </p:sp>
      <p:sp>
        <p:nvSpPr>
          <p:cNvPr id="22" name="文本框 19"/>
          <p:cNvSpPr txBox="1"/>
          <p:nvPr/>
        </p:nvSpPr>
        <p:spPr>
          <a:xfrm>
            <a:off x="2573946" y="860833"/>
            <a:ext cx="657005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50000"/>
              </a:lnSpc>
              <a:defRPr/>
            </a:pPr>
            <a:r>
              <a:rPr lang="zh-CN" altLang="zh-CN" sz="2000" b="1" kern="0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企业取得长期借款时</a:t>
            </a:r>
            <a:endParaRPr lang="zh-CN" altLang="en-US" sz="2000" b="1" kern="0" dirty="0">
              <a:solidFill>
                <a:srgbClr val="084CA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2074937" y="2769596"/>
            <a:ext cx="576000" cy="5760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400" kern="0" noProof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kumimoji="0" lang="en-US" altLang="zh-CN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文本框 19"/>
          <p:cNvSpPr txBox="1"/>
          <p:nvPr/>
        </p:nvSpPr>
        <p:spPr>
          <a:xfrm>
            <a:off x="2650937" y="2769596"/>
            <a:ext cx="657005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50000"/>
              </a:lnSpc>
              <a:defRPr/>
            </a:pPr>
            <a:r>
              <a:rPr lang="zh-CN" altLang="zh-CN" sz="2000" b="1" kern="0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发生长期借款利息</a:t>
            </a:r>
            <a:endParaRPr lang="zh-CN" altLang="en-US" sz="2000" b="1" kern="0" dirty="0">
              <a:solidFill>
                <a:srgbClr val="084CA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文本框 18"/>
          <p:cNvSpPr txBox="1"/>
          <p:nvPr/>
        </p:nvSpPr>
        <p:spPr>
          <a:xfrm>
            <a:off x="2540463" y="3327317"/>
            <a:ext cx="61294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借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：管理费用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zh-CN" altLang="en-US" sz="18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zh-CN" altLang="zh-CN" sz="18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筹建期间</a:t>
            </a:r>
            <a:r>
              <a:rPr lang="zh-CN" altLang="en-US" sz="18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）</a:t>
            </a:r>
            <a:endParaRPr lang="en-US" altLang="zh-CN" sz="1800" b="1" dirty="0" smtClean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财务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费用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</a:t>
            </a:r>
            <a:r>
              <a:rPr lang="zh-CN" altLang="en-US" sz="18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zh-CN" altLang="zh-CN" sz="18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生产经营期间</a:t>
            </a:r>
            <a:r>
              <a:rPr lang="zh-CN" altLang="en-US" sz="18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）</a:t>
            </a:r>
            <a:endParaRPr lang="en-US" altLang="zh-CN" sz="1800" b="1" dirty="0" smtClean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在建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工程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等</a:t>
            </a:r>
            <a:r>
              <a:rPr lang="zh-CN" altLang="en-US" sz="18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zh-CN" altLang="zh-CN" sz="18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购建</a:t>
            </a:r>
            <a:r>
              <a:rPr lang="zh-CN" altLang="zh-CN" sz="18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固定资产</a:t>
            </a:r>
            <a:r>
              <a:rPr lang="zh-CN" altLang="en-US" sz="18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zh-CN" altLang="zh-CN" sz="18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尚未达到预定可使用状态前</a:t>
            </a:r>
            <a:r>
              <a:rPr lang="zh-CN" altLang="en-US" sz="18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）</a:t>
            </a:r>
            <a:endParaRPr lang="en-US" altLang="zh-CN" sz="18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贷：</a:t>
            </a:r>
            <a:r>
              <a:rPr lang="zh-CN" altLang="en-US" sz="1800" dirty="0">
                <a:latin typeface="微软雅黑" pitchFamily="34" charset="-122"/>
                <a:ea typeface="微软雅黑" pitchFamily="34" charset="-122"/>
              </a:rPr>
              <a:t>应付利息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等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46893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9" y="230618"/>
            <a:ext cx="3766561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长期借款</a:t>
            </a: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的</a:t>
            </a: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账务处理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107700" y="1220580"/>
            <a:ext cx="1760598" cy="1690207"/>
            <a:chOff x="1715" y="4363"/>
            <a:chExt cx="3628" cy="3490"/>
          </a:xfrm>
        </p:grpSpPr>
        <p:sp>
          <p:nvSpPr>
            <p:cNvPr id="16" name="椭圆 15"/>
            <p:cNvSpPr/>
            <p:nvPr/>
          </p:nvSpPr>
          <p:spPr>
            <a:xfrm>
              <a:off x="1715" y="4363"/>
              <a:ext cx="3628" cy="3490"/>
            </a:xfrm>
            <a:prstGeom prst="ellipse">
              <a:avLst/>
            </a:prstGeom>
            <a:solidFill>
              <a:srgbClr val="084CA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7" name=" 2050"/>
            <p:cNvSpPr/>
            <p:nvPr/>
          </p:nvSpPr>
          <p:spPr bwMode="auto">
            <a:xfrm>
              <a:off x="2601" y="5210"/>
              <a:ext cx="1856" cy="1796"/>
            </a:xfrm>
            <a:custGeom>
              <a:avLst/>
              <a:gdLst>
                <a:gd name="T0" fmla="*/ 151004 w 5185"/>
                <a:gd name="T1" fmla="*/ 1065477 h 3880"/>
                <a:gd name="T2" fmla="*/ 1873403 w 5185"/>
                <a:gd name="T3" fmla="*/ 1297678 h 3880"/>
                <a:gd name="T4" fmla="*/ 751713 w 5185"/>
                <a:gd name="T5" fmla="*/ 1241832 h 3880"/>
                <a:gd name="T6" fmla="*/ 1108464 w 5185"/>
                <a:gd name="T7" fmla="*/ 1148144 h 3880"/>
                <a:gd name="T8" fmla="*/ 751713 w 5185"/>
                <a:gd name="T9" fmla="*/ 1241832 h 3880"/>
                <a:gd name="T10" fmla="*/ 1726808 w 5185"/>
                <a:gd name="T11" fmla="*/ 1012203 h 3880"/>
                <a:gd name="T12" fmla="*/ 1726073 w 5185"/>
                <a:gd name="T13" fmla="*/ 1007794 h 3880"/>
                <a:gd name="T14" fmla="*/ 1726808 w 5185"/>
                <a:gd name="T15" fmla="*/ 44089 h 3880"/>
                <a:gd name="T16" fmla="*/ 1726441 w 5185"/>
                <a:gd name="T17" fmla="*/ 39680 h 3880"/>
                <a:gd name="T18" fmla="*/ 1724604 w 5185"/>
                <a:gd name="T19" fmla="*/ 30862 h 3880"/>
                <a:gd name="T20" fmla="*/ 1721297 w 5185"/>
                <a:gd name="T21" fmla="*/ 23147 h 3880"/>
                <a:gd name="T22" fmla="*/ 1716888 w 5185"/>
                <a:gd name="T23" fmla="*/ 15798 h 3880"/>
                <a:gd name="T24" fmla="*/ 1711010 w 5185"/>
                <a:gd name="T25" fmla="*/ 9920 h 3880"/>
                <a:gd name="T26" fmla="*/ 1703662 w 5185"/>
                <a:gd name="T27" fmla="*/ 5144 h 3880"/>
                <a:gd name="T28" fmla="*/ 1695946 w 5185"/>
                <a:gd name="T29" fmla="*/ 1837 h 3880"/>
                <a:gd name="T30" fmla="*/ 1687128 w 5185"/>
                <a:gd name="T31" fmla="*/ 367 h 3880"/>
                <a:gd name="T32" fmla="*/ 222281 w 5185"/>
                <a:gd name="T33" fmla="*/ 0 h 3880"/>
                <a:gd name="T34" fmla="*/ 217872 w 5185"/>
                <a:gd name="T35" fmla="*/ 367 h 3880"/>
                <a:gd name="T36" fmla="*/ 209054 w 5185"/>
                <a:gd name="T37" fmla="*/ 1837 h 3880"/>
                <a:gd name="T38" fmla="*/ 201338 w 5185"/>
                <a:gd name="T39" fmla="*/ 5144 h 3880"/>
                <a:gd name="T40" fmla="*/ 194358 w 5185"/>
                <a:gd name="T41" fmla="*/ 9920 h 3880"/>
                <a:gd name="T42" fmla="*/ 188112 w 5185"/>
                <a:gd name="T43" fmla="*/ 15798 h 3880"/>
                <a:gd name="T44" fmla="*/ 183336 w 5185"/>
                <a:gd name="T45" fmla="*/ 23147 h 3880"/>
                <a:gd name="T46" fmla="*/ 180029 w 5185"/>
                <a:gd name="T47" fmla="*/ 30862 h 3880"/>
                <a:gd name="T48" fmla="*/ 178559 w 5185"/>
                <a:gd name="T49" fmla="*/ 39680 h 3880"/>
                <a:gd name="T50" fmla="*/ 178192 w 5185"/>
                <a:gd name="T51" fmla="*/ 1003386 h 3880"/>
                <a:gd name="T52" fmla="*/ 178559 w 5185"/>
                <a:gd name="T53" fmla="*/ 1007794 h 3880"/>
                <a:gd name="T54" fmla="*/ 178192 w 5185"/>
                <a:gd name="T55" fmla="*/ 1012203 h 3880"/>
                <a:gd name="T56" fmla="*/ 1727176 w 5185"/>
                <a:gd name="T57" fmla="*/ 1012571 h 3880"/>
                <a:gd name="T58" fmla="*/ 1616954 w 5185"/>
                <a:gd name="T59" fmla="*/ 937620 h 3880"/>
                <a:gd name="T60" fmla="*/ 288046 w 5185"/>
                <a:gd name="T61" fmla="*/ 109854 h 3880"/>
                <a:gd name="T62" fmla="*/ 1616954 w 5185"/>
                <a:gd name="T63" fmla="*/ 937620 h 3880"/>
                <a:gd name="T64" fmla="*/ 4409 w 5185"/>
                <a:gd name="T65" fmla="*/ 1350584 h 3880"/>
                <a:gd name="T66" fmla="*/ 0 w 5185"/>
                <a:gd name="T67" fmla="*/ 1359402 h 3880"/>
                <a:gd name="T68" fmla="*/ 735 w 5185"/>
                <a:gd name="T69" fmla="*/ 1369322 h 3880"/>
                <a:gd name="T70" fmla="*/ 3307 w 5185"/>
                <a:gd name="T71" fmla="*/ 1379977 h 3880"/>
                <a:gd name="T72" fmla="*/ 7348 w 5185"/>
                <a:gd name="T73" fmla="*/ 1390999 h 3880"/>
                <a:gd name="T74" fmla="*/ 13227 w 5185"/>
                <a:gd name="T75" fmla="*/ 1401654 h 3880"/>
                <a:gd name="T76" fmla="*/ 19473 w 5185"/>
                <a:gd name="T77" fmla="*/ 1411206 h 3880"/>
                <a:gd name="T78" fmla="*/ 26821 w 5185"/>
                <a:gd name="T79" fmla="*/ 1418554 h 3880"/>
                <a:gd name="T80" fmla="*/ 35271 w 5185"/>
                <a:gd name="T81" fmla="*/ 1423698 h 3880"/>
                <a:gd name="T82" fmla="*/ 41884 w 5185"/>
                <a:gd name="T83" fmla="*/ 1425168 h 3880"/>
                <a:gd name="T84" fmla="*/ 1860911 w 5185"/>
                <a:gd name="T85" fmla="*/ 1425535 h 3880"/>
                <a:gd name="T86" fmla="*/ 1863116 w 5185"/>
                <a:gd name="T87" fmla="*/ 1425168 h 3880"/>
                <a:gd name="T88" fmla="*/ 1869729 w 5185"/>
                <a:gd name="T89" fmla="*/ 1423698 h 3880"/>
                <a:gd name="T90" fmla="*/ 1878179 w 5185"/>
                <a:gd name="T91" fmla="*/ 1418554 h 3880"/>
                <a:gd name="T92" fmla="*/ 1885527 w 5185"/>
                <a:gd name="T93" fmla="*/ 1411206 h 3880"/>
                <a:gd name="T94" fmla="*/ 1892141 w 5185"/>
                <a:gd name="T95" fmla="*/ 1401654 h 3880"/>
                <a:gd name="T96" fmla="*/ 1897652 w 5185"/>
                <a:gd name="T97" fmla="*/ 1390999 h 3880"/>
                <a:gd name="T98" fmla="*/ 1901693 w 5185"/>
                <a:gd name="T99" fmla="*/ 1379977 h 3880"/>
                <a:gd name="T100" fmla="*/ 1903898 w 5185"/>
                <a:gd name="T101" fmla="*/ 1369322 h 3880"/>
                <a:gd name="T102" fmla="*/ 1905000 w 5185"/>
                <a:gd name="T103" fmla="*/ 1359402 h 388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85" h="3880">
                  <a:moveTo>
                    <a:pt x="4775" y="2900"/>
                  </a:moveTo>
                  <a:lnTo>
                    <a:pt x="411" y="2900"/>
                  </a:lnTo>
                  <a:lnTo>
                    <a:pt x="87" y="3532"/>
                  </a:lnTo>
                  <a:lnTo>
                    <a:pt x="5099" y="3532"/>
                  </a:lnTo>
                  <a:lnTo>
                    <a:pt x="4775" y="2900"/>
                  </a:lnTo>
                  <a:close/>
                  <a:moveTo>
                    <a:pt x="2046" y="3380"/>
                  </a:moveTo>
                  <a:lnTo>
                    <a:pt x="2181" y="3125"/>
                  </a:lnTo>
                  <a:lnTo>
                    <a:pt x="3017" y="3125"/>
                  </a:lnTo>
                  <a:lnTo>
                    <a:pt x="3139" y="3380"/>
                  </a:lnTo>
                  <a:lnTo>
                    <a:pt x="2046" y="3380"/>
                  </a:lnTo>
                  <a:close/>
                  <a:moveTo>
                    <a:pt x="4700" y="2755"/>
                  </a:moveTo>
                  <a:lnTo>
                    <a:pt x="4700" y="2755"/>
                  </a:lnTo>
                  <a:lnTo>
                    <a:pt x="4698" y="2743"/>
                  </a:lnTo>
                  <a:lnTo>
                    <a:pt x="4700" y="2731"/>
                  </a:lnTo>
                  <a:lnTo>
                    <a:pt x="4700" y="120"/>
                  </a:lnTo>
                  <a:lnTo>
                    <a:pt x="4699" y="108"/>
                  </a:lnTo>
                  <a:lnTo>
                    <a:pt x="4697" y="95"/>
                  </a:lnTo>
                  <a:lnTo>
                    <a:pt x="4694" y="84"/>
                  </a:lnTo>
                  <a:lnTo>
                    <a:pt x="4690" y="73"/>
                  </a:lnTo>
                  <a:lnTo>
                    <a:pt x="4685" y="63"/>
                  </a:lnTo>
                  <a:lnTo>
                    <a:pt x="4680" y="53"/>
                  </a:lnTo>
                  <a:lnTo>
                    <a:pt x="4673" y="43"/>
                  </a:lnTo>
                  <a:lnTo>
                    <a:pt x="4665" y="34"/>
                  </a:lnTo>
                  <a:lnTo>
                    <a:pt x="4657" y="27"/>
                  </a:lnTo>
                  <a:lnTo>
                    <a:pt x="4647" y="20"/>
                  </a:lnTo>
                  <a:lnTo>
                    <a:pt x="4637" y="14"/>
                  </a:lnTo>
                  <a:lnTo>
                    <a:pt x="4627" y="9"/>
                  </a:lnTo>
                  <a:lnTo>
                    <a:pt x="4616" y="5"/>
                  </a:lnTo>
                  <a:lnTo>
                    <a:pt x="4605" y="2"/>
                  </a:lnTo>
                  <a:lnTo>
                    <a:pt x="4592" y="1"/>
                  </a:lnTo>
                  <a:lnTo>
                    <a:pt x="4580" y="0"/>
                  </a:lnTo>
                  <a:lnTo>
                    <a:pt x="605" y="0"/>
                  </a:lnTo>
                  <a:lnTo>
                    <a:pt x="593" y="1"/>
                  </a:lnTo>
                  <a:lnTo>
                    <a:pt x="581" y="2"/>
                  </a:lnTo>
                  <a:lnTo>
                    <a:pt x="569" y="5"/>
                  </a:lnTo>
                  <a:lnTo>
                    <a:pt x="558" y="9"/>
                  </a:lnTo>
                  <a:lnTo>
                    <a:pt x="548" y="14"/>
                  </a:lnTo>
                  <a:lnTo>
                    <a:pt x="538" y="20"/>
                  </a:lnTo>
                  <a:lnTo>
                    <a:pt x="529" y="27"/>
                  </a:lnTo>
                  <a:lnTo>
                    <a:pt x="521" y="34"/>
                  </a:lnTo>
                  <a:lnTo>
                    <a:pt x="512" y="43"/>
                  </a:lnTo>
                  <a:lnTo>
                    <a:pt x="505" y="53"/>
                  </a:lnTo>
                  <a:lnTo>
                    <a:pt x="499" y="63"/>
                  </a:lnTo>
                  <a:lnTo>
                    <a:pt x="494" y="73"/>
                  </a:lnTo>
                  <a:lnTo>
                    <a:pt x="490" y="84"/>
                  </a:lnTo>
                  <a:lnTo>
                    <a:pt x="488" y="95"/>
                  </a:lnTo>
                  <a:lnTo>
                    <a:pt x="486" y="108"/>
                  </a:lnTo>
                  <a:lnTo>
                    <a:pt x="485" y="120"/>
                  </a:lnTo>
                  <a:lnTo>
                    <a:pt x="485" y="2731"/>
                  </a:lnTo>
                  <a:lnTo>
                    <a:pt x="486" y="2743"/>
                  </a:lnTo>
                  <a:lnTo>
                    <a:pt x="485" y="2755"/>
                  </a:lnTo>
                  <a:lnTo>
                    <a:pt x="484" y="2756"/>
                  </a:lnTo>
                  <a:lnTo>
                    <a:pt x="4701" y="2756"/>
                  </a:lnTo>
                  <a:lnTo>
                    <a:pt x="4700" y="2755"/>
                  </a:lnTo>
                  <a:close/>
                  <a:moveTo>
                    <a:pt x="4401" y="2552"/>
                  </a:moveTo>
                  <a:lnTo>
                    <a:pt x="784" y="2552"/>
                  </a:lnTo>
                  <a:lnTo>
                    <a:pt x="784" y="299"/>
                  </a:lnTo>
                  <a:lnTo>
                    <a:pt x="4401" y="299"/>
                  </a:lnTo>
                  <a:lnTo>
                    <a:pt x="4401" y="2552"/>
                  </a:lnTo>
                  <a:close/>
                  <a:moveTo>
                    <a:pt x="5172" y="3676"/>
                  </a:moveTo>
                  <a:lnTo>
                    <a:pt x="12" y="3676"/>
                  </a:lnTo>
                  <a:lnTo>
                    <a:pt x="0" y="3700"/>
                  </a:lnTo>
                  <a:lnTo>
                    <a:pt x="1" y="3713"/>
                  </a:lnTo>
                  <a:lnTo>
                    <a:pt x="2" y="3727"/>
                  </a:lnTo>
                  <a:lnTo>
                    <a:pt x="5" y="3741"/>
                  </a:lnTo>
                  <a:lnTo>
                    <a:pt x="9" y="3756"/>
                  </a:lnTo>
                  <a:lnTo>
                    <a:pt x="14" y="3771"/>
                  </a:lnTo>
                  <a:lnTo>
                    <a:pt x="20" y="3786"/>
                  </a:lnTo>
                  <a:lnTo>
                    <a:pt x="28" y="3801"/>
                  </a:lnTo>
                  <a:lnTo>
                    <a:pt x="36" y="3815"/>
                  </a:lnTo>
                  <a:lnTo>
                    <a:pt x="44" y="3828"/>
                  </a:lnTo>
                  <a:lnTo>
                    <a:pt x="53" y="3841"/>
                  </a:lnTo>
                  <a:lnTo>
                    <a:pt x="63" y="3852"/>
                  </a:lnTo>
                  <a:lnTo>
                    <a:pt x="73" y="3861"/>
                  </a:lnTo>
                  <a:lnTo>
                    <a:pt x="85" y="3869"/>
                  </a:lnTo>
                  <a:lnTo>
                    <a:pt x="96" y="3875"/>
                  </a:lnTo>
                  <a:lnTo>
                    <a:pt x="108" y="3878"/>
                  </a:lnTo>
                  <a:lnTo>
                    <a:pt x="114" y="3879"/>
                  </a:lnTo>
                  <a:lnTo>
                    <a:pt x="120" y="3880"/>
                  </a:lnTo>
                  <a:lnTo>
                    <a:pt x="5065" y="3880"/>
                  </a:lnTo>
                  <a:lnTo>
                    <a:pt x="5071" y="3879"/>
                  </a:lnTo>
                  <a:lnTo>
                    <a:pt x="5077" y="3878"/>
                  </a:lnTo>
                  <a:lnTo>
                    <a:pt x="5089" y="3875"/>
                  </a:lnTo>
                  <a:lnTo>
                    <a:pt x="5101" y="3869"/>
                  </a:lnTo>
                  <a:lnTo>
                    <a:pt x="5112" y="3861"/>
                  </a:lnTo>
                  <a:lnTo>
                    <a:pt x="5122" y="3852"/>
                  </a:lnTo>
                  <a:lnTo>
                    <a:pt x="5132" y="3841"/>
                  </a:lnTo>
                  <a:lnTo>
                    <a:pt x="5141" y="3828"/>
                  </a:lnTo>
                  <a:lnTo>
                    <a:pt x="5150" y="3815"/>
                  </a:lnTo>
                  <a:lnTo>
                    <a:pt x="5158" y="3801"/>
                  </a:lnTo>
                  <a:lnTo>
                    <a:pt x="5165" y="3786"/>
                  </a:lnTo>
                  <a:lnTo>
                    <a:pt x="5171" y="3771"/>
                  </a:lnTo>
                  <a:lnTo>
                    <a:pt x="5176" y="3756"/>
                  </a:lnTo>
                  <a:lnTo>
                    <a:pt x="5180" y="3741"/>
                  </a:lnTo>
                  <a:lnTo>
                    <a:pt x="5182" y="3727"/>
                  </a:lnTo>
                  <a:lnTo>
                    <a:pt x="5184" y="3713"/>
                  </a:lnTo>
                  <a:lnTo>
                    <a:pt x="5185" y="3700"/>
                  </a:lnTo>
                  <a:lnTo>
                    <a:pt x="5172" y="367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bIns="360000"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8" name="椭圆 17"/>
          <p:cNvSpPr/>
          <p:nvPr/>
        </p:nvSpPr>
        <p:spPr>
          <a:xfrm>
            <a:off x="1997946" y="860833"/>
            <a:ext cx="576000" cy="5760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400" kern="0" noProof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kumimoji="0" lang="en-US" altLang="zh-CN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文本框 18"/>
          <p:cNvSpPr txBox="1"/>
          <p:nvPr/>
        </p:nvSpPr>
        <p:spPr>
          <a:xfrm>
            <a:off x="2540463" y="1430768"/>
            <a:ext cx="6129404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借：长期借款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本金</a:t>
            </a:r>
          </a:p>
          <a:p>
            <a:pPr>
              <a:lnSpc>
                <a:spcPct val="150000"/>
              </a:lnSpc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应付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利息</a:t>
            </a:r>
          </a:p>
          <a:p>
            <a:pPr>
              <a:lnSpc>
                <a:spcPct val="150000"/>
              </a:lnSpc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贷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：银行存款</a:t>
            </a:r>
          </a:p>
        </p:txBody>
      </p:sp>
      <p:sp>
        <p:nvSpPr>
          <p:cNvPr id="22" name="文本框 19"/>
          <p:cNvSpPr txBox="1"/>
          <p:nvPr/>
        </p:nvSpPr>
        <p:spPr>
          <a:xfrm>
            <a:off x="2573946" y="860833"/>
            <a:ext cx="6570054" cy="4962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50000"/>
              </a:lnSpc>
              <a:defRPr/>
            </a:pPr>
            <a:r>
              <a:rPr lang="zh-CN" altLang="zh-CN" sz="2000" b="1" kern="0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企业归还长期借款的本金</a:t>
            </a:r>
            <a:r>
              <a:rPr lang="zh-CN" altLang="zh-CN" sz="2000" b="1" kern="0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时</a:t>
            </a:r>
            <a:endParaRPr lang="zh-CN" altLang="en-US" sz="2000" b="1" kern="0" dirty="0">
              <a:solidFill>
                <a:srgbClr val="084CA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74785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9" y="230618"/>
            <a:ext cx="3766561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长期借款</a:t>
            </a: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的</a:t>
            </a: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账务处理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sp>
        <p:nvSpPr>
          <p:cNvPr id="12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545943" y="649144"/>
            <a:ext cx="612700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pPr lvl="0"/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案例</a:t>
            </a:r>
            <a:endParaRPr lang="zh-CN" altLang="zh-CN" sz="1800" b="1" dirty="0">
              <a:solidFill>
                <a:srgbClr val="084CA1"/>
              </a:solidFill>
              <a:ea typeface="微软雅黑"/>
              <a:cs typeface="+mn-ea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48981" y="1188988"/>
            <a:ext cx="813943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20000"/>
              </a:spcBef>
              <a:buClr>
                <a:schemeClr val="folHlink"/>
              </a:buClr>
              <a:buSzPct val="60000"/>
            </a:pP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A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企业为增值税一般纳税人，于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2018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11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30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日从银行借入资金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4 000 000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元，借款期限为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年，年利率为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8.4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％（到期一次还本付息，不计复利）。所借款项已存入银行，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A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企业用该借款于当日购买不需安装的设备一台，价款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3 000 000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元，增值税额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480 000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元，另支付保险等费用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100 000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元，设备于当日投入使用。</a:t>
            </a:r>
            <a:endParaRPr lang="zh-CN" altLang="en-US" sz="1800" dirty="0">
              <a:latin typeface="微软雅黑" pitchFamily="34" charset="-122"/>
              <a:ea typeface="微软雅黑" pitchFamily="34" charset="-122"/>
              <a:cs typeface="+mn-ea"/>
            </a:endParaRPr>
          </a:p>
        </p:txBody>
      </p:sp>
      <p:sp>
        <p:nvSpPr>
          <p:cNvPr id="19" name="矩形 18"/>
          <p:cNvSpPr/>
          <p:nvPr>
            <p:custDataLst>
              <p:tags r:id="rId7"/>
            </p:custDataLst>
          </p:nvPr>
        </p:nvSpPr>
        <p:spPr>
          <a:xfrm>
            <a:off x="748983" y="1127796"/>
            <a:ext cx="7767949" cy="45719"/>
          </a:xfrm>
          <a:prstGeom prst="rect">
            <a:avLst/>
          </a:prstGeom>
          <a:solidFill>
            <a:srgbClr val="084CA1"/>
          </a:solidFill>
          <a:ln w="25400" cap="flat" cmpd="sng" algn="ctr">
            <a:solidFill>
              <a:srgbClr val="084CA1"/>
            </a:solidFill>
            <a:prstDash val="solid"/>
          </a:ln>
          <a:effectLst/>
        </p:spPr>
        <p:txBody>
          <a:bodyPr lIns="68577" tIns="34289" rIns="68577" bIns="34289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矩形 20"/>
          <p:cNvSpPr/>
          <p:nvPr>
            <p:custDataLst>
              <p:tags r:id="rId8"/>
            </p:custDataLst>
          </p:nvPr>
        </p:nvSpPr>
        <p:spPr>
          <a:xfrm>
            <a:off x="672541" y="2935462"/>
            <a:ext cx="7844391" cy="5584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</a:ln>
          <a:effectLst/>
        </p:spPr>
        <p:txBody>
          <a:bodyPr lIns="68577" tIns="34289" rIns="68577" bIns="34289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49888" y="3018577"/>
            <a:ext cx="7767044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）取得借款时：</a:t>
            </a:r>
          </a:p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借：银行存款　　　　　　　　　　　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4 000 000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　　贷：长期借款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本金　　　　　　　　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      4 000 000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38236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9" y="230618"/>
            <a:ext cx="3766561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长期借款</a:t>
            </a: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的</a:t>
            </a: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账务处理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sp>
        <p:nvSpPr>
          <p:cNvPr id="12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545943" y="649144"/>
            <a:ext cx="612700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pPr lvl="0"/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案例</a:t>
            </a:r>
            <a:endParaRPr lang="zh-CN" altLang="zh-CN" sz="1800" b="1" dirty="0">
              <a:solidFill>
                <a:srgbClr val="084CA1"/>
              </a:solidFill>
              <a:ea typeface="微软雅黑"/>
              <a:cs typeface="+mn-ea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48981" y="1188988"/>
            <a:ext cx="813943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20000"/>
              </a:spcBef>
              <a:buClr>
                <a:schemeClr val="folHlink"/>
              </a:buClr>
              <a:buSzPct val="60000"/>
            </a:pP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A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企业为增值税一般纳税人，于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2018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11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30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日从银行借入资金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4 000 000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元，借款期限为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年，年利率为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8.4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％（到期一次还本付息，不计复利）。所借款项已存入银行，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A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企业用该借款于当日购买不需安装的设备一台，价款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3 000 000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元，增值税额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480 000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元，另支付保险等费用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100 000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元，设备于当日投入使用。</a:t>
            </a:r>
            <a:endParaRPr lang="zh-CN" altLang="en-US" sz="1800" dirty="0">
              <a:latin typeface="微软雅黑" pitchFamily="34" charset="-122"/>
              <a:ea typeface="微软雅黑" pitchFamily="34" charset="-122"/>
              <a:cs typeface="+mn-ea"/>
            </a:endParaRPr>
          </a:p>
        </p:txBody>
      </p:sp>
      <p:sp>
        <p:nvSpPr>
          <p:cNvPr id="19" name="矩形 18"/>
          <p:cNvSpPr/>
          <p:nvPr>
            <p:custDataLst>
              <p:tags r:id="rId7"/>
            </p:custDataLst>
          </p:nvPr>
        </p:nvSpPr>
        <p:spPr>
          <a:xfrm>
            <a:off x="748983" y="1127796"/>
            <a:ext cx="7767949" cy="45719"/>
          </a:xfrm>
          <a:prstGeom prst="rect">
            <a:avLst/>
          </a:prstGeom>
          <a:solidFill>
            <a:srgbClr val="084CA1"/>
          </a:solidFill>
          <a:ln w="25400" cap="flat" cmpd="sng" algn="ctr">
            <a:solidFill>
              <a:srgbClr val="084CA1"/>
            </a:solidFill>
            <a:prstDash val="solid"/>
          </a:ln>
          <a:effectLst/>
        </p:spPr>
        <p:txBody>
          <a:bodyPr lIns="68577" tIns="34289" rIns="68577" bIns="34289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矩形 20"/>
          <p:cNvSpPr/>
          <p:nvPr>
            <p:custDataLst>
              <p:tags r:id="rId8"/>
            </p:custDataLst>
          </p:nvPr>
        </p:nvSpPr>
        <p:spPr>
          <a:xfrm>
            <a:off x="672541" y="2935462"/>
            <a:ext cx="7844391" cy="5584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</a:ln>
          <a:effectLst/>
        </p:spPr>
        <p:txBody>
          <a:bodyPr lIns="68577" tIns="34289" rIns="68577" bIns="34289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49888" y="3018577"/>
            <a:ext cx="776704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）支付设备款保险费时：</a:t>
            </a:r>
          </a:p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借：固定资产　　　　　　　　　　　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 3 100 000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　　应交税费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应交增值税（进项税额）  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480 000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　　贷：银行存款　　　　　　　　　　　　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      3 580 000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8093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9" y="230618"/>
            <a:ext cx="3766561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长期借款</a:t>
            </a: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的</a:t>
            </a: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账务处理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sp>
        <p:nvSpPr>
          <p:cNvPr id="12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545943" y="649144"/>
            <a:ext cx="612700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pPr lvl="0"/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案例</a:t>
            </a:r>
            <a:endParaRPr lang="zh-CN" altLang="zh-CN" sz="1800" b="1" dirty="0">
              <a:solidFill>
                <a:srgbClr val="084CA1"/>
              </a:solidFill>
              <a:ea typeface="微软雅黑"/>
              <a:cs typeface="+mn-ea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48980" y="848094"/>
            <a:ext cx="8138525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）</a:t>
            </a:r>
            <a:r>
              <a:rPr lang="en-US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A</a:t>
            </a:r>
            <a:r>
              <a:rPr lang="zh-CN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企业于</a:t>
            </a:r>
            <a:r>
              <a:rPr lang="en-US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2018</a:t>
            </a:r>
            <a:r>
              <a:rPr lang="zh-CN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12</a:t>
            </a:r>
            <a:r>
              <a:rPr lang="zh-CN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31</a:t>
            </a:r>
            <a:r>
              <a:rPr lang="zh-CN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日计提长期借款利息</a:t>
            </a:r>
            <a:r>
              <a:rPr lang="zh-CN" altLang="zh-CN" sz="18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8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2018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12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31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日计提的长期借款利息＝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4 000 000×8.4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％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÷12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＝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28 000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（元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）</a:t>
            </a:r>
            <a:endParaRPr lang="en-US" altLang="zh-CN" sz="18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借：财务费用　　　　　　　　　　　　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 28 000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　　贷：应付利息　　　　　　　　　　　　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          28 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000</a:t>
            </a:r>
          </a:p>
          <a:p>
            <a:pPr>
              <a:lnSpc>
                <a:spcPct val="150000"/>
              </a:lnSpc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2019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月至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2021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月月末预提利息分录同上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 flipH="1">
            <a:off x="634298" y="3006471"/>
            <a:ext cx="7875403" cy="0"/>
          </a:xfrm>
          <a:prstGeom prst="line">
            <a:avLst/>
          </a:prstGeom>
          <a:ln w="19050">
            <a:solidFill>
              <a:srgbClr val="EF704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748980" y="3002660"/>
            <a:ext cx="8139431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20000"/>
              </a:spcBef>
              <a:buClr>
                <a:schemeClr val="folHlink"/>
              </a:buClr>
              <a:buSzPct val="60000"/>
            </a:pPr>
            <a:r>
              <a:rPr lang="zh-CN" altLang="en-US" sz="18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18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）</a:t>
            </a:r>
            <a:r>
              <a:rPr lang="en-US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2021</a:t>
            </a:r>
            <a:r>
              <a:rPr lang="zh-CN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11</a:t>
            </a:r>
            <a:r>
              <a:rPr lang="zh-CN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30</a:t>
            </a:r>
            <a:r>
              <a:rPr lang="zh-CN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日，企业偿还该笔银行借款本息</a:t>
            </a:r>
            <a:r>
              <a:rPr lang="zh-CN" altLang="zh-CN" sz="18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800" b="1" dirty="0" smtClean="0">
              <a:solidFill>
                <a:srgbClr val="084CA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借：财务费用　　　　　　　　　　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     28 000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　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　长期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借款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本金　　　　　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     4 000 000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　　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应付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利息　　　　　　　　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        980 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000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＝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28 000×35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　　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贷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：银行存款　　　　　　　　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                5 008 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000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01705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CONTENTSID" val="1129"/>
  <p:tag name="MH_SECTIONID" val="1130,1131,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Oval 2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Oval 2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Oval 2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2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27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Straight Connector 1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Text Placeholder 3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文本框 16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150995200*i*4"/>
  <p:tag name="KSO_WM_TEMPLATE_CATEGORY" val="diagram"/>
  <p:tag name="KSO_WM_TEMPLATE_INDEX" val="169019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150995200*i*5"/>
  <p:tag name="KSO_WM_TEMPLATE_CATEGORY" val="diagram"/>
  <p:tag name="KSO_WM_TEMPLATE_INDEX" val="169019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18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150995200*i*4"/>
  <p:tag name="KSO_WM_TEMPLATE_CATEGORY" val="diagram"/>
  <p:tag name="KSO_WM_TEMPLATE_INDEX" val="169019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150995200*i*5"/>
  <p:tag name="KSO_WM_TEMPLATE_CATEGORY" val="diagram"/>
  <p:tag name="KSO_WM_TEMPLATE_INDEX" val="169019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19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2639"/>
  <p:tag name="MH_LIBRARY" val="GRAPHIC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2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2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22"/>
</p:tagLst>
</file>

<file path=ppt/theme/theme1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穿越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7102</TotalTime>
  <Words>564</Words>
  <Application>Microsoft Office PowerPoint</Application>
  <PresentationFormat>全屏显示(16:9)</PresentationFormat>
  <Paragraphs>81</Paragraphs>
  <Slides>10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10</vt:i4>
      </vt:variant>
    </vt:vector>
  </HeadingPairs>
  <TitlesOfParts>
    <vt:vector size="12" baseType="lpstr">
      <vt:lpstr>1_Office 主题​​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lujinxia</cp:lastModifiedBy>
  <cp:revision>524</cp:revision>
  <dcterms:created xsi:type="dcterms:W3CDTF">2018-01-31T05:19:00Z</dcterms:created>
  <dcterms:modified xsi:type="dcterms:W3CDTF">2018-08-23T05:35:02Z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2052-10.1.0.6929</vt:lpwstr>
  </property>
</Properties>
</file>