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5"/>
  </p:notesMasterIdLst>
  <p:handoutMasterIdLst>
    <p:handoutMasterId r:id="rId46"/>
  </p:handoutMasterIdLst>
  <p:sldIdLst>
    <p:sldId id="716" r:id="rId4"/>
    <p:sldId id="717" r:id="rId6"/>
    <p:sldId id="718" r:id="rId7"/>
    <p:sldId id="719" r:id="rId8"/>
    <p:sldId id="720" r:id="rId9"/>
    <p:sldId id="721" r:id="rId10"/>
    <p:sldId id="722" r:id="rId11"/>
    <p:sldId id="723" r:id="rId12"/>
    <p:sldId id="724" r:id="rId13"/>
    <p:sldId id="725" r:id="rId14"/>
    <p:sldId id="726" r:id="rId15"/>
    <p:sldId id="727" r:id="rId16"/>
    <p:sldId id="728" r:id="rId17"/>
    <p:sldId id="729" r:id="rId18"/>
    <p:sldId id="730" r:id="rId19"/>
    <p:sldId id="731" r:id="rId20"/>
    <p:sldId id="732" r:id="rId21"/>
    <p:sldId id="733" r:id="rId22"/>
    <p:sldId id="734" r:id="rId23"/>
    <p:sldId id="735" r:id="rId24"/>
    <p:sldId id="736" r:id="rId25"/>
    <p:sldId id="737" r:id="rId26"/>
    <p:sldId id="738" r:id="rId27"/>
    <p:sldId id="739" r:id="rId28"/>
    <p:sldId id="740" r:id="rId29"/>
    <p:sldId id="741" r:id="rId30"/>
    <p:sldId id="742" r:id="rId31"/>
    <p:sldId id="743" r:id="rId32"/>
    <p:sldId id="744" r:id="rId33"/>
    <p:sldId id="745" r:id="rId34"/>
    <p:sldId id="746" r:id="rId35"/>
    <p:sldId id="747" r:id="rId36"/>
    <p:sldId id="748" r:id="rId37"/>
    <p:sldId id="749" r:id="rId38"/>
    <p:sldId id="750" r:id="rId39"/>
    <p:sldId id="751" r:id="rId40"/>
    <p:sldId id="752" r:id="rId41"/>
    <p:sldId id="753" r:id="rId42"/>
    <p:sldId id="754" r:id="rId43"/>
    <p:sldId id="755" r:id="rId44"/>
    <p:sldId id="756" r:id="rId45"/>
  </p:sldIdLst>
  <p:sldSz cx="9144000" cy="6858000" type="screen4x3"/>
  <p:notesSz cx="6858000" cy="9144000"/>
  <p:custDataLst>
    <p:tags r:id="rId50"/>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9" userDrawn="1">
          <p15:clr>
            <a:srgbClr val="A4A3A4"/>
          </p15:clr>
        </p15:guide>
        <p15:guide id="2" pos="28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16" autoAdjust="0"/>
    <p:restoredTop sz="93925"/>
  </p:normalViewPr>
  <p:slideViewPr>
    <p:cSldViewPr showGuides="1">
      <p:cViewPr varScale="1">
        <p:scale>
          <a:sx n="90" d="100"/>
          <a:sy n="90" d="100"/>
        </p:scale>
        <p:origin x="44" y="68"/>
      </p:cViewPr>
      <p:guideLst>
        <p:guide orient="horz" pos="2119"/>
        <p:guide pos="2853"/>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0" Type="http://schemas.openxmlformats.org/officeDocument/2006/relationships/tags" Target="tags/tag68.xml"/><Relationship Id="rId5" Type="http://schemas.openxmlformats.org/officeDocument/2006/relationships/notesMaster" Target="notesMasters/notesMaster1.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handoutMaster" Target="handoutMasters/handoutMaster1.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E5FA1E2-2A87-48FE-AC60-9289D5BE139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E5DCA262-F8EC-489F-AD69-E062040918E6}">
      <dgm:prSet phldrT="[文本]" custT="1"/>
      <dgm:spPr/>
      <dgm:t>
        <a:bodyPr/>
        <a:lstStyle/>
        <a:p>
          <a:r>
            <a:rPr lang="zh-CN" altLang="en-US" sz="1600" dirty="0"/>
            <a:t>低碳采购与原材料选择</a:t>
          </a:r>
        </a:p>
      </dgm:t>
    </dgm:pt>
    <dgm:pt modelId="{5E1F8F0B-8FEF-4807-AA36-E52FE9FE84AA}" cxnId="{5BC866E9-EF8D-434D-9EDD-681A5F35EC5C}" type="parTrans">
      <dgm:prSet/>
      <dgm:spPr/>
      <dgm:t>
        <a:bodyPr/>
        <a:lstStyle/>
        <a:p>
          <a:endParaRPr lang="zh-CN" altLang="en-US"/>
        </a:p>
      </dgm:t>
    </dgm:pt>
    <dgm:pt modelId="{D1CB2398-B41D-49A4-80C8-6830602BAA53}" cxnId="{5BC866E9-EF8D-434D-9EDD-681A5F35EC5C}" type="sibTrans">
      <dgm:prSet/>
      <dgm:spPr/>
      <dgm:t>
        <a:bodyPr/>
        <a:lstStyle/>
        <a:p>
          <a:endParaRPr lang="zh-CN" altLang="en-US"/>
        </a:p>
      </dgm:t>
    </dgm:pt>
    <dgm:pt modelId="{F22D35FD-EFA9-4E96-8C53-A7D219791FF8}">
      <dgm:prSet phldrT="[文本]"/>
      <dgm:spPr/>
      <dgm:t>
        <a:bodyPr/>
        <a:lstStyle/>
        <a:p>
          <a:pPr>
            <a:buFont typeface="Wingdings" panose="05000000000000000000" pitchFamily="2" charset="2"/>
            <a:buChar char="ü"/>
          </a:pPr>
          <a:r>
            <a:rPr lang="zh-CN" altLang="en-US" dirty="0"/>
            <a:t>在选择原材料时优先考虑低碳材料，减少对不可再生资源的依赖，追求生产过程中的低能耗、低污染和低排放。</a:t>
          </a:r>
        </a:p>
      </dgm:t>
    </dgm:pt>
    <dgm:pt modelId="{2AE630C5-DFAF-4B8B-8007-E34601F46E7B}" cxnId="{5BB6DCB5-9C06-478A-A4D5-DC319B973B6B}" type="parTrans">
      <dgm:prSet/>
      <dgm:spPr/>
      <dgm:t>
        <a:bodyPr/>
        <a:lstStyle/>
        <a:p>
          <a:endParaRPr lang="zh-CN" altLang="en-US"/>
        </a:p>
      </dgm:t>
    </dgm:pt>
    <dgm:pt modelId="{ECC5D4CE-A90C-4783-A0DB-4F803F0A427D}" cxnId="{5BB6DCB5-9C06-478A-A4D5-DC319B973B6B}" type="sibTrans">
      <dgm:prSet/>
      <dgm:spPr/>
      <dgm:t>
        <a:bodyPr/>
        <a:lstStyle/>
        <a:p>
          <a:endParaRPr lang="zh-CN" altLang="en-US"/>
        </a:p>
      </dgm:t>
    </dgm:pt>
    <dgm:pt modelId="{47379925-60DB-4403-9516-CACB0B6B993A}">
      <dgm:prSet phldrT="[文本]" custT="1"/>
      <dgm:spPr/>
      <dgm:t>
        <a:bodyPr/>
        <a:lstStyle/>
        <a:p>
          <a:r>
            <a:rPr lang="zh-CN" altLang="en-US" sz="1600" dirty="0"/>
            <a:t>产品生命周期管理</a:t>
          </a:r>
        </a:p>
      </dgm:t>
    </dgm:pt>
    <dgm:pt modelId="{D2BD59D6-B041-4375-9A92-25DECE956B85}" cxnId="{0363A0DB-B974-4E8D-B19D-7632176F5776}" type="parTrans">
      <dgm:prSet/>
      <dgm:spPr/>
      <dgm:t>
        <a:bodyPr/>
        <a:lstStyle/>
        <a:p>
          <a:endParaRPr lang="zh-CN" altLang="en-US"/>
        </a:p>
      </dgm:t>
    </dgm:pt>
    <dgm:pt modelId="{1348D55E-BA1D-41AC-8A24-1418CEECD2A7}" cxnId="{0363A0DB-B974-4E8D-B19D-7632176F5776}" type="sibTrans">
      <dgm:prSet/>
      <dgm:spPr/>
      <dgm:t>
        <a:bodyPr/>
        <a:lstStyle/>
        <a:p>
          <a:endParaRPr lang="zh-CN" altLang="en-US"/>
        </a:p>
      </dgm:t>
    </dgm:pt>
    <dgm:pt modelId="{522655D9-84AC-4463-B794-6C920BE9A9D8}">
      <dgm:prSet phldrT="[文本]"/>
      <dgm:spPr/>
      <dgm:t>
        <a:bodyPr/>
        <a:lstStyle/>
        <a:p>
          <a:r>
            <a:rPr lang="zh-CN" altLang="en-US" dirty="0"/>
            <a:t>设计时应考虑产品的回收再利用，确保产品具有较长使用寿命并在废弃后能方便回收。</a:t>
          </a:r>
        </a:p>
      </dgm:t>
    </dgm:pt>
    <dgm:pt modelId="{CD516F02-E158-405E-BB8D-705329D7CECE}" cxnId="{53154018-84D2-4B5B-9909-A620BCFCCF5C}" type="parTrans">
      <dgm:prSet/>
      <dgm:spPr/>
      <dgm:t>
        <a:bodyPr/>
        <a:lstStyle/>
        <a:p>
          <a:endParaRPr lang="zh-CN" altLang="en-US"/>
        </a:p>
      </dgm:t>
    </dgm:pt>
    <dgm:pt modelId="{EADD1092-689C-49BA-8BBB-CAAB60FB1B37}" cxnId="{53154018-84D2-4B5B-9909-A620BCFCCF5C}" type="sibTrans">
      <dgm:prSet/>
      <dgm:spPr/>
      <dgm:t>
        <a:bodyPr/>
        <a:lstStyle/>
        <a:p>
          <a:endParaRPr lang="zh-CN" altLang="en-US"/>
        </a:p>
      </dgm:t>
    </dgm:pt>
    <dgm:pt modelId="{1C6938C9-B94A-468C-B133-92CAAAF35839}">
      <dgm:prSet phldrT="[文本]" custT="1"/>
      <dgm:spPr/>
      <dgm:t>
        <a:bodyPr/>
        <a:lstStyle/>
        <a:p>
          <a:r>
            <a:rPr lang="zh-CN" altLang="en-US" sz="1600" dirty="0"/>
            <a:t>再生材料的开发和应用</a:t>
          </a:r>
        </a:p>
      </dgm:t>
    </dgm:pt>
    <dgm:pt modelId="{EA984048-B8AD-4CE1-90B2-477892298871}" cxnId="{E8B4A823-FD09-4D52-8DCE-EA2701A50251}" type="parTrans">
      <dgm:prSet/>
      <dgm:spPr/>
      <dgm:t>
        <a:bodyPr/>
        <a:lstStyle/>
        <a:p>
          <a:endParaRPr lang="zh-CN" altLang="en-US"/>
        </a:p>
      </dgm:t>
    </dgm:pt>
    <dgm:pt modelId="{03AEF7F4-1B78-422C-AD23-5007DDB5CEA9}" cxnId="{E8B4A823-FD09-4D52-8DCE-EA2701A50251}" type="sibTrans">
      <dgm:prSet/>
      <dgm:spPr/>
      <dgm:t>
        <a:bodyPr/>
        <a:lstStyle/>
        <a:p>
          <a:endParaRPr lang="zh-CN" altLang="en-US"/>
        </a:p>
      </dgm:t>
    </dgm:pt>
    <dgm:pt modelId="{343E4E8B-9AAB-46F3-9A27-EDCFC2FC5BB6}">
      <dgm:prSet phldrT="[文本]"/>
      <dgm:spPr/>
      <dgm:t>
        <a:bodyPr/>
        <a:lstStyle/>
        <a:p>
          <a:r>
            <a:rPr lang="zh-CN" altLang="en-US" dirty="0"/>
            <a:t>企业积极开发再生料市场，如巴斯夫（</a:t>
          </a:r>
          <a:r>
            <a:rPr lang="en-US" altLang="zh-CN" dirty="0"/>
            <a:t>BASF</a:t>
          </a:r>
          <a:r>
            <a:rPr lang="zh-CN" altLang="en-US" dirty="0"/>
            <a:t>）塑料制品因可回收性而受到关注。</a:t>
          </a:r>
        </a:p>
      </dgm:t>
    </dgm:pt>
    <dgm:pt modelId="{AC43D05D-04F7-4AF3-9E64-F0D9DE2FECF9}" cxnId="{BEA2C162-1F58-4E4F-84D1-A463933CF34B}" type="parTrans">
      <dgm:prSet/>
      <dgm:spPr/>
      <dgm:t>
        <a:bodyPr/>
        <a:lstStyle/>
        <a:p>
          <a:endParaRPr lang="zh-CN" altLang="en-US"/>
        </a:p>
      </dgm:t>
    </dgm:pt>
    <dgm:pt modelId="{C7B4AF4A-B30A-4FEB-83D4-646B49593AD9}" cxnId="{BEA2C162-1F58-4E4F-84D1-A463933CF34B}" type="sibTrans">
      <dgm:prSet/>
      <dgm:spPr/>
      <dgm:t>
        <a:bodyPr/>
        <a:lstStyle/>
        <a:p>
          <a:endParaRPr lang="zh-CN" altLang="en-US"/>
        </a:p>
      </dgm:t>
    </dgm:pt>
    <dgm:pt modelId="{3C61E43C-A630-4247-87E0-E4A69BB07122}">
      <dgm:prSet custT="1"/>
      <dgm:spPr/>
      <dgm:t>
        <a:bodyPr/>
        <a:lstStyle/>
        <a:p>
          <a:r>
            <a:rPr lang="zh-CN" altLang="en-US" sz="1600" dirty="0"/>
            <a:t>产业发展趋势</a:t>
          </a:r>
        </a:p>
      </dgm:t>
    </dgm:pt>
    <dgm:pt modelId="{65AC87D0-BB70-4355-B70C-1F83F7CCBEF7}" cxnId="{58E6FB40-1BEC-4AB4-BF9C-AD6759A5C346}" type="parTrans">
      <dgm:prSet/>
      <dgm:spPr/>
      <dgm:t>
        <a:bodyPr/>
        <a:lstStyle/>
        <a:p>
          <a:endParaRPr lang="zh-CN" altLang="en-US"/>
        </a:p>
      </dgm:t>
    </dgm:pt>
    <dgm:pt modelId="{CF94C6D1-FAB3-433B-9DD8-E1F4DD43EEA1}" cxnId="{58E6FB40-1BEC-4AB4-BF9C-AD6759A5C346}" type="sibTrans">
      <dgm:prSet/>
      <dgm:spPr/>
      <dgm:t>
        <a:bodyPr/>
        <a:lstStyle/>
        <a:p>
          <a:endParaRPr lang="zh-CN" altLang="en-US"/>
        </a:p>
      </dgm:t>
    </dgm:pt>
    <dgm:pt modelId="{D8FB555B-83E4-4EED-BE9D-99BEBDF4D59C}">
      <dgm:prSet custT="1"/>
      <dgm:spPr/>
      <dgm:t>
        <a:bodyPr/>
        <a:lstStyle/>
        <a:p>
          <a:r>
            <a:rPr lang="zh-CN" altLang="en-US" sz="1600" dirty="0"/>
            <a:t>节能材料在行业中应用</a:t>
          </a:r>
        </a:p>
      </dgm:t>
    </dgm:pt>
    <dgm:pt modelId="{198E3AA9-D9BA-4846-9296-AD32A1E4B21D}" cxnId="{258FE015-0E8A-42FF-AA52-50D00808CB86}" type="parTrans">
      <dgm:prSet/>
      <dgm:spPr/>
      <dgm:t>
        <a:bodyPr/>
        <a:lstStyle/>
        <a:p>
          <a:endParaRPr lang="zh-CN" altLang="en-US"/>
        </a:p>
      </dgm:t>
    </dgm:pt>
    <dgm:pt modelId="{D64454DE-602D-4259-A50F-BBB90821825C}" cxnId="{258FE015-0E8A-42FF-AA52-50D00808CB86}" type="sibTrans">
      <dgm:prSet/>
      <dgm:spPr/>
      <dgm:t>
        <a:bodyPr/>
        <a:lstStyle/>
        <a:p>
          <a:endParaRPr lang="zh-CN" altLang="en-US"/>
        </a:p>
      </dgm:t>
    </dgm:pt>
    <dgm:pt modelId="{77E2E46A-FE3F-41DF-9BB9-0DC7C2CE3C3B}">
      <dgm:prSet/>
      <dgm:spPr/>
      <dgm:t>
        <a:bodyPr/>
        <a:lstStyle/>
        <a:p>
          <a:pPr>
            <a:buFont typeface="Wingdings" panose="05000000000000000000" pitchFamily="2" charset="2"/>
            <a:buChar char="ü"/>
          </a:pPr>
          <a:r>
            <a:rPr lang="zh-CN" altLang="en-US" dirty="0"/>
            <a:t>国际品牌大厂如可口可乐、百事可乐、麦当劳及</a:t>
          </a:r>
          <a:r>
            <a:rPr lang="en-US" altLang="zh-CN" dirty="0"/>
            <a:t>IKEA</a:t>
          </a:r>
          <a:r>
            <a:rPr lang="zh-CN" altLang="en-US" dirty="0"/>
            <a:t>等已承诺使用回收或再生材料，并设定了具体时间表。</a:t>
          </a:r>
        </a:p>
      </dgm:t>
    </dgm:pt>
    <dgm:pt modelId="{4835419A-0D6B-4E3A-914C-617664E4A4B9}" cxnId="{3690B2D9-BAEF-4339-A2DF-E94C141D0CA5}" type="parTrans">
      <dgm:prSet/>
      <dgm:spPr/>
      <dgm:t>
        <a:bodyPr/>
        <a:lstStyle/>
        <a:p>
          <a:endParaRPr lang="zh-CN" altLang="en-US"/>
        </a:p>
      </dgm:t>
    </dgm:pt>
    <dgm:pt modelId="{F966AC0E-914E-46F0-B921-256612E9F7EF}" cxnId="{3690B2D9-BAEF-4339-A2DF-E94C141D0CA5}" type="sibTrans">
      <dgm:prSet/>
      <dgm:spPr/>
      <dgm:t>
        <a:bodyPr/>
        <a:lstStyle/>
        <a:p>
          <a:endParaRPr lang="zh-CN" altLang="en-US"/>
        </a:p>
      </dgm:t>
    </dgm:pt>
    <dgm:pt modelId="{E1014FAD-F8CD-419A-BBDA-5CF3BD47920A}">
      <dgm:prSet/>
      <dgm:spPr/>
      <dgm:t>
        <a:bodyPr/>
        <a:lstStyle/>
        <a:p>
          <a:r>
            <a:rPr lang="zh-CN" altLang="en-US" dirty="0"/>
            <a:t>建筑行业采用节能玻璃减小能耗，竹钢和陶瓷纤维作为节能减碳材料在各行业中发挥重要作用。</a:t>
          </a:r>
        </a:p>
      </dgm:t>
    </dgm:pt>
    <dgm:pt modelId="{A61C65C3-9C62-4E92-A380-5D0502EEE4A1}" cxnId="{E3F663ED-641D-454D-B35F-F657D4034D04}" type="parTrans">
      <dgm:prSet/>
      <dgm:spPr/>
      <dgm:t>
        <a:bodyPr/>
        <a:lstStyle/>
        <a:p>
          <a:endParaRPr lang="zh-CN" altLang="en-US"/>
        </a:p>
      </dgm:t>
    </dgm:pt>
    <dgm:pt modelId="{CDDFBC9C-5386-4C4A-A888-7FB00403813F}" cxnId="{E3F663ED-641D-454D-B35F-F657D4034D04}" type="sibTrans">
      <dgm:prSet/>
      <dgm:spPr/>
      <dgm:t>
        <a:bodyPr/>
        <a:lstStyle/>
        <a:p>
          <a:endParaRPr lang="zh-CN" altLang="en-US"/>
        </a:p>
      </dgm:t>
    </dgm:pt>
    <dgm:pt modelId="{9CCA234E-0265-4876-A090-C15D84953B9E}" type="pres">
      <dgm:prSet presAssocID="{9E5FA1E2-2A87-48FE-AC60-9289D5BE139E}" presName="Name0" presStyleCnt="0">
        <dgm:presLayoutVars>
          <dgm:dir/>
          <dgm:animLvl val="lvl"/>
          <dgm:resizeHandles val="exact"/>
        </dgm:presLayoutVars>
      </dgm:prSet>
      <dgm:spPr/>
    </dgm:pt>
    <dgm:pt modelId="{5E81664B-861A-4647-9D5C-A2A109731A73}" type="pres">
      <dgm:prSet presAssocID="{E5DCA262-F8EC-489F-AD69-E062040918E6}" presName="linNode" presStyleCnt="0"/>
      <dgm:spPr/>
    </dgm:pt>
    <dgm:pt modelId="{DE56C444-6E16-46D5-91CE-1BF09151D1A0}" type="pres">
      <dgm:prSet presAssocID="{E5DCA262-F8EC-489F-AD69-E062040918E6}" presName="parentText" presStyleLbl="node1" presStyleIdx="0" presStyleCnt="5">
        <dgm:presLayoutVars>
          <dgm:chMax val="1"/>
          <dgm:bulletEnabled val="1"/>
        </dgm:presLayoutVars>
      </dgm:prSet>
      <dgm:spPr/>
    </dgm:pt>
    <dgm:pt modelId="{89F46843-E08A-449E-9A96-51E97FADC666}" type="pres">
      <dgm:prSet presAssocID="{E5DCA262-F8EC-489F-AD69-E062040918E6}" presName="descendantText" presStyleLbl="alignAccFollowNode1" presStyleIdx="0" presStyleCnt="5">
        <dgm:presLayoutVars>
          <dgm:bulletEnabled val="1"/>
        </dgm:presLayoutVars>
      </dgm:prSet>
      <dgm:spPr/>
    </dgm:pt>
    <dgm:pt modelId="{EC73D6C0-ADB1-458E-9884-6EE3B7A3ADE2}" type="pres">
      <dgm:prSet presAssocID="{D1CB2398-B41D-49A4-80C8-6830602BAA53}" presName="sp" presStyleCnt="0"/>
      <dgm:spPr/>
    </dgm:pt>
    <dgm:pt modelId="{FB7B5F19-61BD-4751-ABAF-126DEA48C5FA}" type="pres">
      <dgm:prSet presAssocID="{47379925-60DB-4403-9516-CACB0B6B993A}" presName="linNode" presStyleCnt="0"/>
      <dgm:spPr/>
    </dgm:pt>
    <dgm:pt modelId="{13A696B6-2DDC-41FD-8C2B-D4A715E4ABA0}" type="pres">
      <dgm:prSet presAssocID="{47379925-60DB-4403-9516-CACB0B6B993A}" presName="parentText" presStyleLbl="node1" presStyleIdx="1" presStyleCnt="5">
        <dgm:presLayoutVars>
          <dgm:chMax val="1"/>
          <dgm:bulletEnabled val="1"/>
        </dgm:presLayoutVars>
      </dgm:prSet>
      <dgm:spPr/>
    </dgm:pt>
    <dgm:pt modelId="{543FE8D6-95D4-479F-AA0B-DDC51240F6A9}" type="pres">
      <dgm:prSet presAssocID="{47379925-60DB-4403-9516-CACB0B6B993A}" presName="descendantText" presStyleLbl="alignAccFollowNode1" presStyleIdx="1" presStyleCnt="5">
        <dgm:presLayoutVars>
          <dgm:bulletEnabled val="1"/>
        </dgm:presLayoutVars>
      </dgm:prSet>
      <dgm:spPr/>
    </dgm:pt>
    <dgm:pt modelId="{EC2D5EA7-9E31-479B-9336-832BE999D4DD}" type="pres">
      <dgm:prSet presAssocID="{1348D55E-BA1D-41AC-8A24-1418CEECD2A7}" presName="sp" presStyleCnt="0"/>
      <dgm:spPr/>
    </dgm:pt>
    <dgm:pt modelId="{74A17B54-9F50-4AA3-AFB9-23253DEDCAB0}" type="pres">
      <dgm:prSet presAssocID="{1C6938C9-B94A-468C-B133-92CAAAF35839}" presName="linNode" presStyleCnt="0"/>
      <dgm:spPr/>
    </dgm:pt>
    <dgm:pt modelId="{2F3CBD8C-8122-4959-AD6B-141028808AAE}" type="pres">
      <dgm:prSet presAssocID="{1C6938C9-B94A-468C-B133-92CAAAF35839}" presName="parentText" presStyleLbl="node1" presStyleIdx="2" presStyleCnt="5">
        <dgm:presLayoutVars>
          <dgm:chMax val="1"/>
          <dgm:bulletEnabled val="1"/>
        </dgm:presLayoutVars>
      </dgm:prSet>
      <dgm:spPr/>
    </dgm:pt>
    <dgm:pt modelId="{AB6ECD61-ADD0-4D0E-84A1-39C3D200F1CC}" type="pres">
      <dgm:prSet presAssocID="{1C6938C9-B94A-468C-B133-92CAAAF35839}" presName="descendantText" presStyleLbl="alignAccFollowNode1" presStyleIdx="2" presStyleCnt="5">
        <dgm:presLayoutVars>
          <dgm:bulletEnabled val="1"/>
        </dgm:presLayoutVars>
      </dgm:prSet>
      <dgm:spPr/>
    </dgm:pt>
    <dgm:pt modelId="{AE9A06E2-FAB1-4AC3-94E8-8511826A0AE9}" type="pres">
      <dgm:prSet presAssocID="{03AEF7F4-1B78-422C-AD23-5007DDB5CEA9}" presName="sp" presStyleCnt="0"/>
      <dgm:spPr/>
    </dgm:pt>
    <dgm:pt modelId="{EB312ED0-9EE7-4554-BE2A-79A373BE300C}" type="pres">
      <dgm:prSet presAssocID="{3C61E43C-A630-4247-87E0-E4A69BB07122}" presName="linNode" presStyleCnt="0"/>
      <dgm:spPr/>
    </dgm:pt>
    <dgm:pt modelId="{22B8AB3B-4FC3-4AFE-B3E5-45AECEE0987C}" type="pres">
      <dgm:prSet presAssocID="{3C61E43C-A630-4247-87E0-E4A69BB07122}" presName="parentText" presStyleLbl="node1" presStyleIdx="3" presStyleCnt="5">
        <dgm:presLayoutVars>
          <dgm:chMax val="1"/>
          <dgm:bulletEnabled val="1"/>
        </dgm:presLayoutVars>
      </dgm:prSet>
      <dgm:spPr/>
    </dgm:pt>
    <dgm:pt modelId="{F60BB9E8-6727-45A3-9F93-1C07062D9E8A}" type="pres">
      <dgm:prSet presAssocID="{3C61E43C-A630-4247-87E0-E4A69BB07122}" presName="descendantText" presStyleLbl="alignAccFollowNode1" presStyleIdx="3" presStyleCnt="5">
        <dgm:presLayoutVars>
          <dgm:bulletEnabled val="1"/>
        </dgm:presLayoutVars>
      </dgm:prSet>
      <dgm:spPr/>
    </dgm:pt>
    <dgm:pt modelId="{FFD28331-0B58-4B54-8DB5-2815D45348CE}" type="pres">
      <dgm:prSet presAssocID="{CF94C6D1-FAB3-433B-9DD8-E1F4DD43EEA1}" presName="sp" presStyleCnt="0"/>
      <dgm:spPr/>
    </dgm:pt>
    <dgm:pt modelId="{7B2FFBCE-FEE2-4936-B0D5-4FD30F8D8EDD}" type="pres">
      <dgm:prSet presAssocID="{D8FB555B-83E4-4EED-BE9D-99BEBDF4D59C}" presName="linNode" presStyleCnt="0"/>
      <dgm:spPr/>
    </dgm:pt>
    <dgm:pt modelId="{E5DAFAD9-EDD1-4E1F-A37A-31242923BBFF}" type="pres">
      <dgm:prSet presAssocID="{D8FB555B-83E4-4EED-BE9D-99BEBDF4D59C}" presName="parentText" presStyleLbl="node1" presStyleIdx="4" presStyleCnt="5">
        <dgm:presLayoutVars>
          <dgm:chMax val="1"/>
          <dgm:bulletEnabled val="1"/>
        </dgm:presLayoutVars>
      </dgm:prSet>
      <dgm:spPr/>
    </dgm:pt>
    <dgm:pt modelId="{1686F631-BFDF-4FEF-B2D0-6D520CE2E775}" type="pres">
      <dgm:prSet presAssocID="{D8FB555B-83E4-4EED-BE9D-99BEBDF4D59C}" presName="descendantText" presStyleLbl="alignAccFollowNode1" presStyleIdx="4" presStyleCnt="5">
        <dgm:presLayoutVars>
          <dgm:bulletEnabled val="1"/>
        </dgm:presLayoutVars>
      </dgm:prSet>
      <dgm:spPr/>
    </dgm:pt>
  </dgm:ptLst>
  <dgm:cxnLst>
    <dgm:cxn modelId="{F4B70B0B-5789-409E-85F2-A12C5312A5BE}" type="presOf" srcId="{343E4E8B-9AAB-46F3-9A27-EDCFC2FC5BB6}" destId="{AB6ECD61-ADD0-4D0E-84A1-39C3D200F1CC}" srcOrd="0" destOrd="0" presId="urn:microsoft.com/office/officeart/2005/8/layout/vList5"/>
    <dgm:cxn modelId="{258FE015-0E8A-42FF-AA52-50D00808CB86}" srcId="{9E5FA1E2-2A87-48FE-AC60-9289D5BE139E}" destId="{D8FB555B-83E4-4EED-BE9D-99BEBDF4D59C}" srcOrd="4" destOrd="0" parTransId="{198E3AA9-D9BA-4846-9296-AD32A1E4B21D}" sibTransId="{D64454DE-602D-4259-A50F-BBB90821825C}"/>
    <dgm:cxn modelId="{53154018-84D2-4B5B-9909-A620BCFCCF5C}" srcId="{47379925-60DB-4403-9516-CACB0B6B993A}" destId="{522655D9-84AC-4463-B794-6C920BE9A9D8}" srcOrd="0" destOrd="0" parTransId="{CD516F02-E158-405E-BB8D-705329D7CECE}" sibTransId="{EADD1092-689C-49BA-8BBB-CAAB60FB1B37}"/>
    <dgm:cxn modelId="{CD303320-5F51-4056-9C3D-A20A726FF4E8}" type="presOf" srcId="{47379925-60DB-4403-9516-CACB0B6B993A}" destId="{13A696B6-2DDC-41FD-8C2B-D4A715E4ABA0}" srcOrd="0" destOrd="0" presId="urn:microsoft.com/office/officeart/2005/8/layout/vList5"/>
    <dgm:cxn modelId="{E8B4A823-FD09-4D52-8DCE-EA2701A50251}" srcId="{9E5FA1E2-2A87-48FE-AC60-9289D5BE139E}" destId="{1C6938C9-B94A-468C-B133-92CAAAF35839}" srcOrd="2" destOrd="0" parTransId="{EA984048-B8AD-4CE1-90B2-477892298871}" sibTransId="{03AEF7F4-1B78-422C-AD23-5007DDB5CEA9}"/>
    <dgm:cxn modelId="{DF19223F-04C0-48CA-A966-7A3D0DF28AA2}" type="presOf" srcId="{D8FB555B-83E4-4EED-BE9D-99BEBDF4D59C}" destId="{E5DAFAD9-EDD1-4E1F-A37A-31242923BBFF}" srcOrd="0" destOrd="0" presId="urn:microsoft.com/office/officeart/2005/8/layout/vList5"/>
    <dgm:cxn modelId="{58E6FB40-1BEC-4AB4-BF9C-AD6759A5C346}" srcId="{9E5FA1E2-2A87-48FE-AC60-9289D5BE139E}" destId="{3C61E43C-A630-4247-87E0-E4A69BB07122}" srcOrd="3" destOrd="0" parTransId="{65AC87D0-BB70-4355-B70C-1F83F7CCBEF7}" sibTransId="{CF94C6D1-FAB3-433B-9DD8-E1F4DD43EEA1}"/>
    <dgm:cxn modelId="{BEA2C162-1F58-4E4F-84D1-A463933CF34B}" srcId="{1C6938C9-B94A-468C-B133-92CAAAF35839}" destId="{343E4E8B-9AAB-46F3-9A27-EDCFC2FC5BB6}" srcOrd="0" destOrd="0" parTransId="{AC43D05D-04F7-4AF3-9E64-F0D9DE2FECF9}" sibTransId="{C7B4AF4A-B30A-4FEB-83D4-646B49593AD9}"/>
    <dgm:cxn modelId="{2231ED73-C2C7-4519-8801-F44AF94265F7}" type="presOf" srcId="{E5DCA262-F8EC-489F-AD69-E062040918E6}" destId="{DE56C444-6E16-46D5-91CE-1BF09151D1A0}" srcOrd="0" destOrd="0" presId="urn:microsoft.com/office/officeart/2005/8/layout/vList5"/>
    <dgm:cxn modelId="{A984547C-E4A2-4EFF-9D9D-1C9BAEEAD867}" type="presOf" srcId="{F22D35FD-EFA9-4E96-8C53-A7D219791FF8}" destId="{89F46843-E08A-449E-9A96-51E97FADC666}" srcOrd="0" destOrd="0" presId="urn:microsoft.com/office/officeart/2005/8/layout/vList5"/>
    <dgm:cxn modelId="{88147986-D3E6-45F5-9062-0CD0D0D87592}" type="presOf" srcId="{3C61E43C-A630-4247-87E0-E4A69BB07122}" destId="{22B8AB3B-4FC3-4AFE-B3E5-45AECEE0987C}" srcOrd="0" destOrd="0" presId="urn:microsoft.com/office/officeart/2005/8/layout/vList5"/>
    <dgm:cxn modelId="{B6C84491-C3C1-4A0F-ABD2-2E0E7DFBDA29}" type="presOf" srcId="{77E2E46A-FE3F-41DF-9BB9-0DC7C2CE3C3B}" destId="{F60BB9E8-6727-45A3-9F93-1C07062D9E8A}" srcOrd="0" destOrd="0" presId="urn:microsoft.com/office/officeart/2005/8/layout/vList5"/>
    <dgm:cxn modelId="{E5D16492-5417-476F-999F-241D480E700B}" type="presOf" srcId="{522655D9-84AC-4463-B794-6C920BE9A9D8}" destId="{543FE8D6-95D4-479F-AA0B-DDC51240F6A9}" srcOrd="0" destOrd="0" presId="urn:microsoft.com/office/officeart/2005/8/layout/vList5"/>
    <dgm:cxn modelId="{5BB6DCB5-9C06-478A-A4D5-DC319B973B6B}" srcId="{E5DCA262-F8EC-489F-AD69-E062040918E6}" destId="{F22D35FD-EFA9-4E96-8C53-A7D219791FF8}" srcOrd="0" destOrd="0" parTransId="{2AE630C5-DFAF-4B8B-8007-E34601F46E7B}" sibTransId="{ECC5D4CE-A90C-4783-A0DB-4F803F0A427D}"/>
    <dgm:cxn modelId="{303DB3D3-B659-4A58-9777-2AAF119F09B1}" type="presOf" srcId="{9E5FA1E2-2A87-48FE-AC60-9289D5BE139E}" destId="{9CCA234E-0265-4876-A090-C15D84953B9E}" srcOrd="0" destOrd="0" presId="urn:microsoft.com/office/officeart/2005/8/layout/vList5"/>
    <dgm:cxn modelId="{3690B2D9-BAEF-4339-A2DF-E94C141D0CA5}" srcId="{3C61E43C-A630-4247-87E0-E4A69BB07122}" destId="{77E2E46A-FE3F-41DF-9BB9-0DC7C2CE3C3B}" srcOrd="0" destOrd="0" parTransId="{4835419A-0D6B-4E3A-914C-617664E4A4B9}" sibTransId="{F966AC0E-914E-46F0-B921-256612E9F7EF}"/>
    <dgm:cxn modelId="{0363A0DB-B974-4E8D-B19D-7632176F5776}" srcId="{9E5FA1E2-2A87-48FE-AC60-9289D5BE139E}" destId="{47379925-60DB-4403-9516-CACB0B6B993A}" srcOrd="1" destOrd="0" parTransId="{D2BD59D6-B041-4375-9A92-25DECE956B85}" sibTransId="{1348D55E-BA1D-41AC-8A24-1418CEECD2A7}"/>
    <dgm:cxn modelId="{5BC866E9-EF8D-434D-9EDD-681A5F35EC5C}" srcId="{9E5FA1E2-2A87-48FE-AC60-9289D5BE139E}" destId="{E5DCA262-F8EC-489F-AD69-E062040918E6}" srcOrd="0" destOrd="0" parTransId="{5E1F8F0B-8FEF-4807-AA36-E52FE9FE84AA}" sibTransId="{D1CB2398-B41D-49A4-80C8-6830602BAA53}"/>
    <dgm:cxn modelId="{E3F663ED-641D-454D-B35F-F657D4034D04}" srcId="{D8FB555B-83E4-4EED-BE9D-99BEBDF4D59C}" destId="{E1014FAD-F8CD-419A-BBDA-5CF3BD47920A}" srcOrd="0" destOrd="0" parTransId="{A61C65C3-9C62-4E92-A380-5D0502EEE4A1}" sibTransId="{CDDFBC9C-5386-4C4A-A888-7FB00403813F}"/>
    <dgm:cxn modelId="{67B8B6EF-7995-40C4-9670-95FF3CC981CD}" type="presOf" srcId="{1C6938C9-B94A-468C-B133-92CAAAF35839}" destId="{2F3CBD8C-8122-4959-AD6B-141028808AAE}" srcOrd="0" destOrd="0" presId="urn:microsoft.com/office/officeart/2005/8/layout/vList5"/>
    <dgm:cxn modelId="{E29B05F2-6BE5-48B2-85DA-E8ACE939EFBB}" type="presOf" srcId="{E1014FAD-F8CD-419A-BBDA-5CF3BD47920A}" destId="{1686F631-BFDF-4FEF-B2D0-6D520CE2E775}" srcOrd="0" destOrd="0" presId="urn:microsoft.com/office/officeart/2005/8/layout/vList5"/>
    <dgm:cxn modelId="{C9CE974D-B847-4931-B7B4-E266D54CD3EC}" type="presParOf" srcId="{9CCA234E-0265-4876-A090-C15D84953B9E}" destId="{5E81664B-861A-4647-9D5C-A2A109731A73}" srcOrd="0" destOrd="0" presId="urn:microsoft.com/office/officeart/2005/8/layout/vList5"/>
    <dgm:cxn modelId="{221148BD-658C-4797-A973-32280780E948}" type="presParOf" srcId="{5E81664B-861A-4647-9D5C-A2A109731A73}" destId="{DE56C444-6E16-46D5-91CE-1BF09151D1A0}" srcOrd="0" destOrd="0" presId="urn:microsoft.com/office/officeart/2005/8/layout/vList5"/>
    <dgm:cxn modelId="{9D6FA980-D9DD-4E9F-89AC-3B3FD336809C}" type="presParOf" srcId="{5E81664B-861A-4647-9D5C-A2A109731A73}" destId="{89F46843-E08A-449E-9A96-51E97FADC666}" srcOrd="1" destOrd="0" presId="urn:microsoft.com/office/officeart/2005/8/layout/vList5"/>
    <dgm:cxn modelId="{5D8B2137-94F0-43C8-8C5B-0E2106BB4E2B}" type="presParOf" srcId="{9CCA234E-0265-4876-A090-C15D84953B9E}" destId="{EC73D6C0-ADB1-458E-9884-6EE3B7A3ADE2}" srcOrd="1" destOrd="0" presId="urn:microsoft.com/office/officeart/2005/8/layout/vList5"/>
    <dgm:cxn modelId="{7B53FB7F-6B8C-4272-82E0-B307D2483A0B}" type="presParOf" srcId="{9CCA234E-0265-4876-A090-C15D84953B9E}" destId="{FB7B5F19-61BD-4751-ABAF-126DEA48C5FA}" srcOrd="2" destOrd="0" presId="urn:microsoft.com/office/officeart/2005/8/layout/vList5"/>
    <dgm:cxn modelId="{C6DC6B5B-8FFD-493E-A4C7-40369B4044BA}" type="presParOf" srcId="{FB7B5F19-61BD-4751-ABAF-126DEA48C5FA}" destId="{13A696B6-2DDC-41FD-8C2B-D4A715E4ABA0}" srcOrd="0" destOrd="0" presId="urn:microsoft.com/office/officeart/2005/8/layout/vList5"/>
    <dgm:cxn modelId="{05DB07CD-EC37-4FAA-B1DC-93EA53B02076}" type="presParOf" srcId="{FB7B5F19-61BD-4751-ABAF-126DEA48C5FA}" destId="{543FE8D6-95D4-479F-AA0B-DDC51240F6A9}" srcOrd="1" destOrd="0" presId="urn:microsoft.com/office/officeart/2005/8/layout/vList5"/>
    <dgm:cxn modelId="{E1D73567-373E-4A21-B864-71543BCBD7C2}" type="presParOf" srcId="{9CCA234E-0265-4876-A090-C15D84953B9E}" destId="{EC2D5EA7-9E31-479B-9336-832BE999D4DD}" srcOrd="3" destOrd="0" presId="urn:microsoft.com/office/officeart/2005/8/layout/vList5"/>
    <dgm:cxn modelId="{C7160864-C1AD-4C3D-88A3-1F8EAA5D6427}" type="presParOf" srcId="{9CCA234E-0265-4876-A090-C15D84953B9E}" destId="{74A17B54-9F50-4AA3-AFB9-23253DEDCAB0}" srcOrd="4" destOrd="0" presId="urn:microsoft.com/office/officeart/2005/8/layout/vList5"/>
    <dgm:cxn modelId="{467A0503-532D-4DBB-B914-2EFAD97E2FD7}" type="presParOf" srcId="{74A17B54-9F50-4AA3-AFB9-23253DEDCAB0}" destId="{2F3CBD8C-8122-4959-AD6B-141028808AAE}" srcOrd="0" destOrd="0" presId="urn:microsoft.com/office/officeart/2005/8/layout/vList5"/>
    <dgm:cxn modelId="{1A8CEDFF-E593-4C9D-9D19-E0174394C6A1}" type="presParOf" srcId="{74A17B54-9F50-4AA3-AFB9-23253DEDCAB0}" destId="{AB6ECD61-ADD0-4D0E-84A1-39C3D200F1CC}" srcOrd="1" destOrd="0" presId="urn:microsoft.com/office/officeart/2005/8/layout/vList5"/>
    <dgm:cxn modelId="{579B7730-B8A2-413C-840D-2894C78CCD57}" type="presParOf" srcId="{9CCA234E-0265-4876-A090-C15D84953B9E}" destId="{AE9A06E2-FAB1-4AC3-94E8-8511826A0AE9}" srcOrd="5" destOrd="0" presId="urn:microsoft.com/office/officeart/2005/8/layout/vList5"/>
    <dgm:cxn modelId="{7D5535AD-E499-4B1C-9B39-7EC089B52D41}" type="presParOf" srcId="{9CCA234E-0265-4876-A090-C15D84953B9E}" destId="{EB312ED0-9EE7-4554-BE2A-79A373BE300C}" srcOrd="6" destOrd="0" presId="urn:microsoft.com/office/officeart/2005/8/layout/vList5"/>
    <dgm:cxn modelId="{F86A2254-2D56-44A7-B505-329BDB777710}" type="presParOf" srcId="{EB312ED0-9EE7-4554-BE2A-79A373BE300C}" destId="{22B8AB3B-4FC3-4AFE-B3E5-45AECEE0987C}" srcOrd="0" destOrd="0" presId="urn:microsoft.com/office/officeart/2005/8/layout/vList5"/>
    <dgm:cxn modelId="{5084751B-6506-42B5-A95C-7BF4BE3CDE37}" type="presParOf" srcId="{EB312ED0-9EE7-4554-BE2A-79A373BE300C}" destId="{F60BB9E8-6727-45A3-9F93-1C07062D9E8A}" srcOrd="1" destOrd="0" presId="urn:microsoft.com/office/officeart/2005/8/layout/vList5"/>
    <dgm:cxn modelId="{24FDB25E-F2D5-4617-BAE5-53ED6CD3DDC6}" type="presParOf" srcId="{9CCA234E-0265-4876-A090-C15D84953B9E}" destId="{FFD28331-0B58-4B54-8DB5-2815D45348CE}" srcOrd="7" destOrd="0" presId="urn:microsoft.com/office/officeart/2005/8/layout/vList5"/>
    <dgm:cxn modelId="{632D1644-02C9-4E54-AC77-348D1C77CF5A}" type="presParOf" srcId="{9CCA234E-0265-4876-A090-C15D84953B9E}" destId="{7B2FFBCE-FEE2-4936-B0D5-4FD30F8D8EDD}" srcOrd="8" destOrd="0" presId="urn:microsoft.com/office/officeart/2005/8/layout/vList5"/>
    <dgm:cxn modelId="{A8D8922E-DC15-48E6-9D10-7A6B5A0FE6DE}" type="presParOf" srcId="{7B2FFBCE-FEE2-4936-B0D5-4FD30F8D8EDD}" destId="{E5DAFAD9-EDD1-4E1F-A37A-31242923BBFF}" srcOrd="0" destOrd="0" presId="urn:microsoft.com/office/officeart/2005/8/layout/vList5"/>
    <dgm:cxn modelId="{58F094F2-39EE-408C-8449-6105C72D3234}" type="presParOf" srcId="{7B2FFBCE-FEE2-4936-B0D5-4FD30F8D8EDD}" destId="{1686F631-BFDF-4FEF-B2D0-6D520CE2E775}" srcOrd="1" destOrd="0" presId="urn:microsoft.com/office/officeart/2005/8/layout/vList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632848" cy="4064000"/>
        <a:chOff x="0" y="0"/>
        <a:chExt cx="7632848" cy="4064000"/>
      </a:xfrm>
    </dsp:grpSpPr>
    <dsp:sp modelId="{89F46843-E08A-449E-9A96-51E97FADC666}">
      <dsp:nvSpPr>
        <dsp:cNvPr id="4" name="同侧圆角矩形 3"/>
        <dsp:cNvSpPr/>
      </dsp:nvSpPr>
      <dsp:spPr bwMode="white">
        <a:xfrm rot="5400000">
          <a:off x="4877721" y="-2051742"/>
          <a:ext cx="625231" cy="4885023"/>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lIns="53340" tIns="26670" rIns="53340" bIns="26670" anchor="ctr"/>
        <a:lstStyle>
          <a:lvl1pPr algn="l">
            <a:defRPr sz="14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1">
            <a:lnSpc>
              <a:spcPct val="100000"/>
            </a:lnSpc>
            <a:spcBef>
              <a:spcPct val="0"/>
            </a:spcBef>
            <a:spcAft>
              <a:spcPct val="15000"/>
            </a:spcAft>
            <a:buFont typeface="Wingdings" panose="05000000000000000000" pitchFamily="2" charset="2"/>
            <a:buChar char="•"/>
          </a:pPr>
          <a:r>
            <a:rPr lang="zh-CN" altLang="en-US" dirty="0">
              <a:solidFill>
                <a:schemeClr val="dk1"/>
              </a:solidFill>
            </a:rPr>
            <a:t>在选择原材料时优先考虑低碳材料，减少对不可再生资源的依赖，追求生产过程中的低能耗、低污染和低排放。</a:t>
          </a:r>
          <a:endParaRPr>
            <a:solidFill>
              <a:schemeClr val="dk1"/>
            </a:solidFill>
          </a:endParaRPr>
        </a:p>
      </dsp:txBody>
      <dsp:txXfrm rot="5400000">
        <a:off x="4877721" y="-2051742"/>
        <a:ext cx="625231" cy="4885023"/>
      </dsp:txXfrm>
    </dsp:sp>
    <dsp:sp modelId="{DE56C444-6E16-46D5-91CE-1BF09151D1A0}">
      <dsp:nvSpPr>
        <dsp:cNvPr id="3" name="圆角矩形 2"/>
        <dsp:cNvSpPr/>
      </dsp:nvSpPr>
      <dsp:spPr bwMode="white">
        <a:xfrm>
          <a:off x="0" y="0"/>
          <a:ext cx="2747825" cy="781538"/>
        </a:xfrm>
        <a:prstGeom prst="roundRect">
          <a:avLst/>
        </a:prstGeom>
      </dsp:spPr>
      <dsp:style>
        <a:lnRef idx="2">
          <a:schemeClr val="lt1"/>
        </a:lnRef>
        <a:fillRef idx="1">
          <a:schemeClr val="accent1"/>
        </a:fillRef>
        <a:effectRef idx="0">
          <a:scrgbClr r="0" g="0" b="0"/>
        </a:effectRef>
        <a:fontRef idx="minor">
          <a:schemeClr val="lt1"/>
        </a:fontRef>
      </dsp:style>
      <dsp:txBody>
        <a:bodyPr lIns="60960" tIns="30480" rIns="6096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dirty="0"/>
            <a:t>低碳采购与原材料选择</a:t>
          </a:r>
        </a:p>
      </dsp:txBody>
      <dsp:txXfrm>
        <a:off x="0" y="0"/>
        <a:ext cx="2747825" cy="781538"/>
      </dsp:txXfrm>
    </dsp:sp>
    <dsp:sp modelId="{543FE8D6-95D4-479F-AA0B-DDC51240F6A9}">
      <dsp:nvSpPr>
        <dsp:cNvPr id="6" name="同侧圆角矩形 5"/>
        <dsp:cNvSpPr/>
      </dsp:nvSpPr>
      <dsp:spPr bwMode="white">
        <a:xfrm rot="5400000">
          <a:off x="4877721" y="-1231127"/>
          <a:ext cx="625231" cy="4885023"/>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lIns="53340" tIns="26670" rIns="53340" bIns="26670" anchor="ctr"/>
        <a:lstStyle>
          <a:lvl1pPr algn="l">
            <a:defRPr sz="14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1">
            <a:lnSpc>
              <a:spcPct val="100000"/>
            </a:lnSpc>
            <a:spcBef>
              <a:spcPct val="0"/>
            </a:spcBef>
            <a:spcAft>
              <a:spcPct val="15000"/>
            </a:spcAft>
            <a:buChar char="•"/>
          </a:pPr>
          <a:r>
            <a:rPr lang="zh-CN" altLang="en-US" dirty="0">
              <a:solidFill>
                <a:schemeClr val="dk1"/>
              </a:solidFill>
            </a:rPr>
            <a:t>设计时应考虑产品的回收再利用，确保产品具有较长使用寿命并在废弃后能方便回收。</a:t>
          </a:r>
          <a:endParaRPr>
            <a:solidFill>
              <a:schemeClr val="dk1"/>
            </a:solidFill>
          </a:endParaRPr>
        </a:p>
      </dsp:txBody>
      <dsp:txXfrm rot="5400000">
        <a:off x="4877721" y="-1231127"/>
        <a:ext cx="625231" cy="4885023"/>
      </dsp:txXfrm>
    </dsp:sp>
    <dsp:sp modelId="{13A696B6-2DDC-41FD-8C2B-D4A715E4ABA0}">
      <dsp:nvSpPr>
        <dsp:cNvPr id="5" name="圆角矩形 4"/>
        <dsp:cNvSpPr/>
      </dsp:nvSpPr>
      <dsp:spPr bwMode="white">
        <a:xfrm>
          <a:off x="0" y="820615"/>
          <a:ext cx="2747825" cy="781538"/>
        </a:xfrm>
        <a:prstGeom prst="roundRect">
          <a:avLst/>
        </a:prstGeom>
      </dsp:spPr>
      <dsp:style>
        <a:lnRef idx="2">
          <a:schemeClr val="lt1"/>
        </a:lnRef>
        <a:fillRef idx="1">
          <a:schemeClr val="accent1"/>
        </a:fillRef>
        <a:effectRef idx="0">
          <a:scrgbClr r="0" g="0" b="0"/>
        </a:effectRef>
        <a:fontRef idx="minor">
          <a:schemeClr val="lt1"/>
        </a:fontRef>
      </dsp:style>
      <dsp:txBody>
        <a:bodyPr lIns="60960" tIns="30480" rIns="6096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dirty="0"/>
            <a:t>产品生命周期管理</a:t>
          </a:r>
        </a:p>
      </dsp:txBody>
      <dsp:txXfrm>
        <a:off x="0" y="820615"/>
        <a:ext cx="2747825" cy="781538"/>
      </dsp:txXfrm>
    </dsp:sp>
    <dsp:sp modelId="{AB6ECD61-ADD0-4D0E-84A1-39C3D200F1CC}">
      <dsp:nvSpPr>
        <dsp:cNvPr id="8" name="同侧圆角矩形 7"/>
        <dsp:cNvSpPr/>
      </dsp:nvSpPr>
      <dsp:spPr bwMode="white">
        <a:xfrm rot="5400000">
          <a:off x="4877721" y="-410511"/>
          <a:ext cx="625231" cy="4885023"/>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lIns="53340" tIns="26670" rIns="53340" bIns="26670" anchor="ctr"/>
        <a:lstStyle>
          <a:lvl1pPr algn="l">
            <a:defRPr sz="14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1">
            <a:lnSpc>
              <a:spcPct val="100000"/>
            </a:lnSpc>
            <a:spcBef>
              <a:spcPct val="0"/>
            </a:spcBef>
            <a:spcAft>
              <a:spcPct val="15000"/>
            </a:spcAft>
            <a:buChar char="•"/>
          </a:pPr>
          <a:r>
            <a:rPr lang="zh-CN" altLang="en-US" dirty="0">
              <a:solidFill>
                <a:schemeClr val="dk1"/>
              </a:solidFill>
            </a:rPr>
            <a:t>企业积极开发再生料市场，如巴斯夫（</a:t>
          </a:r>
          <a:r>
            <a:rPr lang="en-US" altLang="zh-CN" dirty="0">
              <a:solidFill>
                <a:schemeClr val="dk1"/>
              </a:solidFill>
            </a:rPr>
            <a:t>BASF</a:t>
          </a:r>
          <a:r>
            <a:rPr lang="zh-CN" altLang="en-US" dirty="0">
              <a:solidFill>
                <a:schemeClr val="dk1"/>
              </a:solidFill>
            </a:rPr>
            <a:t>）塑料制品因可回收性而受到关注。</a:t>
          </a:r>
          <a:endParaRPr>
            <a:solidFill>
              <a:schemeClr val="dk1"/>
            </a:solidFill>
          </a:endParaRPr>
        </a:p>
      </dsp:txBody>
      <dsp:txXfrm rot="5400000">
        <a:off x="4877721" y="-410511"/>
        <a:ext cx="625231" cy="4885023"/>
      </dsp:txXfrm>
    </dsp:sp>
    <dsp:sp modelId="{2F3CBD8C-8122-4959-AD6B-141028808AAE}">
      <dsp:nvSpPr>
        <dsp:cNvPr id="7" name="圆角矩形 6"/>
        <dsp:cNvSpPr/>
      </dsp:nvSpPr>
      <dsp:spPr bwMode="white">
        <a:xfrm>
          <a:off x="0" y="1641231"/>
          <a:ext cx="2747825" cy="781538"/>
        </a:xfrm>
        <a:prstGeom prst="roundRect">
          <a:avLst/>
        </a:prstGeom>
      </dsp:spPr>
      <dsp:style>
        <a:lnRef idx="2">
          <a:schemeClr val="lt1"/>
        </a:lnRef>
        <a:fillRef idx="1">
          <a:schemeClr val="accent1"/>
        </a:fillRef>
        <a:effectRef idx="0">
          <a:scrgbClr r="0" g="0" b="0"/>
        </a:effectRef>
        <a:fontRef idx="minor">
          <a:schemeClr val="lt1"/>
        </a:fontRef>
      </dsp:style>
      <dsp:txBody>
        <a:bodyPr lIns="60960" tIns="30480" rIns="6096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dirty="0"/>
            <a:t>再生材料的开发和应用</a:t>
          </a:r>
        </a:p>
      </dsp:txBody>
      <dsp:txXfrm>
        <a:off x="0" y="1641231"/>
        <a:ext cx="2747825" cy="781538"/>
      </dsp:txXfrm>
    </dsp:sp>
    <dsp:sp modelId="{F60BB9E8-6727-45A3-9F93-1C07062D9E8A}">
      <dsp:nvSpPr>
        <dsp:cNvPr id="10" name="同侧圆角矩形 9"/>
        <dsp:cNvSpPr/>
      </dsp:nvSpPr>
      <dsp:spPr bwMode="white">
        <a:xfrm rot="5400000">
          <a:off x="4877721" y="410104"/>
          <a:ext cx="625231" cy="4885023"/>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lIns="53340" tIns="26670" rIns="53340" bIns="26670" anchor="ctr"/>
        <a:lstStyle>
          <a:lvl1pPr algn="l">
            <a:defRPr sz="14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1">
            <a:lnSpc>
              <a:spcPct val="100000"/>
            </a:lnSpc>
            <a:spcBef>
              <a:spcPct val="0"/>
            </a:spcBef>
            <a:spcAft>
              <a:spcPct val="15000"/>
            </a:spcAft>
            <a:buFont typeface="Wingdings" panose="05000000000000000000" pitchFamily="2" charset="2"/>
            <a:buChar char="•"/>
          </a:pPr>
          <a:r>
            <a:rPr lang="zh-CN" altLang="en-US" dirty="0">
              <a:solidFill>
                <a:schemeClr val="dk1"/>
              </a:solidFill>
            </a:rPr>
            <a:t>国际品牌大厂如可口可乐、百事可乐、麦当劳及</a:t>
          </a:r>
          <a:r>
            <a:rPr lang="en-US" altLang="zh-CN" dirty="0">
              <a:solidFill>
                <a:schemeClr val="dk1"/>
              </a:solidFill>
            </a:rPr>
            <a:t>IKEA</a:t>
          </a:r>
          <a:r>
            <a:rPr lang="zh-CN" altLang="en-US" dirty="0">
              <a:solidFill>
                <a:schemeClr val="dk1"/>
              </a:solidFill>
            </a:rPr>
            <a:t>等已承诺使用回收或再生材料，并设定了具体时间表。</a:t>
          </a:r>
          <a:endParaRPr>
            <a:solidFill>
              <a:schemeClr val="dk1"/>
            </a:solidFill>
          </a:endParaRPr>
        </a:p>
      </dsp:txBody>
      <dsp:txXfrm rot="5400000">
        <a:off x="4877721" y="410104"/>
        <a:ext cx="625231" cy="4885023"/>
      </dsp:txXfrm>
    </dsp:sp>
    <dsp:sp modelId="{22B8AB3B-4FC3-4AFE-B3E5-45AECEE0987C}">
      <dsp:nvSpPr>
        <dsp:cNvPr id="9" name="圆角矩形 8"/>
        <dsp:cNvSpPr/>
      </dsp:nvSpPr>
      <dsp:spPr bwMode="white">
        <a:xfrm>
          <a:off x="0" y="2461846"/>
          <a:ext cx="2747825" cy="781538"/>
        </a:xfrm>
        <a:prstGeom prst="roundRect">
          <a:avLst/>
        </a:prstGeom>
      </dsp:spPr>
      <dsp:style>
        <a:lnRef idx="2">
          <a:schemeClr val="lt1"/>
        </a:lnRef>
        <a:fillRef idx="1">
          <a:schemeClr val="accent1"/>
        </a:fillRef>
        <a:effectRef idx="0">
          <a:scrgbClr r="0" g="0" b="0"/>
        </a:effectRef>
        <a:fontRef idx="minor">
          <a:schemeClr val="lt1"/>
        </a:fontRef>
      </dsp:style>
      <dsp:txBody>
        <a:bodyPr lIns="60960" tIns="30480" rIns="6096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dirty="0"/>
            <a:t>产业发展趋势</a:t>
          </a:r>
        </a:p>
      </dsp:txBody>
      <dsp:txXfrm>
        <a:off x="0" y="2461846"/>
        <a:ext cx="2747825" cy="781538"/>
      </dsp:txXfrm>
    </dsp:sp>
    <dsp:sp modelId="{1686F631-BFDF-4FEF-B2D0-6D520CE2E775}">
      <dsp:nvSpPr>
        <dsp:cNvPr id="12" name="同侧圆角矩形 11"/>
        <dsp:cNvSpPr/>
      </dsp:nvSpPr>
      <dsp:spPr bwMode="white">
        <a:xfrm rot="5400000">
          <a:off x="4877721" y="1230719"/>
          <a:ext cx="625231" cy="4885023"/>
        </a:xfrm>
        <a:prstGeom prst="round2SameRect">
          <a:avLst/>
        </a:prstGeom>
      </dsp:spPr>
      <dsp:style>
        <a:lnRef idx="2">
          <a:schemeClr val="accent1">
            <a:alpha val="90000"/>
            <a:tint val="40000"/>
          </a:schemeClr>
        </a:lnRef>
        <a:fillRef idx="1">
          <a:schemeClr val="accent1">
            <a:alpha val="90000"/>
            <a:tint val="40000"/>
          </a:schemeClr>
        </a:fillRef>
        <a:effectRef idx="0">
          <a:scrgbClr r="0" g="0" b="0"/>
        </a:effectRef>
        <a:fontRef idx="minor"/>
      </dsp:style>
      <dsp:txBody>
        <a:bodyPr rot="-5400000" lIns="53340" tIns="26670" rIns="53340" bIns="26670" anchor="ctr"/>
        <a:lstStyle>
          <a:lvl1pPr algn="l">
            <a:defRPr sz="1400"/>
          </a:lvl1pPr>
          <a:lvl2pPr marL="114300" indent="-114300" algn="l">
            <a:defRPr sz="1400"/>
          </a:lvl2pPr>
          <a:lvl3pPr marL="228600" indent="-114300" algn="l">
            <a:defRPr sz="1400"/>
          </a:lvl3pPr>
          <a:lvl4pPr marL="342900" indent="-114300" algn="l">
            <a:defRPr sz="1400"/>
          </a:lvl4pPr>
          <a:lvl5pPr marL="457200" indent="-114300" algn="l">
            <a:defRPr sz="1400"/>
          </a:lvl5pPr>
          <a:lvl6pPr marL="571500" indent="-114300" algn="l">
            <a:defRPr sz="1400"/>
          </a:lvl6pPr>
          <a:lvl7pPr marL="685800" indent="-114300" algn="l">
            <a:defRPr sz="1400"/>
          </a:lvl7pPr>
          <a:lvl8pPr marL="800100" indent="-114300" algn="l">
            <a:defRPr sz="1400"/>
          </a:lvl8pPr>
          <a:lvl9pPr marL="914400" indent="-114300" algn="l">
            <a:defRPr sz="1400"/>
          </a:lvl9pPr>
        </a:lstStyle>
        <a:p>
          <a:pPr lvl="1">
            <a:lnSpc>
              <a:spcPct val="100000"/>
            </a:lnSpc>
            <a:spcBef>
              <a:spcPct val="0"/>
            </a:spcBef>
            <a:spcAft>
              <a:spcPct val="15000"/>
            </a:spcAft>
            <a:buChar char="•"/>
          </a:pPr>
          <a:r>
            <a:rPr lang="zh-CN" altLang="en-US" dirty="0">
              <a:solidFill>
                <a:schemeClr val="dk1"/>
              </a:solidFill>
            </a:rPr>
            <a:t>建筑行业采用节能玻璃减小能耗，竹钢和陶瓷纤维作为节能减碳材料在各行业中发挥重要作用。</a:t>
          </a:r>
          <a:endParaRPr>
            <a:solidFill>
              <a:schemeClr val="dk1"/>
            </a:solidFill>
          </a:endParaRPr>
        </a:p>
      </dsp:txBody>
      <dsp:txXfrm rot="5400000">
        <a:off x="4877721" y="1230719"/>
        <a:ext cx="625231" cy="4885023"/>
      </dsp:txXfrm>
    </dsp:sp>
    <dsp:sp modelId="{E5DAFAD9-EDD1-4E1F-A37A-31242923BBFF}">
      <dsp:nvSpPr>
        <dsp:cNvPr id="11" name="圆角矩形 10"/>
        <dsp:cNvSpPr/>
      </dsp:nvSpPr>
      <dsp:spPr bwMode="white">
        <a:xfrm>
          <a:off x="0" y="3282462"/>
          <a:ext cx="2747825" cy="781538"/>
        </a:xfrm>
        <a:prstGeom prst="roundRect">
          <a:avLst/>
        </a:prstGeom>
      </dsp:spPr>
      <dsp:style>
        <a:lnRef idx="2">
          <a:schemeClr val="lt1"/>
        </a:lnRef>
        <a:fillRef idx="1">
          <a:schemeClr val="accent1"/>
        </a:fillRef>
        <a:effectRef idx="0">
          <a:scrgbClr r="0" g="0" b="0"/>
        </a:effectRef>
        <a:fontRef idx="minor">
          <a:schemeClr val="lt1"/>
        </a:fontRef>
      </dsp:style>
      <dsp:txBody>
        <a:bodyPr lIns="60960" tIns="30480" rIns="60960" bIns="3048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600" dirty="0"/>
            <a:t>节能材料在行业中应用</a:t>
          </a:r>
        </a:p>
      </dsp:txBody>
      <dsp:txXfrm>
        <a:off x="0" y="3282462"/>
        <a:ext cx="2747825" cy="78153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6" Type="http://schemas.openxmlformats.org/officeDocument/2006/relationships/slideLayout" Target="../slideLayouts/slideLayout7.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2.xml"/></Relationships>
</file>

<file path=ppt/slides/_rels/slide24.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3" Type="http://schemas.openxmlformats.org/officeDocument/2006/relationships/slideLayout" Target="../slideLayouts/slideLayout7.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tags" Target="../tags/tag3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7" Type="http://schemas.openxmlformats.org/officeDocument/2006/relationships/slideLayout" Target="../slideLayouts/slideLayout7.xml"/><Relationship Id="rId16" Type="http://schemas.openxmlformats.org/officeDocument/2006/relationships/tags" Target="../tags/tag63.xml"/><Relationship Id="rId15" Type="http://schemas.openxmlformats.org/officeDocument/2006/relationships/tags" Target="../tags/tag62.xml"/><Relationship Id="rId14" Type="http://schemas.openxmlformats.org/officeDocument/2006/relationships/tags" Target="../tags/tag61.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tags" Target="../tags/tag48.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5.xml"/><Relationship Id="rId1" Type="http://schemas.openxmlformats.org/officeDocument/2006/relationships/tags" Target="../tags/tag64.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tags" Target="../tags/tag6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4.jpeg"/><Relationship Id="rId2" Type="http://schemas.openxmlformats.org/officeDocument/2006/relationships/tags" Target="../tags/tag67.xml"/><Relationship Id="rId1" Type="http://schemas.openxmlformats.org/officeDocument/2006/relationships/image" Target="../media/image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069845"/>
          </a:xfrm>
          <a:prstGeom prst="rect">
            <a:avLst/>
          </a:prstGeom>
          <a:noFill/>
          <a:ln w="9525">
            <a:noFill/>
          </a:ln>
        </p:spPr>
        <p:txBody>
          <a:bodyPr>
            <a:spAutoFit/>
          </a:bodyPr>
          <a:lstStyle/>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项目十一</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283710" y="2204720"/>
            <a:ext cx="3795395" cy="1985159"/>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en-US"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低碳</a:t>
            </a: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供应链运营</a:t>
            </a:r>
            <a:r>
              <a:rPr kumimoji="1" lang="zh-CN" altLang="en-US"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2339102"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低碳采购概述</a:t>
            </a:r>
            <a:endParaRPr lang="zh-CN" alt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683568" y="1105230"/>
            <a:ext cx="6000750" cy="571500"/>
          </a:xfrm>
          <a:prstGeom prst="rect">
            <a:avLst/>
          </a:prstGeom>
          <a:noFill/>
          <a:ln w="9525">
            <a:noFill/>
          </a:ln>
        </p:spPr>
        <p:txBody>
          <a:bodyPr/>
          <a:lstStyle/>
          <a:p>
            <a:pPr marL="0" lvl="1" indent="0" eaLnBrk="1" hangingPunct="1">
              <a:lnSpc>
                <a:spcPct val="150000"/>
              </a:lnSpc>
              <a:buClr>
                <a:schemeClr val="accent2"/>
              </a:buClr>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低碳材料的选择</a:t>
            </a:r>
            <a:endParaRPr lang="zh-CN" altLang="en-US" sz="240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467544" y="1629434"/>
            <a:ext cx="8366366" cy="865814"/>
          </a:xfrm>
          <a:prstGeom prst="rect">
            <a:avLst/>
          </a:prstGeom>
          <a:noFill/>
        </p:spPr>
        <p:txBody>
          <a:bodyPr wrap="square">
            <a:spAutoFit/>
          </a:bodyPr>
          <a:lstStyle/>
          <a:p>
            <a:pPr>
              <a:lnSpc>
                <a:spcPct val="150000"/>
              </a:lnSpc>
            </a:pPr>
            <a:r>
              <a:rPr lang="zh-CN" altLang="en-US" sz="1800" dirty="0"/>
              <a:t>      强调在选择原材料时优先考虑那些低碳排放、可回收再利用的材料，以减少对不可再生资源的依赖并降低生产过程中的能耗与污染。</a:t>
            </a:r>
            <a:endParaRPr lang="zh-CN" altLang="en-US" sz="1800" dirty="0"/>
          </a:p>
        </p:txBody>
      </p:sp>
      <p:graphicFrame>
        <p:nvGraphicFramePr>
          <p:cNvPr id="11" name="图示 10"/>
          <p:cNvGraphicFramePr/>
          <p:nvPr/>
        </p:nvGraphicFramePr>
        <p:xfrm>
          <a:off x="755576" y="2534451"/>
          <a:ext cx="7632848"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8" name="矩形 1"/>
          <p:cNvSpPr/>
          <p:nvPr/>
        </p:nvSpPr>
        <p:spPr>
          <a:xfrm>
            <a:off x="346869" y="1981937"/>
            <a:ext cx="8162676" cy="1378134"/>
          </a:xfrm>
          <a:prstGeom prst="rect">
            <a:avLst/>
          </a:prstGeom>
          <a:noFill/>
          <a:ln w="9525">
            <a:noFill/>
          </a:ln>
        </p:spPr>
        <p:txBody>
          <a:bodyPr wrap="square">
            <a:spAutoFit/>
          </a:bodyPr>
          <a:lstStyle/>
          <a:p>
            <a:pPr>
              <a:lnSpc>
                <a:spcPts val="3500"/>
              </a:lnSpc>
            </a:pPr>
            <a:r>
              <a:rPr lang="zh-CN" altLang="en-US" sz="2000" dirty="0">
                <a:latin typeface="Verdana" panose="020B0604030504040204" pitchFamily="34" charset="0"/>
              </a:rPr>
              <a:t>      为了确保挑选的供应商符合低碳标准，企业在选择新的供应商时，需要依托一套以碳中和为导向的供应商准入流程和业务政策与指南。以某汽车制造商为例，其供应商准入流程为：</a:t>
            </a:r>
            <a:endParaRPr altLang="zh-CN" sz="2000" dirty="0">
              <a:latin typeface="Verdana" panose="020B0604030504040204" pitchFamily="34" charset="0"/>
            </a:endParaRPr>
          </a:p>
        </p:txBody>
      </p:sp>
      <p:sp>
        <p:nvSpPr>
          <p:cNvPr id="100" name="文本框 99"/>
          <p:cNvSpPr txBox="1"/>
          <p:nvPr/>
        </p:nvSpPr>
        <p:spPr>
          <a:xfrm>
            <a:off x="755650" y="260350"/>
            <a:ext cx="5080000" cy="954107"/>
          </a:xfrm>
          <a:prstGeom prst="rect">
            <a:avLst/>
          </a:prstGeom>
          <a:noFill/>
          <a:ln w="9525">
            <a:noFill/>
          </a:ln>
        </p:spPr>
        <p:txBody>
          <a:bodyPr>
            <a:spAutoFit/>
          </a:bodyPr>
          <a:lstStyle/>
          <a:p>
            <a:pPr eaLnBrk="1" hangingPunct="1"/>
            <a:r>
              <a:rPr lang="zh-CN" altLang="en-US" sz="2800" dirty="0">
                <a:latin typeface="Verdana" panose="020B0604030504040204" pitchFamily="34" charset="0"/>
                <a:ea typeface="微软雅黑" panose="020B0503020204020204" pitchFamily="34" charset="-122"/>
              </a:rPr>
              <a:t>低碳采购概述</a:t>
            </a:r>
            <a:endParaRPr lang="zh-CN" altLang="zh-CN" sz="2800" dirty="0">
              <a:latin typeface="Verdana" panose="020B0604030504040204" pitchFamily="34" charset="0"/>
              <a:ea typeface="微软雅黑" panose="020B0503020204020204" pitchFamily="34" charset="-122"/>
            </a:endParaRPr>
          </a:p>
          <a:p>
            <a:pPr algn="l" eaLnBrk="1" hangingPunct="1">
              <a:buClrTx/>
              <a:buSzTx/>
              <a:buFontTx/>
            </a:pPr>
            <a:endParaRPr lang="zh-CN" altLang="en-US" sz="2800" dirty="0">
              <a:ea typeface="微软雅黑" panose="020B0503020204020204" pitchFamily="34" charset="-122"/>
            </a:endParaRPr>
          </a:p>
        </p:txBody>
      </p:sp>
      <p:sp>
        <p:nvSpPr>
          <p:cNvPr id="7" name="文本框 6"/>
          <p:cNvSpPr txBox="1"/>
          <p:nvPr/>
        </p:nvSpPr>
        <p:spPr>
          <a:xfrm>
            <a:off x="346869" y="3507430"/>
            <a:ext cx="8162675" cy="2527808"/>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zh-CN" altLang="en-US" sz="1800" dirty="0"/>
              <a:t>明确可持续目标：该汽车制造商确立了包括减少二氧化碳排放、增加电动车销售和提升与</a:t>
            </a:r>
            <a:r>
              <a:rPr lang="en-US" altLang="zh-CN" sz="1800" dirty="0"/>
              <a:t>CDP</a:t>
            </a:r>
            <a:r>
              <a:rPr lang="zh-CN" altLang="en-US" sz="1800" dirty="0"/>
              <a:t>供应链计划相关采购份额在内的可持续发展目标。</a:t>
            </a:r>
            <a:endParaRPr lang="zh-CN" altLang="en-US" sz="1800" dirty="0"/>
          </a:p>
          <a:p>
            <a:pPr marL="285750" indent="-285750">
              <a:lnSpc>
                <a:spcPct val="150000"/>
              </a:lnSpc>
              <a:buFont typeface="Wingdings" panose="05000000000000000000" pitchFamily="2" charset="2"/>
              <a:buChar char="ü"/>
            </a:pPr>
            <a:r>
              <a:rPr lang="zh-CN" altLang="en-US" sz="1800" dirty="0"/>
              <a:t>核心价值与承诺：“可持续运营”作为企业的核心价值和对全球环境的庄严承诺。</a:t>
            </a:r>
            <a:endParaRPr lang="zh-CN" altLang="en-US" sz="1800" dirty="0"/>
          </a:p>
          <a:p>
            <a:pPr marL="285750" indent="-285750">
              <a:lnSpc>
                <a:spcPct val="150000"/>
              </a:lnSpc>
              <a:buFont typeface="Wingdings" panose="05000000000000000000" pitchFamily="2" charset="2"/>
              <a:buChar char="ü"/>
            </a:pPr>
            <a:r>
              <a:rPr lang="zh-CN" altLang="en-US" sz="1800" dirty="0"/>
              <a:t>全面环保标准：企业在其价值链上下游（范围三）制定了明确的排放目标，涵盖从原材料采集到最终产品销售和废弃的全过程。</a:t>
            </a:r>
            <a:endParaRPr lang="zh-CN" altLang="en-US" sz="1800" dirty="0"/>
          </a:p>
        </p:txBody>
      </p:sp>
      <p:sp>
        <p:nvSpPr>
          <p:cNvPr id="2" name="Rectangle 3"/>
          <p:cNvSpPr txBox="1"/>
          <p:nvPr/>
        </p:nvSpPr>
        <p:spPr>
          <a:xfrm>
            <a:off x="755650" y="1214457"/>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供应商准入门槛</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eaLnBrk="1" hangingPunct="1"/>
            <a:r>
              <a:rPr lang="zh-CN" altLang="en-US" sz="2800" dirty="0">
                <a:latin typeface="Verdana" panose="020B0604030504040204" pitchFamily="34" charset="0"/>
                <a:ea typeface="微软雅黑" panose="020B0503020204020204" pitchFamily="34" charset="-122"/>
              </a:rPr>
              <a:t>低碳采购概述</a:t>
            </a:r>
            <a:endParaRPr lang="zh-CN" altLang="zh-CN" sz="2800" dirty="0">
              <a:latin typeface="Verdana" panose="020B0604030504040204" pitchFamily="34" charset="0"/>
              <a:ea typeface="微软雅黑" panose="020B0503020204020204" pitchFamily="34" charset="-122"/>
            </a:endParaRPr>
          </a:p>
        </p:txBody>
      </p:sp>
      <p:sp>
        <p:nvSpPr>
          <p:cNvPr id="7" name="文本框 6"/>
          <p:cNvSpPr txBox="1"/>
          <p:nvPr/>
        </p:nvSpPr>
        <p:spPr>
          <a:xfrm>
            <a:off x="467544" y="1749597"/>
            <a:ext cx="7992888" cy="3358805"/>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zh-CN" altLang="en-US" sz="1800" dirty="0"/>
              <a:t>供应商行为准则：将可持续发展的要求纳入供应商行为准则中，要求供应商实施气候披露项目、定期发布环境数据等。</a:t>
            </a:r>
            <a:endParaRPr lang="en-US" altLang="zh-CN" sz="1800" dirty="0"/>
          </a:p>
          <a:p>
            <a:pPr marL="285750" indent="-285750">
              <a:lnSpc>
                <a:spcPct val="150000"/>
              </a:lnSpc>
              <a:buFont typeface="Wingdings" panose="05000000000000000000" pitchFamily="2" charset="2"/>
              <a:buChar char="ü"/>
            </a:pPr>
            <a:r>
              <a:rPr lang="zh-CN" altLang="en-US" sz="1800" dirty="0"/>
              <a:t>供应商评分机制：通过综合考虑排放量、排放范围和减碳进程，对供应商进行定期评分，以选择符合可持续发展标准的供应商。</a:t>
            </a:r>
            <a:endParaRPr lang="zh-CN" altLang="en-US" sz="1800" dirty="0"/>
          </a:p>
          <a:p>
            <a:pPr marL="285750" indent="-285750">
              <a:lnSpc>
                <a:spcPct val="150000"/>
              </a:lnSpc>
              <a:buFont typeface="Wingdings" panose="05000000000000000000" pitchFamily="2" charset="2"/>
              <a:buChar char="ü"/>
            </a:pPr>
            <a:r>
              <a:rPr lang="zh-CN" altLang="en-US" sz="1800" dirty="0"/>
              <a:t>推动链上可持续发展：基于碳中和理念的供应商选择方式推动了整个供应链朝着可持续发展方向迈进。</a:t>
            </a:r>
            <a:endParaRPr lang="zh-CN" altLang="en-US" sz="1800" dirty="0"/>
          </a:p>
          <a:p>
            <a:pPr marL="285750" indent="-285750">
              <a:lnSpc>
                <a:spcPct val="150000"/>
              </a:lnSpc>
              <a:buFont typeface="Wingdings" panose="05000000000000000000" pitchFamily="2" charset="2"/>
              <a:buChar char="ü"/>
            </a:pPr>
            <a:r>
              <a:rPr lang="zh-CN" altLang="en-US" sz="1800" dirty="0"/>
              <a:t>融合可持终要求：将可持续发展要求融入业务政策和准入流程中，积极推动低碳化措施的实施，促进环保和企业社会责任。</a:t>
            </a:r>
            <a:endParaRPr lang="zh-CN" alt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8" name="矩形 1"/>
          <p:cNvSpPr/>
          <p:nvPr/>
        </p:nvSpPr>
        <p:spPr>
          <a:xfrm>
            <a:off x="899592" y="1844824"/>
            <a:ext cx="7272808" cy="4071179"/>
          </a:xfrm>
          <a:prstGeom prst="rect">
            <a:avLst/>
          </a:prstGeom>
          <a:noFill/>
          <a:ln w="9525">
            <a:noFill/>
          </a:ln>
        </p:spPr>
        <p:txBody>
          <a:bodyPr wrap="square">
            <a:spAutoFit/>
          </a:bodyPr>
          <a:lstStyle/>
          <a:p>
            <a:pPr>
              <a:lnSpc>
                <a:spcPts val="3500"/>
              </a:lnSpc>
            </a:pPr>
            <a:r>
              <a:rPr lang="zh-CN" altLang="en-US" sz="2000" dirty="0">
                <a:latin typeface="Verdana" panose="020B0604030504040204" pitchFamily="34" charset="0"/>
              </a:rPr>
              <a:t>数字化采购充分利用大数据高级分析、流程自动化以及创新的协作模型，旨在优化采购职能的运作效率，显著削减成本，推动实现更为迅速、更加透明的可持续采购策略。数字化作为低碳化的核心驱动力，通过构建数字化平台，能够有效整合各方资源，促进上下游企业的协同合作，从而加快产业的低碳化转型和低碳产业的发展步伐。企业可以通过数字化采购平台进行产品碳足迹的可信精算与追溯，从采购开始进行产品碳排放生命周期评估，还可以对供应商减碳进展跟踪、减碳举措建议、碳排放数据管理等，基于海量数据分析，实现节能降本增效。</a:t>
            </a:r>
            <a:endParaRPr lang="zh-CN" altLang="en-US"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eaLnBrk="1" hangingPunct="1"/>
            <a:r>
              <a:rPr lang="zh-CN" altLang="en-US" sz="2800" dirty="0">
                <a:latin typeface="Verdana" panose="020B0604030504040204" pitchFamily="34" charset="0"/>
                <a:ea typeface="微软雅黑" panose="020B0503020204020204" pitchFamily="34" charset="-122"/>
              </a:rPr>
              <a:t>低碳采购概述</a:t>
            </a:r>
            <a:endParaRPr lang="zh-CN" altLang="zh-CN" sz="2800" dirty="0">
              <a:latin typeface="Verdana" panose="020B0604030504040204" pitchFamily="34" charset="0"/>
              <a:ea typeface="微软雅黑" panose="020B0503020204020204" pitchFamily="34" charset="-122"/>
            </a:endParaRPr>
          </a:p>
        </p:txBody>
      </p:sp>
      <p:sp>
        <p:nvSpPr>
          <p:cNvPr id="2" name="Rectangle 3"/>
          <p:cNvSpPr txBox="1"/>
          <p:nvPr/>
        </p:nvSpPr>
        <p:spPr>
          <a:xfrm>
            <a:off x="755650" y="1214457"/>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数字化采购</a:t>
            </a:r>
            <a:endParaRPr lang="zh-CN" altLang="en-US" sz="24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2698175" cy="52322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选择低碳供应商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576" y="1484784"/>
            <a:ext cx="7391226" cy="4194610"/>
          </a:xfrm>
          <a:prstGeom prst="rect">
            <a:avLst/>
          </a:prstGeom>
          <a:noFill/>
          <a:ln w="9525">
            <a:noFill/>
          </a:ln>
        </p:spPr>
        <p:txBody>
          <a:bodyPr wrap="square">
            <a:spAutoFit/>
          </a:bodyPr>
          <a:lstStyle/>
          <a:p>
            <a:pPr>
              <a:lnSpc>
                <a:spcPct val="150000"/>
              </a:lnSpc>
            </a:pPr>
            <a:r>
              <a:rPr lang="en-US" altLang="zh-CN" sz="2000" kern="100" dirty="0">
                <a:effectLst/>
                <a:latin typeface="Calibri" panose="020F0502020204030204" pitchFamily="34" charset="0"/>
                <a:ea typeface="宋体" panose="02010600030101010101" pitchFamily="2" charset="-122"/>
                <a:cs typeface="宋体" panose="02010600030101010101" pitchFamily="2" charset="-122"/>
              </a:rPr>
              <a:t>         </a:t>
            </a:r>
            <a:r>
              <a:rPr lang="zh-CN" altLang="zh-CN" sz="2000" kern="100" dirty="0">
                <a:effectLst/>
                <a:latin typeface="Calibri" panose="020F0502020204030204" pitchFamily="34" charset="0"/>
                <a:ea typeface="宋体" panose="02010600030101010101" pitchFamily="2" charset="-122"/>
                <a:cs typeface="宋体" panose="02010600030101010101" pitchFamily="2" charset="-122"/>
              </a:rPr>
              <a:t>低碳供应商与一般供应链环境下供应商的区别在于，传统模式下采购企业考虑的重点是供应商的产品质量、快速的反应送达、价格以及服务等因素。因为传统的供应商选择是建立在资源优化配置理论以及效率先行的基础上的，采购企业是供应链的组织者和协调者。至于供应商生产过程是否符合低碳要求，是否造成环境污染问题，并不会影响到该企业的生产业绩，因此极少受到关注。在实行低碳供应链管理的过程中，必须把供应商的可持续发展能力、低碳举措、环境友好措施等纳入考察范畴，并作为不可缺少的重点考察因素。</a:t>
            </a:r>
            <a:endParaRPr lang="zh-CN" altLang="zh-CN" sz="2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选择低碳供应商</a:t>
            </a:r>
            <a:endParaRPr lang="zh-CN" sz="2800" dirty="0">
              <a:ea typeface="微软雅黑" panose="020B0503020204020204" pitchFamily="34" charset="-122"/>
            </a:endParaRPr>
          </a:p>
        </p:txBody>
      </p:sp>
      <p:sp>
        <p:nvSpPr>
          <p:cNvPr id="25" name="任意多边形: 形状 14"/>
          <p:cNvSpPr/>
          <p:nvPr>
            <p:custDataLst>
              <p:tags r:id="rId2"/>
            </p:custDataLst>
          </p:nvPr>
        </p:nvSpPr>
        <p:spPr bwMode="auto">
          <a:xfrm>
            <a:off x="2612651" y="5291735"/>
            <a:ext cx="3919253" cy="782852"/>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40000"/>
                    <a:lumOff val="60000"/>
                  </a:schemeClr>
                </a:gs>
                <a:gs pos="0">
                  <a:schemeClr val="accent1">
                    <a:lumMod val="60000"/>
                    <a:lumOff val="4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6" name="任意多边形: 形状 14"/>
          <p:cNvSpPr/>
          <p:nvPr>
            <p:custDataLst>
              <p:tags r:id="rId3"/>
            </p:custDataLst>
          </p:nvPr>
        </p:nvSpPr>
        <p:spPr bwMode="auto">
          <a:xfrm>
            <a:off x="3126415" y="5737811"/>
            <a:ext cx="2891726" cy="577568"/>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lumMod val="40000"/>
                    <a:lumOff val="6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2" name="任意多边形: 形状 14"/>
          <p:cNvSpPr/>
          <p:nvPr>
            <p:custDataLst>
              <p:tags r:id="rId4"/>
            </p:custDataLst>
          </p:nvPr>
        </p:nvSpPr>
        <p:spPr bwMode="auto">
          <a:xfrm>
            <a:off x="2116087" y="4802938"/>
            <a:ext cx="4906834"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schemeClr>
              </a:gs>
              <a:gs pos="100000">
                <a:schemeClr val="accent1">
                  <a:lumMod val="60000"/>
                  <a:lumOff val="40000"/>
                </a:schemeClr>
              </a:gs>
              <a:gs pos="46000">
                <a:schemeClr val="accent1"/>
              </a:gs>
            </a:gsLst>
            <a:lin ang="0" scaled="0"/>
          </a:gradFill>
          <a:ln w="9525">
            <a:noFill/>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3" name="图形 7"/>
          <p:cNvSpPr/>
          <p:nvPr>
            <p:custDataLst>
              <p:tags r:id="rId5"/>
            </p:custDataLst>
          </p:nvPr>
        </p:nvSpPr>
        <p:spPr>
          <a:xfrm>
            <a:off x="2118861" y="2695174"/>
            <a:ext cx="4902951" cy="2455082"/>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9525" cap="flat">
            <a:solidFill>
              <a:schemeClr val="accent1">
                <a:lumMod val="20000"/>
                <a:lumOff val="80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75"/>
          </a:p>
        </p:txBody>
      </p:sp>
      <p:sp>
        <p:nvSpPr>
          <p:cNvPr id="21" name="任意多边形: 形状 14"/>
          <p:cNvSpPr/>
          <p:nvPr>
            <p:custDataLst>
              <p:tags r:id="rId6"/>
            </p:custDataLst>
          </p:nvPr>
        </p:nvSpPr>
        <p:spPr bwMode="auto">
          <a:xfrm>
            <a:off x="2118861" y="4709728"/>
            <a:ext cx="4902396"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75" b="1" dirty="0">
              <a:solidFill>
                <a:schemeClr val="accent1"/>
              </a:solidFill>
              <a:latin typeface="+mj-ea"/>
              <a:ea typeface="+mj-ea"/>
              <a:cs typeface="+mj-ea"/>
              <a:sym typeface="+mn-ea"/>
            </a:endParaRPr>
          </a:p>
        </p:txBody>
      </p:sp>
      <p:sp>
        <p:nvSpPr>
          <p:cNvPr id="30" name="椭圆 29"/>
          <p:cNvSpPr/>
          <p:nvPr>
            <p:custDataLst>
              <p:tags r:id="rId7"/>
            </p:custDataLst>
          </p:nvPr>
        </p:nvSpPr>
        <p:spPr>
          <a:xfrm>
            <a:off x="2234263" y="3770971"/>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1" name="椭圆 30"/>
          <p:cNvSpPr/>
          <p:nvPr>
            <p:custDataLst>
              <p:tags r:id="rId8"/>
            </p:custDataLst>
          </p:nvPr>
        </p:nvSpPr>
        <p:spPr>
          <a:xfrm>
            <a:off x="3263400" y="2755933"/>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5" name="椭圆 34"/>
          <p:cNvSpPr/>
          <p:nvPr>
            <p:custDataLst>
              <p:tags r:id="rId9"/>
            </p:custDataLst>
          </p:nvPr>
        </p:nvSpPr>
        <p:spPr>
          <a:xfrm>
            <a:off x="6535788" y="3770971"/>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14" name="矩形 13"/>
          <p:cNvSpPr/>
          <p:nvPr>
            <p:custDataLst>
              <p:tags r:id="rId10"/>
            </p:custDataLst>
          </p:nvPr>
        </p:nvSpPr>
        <p:spPr>
          <a:xfrm>
            <a:off x="7085959" y="3482836"/>
            <a:ext cx="1414145" cy="610870"/>
          </a:xfrm>
          <a:prstGeom prst="rect">
            <a:avLst/>
          </a:prstGeom>
          <a:noFill/>
        </p:spPr>
        <p:txBody>
          <a:bodyPr wrap="square" lIns="0" tIns="0" rIns="0" bIns="0" rtlCol="0" anchor="b">
            <a:noAutofit/>
          </a:bodyPr>
          <a:lstStyle/>
          <a:p>
            <a:pPr algn="l">
              <a:spcBef>
                <a:spcPct val="0"/>
              </a:spcBef>
              <a:spcAft>
                <a:spcPct val="0"/>
              </a:spcAft>
            </a:pPr>
            <a:r>
              <a:rPr lang="zh-CN" altLang="en-US" sz="1575" b="1" dirty="0">
                <a:solidFill>
                  <a:schemeClr val="accent1"/>
                </a:solidFill>
                <a:latin typeface="+mn-ea"/>
                <a:cs typeface="+mn-ea"/>
                <a:sym typeface="+mn-ea"/>
              </a:rPr>
              <a:t>伙伴关系的价值</a:t>
            </a:r>
            <a:endParaRPr lang="zh-CN" altLang="en-US" sz="1575" b="1" dirty="0">
              <a:solidFill>
                <a:schemeClr val="accent1"/>
              </a:solidFill>
              <a:latin typeface="+mn-ea"/>
              <a:cs typeface="+mn-ea"/>
              <a:sym typeface="+mn-ea"/>
            </a:endParaRPr>
          </a:p>
        </p:txBody>
      </p:sp>
      <p:sp>
        <p:nvSpPr>
          <p:cNvPr id="24" name="任意多边形: 形状 14"/>
          <p:cNvSpPr/>
          <p:nvPr>
            <p:custDataLst>
              <p:tags r:id="rId11"/>
            </p:custDataLst>
          </p:nvPr>
        </p:nvSpPr>
        <p:spPr bwMode="auto">
          <a:xfrm>
            <a:off x="1547395" y="4653136"/>
            <a:ext cx="6049210" cy="120839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5" name="矩形 14"/>
          <p:cNvSpPr/>
          <p:nvPr>
            <p:custDataLst>
              <p:tags r:id="rId12"/>
            </p:custDataLst>
          </p:nvPr>
        </p:nvSpPr>
        <p:spPr>
          <a:xfrm>
            <a:off x="740537" y="3127419"/>
            <a:ext cx="1850601" cy="610858"/>
          </a:xfrm>
          <a:prstGeom prst="rect">
            <a:avLst/>
          </a:prstGeom>
          <a:noFill/>
        </p:spPr>
        <p:txBody>
          <a:bodyPr wrap="square" lIns="0" tIns="0" rIns="0" bIns="0" rtlCol="0" anchor="b">
            <a:noAutofit/>
          </a:bodyPr>
          <a:lstStyle/>
          <a:p>
            <a:pPr indent="0" algn="l">
              <a:spcBef>
                <a:spcPct val="0"/>
              </a:spcBef>
              <a:spcAft>
                <a:spcPct val="0"/>
              </a:spcAft>
              <a:extLst>
                <a:ext uri="{35155182-B16C-46BC-9424-99874614C6A1}">
                  <wpsdc:indentchars xmlns:wpsdc="http://www.wps.cn/officeDocument/2017/drawingmlCustomData" val="0" checksum="1228156097"/>
                </a:ext>
              </a:extLst>
            </a:pPr>
            <a:r>
              <a:rPr lang="zh-CN" altLang="en-US" sz="1575" b="1" dirty="0">
                <a:solidFill>
                  <a:schemeClr val="accent1"/>
                </a:solidFill>
                <a:latin typeface="+mn-ea"/>
                <a:cs typeface="+mn-ea"/>
                <a:sym typeface="+mn-ea"/>
              </a:rPr>
              <a:t>低碳供应链构成角度</a:t>
            </a:r>
            <a:endParaRPr lang="zh-CN" altLang="en-US" sz="1575" b="1" dirty="0">
              <a:solidFill>
                <a:schemeClr val="accent1"/>
              </a:solidFill>
              <a:latin typeface="+mn-ea"/>
              <a:cs typeface="+mn-ea"/>
              <a:sym typeface="+mn-ea"/>
            </a:endParaRPr>
          </a:p>
        </p:txBody>
      </p:sp>
      <p:sp>
        <p:nvSpPr>
          <p:cNvPr id="16" name="矩形 15"/>
          <p:cNvSpPr/>
          <p:nvPr>
            <p:custDataLst>
              <p:tags r:id="rId13"/>
            </p:custDataLst>
          </p:nvPr>
        </p:nvSpPr>
        <p:spPr>
          <a:xfrm>
            <a:off x="2806761" y="2000542"/>
            <a:ext cx="1334580" cy="524510"/>
          </a:xfrm>
          <a:prstGeom prst="rect">
            <a:avLst/>
          </a:prstGeom>
          <a:noFill/>
        </p:spPr>
        <p:txBody>
          <a:bodyPr wrap="square" lIns="0" tIns="0" rIns="0" bIns="0" rtlCol="0" anchor="b">
            <a:noAutofit/>
          </a:bodyPr>
          <a:lstStyle/>
          <a:p>
            <a:pPr algn="l">
              <a:spcBef>
                <a:spcPct val="0"/>
              </a:spcBef>
              <a:spcAft>
                <a:spcPct val="0"/>
              </a:spcAft>
            </a:pPr>
            <a:r>
              <a:rPr lang="zh-CN" altLang="en-US" sz="1575" b="1" dirty="0">
                <a:solidFill>
                  <a:schemeClr val="accent1"/>
                </a:solidFill>
                <a:latin typeface="+mn-ea"/>
                <a:cs typeface="+mn-ea"/>
                <a:sym typeface="+mn-ea"/>
              </a:rPr>
              <a:t>市场需求趋势</a:t>
            </a:r>
            <a:endParaRPr lang="zh-CN" altLang="en-US" sz="1575" b="1" dirty="0">
              <a:solidFill>
                <a:schemeClr val="accent1"/>
              </a:solidFill>
              <a:latin typeface="+mn-ea"/>
              <a:cs typeface="+mn-ea"/>
              <a:sym typeface="+mn-ea"/>
            </a:endParaRPr>
          </a:p>
        </p:txBody>
      </p:sp>
      <p:sp>
        <p:nvSpPr>
          <p:cNvPr id="17" name="图片 60" descr="343439383331313b343532303032383bbfcdbba7b9dcc0ed"/>
          <p:cNvSpPr/>
          <p:nvPr>
            <p:custDataLst>
              <p:tags r:id="rId14"/>
            </p:custDataLst>
          </p:nvPr>
        </p:nvSpPr>
        <p:spPr>
          <a:xfrm>
            <a:off x="6628998" y="3860297"/>
            <a:ext cx="197479" cy="197212"/>
          </a:xfrm>
          <a:custGeom>
            <a:avLst/>
            <a:gdLst>
              <a:gd name="connsiteX0" fmla="*/ 171012 w 226017"/>
              <a:gd name="connsiteY0" fmla="*/ 176720 h 225712"/>
              <a:gd name="connsiteX1" fmla="*/ 123092 w 226017"/>
              <a:gd name="connsiteY1" fmla="*/ 139423 h 225712"/>
              <a:gd name="connsiteX2" fmla="*/ 120254 w 226017"/>
              <a:gd name="connsiteY2" fmla="*/ 131590 h 225712"/>
              <a:gd name="connsiteX3" fmla="*/ 120254 w 226017"/>
              <a:gd name="connsiteY3" fmla="*/ 131473 h 225712"/>
              <a:gd name="connsiteX4" fmla="*/ 120594 w 226017"/>
              <a:gd name="connsiteY4" fmla="*/ 130772 h 225712"/>
              <a:gd name="connsiteX5" fmla="*/ 138536 w 226017"/>
              <a:gd name="connsiteY5" fmla="*/ 80847 h 225712"/>
              <a:gd name="connsiteX6" fmla="*/ 119799 w 226017"/>
              <a:gd name="connsiteY6" fmla="*/ 27532 h 225712"/>
              <a:gd name="connsiteX7" fmla="*/ 118777 w 226017"/>
              <a:gd name="connsiteY7" fmla="*/ 20868 h 225712"/>
              <a:gd name="connsiteX8" fmla="*/ 149891 w 226017"/>
              <a:gd name="connsiteY8" fmla="*/ 173 h 225712"/>
              <a:gd name="connsiteX9" fmla="*/ 190771 w 226017"/>
              <a:gd name="connsiteY9" fmla="*/ 36418 h 225712"/>
              <a:gd name="connsiteX10" fmla="*/ 177145 w 226017"/>
              <a:gd name="connsiteY10" fmla="*/ 90201 h 225712"/>
              <a:gd name="connsiteX11" fmla="*/ 172602 w 226017"/>
              <a:gd name="connsiteY11" fmla="*/ 96047 h 225712"/>
              <a:gd name="connsiteX12" fmla="*/ 172147 w 226017"/>
              <a:gd name="connsiteY12" fmla="*/ 105050 h 225712"/>
              <a:gd name="connsiteX13" fmla="*/ 173851 w 226017"/>
              <a:gd name="connsiteY13" fmla="*/ 107972 h 225712"/>
              <a:gd name="connsiteX14" fmla="*/ 187478 w 226017"/>
              <a:gd name="connsiteY14" fmla="*/ 114871 h 225712"/>
              <a:gd name="connsiteX15" fmla="*/ 202240 w 226017"/>
              <a:gd name="connsiteY15" fmla="*/ 121886 h 225712"/>
              <a:gd name="connsiteX16" fmla="*/ 224951 w 226017"/>
              <a:gd name="connsiteY16" fmla="*/ 142931 h 225712"/>
              <a:gd name="connsiteX17" fmla="*/ 222679 w 226017"/>
              <a:gd name="connsiteY17" fmla="*/ 165145 h 225712"/>
              <a:gd name="connsiteX18" fmla="*/ 176577 w 226017"/>
              <a:gd name="connsiteY18" fmla="*/ 179877 h 225712"/>
              <a:gd name="connsiteX19" fmla="*/ 171012 w 226017"/>
              <a:gd name="connsiteY19" fmla="*/ 176720 h 225712"/>
              <a:gd name="connsiteX20" fmla="*/ 114 w 226017"/>
              <a:gd name="connsiteY20" fmla="*/ 200104 h 225712"/>
              <a:gd name="connsiteX21" fmla="*/ 114 w 226017"/>
              <a:gd name="connsiteY21" fmla="*/ 191920 h 225712"/>
              <a:gd name="connsiteX22" fmla="*/ 2385 w 226017"/>
              <a:gd name="connsiteY22" fmla="*/ 184905 h 225712"/>
              <a:gd name="connsiteX23" fmla="*/ 23620 w 226017"/>
              <a:gd name="connsiteY23" fmla="*/ 164093 h 225712"/>
              <a:gd name="connsiteX24" fmla="*/ 24301 w 226017"/>
              <a:gd name="connsiteY24" fmla="*/ 163625 h 225712"/>
              <a:gd name="connsiteX25" fmla="*/ 45535 w 226017"/>
              <a:gd name="connsiteY25" fmla="*/ 153337 h 225712"/>
              <a:gd name="connsiteX26" fmla="*/ 52349 w 226017"/>
              <a:gd name="connsiteY26" fmla="*/ 150414 h 225712"/>
              <a:gd name="connsiteX27" fmla="*/ 54279 w 226017"/>
              <a:gd name="connsiteY27" fmla="*/ 148894 h 225712"/>
              <a:gd name="connsiteX28" fmla="*/ 57913 w 226017"/>
              <a:gd name="connsiteY28" fmla="*/ 129953 h 225712"/>
              <a:gd name="connsiteX29" fmla="*/ 53484 w 226017"/>
              <a:gd name="connsiteY29" fmla="*/ 124224 h 225712"/>
              <a:gd name="connsiteX30" fmla="*/ 53257 w 226017"/>
              <a:gd name="connsiteY30" fmla="*/ 123991 h 225712"/>
              <a:gd name="connsiteX31" fmla="*/ 36338 w 226017"/>
              <a:gd name="connsiteY31" fmla="*/ 69155 h 225712"/>
              <a:gd name="connsiteX32" fmla="*/ 78353 w 226017"/>
              <a:gd name="connsiteY32" fmla="*/ 29403 h 225712"/>
              <a:gd name="connsiteX33" fmla="*/ 121503 w 226017"/>
              <a:gd name="connsiteY33" fmla="*/ 68922 h 225712"/>
              <a:gd name="connsiteX34" fmla="*/ 121616 w 226017"/>
              <a:gd name="connsiteY34" fmla="*/ 69506 h 225712"/>
              <a:gd name="connsiteX35" fmla="*/ 115939 w 226017"/>
              <a:gd name="connsiteY35" fmla="*/ 104348 h 225712"/>
              <a:gd name="connsiteX36" fmla="*/ 104811 w 226017"/>
              <a:gd name="connsiteY36" fmla="*/ 123873 h 225712"/>
              <a:gd name="connsiteX37" fmla="*/ 104357 w 226017"/>
              <a:gd name="connsiteY37" fmla="*/ 124575 h 225712"/>
              <a:gd name="connsiteX38" fmla="*/ 100268 w 226017"/>
              <a:gd name="connsiteY38" fmla="*/ 129485 h 225712"/>
              <a:gd name="connsiteX39" fmla="*/ 99814 w 226017"/>
              <a:gd name="connsiteY39" fmla="*/ 130655 h 225712"/>
              <a:gd name="connsiteX40" fmla="*/ 102312 w 226017"/>
              <a:gd name="connsiteY40" fmla="*/ 149946 h 225712"/>
              <a:gd name="connsiteX41" fmla="*/ 111170 w 226017"/>
              <a:gd name="connsiteY41" fmla="*/ 153337 h 225712"/>
              <a:gd name="connsiteX42" fmla="*/ 111737 w 226017"/>
              <a:gd name="connsiteY42" fmla="*/ 153570 h 225712"/>
              <a:gd name="connsiteX43" fmla="*/ 148756 w 226017"/>
              <a:gd name="connsiteY43" fmla="*/ 175552 h 225712"/>
              <a:gd name="connsiteX44" fmla="*/ 149096 w 226017"/>
              <a:gd name="connsiteY44" fmla="*/ 175785 h 225712"/>
              <a:gd name="connsiteX45" fmla="*/ 157500 w 226017"/>
              <a:gd name="connsiteY45" fmla="*/ 188529 h 225712"/>
              <a:gd name="connsiteX46" fmla="*/ 157954 w 226017"/>
              <a:gd name="connsiteY46" fmla="*/ 192504 h 225712"/>
              <a:gd name="connsiteX47" fmla="*/ 157954 w 226017"/>
              <a:gd name="connsiteY47" fmla="*/ 201624 h 225712"/>
              <a:gd name="connsiteX48" fmla="*/ 157727 w 226017"/>
              <a:gd name="connsiteY48" fmla="*/ 203261 h 225712"/>
              <a:gd name="connsiteX49" fmla="*/ 123887 w 226017"/>
              <a:gd name="connsiteY49" fmla="*/ 222319 h 225712"/>
              <a:gd name="connsiteX50" fmla="*/ 37587 w 226017"/>
              <a:gd name="connsiteY50" fmla="*/ 222319 h 225712"/>
              <a:gd name="connsiteX51" fmla="*/ 4656 w 226017"/>
              <a:gd name="connsiteY51" fmla="*/ 208288 h 225712"/>
              <a:gd name="connsiteX52" fmla="*/ 114 w 226017"/>
              <a:gd name="connsiteY52" fmla="*/ 200104 h 22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26017" h="225712">
                <a:moveTo>
                  <a:pt x="171012" y="176720"/>
                </a:moveTo>
                <a:cubicBezTo>
                  <a:pt x="161247" y="157663"/>
                  <a:pt x="143305" y="147725"/>
                  <a:pt x="123092" y="139423"/>
                </a:cubicBezTo>
                <a:cubicBezTo>
                  <a:pt x="120026" y="138138"/>
                  <a:pt x="118777" y="134513"/>
                  <a:pt x="120254" y="131590"/>
                </a:cubicBezTo>
                <a:lnTo>
                  <a:pt x="120254" y="131473"/>
                </a:lnTo>
                <a:lnTo>
                  <a:pt x="120594" y="130772"/>
                </a:lnTo>
                <a:cubicBezTo>
                  <a:pt x="129566" y="117910"/>
                  <a:pt x="137400" y="101659"/>
                  <a:pt x="138536" y="80847"/>
                </a:cubicBezTo>
                <a:cubicBezTo>
                  <a:pt x="140693" y="56996"/>
                  <a:pt x="131950" y="40160"/>
                  <a:pt x="119799" y="27532"/>
                </a:cubicBezTo>
                <a:cubicBezTo>
                  <a:pt x="118096" y="25779"/>
                  <a:pt x="117642" y="23090"/>
                  <a:pt x="118777" y="20868"/>
                </a:cubicBezTo>
                <a:cubicBezTo>
                  <a:pt x="124569" y="9878"/>
                  <a:pt x="133540" y="1226"/>
                  <a:pt x="149891" y="173"/>
                </a:cubicBezTo>
                <a:cubicBezTo>
                  <a:pt x="174873" y="-996"/>
                  <a:pt x="188500" y="15373"/>
                  <a:pt x="190771" y="36418"/>
                </a:cubicBezTo>
                <a:cubicBezTo>
                  <a:pt x="194177" y="59802"/>
                  <a:pt x="186229" y="78509"/>
                  <a:pt x="177145" y="90201"/>
                </a:cubicBezTo>
                <a:cubicBezTo>
                  <a:pt x="176009" y="92540"/>
                  <a:pt x="173737" y="93708"/>
                  <a:pt x="172602" y="96047"/>
                </a:cubicBezTo>
                <a:cubicBezTo>
                  <a:pt x="171693" y="97917"/>
                  <a:pt x="171466" y="102243"/>
                  <a:pt x="172147" y="105050"/>
                </a:cubicBezTo>
                <a:cubicBezTo>
                  <a:pt x="172375" y="106219"/>
                  <a:pt x="172942" y="107154"/>
                  <a:pt x="173851" y="107972"/>
                </a:cubicBezTo>
                <a:cubicBezTo>
                  <a:pt x="177031" y="110779"/>
                  <a:pt x="183503" y="112766"/>
                  <a:pt x="187478" y="114871"/>
                </a:cubicBezTo>
                <a:cubicBezTo>
                  <a:pt x="193155" y="117209"/>
                  <a:pt x="197697" y="119547"/>
                  <a:pt x="202240" y="121886"/>
                </a:cubicBezTo>
                <a:cubicBezTo>
                  <a:pt x="211324" y="126563"/>
                  <a:pt x="221543" y="133577"/>
                  <a:pt x="224951" y="142931"/>
                </a:cubicBezTo>
                <a:cubicBezTo>
                  <a:pt x="227222" y="148777"/>
                  <a:pt x="226086" y="160469"/>
                  <a:pt x="222679" y="165145"/>
                </a:cubicBezTo>
                <a:cubicBezTo>
                  <a:pt x="215298" y="176019"/>
                  <a:pt x="194063" y="177773"/>
                  <a:pt x="176577" y="179877"/>
                </a:cubicBezTo>
                <a:cubicBezTo>
                  <a:pt x="174305" y="179994"/>
                  <a:pt x="172147" y="178825"/>
                  <a:pt x="171012" y="176720"/>
                </a:cubicBezTo>
                <a:moveTo>
                  <a:pt x="114" y="200104"/>
                </a:moveTo>
                <a:lnTo>
                  <a:pt x="114" y="191920"/>
                </a:lnTo>
                <a:cubicBezTo>
                  <a:pt x="114" y="189582"/>
                  <a:pt x="1250" y="187243"/>
                  <a:pt x="2385" y="184905"/>
                </a:cubicBezTo>
                <a:cubicBezTo>
                  <a:pt x="6814" y="175668"/>
                  <a:pt x="15784" y="169823"/>
                  <a:pt x="23620" y="164093"/>
                </a:cubicBezTo>
                <a:cubicBezTo>
                  <a:pt x="23847" y="163977"/>
                  <a:pt x="24074" y="163743"/>
                  <a:pt x="24301" y="163625"/>
                </a:cubicBezTo>
                <a:cubicBezTo>
                  <a:pt x="31001" y="160235"/>
                  <a:pt x="37700" y="156727"/>
                  <a:pt x="45535" y="153337"/>
                </a:cubicBezTo>
                <a:cubicBezTo>
                  <a:pt x="47466" y="152402"/>
                  <a:pt x="50191" y="151350"/>
                  <a:pt x="52349" y="150414"/>
                </a:cubicBezTo>
                <a:cubicBezTo>
                  <a:pt x="53144" y="150063"/>
                  <a:pt x="53825" y="149595"/>
                  <a:pt x="54279" y="148894"/>
                </a:cubicBezTo>
                <a:cubicBezTo>
                  <a:pt x="57572" y="144802"/>
                  <a:pt x="61092" y="136384"/>
                  <a:pt x="57913" y="129953"/>
                </a:cubicBezTo>
                <a:cubicBezTo>
                  <a:pt x="56777" y="127615"/>
                  <a:pt x="55642" y="126446"/>
                  <a:pt x="53484" y="124224"/>
                </a:cubicBezTo>
                <a:lnTo>
                  <a:pt x="53257" y="123991"/>
                </a:lnTo>
                <a:cubicBezTo>
                  <a:pt x="43037" y="112298"/>
                  <a:pt x="34067" y="92422"/>
                  <a:pt x="36338" y="69155"/>
                </a:cubicBezTo>
                <a:cubicBezTo>
                  <a:pt x="38609" y="45772"/>
                  <a:pt x="53371" y="29403"/>
                  <a:pt x="78353" y="29403"/>
                </a:cubicBezTo>
                <a:cubicBezTo>
                  <a:pt x="103221" y="29403"/>
                  <a:pt x="117983" y="45655"/>
                  <a:pt x="121503" y="68922"/>
                </a:cubicBezTo>
                <a:cubicBezTo>
                  <a:pt x="121503" y="69155"/>
                  <a:pt x="121503" y="69272"/>
                  <a:pt x="121616" y="69506"/>
                </a:cubicBezTo>
                <a:cubicBezTo>
                  <a:pt x="122638" y="83420"/>
                  <a:pt x="119345" y="96164"/>
                  <a:pt x="115939" y="104348"/>
                </a:cubicBezTo>
                <a:cubicBezTo>
                  <a:pt x="112646" y="112416"/>
                  <a:pt x="109239" y="118145"/>
                  <a:pt x="104811" y="123873"/>
                </a:cubicBezTo>
                <a:cubicBezTo>
                  <a:pt x="104584" y="124107"/>
                  <a:pt x="104470" y="124341"/>
                  <a:pt x="104357" y="124575"/>
                </a:cubicBezTo>
                <a:cubicBezTo>
                  <a:pt x="103221" y="126446"/>
                  <a:pt x="101404" y="127615"/>
                  <a:pt x="100268" y="129485"/>
                </a:cubicBezTo>
                <a:cubicBezTo>
                  <a:pt x="100041" y="129837"/>
                  <a:pt x="99927" y="130187"/>
                  <a:pt x="99814" y="130655"/>
                </a:cubicBezTo>
                <a:cubicBezTo>
                  <a:pt x="97883" y="137553"/>
                  <a:pt x="100041" y="146556"/>
                  <a:pt x="102312" y="149946"/>
                </a:cubicBezTo>
                <a:cubicBezTo>
                  <a:pt x="103448" y="152168"/>
                  <a:pt x="107763" y="152285"/>
                  <a:pt x="111170" y="153337"/>
                </a:cubicBezTo>
                <a:cubicBezTo>
                  <a:pt x="111397" y="153454"/>
                  <a:pt x="111510" y="153454"/>
                  <a:pt x="111737" y="153570"/>
                </a:cubicBezTo>
                <a:cubicBezTo>
                  <a:pt x="125250" y="159416"/>
                  <a:pt x="138650" y="166315"/>
                  <a:pt x="148756" y="175552"/>
                </a:cubicBezTo>
                <a:cubicBezTo>
                  <a:pt x="148869" y="175668"/>
                  <a:pt x="148983" y="175785"/>
                  <a:pt x="149096" y="175785"/>
                </a:cubicBezTo>
                <a:cubicBezTo>
                  <a:pt x="152049" y="178825"/>
                  <a:pt x="155910" y="182918"/>
                  <a:pt x="157500" y="188529"/>
                </a:cubicBezTo>
                <a:cubicBezTo>
                  <a:pt x="157840" y="189815"/>
                  <a:pt x="157954" y="191219"/>
                  <a:pt x="157954" y="192504"/>
                </a:cubicBezTo>
                <a:lnTo>
                  <a:pt x="157954" y="201624"/>
                </a:lnTo>
                <a:cubicBezTo>
                  <a:pt x="157954" y="202209"/>
                  <a:pt x="157840" y="202794"/>
                  <a:pt x="157727" y="203261"/>
                </a:cubicBezTo>
                <a:cubicBezTo>
                  <a:pt x="153866" y="215421"/>
                  <a:pt x="138309" y="218928"/>
                  <a:pt x="123887" y="222319"/>
                </a:cubicBezTo>
                <a:cubicBezTo>
                  <a:pt x="98905" y="226996"/>
                  <a:pt x="63704" y="226996"/>
                  <a:pt x="37587" y="222319"/>
                </a:cubicBezTo>
                <a:cubicBezTo>
                  <a:pt x="25096" y="219980"/>
                  <a:pt x="11469" y="216473"/>
                  <a:pt x="4656" y="208288"/>
                </a:cubicBezTo>
                <a:cubicBezTo>
                  <a:pt x="2385" y="207120"/>
                  <a:pt x="1250" y="204781"/>
                  <a:pt x="114" y="200104"/>
                </a:cubicBezTo>
              </a:path>
            </a:pathLst>
          </a:custGeom>
          <a:gradFill>
            <a:gsLst>
              <a:gs pos="0">
                <a:srgbClr val="FFFFFF"/>
              </a:gs>
              <a:gs pos="80000">
                <a:srgbClr val="FFFFFF">
                  <a:alpha val="60000"/>
                </a:srgbClr>
              </a:gs>
            </a:gsLst>
            <a:lin ang="4800001" scaled="1"/>
          </a:gradFill>
          <a:ln w="7833" cap="flat">
            <a:noFill/>
            <a:prstDash val="solid"/>
            <a:miter/>
          </a:ln>
        </p:spPr>
        <p:txBody>
          <a:bodyPr rtlCol="0" anchor="ctr"/>
          <a:lstStyle/>
          <a:p>
            <a:endParaRPr lang="zh-CN" altLang="en-US" sz="1575"/>
          </a:p>
        </p:txBody>
      </p:sp>
      <p:sp>
        <p:nvSpPr>
          <p:cNvPr id="23" name="图片 64" descr="343439383331313b343532303033313bd3a6d3c3c9ccb3c7"/>
          <p:cNvSpPr/>
          <p:nvPr>
            <p:custDataLst>
              <p:tags r:id="rId15"/>
            </p:custDataLst>
          </p:nvPr>
        </p:nvSpPr>
        <p:spPr>
          <a:xfrm>
            <a:off x="3368378" y="2849668"/>
            <a:ext cx="163438" cy="182436"/>
          </a:xfrm>
          <a:custGeom>
            <a:avLst/>
            <a:gdLst>
              <a:gd name="connsiteX0" fmla="*/ 152100 w 187057"/>
              <a:gd name="connsiteY0" fmla="*/ 208914 h 208800"/>
              <a:gd name="connsiteX1" fmla="*/ 35188 w 187057"/>
              <a:gd name="connsiteY1" fmla="*/ 208914 h 208800"/>
              <a:gd name="connsiteX2" fmla="*/ 115 w 187057"/>
              <a:gd name="connsiteY2" fmla="*/ 174114 h 208800"/>
              <a:gd name="connsiteX3" fmla="*/ 115 w 187057"/>
              <a:gd name="connsiteY3" fmla="*/ 34914 h 208800"/>
              <a:gd name="connsiteX4" fmla="*/ 35188 w 187057"/>
              <a:gd name="connsiteY4" fmla="*/ 114 h 208800"/>
              <a:gd name="connsiteX5" fmla="*/ 152100 w 187057"/>
              <a:gd name="connsiteY5" fmla="*/ 114 h 208800"/>
              <a:gd name="connsiteX6" fmla="*/ 187173 w 187057"/>
              <a:gd name="connsiteY6" fmla="*/ 34914 h 208800"/>
              <a:gd name="connsiteX7" fmla="*/ 187173 w 187057"/>
              <a:gd name="connsiteY7" fmla="*/ 174114 h 208800"/>
              <a:gd name="connsiteX8" fmla="*/ 152100 w 187057"/>
              <a:gd name="connsiteY8" fmla="*/ 208914 h 208800"/>
              <a:gd name="connsiteX9" fmla="*/ 93644 w 187057"/>
              <a:gd name="connsiteY9" fmla="*/ 96228 h 208800"/>
              <a:gd name="connsiteX10" fmla="*/ 140408 w 187057"/>
              <a:gd name="connsiteY10" fmla="*/ 48171 h 208800"/>
              <a:gd name="connsiteX11" fmla="*/ 128717 w 187057"/>
              <a:gd name="connsiteY11" fmla="*/ 36157 h 208800"/>
              <a:gd name="connsiteX12" fmla="*/ 117026 w 187057"/>
              <a:gd name="connsiteY12" fmla="*/ 48171 h 208800"/>
              <a:gd name="connsiteX13" fmla="*/ 93644 w 187057"/>
              <a:gd name="connsiteY13" fmla="*/ 72200 h 208800"/>
              <a:gd name="connsiteX14" fmla="*/ 70262 w 187057"/>
              <a:gd name="connsiteY14" fmla="*/ 48171 h 208800"/>
              <a:gd name="connsiteX15" fmla="*/ 58570 w 187057"/>
              <a:gd name="connsiteY15" fmla="*/ 36157 h 208800"/>
              <a:gd name="connsiteX16" fmla="*/ 46879 w 187057"/>
              <a:gd name="connsiteY16" fmla="*/ 48171 h 208800"/>
              <a:gd name="connsiteX17" fmla="*/ 93644 w 187057"/>
              <a:gd name="connsiteY17" fmla="*/ 96228 h 208800"/>
              <a:gd name="connsiteX18" fmla="*/ 117026 w 187057"/>
              <a:gd name="connsiteY18" fmla="*/ 168314 h 208800"/>
              <a:gd name="connsiteX19" fmla="*/ 128717 w 187057"/>
              <a:gd name="connsiteY19" fmla="*/ 156299 h 208800"/>
              <a:gd name="connsiteX20" fmla="*/ 117026 w 187057"/>
              <a:gd name="connsiteY20" fmla="*/ 144285 h 208800"/>
              <a:gd name="connsiteX21" fmla="*/ 70262 w 187057"/>
              <a:gd name="connsiteY21" fmla="*/ 144285 h 208800"/>
              <a:gd name="connsiteX22" fmla="*/ 58570 w 187057"/>
              <a:gd name="connsiteY22" fmla="*/ 156299 h 208800"/>
              <a:gd name="connsiteX23" fmla="*/ 70262 w 187057"/>
              <a:gd name="connsiteY23" fmla="*/ 168314 h 208800"/>
              <a:gd name="connsiteX24" fmla="*/ 117026 w 187057"/>
              <a:gd name="connsiteY24" fmla="*/ 168314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057" h="208800">
                <a:moveTo>
                  <a:pt x="152100" y="208914"/>
                </a:moveTo>
                <a:lnTo>
                  <a:pt x="35188" y="208914"/>
                </a:lnTo>
                <a:cubicBezTo>
                  <a:pt x="15313" y="208914"/>
                  <a:pt x="115" y="193834"/>
                  <a:pt x="115" y="174114"/>
                </a:cubicBezTo>
                <a:lnTo>
                  <a:pt x="115" y="34914"/>
                </a:lnTo>
                <a:cubicBezTo>
                  <a:pt x="115" y="15194"/>
                  <a:pt x="15313" y="114"/>
                  <a:pt x="35188" y="114"/>
                </a:cubicBezTo>
                <a:lnTo>
                  <a:pt x="152100" y="114"/>
                </a:lnTo>
                <a:cubicBezTo>
                  <a:pt x="171974" y="114"/>
                  <a:pt x="187173" y="15194"/>
                  <a:pt x="187173" y="34914"/>
                </a:cubicBezTo>
                <a:lnTo>
                  <a:pt x="187173" y="174114"/>
                </a:lnTo>
                <a:cubicBezTo>
                  <a:pt x="187173" y="193834"/>
                  <a:pt x="171974" y="208914"/>
                  <a:pt x="152100" y="208914"/>
                </a:cubicBezTo>
                <a:moveTo>
                  <a:pt x="93644" y="96228"/>
                </a:moveTo>
                <a:cubicBezTo>
                  <a:pt x="119364" y="96228"/>
                  <a:pt x="140408" y="74603"/>
                  <a:pt x="140408" y="48171"/>
                </a:cubicBezTo>
                <a:cubicBezTo>
                  <a:pt x="140408" y="40963"/>
                  <a:pt x="135732" y="36157"/>
                  <a:pt x="128717" y="36157"/>
                </a:cubicBezTo>
                <a:cubicBezTo>
                  <a:pt x="121702" y="36157"/>
                  <a:pt x="117026" y="40963"/>
                  <a:pt x="117026" y="48171"/>
                </a:cubicBezTo>
                <a:cubicBezTo>
                  <a:pt x="117026" y="61387"/>
                  <a:pt x="106504" y="72200"/>
                  <a:pt x="93644" y="72200"/>
                </a:cubicBezTo>
                <a:cubicBezTo>
                  <a:pt x="80784" y="72200"/>
                  <a:pt x="70262" y="61387"/>
                  <a:pt x="70262" y="48171"/>
                </a:cubicBezTo>
                <a:cubicBezTo>
                  <a:pt x="70262" y="40963"/>
                  <a:pt x="65585" y="36157"/>
                  <a:pt x="58570" y="36157"/>
                </a:cubicBezTo>
                <a:cubicBezTo>
                  <a:pt x="51556" y="36157"/>
                  <a:pt x="46879" y="40963"/>
                  <a:pt x="46879" y="48171"/>
                </a:cubicBezTo>
                <a:cubicBezTo>
                  <a:pt x="46879" y="74603"/>
                  <a:pt x="67923" y="96228"/>
                  <a:pt x="93644" y="96228"/>
                </a:cubicBezTo>
                <a:moveTo>
                  <a:pt x="117026" y="168314"/>
                </a:moveTo>
                <a:cubicBezTo>
                  <a:pt x="124041" y="168314"/>
                  <a:pt x="128717" y="163508"/>
                  <a:pt x="128717" y="156299"/>
                </a:cubicBezTo>
                <a:cubicBezTo>
                  <a:pt x="128717" y="149091"/>
                  <a:pt x="124041" y="144285"/>
                  <a:pt x="117026" y="144285"/>
                </a:cubicBezTo>
                <a:lnTo>
                  <a:pt x="70262" y="144285"/>
                </a:lnTo>
                <a:cubicBezTo>
                  <a:pt x="63247" y="144285"/>
                  <a:pt x="58570" y="149091"/>
                  <a:pt x="58570" y="156299"/>
                </a:cubicBezTo>
                <a:cubicBezTo>
                  <a:pt x="58570" y="163508"/>
                  <a:pt x="63247" y="168314"/>
                  <a:pt x="70262" y="168314"/>
                </a:cubicBezTo>
                <a:lnTo>
                  <a:pt x="117026" y="168314"/>
                </a:lnTo>
              </a:path>
            </a:pathLst>
          </a:custGeom>
          <a:gradFill>
            <a:gsLst>
              <a:gs pos="0">
                <a:srgbClr val="FFFFFF"/>
              </a:gs>
              <a:gs pos="80000">
                <a:srgbClr val="FFFFFF">
                  <a:alpha val="60000"/>
                </a:srgbClr>
              </a:gs>
            </a:gsLst>
            <a:lin ang="5400000" scaled="1"/>
          </a:gradFill>
          <a:ln w="7141" cap="flat">
            <a:noFill/>
            <a:prstDash val="solid"/>
            <a:miter/>
          </a:ln>
        </p:spPr>
        <p:txBody>
          <a:bodyPr rtlCol="0" anchor="ctr"/>
          <a:lstStyle/>
          <a:p>
            <a:endParaRPr lang="zh-CN" altLang="en-US" sz="1575"/>
          </a:p>
        </p:txBody>
      </p:sp>
      <p:sp>
        <p:nvSpPr>
          <p:cNvPr id="29" name="图片 62" descr="343435383036303b343532343134393bcdb7c4d4b7e7b1a9"/>
          <p:cNvSpPr/>
          <p:nvPr>
            <p:custDataLst>
              <p:tags r:id="rId16"/>
            </p:custDataLst>
          </p:nvPr>
        </p:nvSpPr>
        <p:spPr>
          <a:xfrm>
            <a:off x="2328583" y="3852530"/>
            <a:ext cx="177761" cy="207598"/>
          </a:xfrm>
          <a:custGeom>
            <a:avLst/>
            <a:gdLst>
              <a:gd name="connsiteX0" fmla="*/ 112762 w 203450"/>
              <a:gd name="connsiteY0" fmla="*/ 114 h 237599"/>
              <a:gd name="connsiteX1" fmla="*/ 23109 w 203450"/>
              <a:gd name="connsiteY1" fmla="*/ 76504 h 237599"/>
              <a:gd name="connsiteX2" fmla="*/ 1373 w 203450"/>
              <a:gd name="connsiteY2" fmla="*/ 114849 h 237599"/>
              <a:gd name="connsiteX3" fmla="*/ 9688 w 203450"/>
              <a:gd name="connsiteY3" fmla="*/ 129119 h 237599"/>
              <a:gd name="connsiteX4" fmla="*/ 24352 w 203450"/>
              <a:gd name="connsiteY4" fmla="*/ 129119 h 237599"/>
              <a:gd name="connsiteX5" fmla="*/ 24352 w 203450"/>
              <a:gd name="connsiteY5" fmla="*/ 176778 h 237599"/>
              <a:gd name="connsiteX6" fmla="*/ 50028 w 203450"/>
              <a:gd name="connsiteY6" fmla="*/ 197015 h 237599"/>
              <a:gd name="connsiteX7" fmla="*/ 66473 w 203450"/>
              <a:gd name="connsiteY7" fmla="*/ 194743 h 237599"/>
              <a:gd name="connsiteX8" fmla="*/ 66473 w 203450"/>
              <a:gd name="connsiteY8" fmla="*/ 222362 h 237599"/>
              <a:gd name="connsiteX9" fmla="*/ 81826 w 203450"/>
              <a:gd name="connsiteY9" fmla="*/ 237714 h 237599"/>
              <a:gd name="connsiteX10" fmla="*/ 131727 w 203450"/>
              <a:gd name="connsiteY10" fmla="*/ 237714 h 237599"/>
              <a:gd name="connsiteX11" fmla="*/ 147083 w 203450"/>
              <a:gd name="connsiteY11" fmla="*/ 222362 h 237599"/>
              <a:gd name="connsiteX12" fmla="*/ 147083 w 203450"/>
              <a:gd name="connsiteY12" fmla="*/ 174944 h 237599"/>
              <a:gd name="connsiteX13" fmla="*/ 203566 w 203450"/>
              <a:gd name="connsiteY13" fmla="*/ 90894 h 237599"/>
              <a:gd name="connsiteX14" fmla="*/ 112762 w 203450"/>
              <a:gd name="connsiteY14" fmla="*/ 114 h 237599"/>
              <a:gd name="connsiteX15" fmla="*/ 145735 w 203450"/>
              <a:gd name="connsiteY15" fmla="*/ 81910 h 237599"/>
              <a:gd name="connsiteX16" fmla="*/ 96232 w 203450"/>
              <a:gd name="connsiteY16" fmla="*/ 133943 h 237599"/>
              <a:gd name="connsiteX17" fmla="*/ 89653 w 203450"/>
              <a:gd name="connsiteY17" fmla="*/ 130741 h 237599"/>
              <a:gd name="connsiteX18" fmla="*/ 94866 w 203450"/>
              <a:gd name="connsiteY18" fmla="*/ 95115 h 237599"/>
              <a:gd name="connsiteX19" fmla="*/ 72234 w 203450"/>
              <a:gd name="connsiteY19" fmla="*/ 95115 h 237599"/>
              <a:gd name="connsiteX20" fmla="*/ 69451 w 203450"/>
              <a:gd name="connsiteY20" fmla="*/ 88634 h 237599"/>
              <a:gd name="connsiteX21" fmla="*/ 118957 w 203450"/>
              <a:gd name="connsiteY21" fmla="*/ 36602 h 237599"/>
              <a:gd name="connsiteX22" fmla="*/ 125537 w 203450"/>
              <a:gd name="connsiteY22" fmla="*/ 39804 h 237599"/>
              <a:gd name="connsiteX23" fmla="*/ 120323 w 203450"/>
              <a:gd name="connsiteY23" fmla="*/ 75430 h 237599"/>
              <a:gd name="connsiteX24" fmla="*/ 142955 w 203450"/>
              <a:gd name="connsiteY24" fmla="*/ 75430 h 237599"/>
              <a:gd name="connsiteX25" fmla="*/ 145735 w 203450"/>
              <a:gd name="connsiteY25" fmla="*/ 81910 h 23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450" h="237599">
                <a:moveTo>
                  <a:pt x="112762" y="114"/>
                </a:moveTo>
                <a:cubicBezTo>
                  <a:pt x="67513" y="114"/>
                  <a:pt x="30006" y="33206"/>
                  <a:pt x="23109" y="76504"/>
                </a:cubicBezTo>
                <a:lnTo>
                  <a:pt x="1373" y="114849"/>
                </a:lnTo>
                <a:cubicBezTo>
                  <a:pt x="-2239" y="121220"/>
                  <a:pt x="2364" y="129119"/>
                  <a:pt x="9688" y="129119"/>
                </a:cubicBezTo>
                <a:lnTo>
                  <a:pt x="24352" y="129119"/>
                </a:lnTo>
                <a:lnTo>
                  <a:pt x="24352" y="176778"/>
                </a:lnTo>
                <a:cubicBezTo>
                  <a:pt x="24352" y="190238"/>
                  <a:pt x="36938" y="200157"/>
                  <a:pt x="50028" y="197015"/>
                </a:cubicBezTo>
                <a:lnTo>
                  <a:pt x="66473" y="194743"/>
                </a:lnTo>
                <a:lnTo>
                  <a:pt x="66473" y="222362"/>
                </a:lnTo>
                <a:cubicBezTo>
                  <a:pt x="66473" y="230841"/>
                  <a:pt x="73347" y="237714"/>
                  <a:pt x="81826" y="237714"/>
                </a:cubicBezTo>
                <a:lnTo>
                  <a:pt x="131727" y="237714"/>
                </a:lnTo>
                <a:cubicBezTo>
                  <a:pt x="140208" y="237714"/>
                  <a:pt x="147083" y="230841"/>
                  <a:pt x="147083" y="222362"/>
                </a:cubicBezTo>
                <a:lnTo>
                  <a:pt x="147083" y="174944"/>
                </a:lnTo>
                <a:cubicBezTo>
                  <a:pt x="180214" y="161409"/>
                  <a:pt x="203566" y="128883"/>
                  <a:pt x="203566" y="90894"/>
                </a:cubicBezTo>
                <a:cubicBezTo>
                  <a:pt x="203564" y="40755"/>
                  <a:pt x="162909" y="114"/>
                  <a:pt x="112762" y="114"/>
                </a:cubicBezTo>
                <a:moveTo>
                  <a:pt x="145735" y="81910"/>
                </a:moveTo>
                <a:lnTo>
                  <a:pt x="96232" y="133943"/>
                </a:lnTo>
                <a:cubicBezTo>
                  <a:pt x="93653" y="136655"/>
                  <a:pt x="89113" y="134445"/>
                  <a:pt x="89653" y="130741"/>
                </a:cubicBezTo>
                <a:lnTo>
                  <a:pt x="94866" y="95115"/>
                </a:lnTo>
                <a:lnTo>
                  <a:pt x="72234" y="95115"/>
                </a:lnTo>
                <a:cubicBezTo>
                  <a:pt x="68860" y="95115"/>
                  <a:pt x="67128" y="91079"/>
                  <a:pt x="69451" y="88634"/>
                </a:cubicBezTo>
                <a:lnTo>
                  <a:pt x="118957" y="36602"/>
                </a:lnTo>
                <a:cubicBezTo>
                  <a:pt x="121537" y="33890"/>
                  <a:pt x="126077" y="36100"/>
                  <a:pt x="125537" y="39804"/>
                </a:cubicBezTo>
                <a:lnTo>
                  <a:pt x="120323" y="75430"/>
                </a:lnTo>
                <a:lnTo>
                  <a:pt x="142955" y="75430"/>
                </a:lnTo>
                <a:cubicBezTo>
                  <a:pt x="146326" y="75430"/>
                  <a:pt x="148061" y="79466"/>
                  <a:pt x="145735" y="81910"/>
                </a:cubicBezTo>
              </a:path>
            </a:pathLst>
          </a:custGeom>
          <a:gradFill>
            <a:gsLst>
              <a:gs pos="0">
                <a:srgbClr val="FFFFFF"/>
              </a:gs>
              <a:gs pos="80000">
                <a:srgbClr val="FFFFFF">
                  <a:alpha val="60000"/>
                </a:srgbClr>
              </a:gs>
            </a:gsLst>
            <a:lin ang="4800001" scaled="1"/>
          </a:gradFill>
          <a:ln w="8173" cap="flat">
            <a:noFill/>
            <a:prstDash val="solid"/>
            <a:miter/>
          </a:ln>
        </p:spPr>
        <p:txBody>
          <a:bodyPr rtlCol="0" anchor="ctr"/>
          <a:lstStyle/>
          <a:p>
            <a:endParaRPr lang="zh-CN" altLang="en-US" sz="1575"/>
          </a:p>
        </p:txBody>
      </p:sp>
      <p:sp>
        <p:nvSpPr>
          <p:cNvPr id="33" name="椭圆 32"/>
          <p:cNvSpPr/>
          <p:nvPr>
            <p:custDataLst>
              <p:tags r:id="rId17"/>
            </p:custDataLst>
          </p:nvPr>
        </p:nvSpPr>
        <p:spPr>
          <a:xfrm>
            <a:off x="3772781" y="5052052"/>
            <a:ext cx="1595664" cy="250779"/>
          </a:xfrm>
          <a:prstGeom prst="ellipse">
            <a:avLst/>
          </a:prstGeom>
          <a:gradFill>
            <a:gsLst>
              <a:gs pos="0">
                <a:schemeClr val="accent1">
                  <a:lumMod val="100000"/>
                  <a:alpha val="43000"/>
                </a:schemeClr>
              </a:gs>
              <a:gs pos="96000">
                <a:srgbClr val="F2F2F2">
                  <a:alpha val="0"/>
                </a:srgbClr>
              </a:gs>
              <a:gs pos="48000">
                <a:schemeClr val="accent1">
                  <a:lumMod val="100000"/>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75"/>
          </a:p>
        </p:txBody>
      </p:sp>
      <p:sp>
        <p:nvSpPr>
          <p:cNvPr id="34" name="任意多边形: 形状 3"/>
          <p:cNvSpPr/>
          <p:nvPr>
            <p:custDataLst>
              <p:tags r:id="rId18"/>
            </p:custDataLst>
          </p:nvPr>
        </p:nvSpPr>
        <p:spPr>
          <a:xfrm rot="1800000">
            <a:off x="3726176" y="3228356"/>
            <a:ext cx="1686100" cy="1460288"/>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lumMod val="10000"/>
                  <a:lumOff val="90000"/>
                </a:schemeClr>
              </a:gs>
              <a:gs pos="100000">
                <a:schemeClr val="accent1">
                  <a:lumMod val="10000"/>
                  <a:lumOff val="9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6" name="任意多边形: 形状 31"/>
          <p:cNvSpPr/>
          <p:nvPr>
            <p:custDataLst>
              <p:tags r:id="rId19"/>
            </p:custDataLst>
          </p:nvPr>
        </p:nvSpPr>
        <p:spPr>
          <a:xfrm rot="1800000">
            <a:off x="3917589" y="3394248"/>
            <a:ext cx="1302719" cy="112795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7" name="任意多边形: 形状 14"/>
          <p:cNvSpPr/>
          <p:nvPr>
            <p:custDataLst>
              <p:tags r:id="rId20"/>
            </p:custDataLst>
          </p:nvPr>
        </p:nvSpPr>
        <p:spPr bwMode="auto">
          <a:xfrm>
            <a:off x="4174471" y="3504657"/>
            <a:ext cx="792284" cy="457727"/>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schemeClr>
              </a:gs>
              <a:gs pos="70000">
                <a:schemeClr val="accent1"/>
              </a:gs>
            </a:gsLst>
            <a:lin ang="5040000" scaled="0"/>
          </a:gradFill>
          <a:ln w="9525">
            <a:no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8" name="任意多边形: 形状 13"/>
          <p:cNvSpPr/>
          <p:nvPr>
            <p:custDataLst>
              <p:tags r:id="rId21"/>
            </p:custDataLst>
          </p:nvPr>
        </p:nvSpPr>
        <p:spPr bwMode="auto">
          <a:xfrm>
            <a:off x="4174471" y="3731579"/>
            <a:ext cx="396142" cy="686313"/>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schemeClr>
              </a:gs>
              <a:gs pos="70000">
                <a:schemeClr val="accent1"/>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9" name="任意多边形: 形状 15"/>
          <p:cNvSpPr/>
          <p:nvPr>
            <p:custDataLst>
              <p:tags r:id="rId22"/>
            </p:custDataLst>
          </p:nvPr>
        </p:nvSpPr>
        <p:spPr bwMode="auto">
          <a:xfrm>
            <a:off x="4570059" y="3731579"/>
            <a:ext cx="396142" cy="686313"/>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schemeClr>
              </a:gs>
              <a:gs pos="70000">
                <a:schemeClr val="accent1"/>
              </a:gs>
            </a:gsLst>
            <a:lin ang="0" scaled="0"/>
          </a:gradFill>
          <a:ln w="12700">
            <a:gradFill>
              <a:gsLst>
                <a:gs pos="54000">
                  <a:srgbClr val="FFFFFF">
                    <a:alpha val="0"/>
                  </a:srgbClr>
                </a:gs>
                <a:gs pos="0">
                  <a:srgbClr val="FFFFFF"/>
                </a:gs>
              </a:gsLst>
              <a:lin ang="210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 name="Rectangle 3"/>
          <p:cNvSpPr txBox="1"/>
          <p:nvPr/>
        </p:nvSpPr>
        <p:spPr>
          <a:xfrm>
            <a:off x="740537" y="111724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选择低碳供应商的意义</a:t>
            </a:r>
            <a:endParaRPr lang="en-US" altLang="zh-CN" sz="2400" dirty="0">
              <a:ea typeface="微软雅黑" panose="020B0503020204020204" pitchFamily="34" charset="-122"/>
            </a:endParaRPr>
          </a:p>
        </p:txBody>
      </p:sp>
      <p:sp>
        <p:nvSpPr>
          <p:cNvPr id="3" name="椭圆 2"/>
          <p:cNvSpPr/>
          <p:nvPr>
            <p:custDataLst>
              <p:tags r:id="rId23"/>
            </p:custDataLst>
          </p:nvPr>
        </p:nvSpPr>
        <p:spPr>
          <a:xfrm>
            <a:off x="5100029" y="2615432"/>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4" name="图片 64" descr="343439383331313b343532303033313bd3a6d3c3c9ccb3c7"/>
          <p:cNvSpPr/>
          <p:nvPr>
            <p:custDataLst>
              <p:tags r:id="rId24"/>
            </p:custDataLst>
          </p:nvPr>
        </p:nvSpPr>
        <p:spPr>
          <a:xfrm>
            <a:off x="5205007" y="2709167"/>
            <a:ext cx="163438" cy="182436"/>
          </a:xfrm>
          <a:custGeom>
            <a:avLst/>
            <a:gdLst>
              <a:gd name="connsiteX0" fmla="*/ 152100 w 187057"/>
              <a:gd name="connsiteY0" fmla="*/ 208914 h 208800"/>
              <a:gd name="connsiteX1" fmla="*/ 35188 w 187057"/>
              <a:gd name="connsiteY1" fmla="*/ 208914 h 208800"/>
              <a:gd name="connsiteX2" fmla="*/ 115 w 187057"/>
              <a:gd name="connsiteY2" fmla="*/ 174114 h 208800"/>
              <a:gd name="connsiteX3" fmla="*/ 115 w 187057"/>
              <a:gd name="connsiteY3" fmla="*/ 34914 h 208800"/>
              <a:gd name="connsiteX4" fmla="*/ 35188 w 187057"/>
              <a:gd name="connsiteY4" fmla="*/ 114 h 208800"/>
              <a:gd name="connsiteX5" fmla="*/ 152100 w 187057"/>
              <a:gd name="connsiteY5" fmla="*/ 114 h 208800"/>
              <a:gd name="connsiteX6" fmla="*/ 187173 w 187057"/>
              <a:gd name="connsiteY6" fmla="*/ 34914 h 208800"/>
              <a:gd name="connsiteX7" fmla="*/ 187173 w 187057"/>
              <a:gd name="connsiteY7" fmla="*/ 174114 h 208800"/>
              <a:gd name="connsiteX8" fmla="*/ 152100 w 187057"/>
              <a:gd name="connsiteY8" fmla="*/ 208914 h 208800"/>
              <a:gd name="connsiteX9" fmla="*/ 93644 w 187057"/>
              <a:gd name="connsiteY9" fmla="*/ 96228 h 208800"/>
              <a:gd name="connsiteX10" fmla="*/ 140408 w 187057"/>
              <a:gd name="connsiteY10" fmla="*/ 48171 h 208800"/>
              <a:gd name="connsiteX11" fmla="*/ 128717 w 187057"/>
              <a:gd name="connsiteY11" fmla="*/ 36157 h 208800"/>
              <a:gd name="connsiteX12" fmla="*/ 117026 w 187057"/>
              <a:gd name="connsiteY12" fmla="*/ 48171 h 208800"/>
              <a:gd name="connsiteX13" fmla="*/ 93644 w 187057"/>
              <a:gd name="connsiteY13" fmla="*/ 72200 h 208800"/>
              <a:gd name="connsiteX14" fmla="*/ 70262 w 187057"/>
              <a:gd name="connsiteY14" fmla="*/ 48171 h 208800"/>
              <a:gd name="connsiteX15" fmla="*/ 58570 w 187057"/>
              <a:gd name="connsiteY15" fmla="*/ 36157 h 208800"/>
              <a:gd name="connsiteX16" fmla="*/ 46879 w 187057"/>
              <a:gd name="connsiteY16" fmla="*/ 48171 h 208800"/>
              <a:gd name="connsiteX17" fmla="*/ 93644 w 187057"/>
              <a:gd name="connsiteY17" fmla="*/ 96228 h 208800"/>
              <a:gd name="connsiteX18" fmla="*/ 117026 w 187057"/>
              <a:gd name="connsiteY18" fmla="*/ 168314 h 208800"/>
              <a:gd name="connsiteX19" fmla="*/ 128717 w 187057"/>
              <a:gd name="connsiteY19" fmla="*/ 156299 h 208800"/>
              <a:gd name="connsiteX20" fmla="*/ 117026 w 187057"/>
              <a:gd name="connsiteY20" fmla="*/ 144285 h 208800"/>
              <a:gd name="connsiteX21" fmla="*/ 70262 w 187057"/>
              <a:gd name="connsiteY21" fmla="*/ 144285 h 208800"/>
              <a:gd name="connsiteX22" fmla="*/ 58570 w 187057"/>
              <a:gd name="connsiteY22" fmla="*/ 156299 h 208800"/>
              <a:gd name="connsiteX23" fmla="*/ 70262 w 187057"/>
              <a:gd name="connsiteY23" fmla="*/ 168314 h 208800"/>
              <a:gd name="connsiteX24" fmla="*/ 117026 w 187057"/>
              <a:gd name="connsiteY24" fmla="*/ 168314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057" h="208800">
                <a:moveTo>
                  <a:pt x="152100" y="208914"/>
                </a:moveTo>
                <a:lnTo>
                  <a:pt x="35188" y="208914"/>
                </a:lnTo>
                <a:cubicBezTo>
                  <a:pt x="15313" y="208914"/>
                  <a:pt x="115" y="193834"/>
                  <a:pt x="115" y="174114"/>
                </a:cubicBezTo>
                <a:lnTo>
                  <a:pt x="115" y="34914"/>
                </a:lnTo>
                <a:cubicBezTo>
                  <a:pt x="115" y="15194"/>
                  <a:pt x="15313" y="114"/>
                  <a:pt x="35188" y="114"/>
                </a:cubicBezTo>
                <a:lnTo>
                  <a:pt x="152100" y="114"/>
                </a:lnTo>
                <a:cubicBezTo>
                  <a:pt x="171974" y="114"/>
                  <a:pt x="187173" y="15194"/>
                  <a:pt x="187173" y="34914"/>
                </a:cubicBezTo>
                <a:lnTo>
                  <a:pt x="187173" y="174114"/>
                </a:lnTo>
                <a:cubicBezTo>
                  <a:pt x="187173" y="193834"/>
                  <a:pt x="171974" y="208914"/>
                  <a:pt x="152100" y="208914"/>
                </a:cubicBezTo>
                <a:moveTo>
                  <a:pt x="93644" y="96228"/>
                </a:moveTo>
                <a:cubicBezTo>
                  <a:pt x="119364" y="96228"/>
                  <a:pt x="140408" y="74603"/>
                  <a:pt x="140408" y="48171"/>
                </a:cubicBezTo>
                <a:cubicBezTo>
                  <a:pt x="140408" y="40963"/>
                  <a:pt x="135732" y="36157"/>
                  <a:pt x="128717" y="36157"/>
                </a:cubicBezTo>
                <a:cubicBezTo>
                  <a:pt x="121702" y="36157"/>
                  <a:pt x="117026" y="40963"/>
                  <a:pt x="117026" y="48171"/>
                </a:cubicBezTo>
                <a:cubicBezTo>
                  <a:pt x="117026" y="61387"/>
                  <a:pt x="106504" y="72200"/>
                  <a:pt x="93644" y="72200"/>
                </a:cubicBezTo>
                <a:cubicBezTo>
                  <a:pt x="80784" y="72200"/>
                  <a:pt x="70262" y="61387"/>
                  <a:pt x="70262" y="48171"/>
                </a:cubicBezTo>
                <a:cubicBezTo>
                  <a:pt x="70262" y="40963"/>
                  <a:pt x="65585" y="36157"/>
                  <a:pt x="58570" y="36157"/>
                </a:cubicBezTo>
                <a:cubicBezTo>
                  <a:pt x="51556" y="36157"/>
                  <a:pt x="46879" y="40963"/>
                  <a:pt x="46879" y="48171"/>
                </a:cubicBezTo>
                <a:cubicBezTo>
                  <a:pt x="46879" y="74603"/>
                  <a:pt x="67923" y="96228"/>
                  <a:pt x="93644" y="96228"/>
                </a:cubicBezTo>
                <a:moveTo>
                  <a:pt x="117026" y="168314"/>
                </a:moveTo>
                <a:cubicBezTo>
                  <a:pt x="124041" y="168314"/>
                  <a:pt x="128717" y="163508"/>
                  <a:pt x="128717" y="156299"/>
                </a:cubicBezTo>
                <a:cubicBezTo>
                  <a:pt x="128717" y="149091"/>
                  <a:pt x="124041" y="144285"/>
                  <a:pt x="117026" y="144285"/>
                </a:cubicBezTo>
                <a:lnTo>
                  <a:pt x="70262" y="144285"/>
                </a:lnTo>
                <a:cubicBezTo>
                  <a:pt x="63247" y="144285"/>
                  <a:pt x="58570" y="149091"/>
                  <a:pt x="58570" y="156299"/>
                </a:cubicBezTo>
                <a:cubicBezTo>
                  <a:pt x="58570" y="163508"/>
                  <a:pt x="63247" y="168314"/>
                  <a:pt x="70262" y="168314"/>
                </a:cubicBezTo>
                <a:lnTo>
                  <a:pt x="117026" y="168314"/>
                </a:lnTo>
              </a:path>
            </a:pathLst>
          </a:custGeom>
          <a:gradFill>
            <a:gsLst>
              <a:gs pos="0">
                <a:srgbClr val="FFFFFF"/>
              </a:gs>
              <a:gs pos="80000">
                <a:srgbClr val="FFFFFF">
                  <a:alpha val="60000"/>
                </a:srgbClr>
              </a:gs>
            </a:gsLst>
            <a:lin ang="5400000" scaled="1"/>
          </a:gradFill>
          <a:ln w="7141" cap="flat">
            <a:noFill/>
            <a:prstDash val="solid"/>
            <a:miter/>
          </a:ln>
        </p:spPr>
        <p:txBody>
          <a:bodyPr rtlCol="0" anchor="ctr"/>
          <a:lstStyle/>
          <a:p>
            <a:endParaRPr lang="zh-CN" altLang="en-US" sz="1575"/>
          </a:p>
        </p:txBody>
      </p:sp>
      <p:sp>
        <p:nvSpPr>
          <p:cNvPr id="5" name="矩形 4"/>
          <p:cNvSpPr/>
          <p:nvPr>
            <p:custDataLst>
              <p:tags r:id="rId25"/>
            </p:custDataLst>
          </p:nvPr>
        </p:nvSpPr>
        <p:spPr>
          <a:xfrm>
            <a:off x="5002660" y="1937445"/>
            <a:ext cx="1529243" cy="524510"/>
          </a:xfrm>
          <a:prstGeom prst="rect">
            <a:avLst/>
          </a:prstGeom>
          <a:noFill/>
        </p:spPr>
        <p:txBody>
          <a:bodyPr wrap="square" lIns="0" tIns="0" rIns="0" bIns="0" rtlCol="0" anchor="b">
            <a:noAutofit/>
          </a:bodyPr>
          <a:lstStyle/>
          <a:p>
            <a:pPr algn="l">
              <a:spcBef>
                <a:spcPct val="0"/>
              </a:spcBef>
              <a:spcAft>
                <a:spcPct val="0"/>
              </a:spcAft>
            </a:pPr>
            <a:r>
              <a:rPr lang="zh-CN" altLang="en-US" sz="1575" b="1" dirty="0">
                <a:solidFill>
                  <a:schemeClr val="accent1"/>
                </a:solidFill>
                <a:latin typeface="+mn-ea"/>
                <a:cs typeface="+mn-ea"/>
                <a:sym typeface="+mn-ea"/>
              </a:rPr>
              <a:t>供应链绩效影响</a:t>
            </a:r>
            <a:endParaRPr lang="zh-CN" altLang="en-US" sz="1575" b="1" dirty="0">
              <a:solidFill>
                <a:schemeClr val="accent1"/>
              </a:solidFill>
              <a:latin typeface="+mn-ea"/>
              <a:cs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2698175" cy="52322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选择低碳供应商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nvSpPr>
        <p:spPr>
          <a:xfrm>
            <a:off x="740537" y="111724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低碳供应商选择评价指标的建立</a:t>
            </a:r>
            <a:endParaRPr lang="zh-CN" altLang="en-US" sz="2400" dirty="0">
              <a:ea typeface="微软雅黑" panose="020B0503020204020204" pitchFamily="34" charset="-122"/>
            </a:endParaRPr>
          </a:p>
        </p:txBody>
      </p:sp>
      <p:sp>
        <p:nvSpPr>
          <p:cNvPr id="4" name="文本框 3"/>
          <p:cNvSpPr txBox="1"/>
          <p:nvPr/>
        </p:nvSpPr>
        <p:spPr>
          <a:xfrm>
            <a:off x="590858" y="1744564"/>
            <a:ext cx="7653549" cy="2953373"/>
          </a:xfrm>
          <a:prstGeom prst="rect">
            <a:avLst/>
          </a:prstGeom>
          <a:noFill/>
        </p:spPr>
        <p:txBody>
          <a:bodyPr wrap="square">
            <a:spAutoFit/>
          </a:bodyPr>
          <a:lstStyle/>
          <a:p>
            <a:pPr indent="266700" algn="just">
              <a:lnSpc>
                <a:spcPct val="150000"/>
              </a:lnSpc>
            </a:pP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1</a:t>
            </a:r>
            <a:r>
              <a:rPr lang="zh-CN" altLang="en-US" sz="1800" kern="100" dirty="0">
                <a:effectLst/>
                <a:latin typeface="Calibri" panose="020F0502020204030204" pitchFamily="34" charset="0"/>
                <a:ea typeface="宋体" panose="02010600030101010101" pitchFamily="2" charset="-122"/>
                <a:cs typeface="宋体" panose="02010600030101010101" pitchFamily="2" charset="-122"/>
              </a:rPr>
              <a:t>、</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指标设计的原则</a:t>
            </a:r>
            <a:endParaRPr lang="en-US" altLang="zh-CN" sz="1800" kern="100" dirty="0">
              <a:effectLst/>
              <a:latin typeface="Calibri" panose="020F0502020204030204" pitchFamily="34" charset="0"/>
              <a:ea typeface="宋体" panose="02010600030101010101" pitchFamily="2" charset="-122"/>
              <a:cs typeface="宋体" panose="02010600030101010101" pitchFamily="2" charset="-122"/>
            </a:endParaRPr>
          </a:p>
          <a:p>
            <a:pPr indent="266700" algn="just">
              <a:lnSpc>
                <a:spcPct val="150000"/>
              </a:lnSpc>
            </a:pP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在供应商选择中涉及因素很多，评价指标及其相互间也存在复杂的关系，因此有必要建立一套具有良好的通用性和可重构性的评价指标体系，低碳供应商选择评价的指标体系是在传统供应商选择理论上建立和发展的，也应遵循</a:t>
            </a:r>
            <a:r>
              <a:rPr lang="zh-CN" altLang="zh-CN" sz="1800" b="1" kern="100" dirty="0">
                <a:solidFill>
                  <a:srgbClr val="FF0000"/>
                </a:solidFill>
                <a:effectLst/>
                <a:latin typeface="Calibri" panose="020F0502020204030204" pitchFamily="34" charset="0"/>
                <a:ea typeface="宋体" panose="02010600030101010101" pitchFamily="2" charset="-122"/>
                <a:cs typeface="宋体" panose="02010600030101010101" pitchFamily="2" charset="-122"/>
              </a:rPr>
              <a:t>全面系统的、简明、可比性、实用性、定性指标与定量指标相结合</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等原则。</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2698175" cy="52322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选择低碳供应商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nvSpPr>
        <p:spPr>
          <a:xfrm>
            <a:off x="740537" y="111724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低碳供应商选择评价指标的建立</a:t>
            </a:r>
            <a:endParaRPr lang="zh-CN" altLang="en-US" sz="2400" dirty="0">
              <a:ea typeface="微软雅黑" panose="020B0503020204020204" pitchFamily="34" charset="-122"/>
            </a:endParaRPr>
          </a:p>
        </p:txBody>
      </p:sp>
      <p:sp>
        <p:nvSpPr>
          <p:cNvPr id="4" name="文本框 3"/>
          <p:cNvSpPr txBox="1"/>
          <p:nvPr/>
        </p:nvSpPr>
        <p:spPr>
          <a:xfrm>
            <a:off x="585788" y="1556792"/>
            <a:ext cx="7653549" cy="2542363"/>
          </a:xfrm>
          <a:prstGeom prst="rect">
            <a:avLst/>
          </a:prstGeom>
          <a:noFill/>
        </p:spPr>
        <p:txBody>
          <a:bodyPr wrap="square">
            <a:spAutoFit/>
          </a:bodyPr>
          <a:lstStyle/>
          <a:p>
            <a:pPr indent="266700" algn="just">
              <a:lnSpc>
                <a:spcPct val="150000"/>
              </a:lnSpc>
            </a:pP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2</a:t>
            </a:r>
            <a:r>
              <a:rPr lang="zh-CN" altLang="en-US" sz="1800" kern="100" dirty="0">
                <a:effectLst/>
                <a:latin typeface="Calibri" panose="020F0502020204030204" pitchFamily="34" charset="0"/>
                <a:ea typeface="宋体" panose="02010600030101010101" pitchFamily="2" charset="-122"/>
                <a:cs typeface="宋体" panose="02010600030101010101" pitchFamily="2" charset="-122"/>
              </a:rPr>
              <a:t>、</a:t>
            </a:r>
            <a:r>
              <a:rPr lang="zh-CN" altLang="zh-CN" sz="1800" kern="100" dirty="0">
                <a:effectLst/>
                <a:ea typeface="宋体" panose="02010600030101010101" pitchFamily="2" charset="-122"/>
                <a:cs typeface="宋体" panose="02010600030101010101" pitchFamily="2" charset="-122"/>
              </a:rPr>
              <a:t>低碳环保指标的建立</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在低碳供应链中，对供应商的评价选择尤为关键，其中碳排放量成为不可或缺的考核指标。不同行业和产品对低碳产品采购策略的关注点各异，低碳供应商选择评价体系中的低碳环保指标子因素也有所不同。以下提供的几个方面，旨在为企业在实际选择过程中提供借鉴和参考。</a:t>
            </a:r>
            <a:endParaRPr lang="en-US" altLang="zh-CN" sz="1800" kern="100" dirty="0">
              <a:latin typeface="Calibri" panose="020F0502020204030204" pitchFamily="34" charset="0"/>
              <a:cs typeface="宋体" panose="02010600030101010101" pitchFamily="2" charset="-122"/>
            </a:endParaRPr>
          </a:p>
          <a:p>
            <a:pPr indent="266700" algn="just">
              <a:lnSpc>
                <a:spcPct val="150000"/>
              </a:lnSpc>
            </a:pPr>
            <a:endParaRPr lang="en-US" altLang="zh-CN" sz="1800" kern="100" dirty="0">
              <a:effectLst/>
              <a:latin typeface="Calibri" panose="020F0502020204030204" pitchFamily="34" charset="0"/>
              <a:ea typeface="宋体" panose="02010600030101010101" pitchFamily="2" charset="-122"/>
              <a:cs typeface="宋体" panose="02010600030101010101" pitchFamily="2" charset="-122"/>
            </a:endParaRPr>
          </a:p>
        </p:txBody>
      </p:sp>
      <p:sp>
        <p:nvSpPr>
          <p:cNvPr id="5" name="文本框 4"/>
          <p:cNvSpPr txBox="1"/>
          <p:nvPr/>
        </p:nvSpPr>
        <p:spPr>
          <a:xfrm>
            <a:off x="467544" y="4005064"/>
            <a:ext cx="4572000" cy="2126864"/>
          </a:xfrm>
          <a:prstGeom prst="rect">
            <a:avLst/>
          </a:prstGeom>
          <a:noFill/>
        </p:spPr>
        <p:txBody>
          <a:bodyPr wrap="square">
            <a:spAutoFit/>
          </a:bodyPr>
          <a:lstStyle/>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1</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）碳排放量</a:t>
            </a:r>
            <a:endParaRPr lang="en-US" altLang="zh-CN" sz="1800" kern="100" dirty="0">
              <a:effectLst/>
              <a:latin typeface="Calibri" panose="020F0502020204030204" pitchFamily="34" charset="0"/>
              <a:ea typeface="宋体" panose="02010600030101010101" pitchFamily="2" charset="-122"/>
              <a:cs typeface="宋体" panose="02010600030101010101" pitchFamily="2" charset="-122"/>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2</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）“减量化”指标</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3</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）“再利用”指标</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4</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）企业的低碳可持续性指标</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2698175" cy="52322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选择低碳供应商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nvSpPr>
        <p:spPr>
          <a:xfrm>
            <a:off x="740537" y="111724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低碳供应商选择评价指标的建立</a:t>
            </a:r>
            <a:endParaRPr lang="zh-CN" altLang="en-US" sz="2400" dirty="0">
              <a:ea typeface="微软雅黑" panose="020B0503020204020204" pitchFamily="34" charset="-122"/>
            </a:endParaRPr>
          </a:p>
        </p:txBody>
      </p:sp>
      <p:sp>
        <p:nvSpPr>
          <p:cNvPr id="4" name="文本框 3"/>
          <p:cNvSpPr txBox="1"/>
          <p:nvPr/>
        </p:nvSpPr>
        <p:spPr>
          <a:xfrm>
            <a:off x="585788" y="1556792"/>
            <a:ext cx="7653549" cy="1706878"/>
          </a:xfrm>
          <a:prstGeom prst="rect">
            <a:avLst/>
          </a:prstGeom>
          <a:noFill/>
        </p:spPr>
        <p:txBody>
          <a:bodyPr wrap="square">
            <a:spAutoFit/>
          </a:bodyPr>
          <a:lstStyle/>
          <a:p>
            <a:pPr indent="266700" algn="just">
              <a:lnSpc>
                <a:spcPct val="150000"/>
              </a:lnSpc>
            </a:pPr>
            <a:r>
              <a:rPr lang="en-US" altLang="zh-CN" sz="1800" kern="100" dirty="0">
                <a:effectLst/>
                <a:latin typeface="宋体" panose="02010600030101010101" pitchFamily="2" charset="-122"/>
                <a:ea typeface="宋体" panose="02010600030101010101" pitchFamily="2" charset="-122"/>
                <a:cs typeface="宋体" panose="02010600030101010101" pitchFamily="2" charset="-122"/>
              </a:rPr>
              <a:t>3</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、低碳供应商选择评价综合指标体系的建立</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ea typeface="宋体" panose="02010600030101010101" pitchFamily="2" charset="-122"/>
                <a:cs typeface="宋体" panose="02010600030101010101" pitchFamily="2" charset="-122"/>
              </a:rPr>
              <a:t>按照低碳供应商选择评价指标体系的设置原则一般从供应商资质、产品水平、合作能力以及环保竞争力等四个方面来基本涵盖所测评的指标</a:t>
            </a:r>
            <a:r>
              <a:rPr lang="zh-CN" altLang="en-US" sz="1800" kern="100" dirty="0">
                <a:effectLst/>
                <a:ea typeface="宋体" panose="02010600030101010101" pitchFamily="2" charset="-122"/>
                <a:cs typeface="宋体" panose="02010600030101010101" pitchFamily="2" charset="-122"/>
              </a:rPr>
              <a:t>。下</a:t>
            </a:r>
            <a:r>
              <a:rPr lang="zh-CN" altLang="zh-CN" sz="1800" kern="100" dirty="0">
                <a:effectLst/>
                <a:ea typeface="宋体" panose="02010600030101010101" pitchFamily="2" charset="-122"/>
                <a:cs typeface="宋体" panose="02010600030101010101" pitchFamily="2" charset="-122"/>
              </a:rPr>
              <a:t>表为低碳供应商选择评价指标体系。</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83610" y="3356992"/>
          <a:ext cx="7621270" cy="3200400"/>
        </p:xfrm>
        <a:graphic>
          <a:graphicData uri="http://schemas.openxmlformats.org/drawingml/2006/table">
            <a:tbl>
              <a:tblPr firstRow="1" firstCol="1" bandRow="1">
                <a:tableStyleId>{69CF1AB2-1976-4502-BF36-3FF5EA218861}</a:tableStyleId>
              </a:tblPr>
              <a:tblGrid>
                <a:gridCol w="1321916"/>
                <a:gridCol w="1656184"/>
                <a:gridCol w="2016224"/>
                <a:gridCol w="2626946"/>
              </a:tblGrid>
              <a:tr h="0">
                <a:tc rowSpan="20">
                  <a:txBody>
                    <a:bodyPr/>
                    <a:lstStyle/>
                    <a:p>
                      <a:pPr algn="ctr"/>
                      <a:r>
                        <a:rPr lang="zh-CN" sz="1050" kern="100" dirty="0">
                          <a:effectLst/>
                        </a:rPr>
                        <a:t>低碳供应商选择评价综合指标体系</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solidFill>
                      <a:schemeClr val="accent1"/>
                    </a:solidFill>
                  </a:tcPr>
                </a:tc>
                <a:tc rowSpan="5">
                  <a:txBody>
                    <a:bodyPr/>
                    <a:lstStyle/>
                    <a:p>
                      <a:pPr algn="ctr"/>
                      <a:r>
                        <a:rPr lang="zh-CN" sz="1050" b="0" kern="100" dirty="0">
                          <a:effectLst/>
                        </a:rPr>
                        <a:t>产品水平</a:t>
                      </a:r>
                      <a:endParaRPr lang="zh-CN" sz="12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rowSpan="3">
                  <a:txBody>
                    <a:bodyPr/>
                    <a:lstStyle/>
                    <a:p>
                      <a:pPr algn="ctr"/>
                      <a:r>
                        <a:rPr lang="zh-CN" sz="1050" b="0" kern="100" dirty="0">
                          <a:effectLst/>
                        </a:rPr>
                        <a:t>质量水平</a:t>
                      </a:r>
                      <a:endParaRPr lang="zh-CN" sz="12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b="0" kern="100">
                          <a:effectLst/>
                        </a:rPr>
                        <a:t>产品合格率</a:t>
                      </a:r>
                      <a:endParaRPr lang="zh-CN" sz="1200" b="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b="0" kern="100" dirty="0">
                          <a:effectLst/>
                        </a:rPr>
                        <a:t>质量管理体系</a:t>
                      </a:r>
                      <a:endParaRPr lang="zh-CN" sz="12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b="0" kern="100" dirty="0">
                          <a:effectLst/>
                        </a:rPr>
                        <a:t>质量改善计划</a:t>
                      </a:r>
                      <a:endParaRPr lang="zh-CN" sz="12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rowSpan="2">
                  <a:txBody>
                    <a:bodyPr/>
                    <a:lstStyle/>
                    <a:p>
                      <a:pPr algn="ctr"/>
                      <a:r>
                        <a:rPr lang="zh-CN" sz="1050" kern="100">
                          <a:effectLst/>
                        </a:rPr>
                        <a:t>成本</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a:effectLst/>
                        </a:rPr>
                        <a:t>相对价格水平</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a:effectLst/>
                        </a:rPr>
                        <a:t>产品获得成本</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rowSpan="6">
                  <a:txBody>
                    <a:bodyPr/>
                    <a:lstStyle/>
                    <a:p>
                      <a:pPr algn="ctr"/>
                      <a:r>
                        <a:rPr lang="zh-CN" sz="1050" kern="100" dirty="0">
                          <a:effectLst/>
                        </a:rPr>
                        <a:t>企业资质</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rowSpan="3">
                  <a:txBody>
                    <a:bodyPr/>
                    <a:lstStyle/>
                    <a:p>
                      <a:pPr algn="ctr"/>
                      <a:r>
                        <a:rPr lang="zh-CN" sz="1050" kern="100" dirty="0">
                          <a:effectLst/>
                        </a:rPr>
                        <a:t>财务状况</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a:effectLst/>
                        </a:rPr>
                        <a:t>总资产报酬率</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a:effectLst/>
                        </a:rPr>
                        <a:t>速动比率</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a:effectLst/>
                        </a:rPr>
                        <a:t>利润增长率</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rowSpan="3">
                  <a:txBody>
                    <a:bodyPr/>
                    <a:lstStyle/>
                    <a:p>
                      <a:pPr algn="ctr"/>
                      <a:r>
                        <a:rPr lang="zh-CN" sz="1050" kern="100" dirty="0">
                          <a:effectLst/>
                        </a:rPr>
                        <a:t>发展潜力</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a:effectLst/>
                        </a:rPr>
                        <a:t>员工人均培训时间</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a:effectLst/>
                        </a:rPr>
                        <a:t>装备水平</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a:effectLst/>
                        </a:rPr>
                        <a:t>科研经费投人率</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rowSpan="5">
                  <a:txBody>
                    <a:bodyPr/>
                    <a:lstStyle/>
                    <a:p>
                      <a:pPr algn="ctr"/>
                      <a:r>
                        <a:rPr lang="zh-CN" sz="1050" kern="100">
                          <a:effectLst/>
                        </a:rPr>
                        <a:t>合作能力</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rowSpan="2">
                  <a:txBody>
                    <a:bodyPr/>
                    <a:lstStyle/>
                    <a:p>
                      <a:pPr algn="ctr"/>
                      <a:r>
                        <a:rPr lang="zh-CN" sz="1050" kern="100" dirty="0">
                          <a:effectLst/>
                        </a:rPr>
                        <a:t>服务水平</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a:effectLst/>
                        </a:rPr>
                        <a:t>准时交货率</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a:effectLst/>
                        </a:rPr>
                        <a:t>订单完成率</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a:txBody>
                    <a:bodyPr/>
                    <a:lstStyle/>
                    <a:p>
                      <a:pPr algn="ctr"/>
                      <a:r>
                        <a:rPr lang="zh-CN" sz="1050" kern="100" dirty="0">
                          <a:effectLst/>
                        </a:rPr>
                        <a:t>信誉水平</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a:effectLst/>
                        </a:rPr>
                        <a:t>企业信誉</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rowSpan="2">
                  <a:txBody>
                    <a:bodyPr/>
                    <a:lstStyle/>
                    <a:p>
                      <a:pPr algn="ctr"/>
                      <a:r>
                        <a:rPr lang="zh-CN" sz="1050" kern="100">
                          <a:effectLst/>
                        </a:rPr>
                        <a:t>沟通能力</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dirty="0">
                          <a:effectLst/>
                        </a:rPr>
                        <a:t>信息化水平</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dirty="0">
                          <a:effectLst/>
                        </a:rPr>
                        <a:t>企业战略目标兼容性</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rowSpan="4">
                  <a:txBody>
                    <a:bodyPr/>
                    <a:lstStyle/>
                    <a:p>
                      <a:pPr algn="ctr"/>
                      <a:r>
                        <a:rPr lang="zh-CN" sz="1050" kern="100" dirty="0">
                          <a:effectLst/>
                        </a:rPr>
                        <a:t>环保竞争力</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rowSpan="4">
                  <a:txBody>
                    <a:bodyPr/>
                    <a:lstStyle/>
                    <a:p>
                      <a:pPr algn="ctr"/>
                      <a:r>
                        <a:rPr lang="zh-CN" sz="1050" kern="100">
                          <a:effectLst/>
                        </a:rPr>
                        <a:t>低碳环保能力</a:t>
                      </a:r>
                      <a:endParaRPr lang="zh-CN" sz="12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r>
                        <a:rPr lang="zh-CN" sz="1050" kern="100" dirty="0">
                          <a:effectLst/>
                        </a:rPr>
                        <a:t>二氧化碳排放量</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dirty="0">
                          <a:effectLst/>
                        </a:rPr>
                        <a:t>单位产值能耗减少量</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dirty="0">
                          <a:effectLst/>
                        </a:rPr>
                        <a:t>“三废”回收利用率</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r h="0">
                <a:tc vMerge="1">
                  <a:tcPr/>
                </a:tc>
                <a:tc vMerge="1">
                  <a:tcPr/>
                </a:tc>
                <a:tc vMerge="1">
                  <a:tcPr/>
                </a:tc>
                <a:tc>
                  <a:txBody>
                    <a:bodyPr/>
                    <a:lstStyle/>
                    <a:p>
                      <a:pPr algn="ctr"/>
                      <a:r>
                        <a:rPr lang="zh-CN" sz="1050" kern="100" dirty="0">
                          <a:effectLst/>
                        </a:rPr>
                        <a:t>环境改善费用</a:t>
                      </a:r>
                      <a:endParaRPr lang="zh-CN" sz="12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2698175" cy="52322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选择低碳供应商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nvSpPr>
        <p:spPr>
          <a:xfrm>
            <a:off x="683568" y="1367723"/>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低碳供应商选择评价指标的建立</a:t>
            </a:r>
            <a:endParaRPr lang="zh-CN" altLang="en-US" sz="2400" dirty="0">
              <a:ea typeface="微软雅黑" panose="020B0503020204020204" pitchFamily="34" charset="-122"/>
            </a:endParaRPr>
          </a:p>
        </p:txBody>
      </p:sp>
      <p:sp>
        <p:nvSpPr>
          <p:cNvPr id="4" name="文本框 3"/>
          <p:cNvSpPr txBox="1"/>
          <p:nvPr/>
        </p:nvSpPr>
        <p:spPr>
          <a:xfrm>
            <a:off x="467544" y="2017348"/>
            <a:ext cx="7653549" cy="1706878"/>
          </a:xfrm>
          <a:prstGeom prst="rect">
            <a:avLst/>
          </a:prstGeom>
          <a:noFill/>
        </p:spPr>
        <p:txBody>
          <a:bodyPr wrap="square">
            <a:spAutoFit/>
          </a:bodyPr>
          <a:lstStyle/>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确定了低碳供应商选择评价指标体系后，需要对体系中的指标进行可比性设计，一般定性指标按优、良、中、差等级分别设置相应得分，定量指标给出具体计算公式。对低碳供应商特有的低碳环保能力指标则采用定量方式。</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p:cNvSpPr txBox="1"/>
          <p:nvPr/>
        </p:nvSpPr>
        <p:spPr>
          <a:xfrm>
            <a:off x="467544" y="4005064"/>
            <a:ext cx="4572000" cy="1706878"/>
          </a:xfrm>
          <a:prstGeom prst="rect">
            <a:avLst/>
          </a:prstGeom>
          <a:noFill/>
        </p:spPr>
        <p:txBody>
          <a:bodyPr wrap="square">
            <a:spAutoFit/>
          </a:bodyPr>
          <a:lstStyle/>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1</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）碳排放量</a:t>
            </a:r>
            <a:endParaRPr lang="en-US" altLang="zh-CN" sz="1800" kern="100" dirty="0">
              <a:effectLst/>
              <a:latin typeface="Calibri" panose="020F0502020204030204" pitchFamily="34" charset="0"/>
              <a:ea typeface="宋体" panose="02010600030101010101" pitchFamily="2" charset="-122"/>
              <a:cs typeface="宋体" panose="02010600030101010101" pitchFamily="2" charset="-122"/>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2</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zh-CN" altLang="zh-CN" sz="1800" kern="100" dirty="0">
                <a:effectLst/>
                <a:ea typeface="宋体" panose="02010600030101010101" pitchFamily="2" charset="-122"/>
                <a:cs typeface="宋体" panose="02010600030101010101" pitchFamily="2" charset="-122"/>
              </a:rPr>
              <a:t>单位产值能耗减少量</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3</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zh-CN" altLang="zh-CN" sz="1800" kern="100" dirty="0">
                <a:effectLst/>
                <a:ea typeface="宋体" panose="02010600030101010101" pitchFamily="2" charset="-122"/>
                <a:cs typeface="宋体" panose="02010600030101010101" pitchFamily="2" charset="-122"/>
              </a:rPr>
              <a:t>“三废”回收利用率</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4</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a:t>
            </a:r>
            <a:r>
              <a:rPr lang="zh-CN" altLang="zh-CN" sz="1800" kern="100" dirty="0">
                <a:effectLst/>
                <a:ea typeface="宋体" panose="02010600030101010101" pitchFamily="2" charset="-122"/>
                <a:cs typeface="宋体" panose="02010600030101010101" pitchFamily="2" charset="-122"/>
              </a:rPr>
              <a:t>环境改善费用</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467360" y="1412875"/>
            <a:ext cx="8128000" cy="5034135"/>
          </a:xfrm>
          <a:prstGeom prst="rect">
            <a:avLst/>
          </a:prstGeom>
          <a:noFill/>
          <a:ln w="9525">
            <a:noFill/>
          </a:ln>
        </p:spPr>
        <p:txBody>
          <a:bodyPr wrap="square">
            <a:spAutoFit/>
          </a:bodyPr>
          <a:lstStyle/>
          <a:p>
            <a:pPr>
              <a:lnSpc>
                <a:spcPct val="120000"/>
              </a:lnSpc>
            </a:pPr>
            <a:r>
              <a:rPr lang="zh-CN" sz="1800" b="1" dirty="0">
                <a:ea typeface="宋体" panose="02010600030101010101" pitchFamily="2" charset="-122"/>
              </a:rPr>
              <a:t>【知识目标】</a:t>
            </a:r>
            <a:endParaRPr lang="zh-CN" sz="1800" b="1" dirty="0">
              <a:ea typeface="宋体" panose="02010600030101010101" pitchFamily="2" charset="-122"/>
            </a:endParaRPr>
          </a:p>
          <a:p>
            <a:pPr lvl="1">
              <a:lnSpc>
                <a:spcPct val="120000"/>
              </a:lnSpc>
            </a:pPr>
            <a:r>
              <a:rPr lang="en-US" altLang="zh-CN" sz="1800" dirty="0">
                <a:ea typeface="宋体" panose="02010600030101010101" pitchFamily="2" charset="-122"/>
              </a:rPr>
              <a:t>1.</a:t>
            </a:r>
            <a:r>
              <a:rPr lang="zh-CN" altLang="en-US" sz="1800" dirty="0">
                <a:ea typeface="宋体" panose="02010600030101010101" pitchFamily="2" charset="-122"/>
              </a:rPr>
              <a:t>掌握低碳供应链的含义及低碳供应链管理体系的内容；</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2.</a:t>
            </a:r>
            <a:r>
              <a:rPr lang="zh-CN" altLang="en-US" sz="1800" dirty="0">
                <a:ea typeface="宋体" panose="02010600030101010101" pitchFamily="2" charset="-122"/>
              </a:rPr>
              <a:t>掌握低碳采购和低碳供应商选择的基本理论；</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3.</a:t>
            </a:r>
            <a:r>
              <a:rPr lang="zh-CN" altLang="en-US" sz="1800" dirty="0">
                <a:ea typeface="宋体" panose="02010600030101010101" pitchFamily="2" charset="-122"/>
              </a:rPr>
              <a:t>掌握低碳制造的主要环节；</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4.</a:t>
            </a:r>
            <a:r>
              <a:rPr lang="zh-CN" altLang="en-US" sz="1800" dirty="0">
                <a:ea typeface="宋体" panose="02010600030101010101" pitchFamily="2" charset="-122"/>
              </a:rPr>
              <a:t>熟悉低碳支付主要方法；</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5.</a:t>
            </a:r>
            <a:r>
              <a:rPr lang="zh-CN" altLang="en-US" sz="1800" dirty="0">
                <a:ea typeface="宋体" panose="02010600030101010101" pitchFamily="2" charset="-122"/>
              </a:rPr>
              <a:t>熟悉低碳运输的主要方式及对低碳发展的影响。</a:t>
            </a:r>
            <a:endParaRPr lang="en-US" altLang="zh-CN" sz="1800" dirty="0">
              <a:ea typeface="宋体" panose="02010600030101010101" pitchFamily="2" charset="-122"/>
            </a:endParaRPr>
          </a:p>
          <a:p>
            <a:pPr lvl="1">
              <a:lnSpc>
                <a:spcPct val="120000"/>
              </a:lnSpc>
            </a:pPr>
            <a:endParaRPr lang="zh-CN" sz="1800" b="1" dirty="0">
              <a:ea typeface="宋体" panose="02010600030101010101" pitchFamily="2" charset="-122"/>
            </a:endParaRPr>
          </a:p>
          <a:p>
            <a:pPr>
              <a:lnSpc>
                <a:spcPct val="120000"/>
              </a:lnSpc>
            </a:pPr>
            <a:r>
              <a:rPr lang="zh-CN" sz="1800" b="1" dirty="0">
                <a:ea typeface="宋体" panose="02010600030101010101" pitchFamily="2" charset="-122"/>
              </a:rPr>
              <a:t>【能力目标】</a:t>
            </a:r>
            <a:endParaRPr lang="zh-CN" sz="1800" b="1" dirty="0">
              <a:ea typeface="宋体" panose="02010600030101010101" pitchFamily="2" charset="-122"/>
            </a:endParaRPr>
          </a:p>
          <a:p>
            <a:pPr lvl="1">
              <a:lnSpc>
                <a:spcPct val="120000"/>
              </a:lnSpc>
            </a:pPr>
            <a:r>
              <a:rPr lang="en-US" altLang="zh-CN" sz="1800" dirty="0">
                <a:ea typeface="宋体" panose="02010600030101010101" pitchFamily="2" charset="-122"/>
              </a:rPr>
              <a:t>1.</a:t>
            </a:r>
            <a:r>
              <a:rPr lang="zh-CN" altLang="en-US" sz="1800" dirty="0">
                <a:ea typeface="宋体" panose="02010600030101010101" pitchFamily="2" charset="-122"/>
              </a:rPr>
              <a:t>能够明确低碳供应链管理的目标；</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2.</a:t>
            </a:r>
            <a:r>
              <a:rPr lang="zh-CN" altLang="en-US" sz="1800" dirty="0">
                <a:ea typeface="宋体" panose="02010600030101010101" pitchFamily="2" charset="-122"/>
              </a:rPr>
              <a:t>能够分析低碳供应链数管理的主要方式和相关措施；</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3.</a:t>
            </a:r>
            <a:r>
              <a:rPr lang="zh-CN" altLang="en-US" sz="1800" dirty="0">
                <a:ea typeface="宋体" panose="02010600030101010101" pitchFamily="2" charset="-122"/>
              </a:rPr>
              <a:t>能够了解低碳供应链对可持续发展的重要作用。</a:t>
            </a:r>
            <a:endParaRPr lang="en-US" altLang="zh-CN" sz="1800" dirty="0">
              <a:ea typeface="宋体" panose="02010600030101010101" pitchFamily="2" charset="-122"/>
            </a:endParaRPr>
          </a:p>
          <a:p>
            <a:pPr lvl="1">
              <a:lnSpc>
                <a:spcPct val="120000"/>
              </a:lnSpc>
            </a:pPr>
            <a:endParaRPr lang="zh-CN" sz="1800" b="1" dirty="0">
              <a:ea typeface="宋体" panose="02010600030101010101" pitchFamily="2" charset="-122"/>
            </a:endParaRPr>
          </a:p>
          <a:p>
            <a:pPr>
              <a:lnSpc>
                <a:spcPct val="120000"/>
              </a:lnSpc>
            </a:pPr>
            <a:r>
              <a:rPr lang="zh-CN" sz="1800" b="1" dirty="0">
                <a:ea typeface="宋体" panose="02010600030101010101" pitchFamily="2" charset="-122"/>
              </a:rPr>
              <a:t>【思政目标】</a:t>
            </a:r>
            <a:endParaRPr lang="zh-CN" sz="1800" b="1" dirty="0">
              <a:ea typeface="宋体" panose="02010600030101010101" pitchFamily="2" charset="-122"/>
            </a:endParaRPr>
          </a:p>
          <a:p>
            <a:pPr lvl="1">
              <a:lnSpc>
                <a:spcPct val="120000"/>
              </a:lnSpc>
            </a:pPr>
            <a:r>
              <a:rPr lang="en-US" altLang="zh-CN" sz="1800" dirty="0">
                <a:latin typeface="宋体" panose="02010600030101010101" pitchFamily="2" charset="-122"/>
                <a:ea typeface="宋体" panose="02010600030101010101" pitchFamily="2" charset="-122"/>
              </a:rPr>
              <a:t>1.</a:t>
            </a:r>
            <a:r>
              <a:rPr lang="zh-CN" altLang="en-US" sz="1800" dirty="0">
                <a:latin typeface="宋体" panose="02010600030101010101" pitchFamily="2" charset="-122"/>
                <a:ea typeface="宋体" panose="02010600030101010101" pitchFamily="2" charset="-122"/>
              </a:rPr>
              <a:t>了解我国低碳供应链发展现状，培养爱国主义情怀，增强民族自信；</a:t>
            </a:r>
            <a:endParaRPr lang="zh-CN" altLang="en-US" sz="1800" dirty="0">
              <a:latin typeface="宋体" panose="02010600030101010101" pitchFamily="2" charset="-122"/>
              <a:ea typeface="宋体" panose="02010600030101010101" pitchFamily="2" charset="-122"/>
            </a:endParaRPr>
          </a:p>
          <a:p>
            <a:pPr lvl="1">
              <a:lnSpc>
                <a:spcPct val="120000"/>
              </a:lnSpc>
            </a:pPr>
            <a:r>
              <a:rPr lang="en-US" altLang="zh-CN" sz="1800" dirty="0">
                <a:latin typeface="宋体" panose="02010600030101010101" pitchFamily="2" charset="-122"/>
                <a:ea typeface="宋体" panose="02010600030101010101" pitchFamily="2" charset="-122"/>
              </a:rPr>
              <a:t>2.</a:t>
            </a:r>
            <a:r>
              <a:rPr lang="zh-CN" altLang="en-US" sz="1800" dirty="0">
                <a:latin typeface="宋体" panose="02010600030101010101" pitchFamily="2" charset="-122"/>
                <a:ea typeface="宋体" panose="02010600030101010101" pitchFamily="2" charset="-122"/>
              </a:rPr>
              <a:t>掌握低碳供应链管理的主要方式，培养创新精神和社会责任感。</a:t>
            </a:r>
            <a:endParaRPr lang="zh-CN" altLang="en-US" sz="1800" dirty="0">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2698175" cy="52322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选择低碳供应商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nvSpPr>
        <p:spPr>
          <a:xfrm>
            <a:off x="683568" y="1273324"/>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ea typeface="微软雅黑" panose="020B0503020204020204" pitchFamily="34" charset="-122"/>
              </a:rPr>
              <a:t>低碳供应商选择评价指标的建立</a:t>
            </a:r>
            <a:endParaRPr lang="zh-CN" altLang="en-US" sz="2400" dirty="0">
              <a:ea typeface="微软雅黑" panose="020B0503020204020204" pitchFamily="34" charset="-122"/>
            </a:endParaRPr>
          </a:p>
        </p:txBody>
      </p:sp>
      <p:sp>
        <p:nvSpPr>
          <p:cNvPr id="4" name="文本框 3"/>
          <p:cNvSpPr txBox="1"/>
          <p:nvPr/>
        </p:nvSpPr>
        <p:spPr>
          <a:xfrm>
            <a:off x="467544" y="1772816"/>
            <a:ext cx="7653549" cy="4615366"/>
          </a:xfrm>
          <a:prstGeom prst="rect">
            <a:avLst/>
          </a:prstGeom>
          <a:noFill/>
        </p:spPr>
        <p:txBody>
          <a:bodyPr wrap="square">
            <a:spAutoFit/>
          </a:bodyPr>
          <a:lstStyle/>
          <a:p>
            <a:pPr indent="266700" algn="just">
              <a:lnSpc>
                <a:spcPct val="150000"/>
              </a:lnSpc>
            </a:pPr>
            <a:r>
              <a:rPr lang="en-US" altLang="zh-CN" sz="1800" kern="100" dirty="0">
                <a:effectLst/>
                <a:latin typeface="宋体" panose="02010600030101010101" pitchFamily="2" charset="-122"/>
                <a:ea typeface="宋体" panose="02010600030101010101" pitchFamily="2" charset="-122"/>
                <a:cs typeface="宋体" panose="02010600030101010101" pitchFamily="2" charset="-122"/>
              </a:rPr>
              <a:t>4</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、低碳供应商选择评价</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en-US" altLang="zh-CN" sz="1800" kern="100" dirty="0">
                <a:effectLst/>
                <a:latin typeface="Calibri" panose="020F0502020204030204" pitchFamily="34" charset="0"/>
                <a:ea typeface="宋体" panose="02010600030101010101" pitchFamily="2" charset="-122"/>
                <a:cs typeface="宋体" panose="02010600030101010101" pitchFamily="2" charset="-122"/>
              </a:rPr>
              <a:t>   </a:t>
            </a:r>
            <a:r>
              <a:rPr lang="zh-CN" altLang="zh-CN" sz="1800" kern="100" dirty="0">
                <a:effectLst/>
                <a:latin typeface="Calibri" panose="020F0502020204030204" pitchFamily="34" charset="0"/>
                <a:ea typeface="宋体" panose="02010600030101010101" pitchFamily="2" charset="-122"/>
                <a:cs typeface="宋体" panose="02010600030101010101" pitchFamily="2" charset="-122"/>
              </a:rPr>
              <a:t>在建立一个合理的低碳供应商选择评价指标体系后，决策者需要对评价指标结果进行分析这样才可以为采购企业挑选出最合适的低碳供应商作为合作伙伴。目前应用于供应商选择评价的方法很多，如成本分析法、神经网络法等。在选择和评价供应商的过程中，本质上是一个涉及多个属性的决策问题。在这个过程中，决策者的主观性和可变性起着重要作用，导致评价体系中各指标的确定和权重存在显著差异。特别是在评估低碳供应商时，由于涉及到的多个指标之间存在非线性复杂关系，这使得问题更加复杂。为了解决这个问题，企业可以采用数据包络分析法和层次分析法相结合的集成模型。这种方法可以帮助企业在供应商选择与评价过程中做出更加科学和合理的决策。</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283393" y="2780348"/>
            <a:ext cx="4033838" cy="1878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低碳制造</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低碳设计</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低碳生产</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2420620"/>
            <a:ext cx="0" cy="244856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314039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584" y="265430"/>
            <a:ext cx="1605280" cy="52197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低碳设计</a:t>
            </a:r>
            <a:endParaRPr lang="zh-CN" altLang="en-US"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585788" y="1916832"/>
            <a:ext cx="7781925" cy="2527808"/>
          </a:xfrm>
          <a:prstGeom prst="rect">
            <a:avLst/>
          </a:prstGeom>
          <a:noFill/>
          <a:ln w="9525">
            <a:noFill/>
          </a:ln>
        </p:spPr>
        <p:txBody>
          <a:bodyPr wrap="square">
            <a:spAutoFit/>
          </a:bodyPr>
          <a:lstStyle/>
          <a:p>
            <a:pPr marL="342900" indent="-342900" algn="l">
              <a:lnSpc>
                <a:spcPct val="150000"/>
              </a:lnSpc>
              <a:buClrTx/>
              <a:buSzTx/>
              <a:buFont typeface="Wingdings" panose="05000000000000000000" charset="0"/>
              <a:buChar char="Ø"/>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低碳设计是一种创新的理念，旨在在整个产品生命周期中最小化碳排放，同时保证产品性能和成本。这种设计理念不仅关注产品的使用阶段，还涉及到制造、销售、回收等各个环节，从而全面降低碳排放。</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gn="l">
              <a:lnSpc>
                <a:spcPct val="150000"/>
              </a:lnSpc>
              <a:buClrTx/>
              <a:buSzTx/>
              <a:buFont typeface="Wingdings" panose="05000000000000000000" charset="0"/>
              <a:buChar char="Ø"/>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gn="l">
              <a:lnSpc>
                <a:spcPct val="150000"/>
              </a:lnSpc>
              <a:buClrTx/>
              <a:buSzTx/>
              <a:buFont typeface="Wingdings" panose="05000000000000000000" charset="0"/>
              <a:buChar char="Ø"/>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低碳设计的核心是节约资源和能源，从源头上减少碳排放，而非依赖后期的处理措施。</a:t>
            </a:r>
            <a:endParaRPr altLang="zh-CN" sz="2000" dirty="0">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584" y="265430"/>
            <a:ext cx="1605280" cy="52197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低碳设计</a:t>
            </a:r>
            <a:endParaRPr lang="zh-CN" altLang="en-US"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611505" y="1882935"/>
            <a:ext cx="8064951" cy="1706878"/>
          </a:xfrm>
          <a:prstGeom prst="rect">
            <a:avLst/>
          </a:prstGeom>
          <a:noFill/>
          <a:ln w="9525">
            <a:noFill/>
          </a:ln>
        </p:spPr>
        <p:txBody>
          <a:bodyPr wrap="square">
            <a:spAutoFit/>
          </a:bodyPr>
          <a:lstStyle/>
          <a:p>
            <a:pPr marL="342900" indent="-342900" algn="l">
              <a:lnSpc>
                <a:spcPct val="150000"/>
              </a:lnSpc>
              <a:buClrTx/>
              <a:buSzTx/>
              <a:buFont typeface="Wingdings" panose="05000000000000000000" charset="0"/>
              <a:buChar char="Ø"/>
            </a:pP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低碳设计要考虑三个主要要素，即成本（</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c</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）、碳排放量（</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i</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）、性能（</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p</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nSpc>
                <a:spcPct val="150000"/>
              </a:lnSpc>
              <a:buFont typeface="Wingdings" panose="05000000000000000000" charset="0"/>
              <a:buChar char="Ø"/>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低碳设计产品的综合价值可用</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i</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c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来表征，其综合价值指标</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=p/</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ic</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nSpc>
                <a:spcPct val="150000"/>
              </a:lnSpc>
              <a:buFont typeface="Wingdings" panose="05000000000000000000" charset="0"/>
              <a:buChar char="Ø"/>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为了实现低碳设计，应当努力使产品的性能（</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p</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）达到最大化，同时尽可能降低其环境影响（</a:t>
            </a:r>
            <a:r>
              <a:rPr lang="en-US" altLang="zh-CN" sz="1800" kern="100" dirty="0" err="1">
                <a:effectLst/>
                <a:latin typeface="Calibri" panose="020F0502020204030204" pitchFamily="34" charset="0"/>
                <a:ea typeface="宋体" panose="02010600030101010101" pitchFamily="2" charset="-122"/>
                <a:cs typeface="Times New Roman" panose="02020603050405020304" pitchFamily="18" charset="0"/>
              </a:rPr>
              <a:t>i</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）和成本（</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c</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），从而提升产品的综合价值指标</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17410" name="Rectangle 3"/>
          <p:cNvSpPr txBox="1"/>
          <p:nvPr>
            <p:custDataLst>
              <p:tags r:id="rId1"/>
            </p:custDataLst>
          </p:nvPr>
        </p:nvSpPr>
        <p:spPr>
          <a:xfrm>
            <a:off x="611505" y="12687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低碳设计的要素</a:t>
            </a:r>
            <a:endParaRPr lang="zh-CN" altLang="en-US" sz="2400" dirty="0">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nvGraphicFramePr>
        <p:xfrm>
          <a:off x="827584" y="3622812"/>
          <a:ext cx="7289626" cy="2773680"/>
        </p:xfrm>
        <a:graphic>
          <a:graphicData uri="http://schemas.openxmlformats.org/drawingml/2006/table">
            <a:tbl>
              <a:tblPr firstRow="1" firstCol="1" bandRow="1">
                <a:tableStyleId>{69CF1AB2-1976-4502-BF36-3FF5EA218861}</a:tableStyleId>
              </a:tblPr>
              <a:tblGrid>
                <a:gridCol w="1838321"/>
                <a:gridCol w="1907957"/>
                <a:gridCol w="3543348"/>
              </a:tblGrid>
              <a:tr h="135523">
                <a:tc rowSpan="13">
                  <a:txBody>
                    <a:bodyPr/>
                    <a:lstStyle/>
                    <a:p>
                      <a:pPr algn="ctr"/>
                      <a:r>
                        <a:rPr lang="zh-CN" sz="1400" b="0" kern="100" dirty="0">
                          <a:effectLst/>
                        </a:rPr>
                        <a:t>要素</a:t>
                      </a:r>
                      <a:endParaRPr lang="zh-CN" sz="1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solidFill>
                      <a:schemeClr val="accent1"/>
                    </a:solidFill>
                  </a:tcPr>
                </a:tc>
                <a:tc rowSpan="5">
                  <a:txBody>
                    <a:bodyPr/>
                    <a:lstStyle/>
                    <a:p>
                      <a:pPr algn="ctr"/>
                      <a:r>
                        <a:rPr lang="zh-CN" sz="1400" b="0" kern="100" dirty="0">
                          <a:effectLst/>
                        </a:rPr>
                        <a:t>成本</a:t>
                      </a:r>
                      <a:endParaRPr lang="zh-CN" sz="1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c>
                  <a:txBody>
                    <a:bodyPr/>
                    <a:lstStyle/>
                    <a:p>
                      <a:pPr algn="ctr"/>
                      <a:r>
                        <a:rPr lang="zh-CN" sz="1400" b="0" kern="100">
                          <a:effectLst/>
                        </a:rPr>
                        <a:t>原料成本</a:t>
                      </a:r>
                      <a:endParaRPr lang="zh-CN" sz="1600" b="0" kern="10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b="0" kern="100">
                          <a:effectLst/>
                        </a:rPr>
                        <a:t>制造成本</a:t>
                      </a:r>
                      <a:endParaRPr lang="zh-CN" sz="1600" b="0" kern="10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b="0" kern="100">
                          <a:effectLst/>
                        </a:rPr>
                        <a:t>运输成本</a:t>
                      </a:r>
                      <a:endParaRPr lang="zh-CN" sz="1600" b="0" kern="10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b="0" kern="100" dirty="0">
                          <a:effectLst/>
                        </a:rPr>
                        <a:t>循环再生成本</a:t>
                      </a:r>
                      <a:endParaRPr lang="zh-CN" sz="1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b="0" kern="100">
                          <a:effectLst/>
                        </a:rPr>
                        <a:t>处理成本</a:t>
                      </a:r>
                      <a:endParaRPr lang="zh-CN" sz="1600" b="0" kern="10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a:txBody>
                    <a:bodyPr/>
                    <a:lstStyle/>
                    <a:p>
                      <a:pPr algn="ctr"/>
                      <a:r>
                        <a:rPr lang="zh-CN" sz="1400" b="0" kern="100" dirty="0">
                          <a:effectLst/>
                        </a:rPr>
                        <a:t>碳排放量</a:t>
                      </a:r>
                      <a:endParaRPr lang="zh-CN" sz="1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c>
                  <a:txBody>
                    <a:bodyPr/>
                    <a:lstStyle/>
                    <a:p>
                      <a:pPr algn="ctr"/>
                      <a:r>
                        <a:rPr lang="zh-CN" sz="1400" b="0" kern="100" dirty="0">
                          <a:effectLst/>
                        </a:rPr>
                        <a:t>碳排放量</a:t>
                      </a:r>
                      <a:endParaRPr lang="zh-CN" sz="1600" b="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rowSpan="7">
                  <a:txBody>
                    <a:bodyPr/>
                    <a:lstStyle/>
                    <a:p>
                      <a:pPr algn="ctr"/>
                      <a:r>
                        <a:rPr lang="zh-CN" sz="1400" kern="100" dirty="0">
                          <a:effectLst/>
                        </a:rPr>
                        <a:t>性能</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c>
                  <a:txBody>
                    <a:bodyPr/>
                    <a:lstStyle/>
                    <a:p>
                      <a:pPr algn="ctr"/>
                      <a:r>
                        <a:rPr lang="zh-CN" sz="1400" kern="100">
                          <a:effectLst/>
                        </a:rPr>
                        <a:t>安全</a:t>
                      </a:r>
                      <a:endParaRPr lang="zh-CN" sz="1600" kern="10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kern="100" dirty="0">
                          <a:effectLst/>
                        </a:rPr>
                        <a:t>回收性</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kern="100" dirty="0">
                          <a:effectLst/>
                        </a:rPr>
                        <a:t>附加值</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kern="100" dirty="0">
                          <a:effectLst/>
                        </a:rPr>
                        <a:t>便利与否</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kern="100" dirty="0">
                          <a:effectLst/>
                        </a:rPr>
                        <a:t>精神文化</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kern="100" dirty="0">
                          <a:effectLst/>
                        </a:rPr>
                        <a:t>审美观</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r h="135523">
                <a:tc vMerge="1">
                  <a:tcPr/>
                </a:tc>
                <a:tc vMerge="1">
                  <a:tcPr/>
                </a:tc>
                <a:tc>
                  <a:txBody>
                    <a:bodyPr/>
                    <a:lstStyle/>
                    <a:p>
                      <a:pPr algn="ctr"/>
                      <a:r>
                        <a:rPr lang="zh-CN" sz="1400" kern="100" dirty="0">
                          <a:effectLst/>
                        </a:rPr>
                        <a:t>寿命</a:t>
                      </a:r>
                      <a:endParaRPr lang="zh-CN" sz="16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7762" marR="67762" marT="0" marB="0" anchor="ct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cxnSp>
        <p:nvCxnSpPr>
          <p:cNvPr id="30" name="直接连接符 29"/>
          <p:cNvCxnSpPr/>
          <p:nvPr>
            <p:custDataLst>
              <p:tags r:id="rId1"/>
            </p:custDataLst>
          </p:nvPr>
        </p:nvCxnSpPr>
        <p:spPr>
          <a:xfrm>
            <a:off x="2820319" y="2967918"/>
            <a:ext cx="3281287"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2" name="矩形 1"/>
          <p:cNvSpPr/>
          <p:nvPr>
            <p:custDataLst>
              <p:tags r:id="rId2"/>
            </p:custDataLst>
          </p:nvPr>
        </p:nvSpPr>
        <p:spPr>
          <a:xfrm>
            <a:off x="500205" y="4458303"/>
            <a:ext cx="3462020" cy="1676400"/>
          </a:xfrm>
          <a:prstGeom prst="rect">
            <a:avLst/>
          </a:prstGeom>
          <a:noFill/>
        </p:spPr>
        <p:txBody>
          <a:bodyPr wrap="square" lIns="0" tIns="0" rIns="0" bIns="0" rtlCol="0" anchor="t" anchorCtr="0">
            <a:noAutofit/>
          </a:bodyPr>
          <a:lstStyle/>
          <a:p>
            <a:pPr marL="285750" indent="-285750" algn="l">
              <a:lnSpc>
                <a:spcPct val="150000"/>
              </a:lnSpc>
              <a:spcBef>
                <a:spcPct val="0"/>
              </a:spcBef>
              <a:spcAft>
                <a:spcPct val="0"/>
              </a:spcAft>
              <a:buFont typeface="Wingdings" panose="05000000000000000000" charset="0"/>
              <a:buChar char="Ø"/>
            </a:pPr>
            <a:endParaRPr lang="en-US" altLang="zh-CN" sz="1200" dirty="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在满足必要的机械性能前提下，优先选择耐久性强、易于回收和再制备的新型复合材料，是实现低碳转型的关键所在。</a:t>
            </a:r>
            <a:endParaRPr lang="en-US" altLang="zh-CN" sz="1200" dirty="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从产品设计源头考虑降低材料 在生产过程中可能需要的高能耗工艺也是是产品低碳设计要考虑的要素之一。</a:t>
            </a:r>
            <a:endParaRPr lang="zh-CN" altLang="en-US" sz="1200" dirty="0">
              <a:solidFill>
                <a:schemeClr val="tx1">
                  <a:lumMod val="85000"/>
                  <a:lumOff val="15000"/>
                </a:schemeClr>
              </a:solidFill>
              <a:latin typeface="+mn-ea"/>
              <a:cs typeface="+mn-ea"/>
            </a:endParaRPr>
          </a:p>
        </p:txBody>
      </p:sp>
      <p:sp>
        <p:nvSpPr>
          <p:cNvPr id="3" name="矩形 2"/>
          <p:cNvSpPr/>
          <p:nvPr>
            <p:custDataLst>
              <p:tags r:id="rId3"/>
            </p:custDataLst>
          </p:nvPr>
        </p:nvSpPr>
        <p:spPr>
          <a:xfrm>
            <a:off x="31753" y="4220837"/>
            <a:ext cx="3954947" cy="403127"/>
          </a:xfrm>
          <a:prstGeom prst="rect">
            <a:avLst/>
          </a:prstGeom>
          <a:noFill/>
        </p:spPr>
        <p:txBody>
          <a:bodyPr wrap="square" lIns="0" tIns="0" rIns="0" bIns="0" rtlCol="0" anchor="b">
            <a:noAutofit/>
          </a:bodyPr>
          <a:lstStyle/>
          <a:p>
            <a:pPr algn="ctr">
              <a:spcBef>
                <a:spcPct val="0"/>
              </a:spcBef>
              <a:spcAft>
                <a:spcPct val="0"/>
              </a:spcAft>
            </a:pPr>
            <a:r>
              <a:rPr lang="zh-CN" altLang="en-US" sz="1800" b="1" dirty="0">
                <a:solidFill>
                  <a:schemeClr val="accent1"/>
                </a:solidFill>
                <a:latin typeface="+mn-ea"/>
                <a:cs typeface="+mn-ea"/>
              </a:rPr>
              <a:t>材料选择</a:t>
            </a:r>
            <a:endParaRPr lang="zh-CN" altLang="en-US" sz="1800" b="1" dirty="0">
              <a:solidFill>
                <a:schemeClr val="accent1"/>
              </a:solidFill>
              <a:latin typeface="+mn-ea"/>
              <a:cs typeface="+mn-ea"/>
            </a:endParaRPr>
          </a:p>
        </p:txBody>
      </p:sp>
      <p:sp>
        <p:nvSpPr>
          <p:cNvPr id="5" name="弧形 4"/>
          <p:cNvSpPr/>
          <p:nvPr>
            <p:custDataLst>
              <p:tags r:id="rId4"/>
            </p:custDataLst>
          </p:nvPr>
        </p:nvSpPr>
        <p:spPr>
          <a:xfrm>
            <a:off x="1198135" y="2156826"/>
            <a:ext cx="1622184" cy="1622184"/>
          </a:xfrm>
          <a:prstGeom prst="arc">
            <a:avLst>
              <a:gd name="adj1" fmla="val 6402776"/>
              <a:gd name="adj2" fmla="val 4415875"/>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25"/>
          </a:p>
        </p:txBody>
      </p:sp>
      <p:sp>
        <p:nvSpPr>
          <p:cNvPr id="11" name="椭圆 10"/>
          <p:cNvSpPr/>
          <p:nvPr>
            <p:custDataLst>
              <p:tags r:id="rId5"/>
            </p:custDataLst>
          </p:nvPr>
        </p:nvSpPr>
        <p:spPr>
          <a:xfrm>
            <a:off x="1781863" y="3526384"/>
            <a:ext cx="454190" cy="454190"/>
          </a:xfrm>
          <a:prstGeom prst="ellipse">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lstStyle/>
          <a:p>
            <a:pPr algn="ctr">
              <a:spcBef>
                <a:spcPct val="0"/>
              </a:spcBef>
              <a:spcAft>
                <a:spcPct val="0"/>
              </a:spcAft>
            </a:pPr>
            <a:r>
              <a:rPr lang="en-US" altLang="zh-CN" sz="1525">
                <a:solidFill>
                  <a:schemeClr val="tx1">
                    <a:lumMod val="85000"/>
                    <a:lumOff val="15000"/>
                  </a:schemeClr>
                </a:solidFill>
                <a:latin typeface="+mn-ea"/>
                <a:cs typeface="+mn-ea"/>
                <a:sym typeface="+mn-ea"/>
              </a:rPr>
              <a:t>1</a:t>
            </a:r>
            <a:endParaRPr lang="en-US" altLang="zh-CN" sz="1525" dirty="0">
              <a:solidFill>
                <a:schemeClr val="tx1">
                  <a:lumMod val="85000"/>
                  <a:lumOff val="15000"/>
                </a:schemeClr>
              </a:solidFill>
              <a:latin typeface="+mn-ea"/>
              <a:cs typeface="+mn-ea"/>
              <a:sym typeface="+mn-ea"/>
            </a:endParaRPr>
          </a:p>
        </p:txBody>
      </p:sp>
      <p:sp>
        <p:nvSpPr>
          <p:cNvPr id="9" name="任意多边形: 形状 8"/>
          <p:cNvSpPr/>
          <p:nvPr>
            <p:custDataLst>
              <p:tags r:id="rId6"/>
            </p:custDataLst>
          </p:nvPr>
        </p:nvSpPr>
        <p:spPr>
          <a:xfrm>
            <a:off x="1786700" y="2757217"/>
            <a:ext cx="444515" cy="420672"/>
          </a:xfrm>
          <a:custGeom>
            <a:avLst/>
            <a:gdLst>
              <a:gd name="connsiteX0" fmla="*/ 317795 w 344086"/>
              <a:gd name="connsiteY0" fmla="*/ 1108 h 313482"/>
              <a:gd name="connsiteX1" fmla="*/ 11230 w 344086"/>
              <a:gd name="connsiteY1" fmla="*/ 125508 h 313482"/>
              <a:gd name="connsiteX2" fmla="*/ 9343 w 344086"/>
              <a:gd name="connsiteY2" fmla="*/ 159372 h 313482"/>
              <a:gd name="connsiteX3" fmla="*/ 119852 w 344086"/>
              <a:gd name="connsiteY3" fmla="*/ 219313 h 313482"/>
              <a:gd name="connsiteX4" fmla="*/ 119852 w 344086"/>
              <a:gd name="connsiteY4" fmla="*/ 294392 h 313482"/>
              <a:gd name="connsiteX5" fmla="*/ 152386 w 344086"/>
              <a:gd name="connsiteY5" fmla="*/ 307110 h 313482"/>
              <a:gd name="connsiteX6" fmla="*/ 195541 w 344086"/>
              <a:gd name="connsiteY6" fmla="*/ 260363 h 313482"/>
              <a:gd name="connsiteX7" fmla="*/ 271476 w 344086"/>
              <a:gd name="connsiteY7" fmla="*/ 301548 h 313482"/>
              <a:gd name="connsiteX8" fmla="*/ 288648 w 344086"/>
              <a:gd name="connsiteY8" fmla="*/ 301913 h 313482"/>
              <a:gd name="connsiteX9" fmla="*/ 298917 w 344086"/>
              <a:gd name="connsiteY9" fmla="*/ 288144 h 313482"/>
              <a:gd name="connsiteX10" fmla="*/ 343343 w 344086"/>
              <a:gd name="connsiteY10" fmla="*/ 21569 h 313482"/>
              <a:gd name="connsiteX11" fmla="*/ 317795 w 344086"/>
              <a:gd name="connsiteY11" fmla="*/ 1108 h 313482"/>
              <a:gd name="connsiteX12" fmla="*/ 271821 w 344086"/>
              <a:gd name="connsiteY12" fmla="*/ 50124 h 313482"/>
              <a:gd name="connsiteX13" fmla="*/ 129441 w 344086"/>
              <a:gd name="connsiteY13" fmla="*/ 192505 h 313482"/>
              <a:gd name="connsiteX14" fmla="*/ 40207 w 344086"/>
              <a:gd name="connsiteY14" fmla="*/ 144110 h 313482"/>
              <a:gd name="connsiteX15" fmla="*/ 271821 w 344086"/>
              <a:gd name="connsiteY15" fmla="*/ 50124 h 313482"/>
              <a:gd name="connsiteX16" fmla="*/ 147985 w 344086"/>
              <a:gd name="connsiteY16" fmla="*/ 270409 h 313482"/>
              <a:gd name="connsiteX17" fmla="*/ 147985 w 344086"/>
              <a:gd name="connsiteY17" fmla="*/ 234569 h 313482"/>
              <a:gd name="connsiteX18" fmla="*/ 170028 w 344086"/>
              <a:gd name="connsiteY18" fmla="*/ 246525 h 313482"/>
              <a:gd name="connsiteX19" fmla="*/ 147985 w 344086"/>
              <a:gd name="connsiteY19" fmla="*/ 270409 h 313482"/>
              <a:gd name="connsiteX20" fmla="*/ 273328 w 344086"/>
              <a:gd name="connsiteY20" fmla="*/ 270550 h 313482"/>
              <a:gd name="connsiteX21" fmla="*/ 155235 w 344086"/>
              <a:gd name="connsiteY21" fmla="*/ 206495 h 313482"/>
              <a:gd name="connsiteX22" fmla="*/ 309748 w 344086"/>
              <a:gd name="connsiteY22" fmla="*/ 51976 h 313482"/>
              <a:gd name="connsiteX23" fmla="*/ 273328 w 344086"/>
              <a:gd name="connsiteY23" fmla="*/ 270550 h 3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27" h="783">
                <a:moveTo>
                  <a:pt x="354" y="628"/>
                </a:moveTo>
                <a:cubicBezTo>
                  <a:pt x="354" y="636"/>
                  <a:pt x="355" y="688"/>
                  <a:pt x="354" y="695"/>
                </a:cubicBezTo>
                <a:cubicBezTo>
                  <a:pt x="352" y="710"/>
                  <a:pt x="346" y="725"/>
                  <a:pt x="338" y="738"/>
                </a:cubicBezTo>
                <a:lnTo>
                  <a:pt x="727" y="738"/>
                </a:lnTo>
                <a:cubicBezTo>
                  <a:pt x="758" y="738"/>
                  <a:pt x="783" y="714"/>
                  <a:pt x="783" y="683"/>
                </a:cubicBezTo>
                <a:lnTo>
                  <a:pt x="783" y="628"/>
                </a:lnTo>
                <a:lnTo>
                  <a:pt x="354" y="628"/>
                </a:lnTo>
                <a:close/>
                <a:moveTo>
                  <a:pt x="495" y="404"/>
                </a:moveTo>
                <a:lnTo>
                  <a:pt x="495" y="460"/>
                </a:lnTo>
                <a:lnTo>
                  <a:pt x="529" y="423"/>
                </a:lnTo>
                <a:lnTo>
                  <a:pt x="495" y="404"/>
                </a:lnTo>
                <a:close/>
                <a:moveTo>
                  <a:pt x="749" y="116"/>
                </a:moveTo>
                <a:lnTo>
                  <a:pt x="506" y="360"/>
                </a:lnTo>
                <a:lnTo>
                  <a:pt x="692" y="461"/>
                </a:lnTo>
                <a:lnTo>
                  <a:pt x="749" y="116"/>
                </a:lnTo>
                <a:close/>
                <a:moveTo>
                  <a:pt x="690" y="113"/>
                </a:moveTo>
                <a:lnTo>
                  <a:pt x="325" y="261"/>
                </a:lnTo>
                <a:lnTo>
                  <a:pt x="465" y="338"/>
                </a:lnTo>
                <a:lnTo>
                  <a:pt x="690" y="113"/>
                </a:lnTo>
                <a:close/>
                <a:moveTo>
                  <a:pt x="183" y="44"/>
                </a:moveTo>
                <a:cubicBezTo>
                  <a:pt x="208" y="86"/>
                  <a:pt x="197" y="105"/>
                  <a:pt x="199" y="174"/>
                </a:cubicBezTo>
                <a:lnTo>
                  <a:pt x="199" y="663"/>
                </a:lnTo>
                <a:cubicBezTo>
                  <a:pt x="201" y="672"/>
                  <a:pt x="191" y="707"/>
                  <a:pt x="227" y="731"/>
                </a:cubicBezTo>
                <a:cubicBezTo>
                  <a:pt x="267" y="754"/>
                  <a:pt x="310" y="721"/>
                  <a:pt x="310" y="686"/>
                </a:cubicBezTo>
                <a:cubicBezTo>
                  <a:pt x="310" y="680"/>
                  <a:pt x="310" y="682"/>
                  <a:pt x="310" y="673"/>
                </a:cubicBezTo>
                <a:cubicBezTo>
                  <a:pt x="311" y="641"/>
                  <a:pt x="307" y="627"/>
                  <a:pt x="314" y="610"/>
                </a:cubicBezTo>
                <a:cubicBezTo>
                  <a:pt x="322" y="592"/>
                  <a:pt x="340" y="583"/>
                  <a:pt x="355" y="583"/>
                </a:cubicBezTo>
                <a:lnTo>
                  <a:pt x="628" y="583"/>
                </a:lnTo>
                <a:lnTo>
                  <a:pt x="628" y="476"/>
                </a:lnTo>
                <a:lnTo>
                  <a:pt x="569" y="445"/>
                </a:lnTo>
                <a:lnTo>
                  <a:pt x="502" y="518"/>
                </a:lnTo>
                <a:cubicBezTo>
                  <a:pt x="483" y="538"/>
                  <a:pt x="450" y="525"/>
                  <a:pt x="450" y="498"/>
                </a:cubicBezTo>
                <a:lnTo>
                  <a:pt x="450" y="380"/>
                </a:lnTo>
                <a:lnTo>
                  <a:pt x="276" y="285"/>
                </a:lnTo>
                <a:cubicBezTo>
                  <a:pt x="254" y="274"/>
                  <a:pt x="256" y="242"/>
                  <a:pt x="279" y="232"/>
                </a:cubicBezTo>
                <a:lnTo>
                  <a:pt x="627" y="91"/>
                </a:lnTo>
                <a:lnTo>
                  <a:pt x="626" y="89"/>
                </a:lnTo>
                <a:cubicBezTo>
                  <a:pt x="621" y="63"/>
                  <a:pt x="599" y="44"/>
                  <a:pt x="572" y="44"/>
                </a:cubicBezTo>
                <a:lnTo>
                  <a:pt x="183" y="44"/>
                </a:lnTo>
                <a:close/>
                <a:moveTo>
                  <a:pt x="102" y="44"/>
                </a:moveTo>
                <a:cubicBezTo>
                  <a:pt x="99" y="44"/>
                  <a:pt x="95" y="44"/>
                  <a:pt x="92" y="45"/>
                </a:cubicBezTo>
                <a:cubicBezTo>
                  <a:pt x="69" y="48"/>
                  <a:pt x="51" y="65"/>
                  <a:pt x="46" y="87"/>
                </a:cubicBezTo>
                <a:cubicBezTo>
                  <a:pt x="43" y="107"/>
                  <a:pt x="45" y="102"/>
                  <a:pt x="44" y="131"/>
                </a:cubicBezTo>
                <a:cubicBezTo>
                  <a:pt x="44" y="176"/>
                  <a:pt x="44" y="251"/>
                  <a:pt x="44" y="251"/>
                </a:cubicBezTo>
                <a:lnTo>
                  <a:pt x="155" y="251"/>
                </a:lnTo>
                <a:lnTo>
                  <a:pt x="155" y="131"/>
                </a:lnTo>
                <a:cubicBezTo>
                  <a:pt x="154" y="103"/>
                  <a:pt x="156" y="108"/>
                  <a:pt x="154" y="89"/>
                </a:cubicBezTo>
                <a:cubicBezTo>
                  <a:pt x="149" y="64"/>
                  <a:pt x="127" y="45"/>
                  <a:pt x="102" y="44"/>
                </a:cubicBezTo>
                <a:close/>
                <a:moveTo>
                  <a:pt x="99" y="0"/>
                </a:moveTo>
                <a:lnTo>
                  <a:pt x="572" y="0"/>
                </a:lnTo>
                <a:cubicBezTo>
                  <a:pt x="617" y="0"/>
                  <a:pt x="654" y="29"/>
                  <a:pt x="667" y="69"/>
                </a:cubicBezTo>
                <a:lnTo>
                  <a:pt x="668" y="74"/>
                </a:lnTo>
                <a:lnTo>
                  <a:pt x="762" y="36"/>
                </a:lnTo>
                <a:cubicBezTo>
                  <a:pt x="783" y="28"/>
                  <a:pt x="806" y="46"/>
                  <a:pt x="802" y="68"/>
                </a:cubicBezTo>
                <a:lnTo>
                  <a:pt x="732" y="488"/>
                </a:lnTo>
                <a:cubicBezTo>
                  <a:pt x="731" y="498"/>
                  <a:pt x="725" y="506"/>
                  <a:pt x="716" y="510"/>
                </a:cubicBezTo>
                <a:cubicBezTo>
                  <a:pt x="708" y="514"/>
                  <a:pt x="697" y="514"/>
                  <a:pt x="689" y="509"/>
                </a:cubicBezTo>
                <a:lnTo>
                  <a:pt x="672" y="500"/>
                </a:lnTo>
                <a:lnTo>
                  <a:pt x="672" y="583"/>
                </a:lnTo>
                <a:lnTo>
                  <a:pt x="783" y="583"/>
                </a:lnTo>
                <a:cubicBezTo>
                  <a:pt x="807" y="583"/>
                  <a:pt x="827" y="603"/>
                  <a:pt x="827" y="628"/>
                </a:cubicBezTo>
                <a:lnTo>
                  <a:pt x="827" y="683"/>
                </a:lnTo>
                <a:cubicBezTo>
                  <a:pt x="827" y="738"/>
                  <a:pt x="782" y="783"/>
                  <a:pt x="727" y="783"/>
                </a:cubicBezTo>
                <a:lnTo>
                  <a:pt x="255" y="783"/>
                </a:lnTo>
                <a:cubicBezTo>
                  <a:pt x="176" y="780"/>
                  <a:pt x="152" y="710"/>
                  <a:pt x="155" y="676"/>
                </a:cubicBezTo>
                <a:cubicBezTo>
                  <a:pt x="155" y="630"/>
                  <a:pt x="155" y="295"/>
                  <a:pt x="155" y="295"/>
                </a:cubicBezTo>
                <a:lnTo>
                  <a:pt x="44" y="295"/>
                </a:lnTo>
                <a:cubicBezTo>
                  <a:pt x="20" y="295"/>
                  <a:pt x="0" y="276"/>
                  <a:pt x="0" y="251"/>
                </a:cubicBezTo>
                <a:lnTo>
                  <a:pt x="0" y="101"/>
                </a:lnTo>
                <a:cubicBezTo>
                  <a:pt x="0" y="46"/>
                  <a:pt x="44" y="0"/>
                  <a:pt x="99" y="0"/>
                </a:cubicBezTo>
                <a:close/>
              </a:path>
            </a:pathLst>
          </a:custGeom>
          <a:solidFill>
            <a:schemeClr val="accent1"/>
          </a:solidFill>
          <a:ln w="585" cap="flat">
            <a:noFill/>
            <a:prstDash val="solid"/>
            <a:miter/>
          </a:ln>
        </p:spPr>
        <p:txBody>
          <a:bodyPr wrap="square" rtlCol="0" anchor="ctr">
            <a:noAutofit/>
          </a:bodyPr>
          <a:lstStyle/>
          <a:p>
            <a:endParaRPr lang="zh-CN" altLang="en-US" sz="1525"/>
          </a:p>
        </p:txBody>
      </p:sp>
      <p:sp>
        <p:nvSpPr>
          <p:cNvPr id="7" name="矩形 6"/>
          <p:cNvSpPr/>
          <p:nvPr>
            <p:custDataLst>
              <p:tags r:id="rId7"/>
            </p:custDataLst>
          </p:nvPr>
        </p:nvSpPr>
        <p:spPr>
          <a:xfrm>
            <a:off x="4499992" y="4773295"/>
            <a:ext cx="4449063" cy="1563370"/>
          </a:xfrm>
          <a:prstGeom prst="rect">
            <a:avLst/>
          </a:prstGeom>
          <a:noFill/>
        </p:spPr>
        <p:txBody>
          <a:bodyPr wrap="square" lIns="0" tIns="0" rIns="0" bIns="0" rtlCol="0" anchor="t" anchorCtr="0">
            <a:noAutofit/>
          </a:bodyPr>
          <a:lstStyle/>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特征建模技术能够准确表述产品的基础形态信息，确保其在生命周期内有效进行信息的筛选与交流。</a:t>
            </a:r>
            <a:endParaRPr lang="en-US" altLang="zh-CN" sz="1200" dirty="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利用设计特征能够对设计方案的碳排放进行初评，为改善设计提供强有力的依据。</a:t>
            </a:r>
            <a:endParaRPr lang="en-US" altLang="zh-CN" sz="1200" dirty="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设计初期的设计参数与碳足迹之间的关联和量化是一个挑战，需要应用解析算法和信息智能技术。</a:t>
            </a:r>
            <a:endParaRPr lang="zh-CN" altLang="en-US" sz="1200" dirty="0">
              <a:solidFill>
                <a:schemeClr val="tx1">
                  <a:lumMod val="85000"/>
                  <a:lumOff val="15000"/>
                </a:schemeClr>
              </a:solidFill>
              <a:latin typeface="+mn-ea"/>
              <a:cs typeface="+mn-ea"/>
            </a:endParaRPr>
          </a:p>
        </p:txBody>
      </p:sp>
      <p:sp>
        <p:nvSpPr>
          <p:cNvPr id="10" name="矩形 9"/>
          <p:cNvSpPr/>
          <p:nvPr>
            <p:custDataLst>
              <p:tags r:id="rId8"/>
            </p:custDataLst>
          </p:nvPr>
        </p:nvSpPr>
        <p:spPr>
          <a:xfrm>
            <a:off x="4934855" y="4220837"/>
            <a:ext cx="3954947" cy="403127"/>
          </a:xfrm>
          <a:prstGeom prst="rect">
            <a:avLst/>
          </a:prstGeom>
          <a:noFill/>
        </p:spPr>
        <p:txBody>
          <a:bodyPr wrap="square" lIns="0" tIns="0" rIns="0" bIns="0" rtlCol="0" anchor="b">
            <a:noAutofit/>
          </a:bodyPr>
          <a:lstStyle/>
          <a:p>
            <a:pPr algn="ctr">
              <a:spcBef>
                <a:spcPct val="0"/>
              </a:spcBef>
              <a:spcAft>
                <a:spcPct val="0"/>
              </a:spcAft>
            </a:pPr>
            <a:r>
              <a:rPr lang="zh-CN" altLang="en-US" sz="1800" b="1" dirty="0">
                <a:solidFill>
                  <a:schemeClr val="accent1"/>
                </a:solidFill>
                <a:latin typeface="+mn-ea"/>
                <a:cs typeface="+mn-ea"/>
              </a:rPr>
              <a:t>基本设计特征建模</a:t>
            </a:r>
            <a:endParaRPr lang="zh-CN" altLang="en-US" sz="1800" b="1" dirty="0">
              <a:solidFill>
                <a:schemeClr val="accent1"/>
              </a:solidFill>
              <a:latin typeface="+mn-ea"/>
              <a:cs typeface="+mn-ea"/>
            </a:endParaRPr>
          </a:p>
        </p:txBody>
      </p:sp>
      <p:sp>
        <p:nvSpPr>
          <p:cNvPr id="23" name="弧形 22"/>
          <p:cNvSpPr/>
          <p:nvPr>
            <p:custDataLst>
              <p:tags r:id="rId9"/>
            </p:custDataLst>
          </p:nvPr>
        </p:nvSpPr>
        <p:spPr>
          <a:xfrm>
            <a:off x="6101236" y="2156826"/>
            <a:ext cx="1622184" cy="1622184"/>
          </a:xfrm>
          <a:prstGeom prst="arc">
            <a:avLst>
              <a:gd name="adj1" fmla="val 6372200"/>
              <a:gd name="adj2" fmla="val 4455004"/>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25"/>
          </a:p>
        </p:txBody>
      </p:sp>
      <p:sp>
        <p:nvSpPr>
          <p:cNvPr id="24" name="椭圆 23"/>
          <p:cNvSpPr/>
          <p:nvPr>
            <p:custDataLst>
              <p:tags r:id="rId10"/>
            </p:custDataLst>
          </p:nvPr>
        </p:nvSpPr>
        <p:spPr>
          <a:xfrm>
            <a:off x="6685502" y="3526384"/>
            <a:ext cx="454190" cy="454190"/>
          </a:xfrm>
          <a:prstGeom prst="ellipse">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lstStyle/>
          <a:p>
            <a:pPr algn="ctr">
              <a:spcBef>
                <a:spcPct val="0"/>
              </a:spcBef>
              <a:spcAft>
                <a:spcPct val="0"/>
              </a:spcAft>
            </a:pPr>
            <a:r>
              <a:rPr lang="en-US" altLang="zh-CN" sz="1525">
                <a:solidFill>
                  <a:schemeClr val="tx1">
                    <a:lumMod val="85000"/>
                    <a:lumOff val="15000"/>
                  </a:schemeClr>
                </a:solidFill>
                <a:latin typeface="+mn-ea"/>
                <a:cs typeface="+mn-ea"/>
                <a:sym typeface="+mn-ea"/>
              </a:rPr>
              <a:t>2</a:t>
            </a:r>
            <a:endParaRPr lang="en-US" altLang="zh-CN" sz="1525">
              <a:solidFill>
                <a:schemeClr val="tx1">
                  <a:lumMod val="85000"/>
                  <a:lumOff val="15000"/>
                </a:schemeClr>
              </a:solidFill>
              <a:latin typeface="+mn-ea"/>
              <a:cs typeface="+mn-ea"/>
              <a:sym typeface="+mn-ea"/>
            </a:endParaRPr>
          </a:p>
        </p:txBody>
      </p:sp>
      <p:sp>
        <p:nvSpPr>
          <p:cNvPr id="12" name="任意多边形: 形状 11"/>
          <p:cNvSpPr/>
          <p:nvPr>
            <p:custDataLst>
              <p:tags r:id="rId11"/>
            </p:custDataLst>
          </p:nvPr>
        </p:nvSpPr>
        <p:spPr>
          <a:xfrm>
            <a:off x="6689802" y="2745929"/>
            <a:ext cx="444793" cy="442995"/>
          </a:xfrm>
          <a:custGeom>
            <a:avLst/>
            <a:gdLst>
              <a:gd name="connsiteX0" fmla="*/ 236565 w 468818"/>
              <a:gd name="connsiteY0" fmla="*/ 465431 h 465834"/>
              <a:gd name="connsiteX1" fmla="*/ -347 w 468818"/>
              <a:gd name="connsiteY1" fmla="*/ 233807 h 465834"/>
              <a:gd name="connsiteX2" fmla="*/ 198348 w 468818"/>
              <a:gd name="connsiteY2" fmla="*/ 180 h 465834"/>
              <a:gd name="connsiteX3" fmla="*/ 251226 w 468818"/>
              <a:gd name="connsiteY3" fmla="*/ 45287 h 465834"/>
              <a:gd name="connsiteX4" fmla="*/ 251226 w 468818"/>
              <a:gd name="connsiteY4" fmla="*/ 198715 h 465834"/>
              <a:gd name="connsiteX5" fmla="*/ 264046 w 468818"/>
              <a:gd name="connsiteY5" fmla="*/ 211534 h 465834"/>
              <a:gd name="connsiteX6" fmla="*/ 422922 w 468818"/>
              <a:gd name="connsiteY6" fmla="*/ 211534 h 465834"/>
              <a:gd name="connsiteX7" fmla="*/ 457133 w 468818"/>
              <a:gd name="connsiteY7" fmla="*/ 227077 h 465834"/>
              <a:gd name="connsiteX8" fmla="*/ 468029 w 468818"/>
              <a:gd name="connsiteY8" fmla="*/ 263691 h 465834"/>
              <a:gd name="connsiteX9" fmla="*/ 253951 w 468818"/>
              <a:gd name="connsiteY9" fmla="*/ 464710 h 465834"/>
              <a:gd name="connsiteX10" fmla="*/ 236565 w 468818"/>
              <a:gd name="connsiteY10" fmla="*/ 465431 h 465834"/>
              <a:gd name="connsiteX11" fmla="*/ 205478 w 468818"/>
              <a:gd name="connsiteY11" fmla="*/ 32388 h 465834"/>
              <a:gd name="connsiteX12" fmla="*/ 203395 w 468818"/>
              <a:gd name="connsiteY12" fmla="*/ 32548 h 465834"/>
              <a:gd name="connsiteX13" fmla="*/ 32421 w 468818"/>
              <a:gd name="connsiteY13" fmla="*/ 233727 h 465834"/>
              <a:gd name="connsiteX14" fmla="*/ 251707 w 468818"/>
              <a:gd name="connsiteY14" fmla="*/ 432182 h 465834"/>
              <a:gd name="connsiteX15" fmla="*/ 435741 w 468818"/>
              <a:gd name="connsiteY15" fmla="*/ 259365 h 465834"/>
              <a:gd name="connsiteX16" fmla="*/ 432616 w 468818"/>
              <a:gd name="connsiteY16" fmla="*/ 248629 h 465834"/>
              <a:gd name="connsiteX17" fmla="*/ 423002 w 468818"/>
              <a:gd name="connsiteY17" fmla="*/ 244303 h 465834"/>
              <a:gd name="connsiteX18" fmla="*/ 264046 w 468818"/>
              <a:gd name="connsiteY18" fmla="*/ 244303 h 465834"/>
              <a:gd name="connsiteX19" fmla="*/ 218458 w 468818"/>
              <a:gd name="connsiteY19" fmla="*/ 198715 h 465834"/>
              <a:gd name="connsiteX20" fmla="*/ 218458 w 468818"/>
              <a:gd name="connsiteY20" fmla="*/ 45287 h 465834"/>
              <a:gd name="connsiteX21" fmla="*/ 205478 w 468818"/>
              <a:gd name="connsiteY21" fmla="*/ 32388 h 46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28" h="824">
                <a:moveTo>
                  <a:pt x="373" y="824"/>
                </a:moveTo>
                <a:cubicBezTo>
                  <a:pt x="168" y="824"/>
                  <a:pt x="1" y="661"/>
                  <a:pt x="0" y="459"/>
                </a:cubicBezTo>
                <a:cubicBezTo>
                  <a:pt x="-1" y="278"/>
                  <a:pt x="134" y="120"/>
                  <a:pt x="313" y="91"/>
                </a:cubicBezTo>
                <a:cubicBezTo>
                  <a:pt x="357" y="84"/>
                  <a:pt x="396" y="119"/>
                  <a:pt x="396" y="163"/>
                </a:cubicBezTo>
                <a:lnTo>
                  <a:pt x="396" y="404"/>
                </a:lnTo>
                <a:cubicBezTo>
                  <a:pt x="396" y="415"/>
                  <a:pt x="405" y="424"/>
                  <a:pt x="416" y="424"/>
                </a:cubicBezTo>
                <a:lnTo>
                  <a:pt x="667" y="424"/>
                </a:lnTo>
                <a:cubicBezTo>
                  <a:pt x="687" y="424"/>
                  <a:pt x="707" y="433"/>
                  <a:pt x="720" y="449"/>
                </a:cubicBezTo>
                <a:cubicBezTo>
                  <a:pt x="734" y="465"/>
                  <a:pt x="741" y="486"/>
                  <a:pt x="738" y="506"/>
                </a:cubicBezTo>
                <a:cubicBezTo>
                  <a:pt x="714" y="683"/>
                  <a:pt x="578" y="810"/>
                  <a:pt x="400" y="823"/>
                </a:cubicBezTo>
                <a:cubicBezTo>
                  <a:pt x="392" y="824"/>
                  <a:pt x="382" y="824"/>
                  <a:pt x="373" y="824"/>
                </a:cubicBezTo>
                <a:close/>
                <a:moveTo>
                  <a:pt x="324" y="142"/>
                </a:moveTo>
                <a:cubicBezTo>
                  <a:pt x="323" y="142"/>
                  <a:pt x="322" y="142"/>
                  <a:pt x="321" y="142"/>
                </a:cubicBezTo>
                <a:cubicBezTo>
                  <a:pt x="167" y="167"/>
                  <a:pt x="51" y="303"/>
                  <a:pt x="52" y="459"/>
                </a:cubicBezTo>
                <a:cubicBezTo>
                  <a:pt x="52" y="640"/>
                  <a:pt x="210" y="785"/>
                  <a:pt x="397" y="772"/>
                </a:cubicBezTo>
                <a:cubicBezTo>
                  <a:pt x="550" y="761"/>
                  <a:pt x="666" y="651"/>
                  <a:pt x="687" y="500"/>
                </a:cubicBezTo>
                <a:cubicBezTo>
                  <a:pt x="688" y="493"/>
                  <a:pt x="686" y="487"/>
                  <a:pt x="682" y="483"/>
                </a:cubicBezTo>
                <a:cubicBezTo>
                  <a:pt x="680" y="480"/>
                  <a:pt x="675" y="476"/>
                  <a:pt x="667" y="476"/>
                </a:cubicBezTo>
                <a:lnTo>
                  <a:pt x="416" y="476"/>
                </a:lnTo>
                <a:cubicBezTo>
                  <a:pt x="377" y="476"/>
                  <a:pt x="345" y="444"/>
                  <a:pt x="345" y="404"/>
                </a:cubicBezTo>
                <a:lnTo>
                  <a:pt x="345" y="163"/>
                </a:lnTo>
                <a:cubicBezTo>
                  <a:pt x="345" y="151"/>
                  <a:pt x="335" y="142"/>
                  <a:pt x="324" y="142"/>
                </a:cubicBezTo>
                <a:close/>
                <a:moveTo>
                  <a:pt x="756" y="384"/>
                </a:moveTo>
                <a:lnTo>
                  <a:pt x="508" y="384"/>
                </a:lnTo>
                <a:cubicBezTo>
                  <a:pt x="469" y="384"/>
                  <a:pt x="436" y="352"/>
                  <a:pt x="436" y="312"/>
                </a:cubicBezTo>
                <a:lnTo>
                  <a:pt x="436" y="72"/>
                </a:lnTo>
                <a:cubicBezTo>
                  <a:pt x="436" y="28"/>
                  <a:pt x="476" y="-7"/>
                  <a:pt x="521" y="1"/>
                </a:cubicBezTo>
                <a:cubicBezTo>
                  <a:pt x="675" y="28"/>
                  <a:pt x="797" y="148"/>
                  <a:pt x="826" y="299"/>
                </a:cubicBezTo>
                <a:cubicBezTo>
                  <a:pt x="830" y="320"/>
                  <a:pt x="825" y="341"/>
                  <a:pt x="811" y="358"/>
                </a:cubicBezTo>
                <a:cubicBezTo>
                  <a:pt x="797" y="375"/>
                  <a:pt x="777" y="384"/>
                  <a:pt x="756" y="384"/>
                </a:cubicBezTo>
                <a:close/>
                <a:moveTo>
                  <a:pt x="508" y="51"/>
                </a:moveTo>
                <a:cubicBezTo>
                  <a:pt x="497" y="51"/>
                  <a:pt x="488" y="61"/>
                  <a:pt x="488" y="72"/>
                </a:cubicBezTo>
                <a:lnTo>
                  <a:pt x="488" y="312"/>
                </a:lnTo>
                <a:cubicBezTo>
                  <a:pt x="488" y="323"/>
                  <a:pt x="497" y="333"/>
                  <a:pt x="508" y="333"/>
                </a:cubicBezTo>
                <a:lnTo>
                  <a:pt x="756" y="333"/>
                </a:lnTo>
                <a:cubicBezTo>
                  <a:pt x="764" y="333"/>
                  <a:pt x="769" y="328"/>
                  <a:pt x="771" y="325"/>
                </a:cubicBezTo>
                <a:cubicBezTo>
                  <a:pt x="773" y="322"/>
                  <a:pt x="777" y="316"/>
                  <a:pt x="776" y="308"/>
                </a:cubicBezTo>
                <a:cubicBezTo>
                  <a:pt x="751" y="178"/>
                  <a:pt x="645" y="75"/>
                  <a:pt x="512" y="52"/>
                </a:cubicBezTo>
                <a:cubicBezTo>
                  <a:pt x="511" y="52"/>
                  <a:pt x="510" y="51"/>
                  <a:pt x="508" y="51"/>
                </a:cubicBezTo>
                <a:close/>
              </a:path>
            </a:pathLst>
          </a:custGeom>
          <a:solidFill>
            <a:schemeClr val="accent1"/>
          </a:solidFill>
          <a:ln w="798" cap="flat">
            <a:noFill/>
            <a:prstDash val="solid"/>
            <a:miter/>
          </a:ln>
        </p:spPr>
        <p:txBody>
          <a:bodyPr wrap="square" rtlCol="0" anchor="ctr">
            <a:noAutofit/>
          </a:bodyPr>
          <a:lstStyle/>
          <a:p>
            <a:endParaRPr lang="zh-CN" altLang="en-US" sz="1525"/>
          </a:p>
        </p:txBody>
      </p:sp>
      <p:sp>
        <p:nvSpPr>
          <p:cNvPr id="4" name="TextBox 53"/>
          <p:cNvSpPr txBox="1"/>
          <p:nvPr/>
        </p:nvSpPr>
        <p:spPr>
          <a:xfrm>
            <a:off x="827584" y="265430"/>
            <a:ext cx="1605280" cy="52197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低碳设计</a:t>
            </a:r>
            <a:endParaRPr lang="zh-CN" altLang="en-US" sz="2800" dirty="0">
              <a:latin typeface="Verdana" panose="020B0604030504040204" pitchFamily="34" charset="0"/>
              <a:ea typeface="微软雅黑" panose="020B0503020204020204" pitchFamily="34" charset="-122"/>
            </a:endParaRPr>
          </a:p>
        </p:txBody>
      </p:sp>
      <p:sp>
        <p:nvSpPr>
          <p:cNvPr id="6" name="Rectangle 3"/>
          <p:cNvSpPr txBox="1"/>
          <p:nvPr>
            <p:custDataLst>
              <p:tags r:id="rId12"/>
            </p:custDataLst>
          </p:nvPr>
        </p:nvSpPr>
        <p:spPr>
          <a:xfrm>
            <a:off x="611505" y="12687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概念设计阶段的低碳设计方法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584" y="265430"/>
            <a:ext cx="1605280" cy="52197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低碳设计</a:t>
            </a:r>
            <a:endParaRPr lang="zh-CN" altLang="en-US"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611505" y="12687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结构设计阶段的低碳设计方法</a:t>
            </a:r>
            <a:endParaRPr lang="zh-CN" altLang="en-US" sz="2400" dirty="0">
              <a:latin typeface="微软雅黑" panose="020B0503020204020204" pitchFamily="34" charset="-122"/>
              <a:ea typeface="微软雅黑" panose="020B0503020204020204" pitchFamily="34" charset="-122"/>
            </a:endParaRPr>
          </a:p>
        </p:txBody>
      </p:sp>
      <p:sp>
        <p:nvSpPr>
          <p:cNvPr id="3" name="圆角矩形 3"/>
          <p:cNvSpPr/>
          <p:nvPr/>
        </p:nvSpPr>
        <p:spPr>
          <a:xfrm>
            <a:off x="2452334" y="2023672"/>
            <a:ext cx="1924778" cy="3881160"/>
          </a:xfrm>
          <a:prstGeom prst="roundRect">
            <a:avLst>
              <a:gd name="adj" fmla="val 6621"/>
            </a:avLst>
          </a:prstGeom>
          <a:solidFill>
            <a:srgbClr val="FFFFFF"/>
          </a:solidFill>
          <a:ln>
            <a:solidFill>
              <a:schemeClr val="accent2"/>
            </a:solidFill>
          </a:ln>
          <a:effectLst>
            <a:outerShdw dist="88900" dir="2700000" sx="100500" sy="100500" algn="tl" rotWithShape="0">
              <a:schemeClr val="accent2">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377825" tIns="266700" rIns="299085" bIns="69850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30000"/>
              </a:lnSpc>
              <a:buClrTx/>
              <a:buSzTx/>
              <a:buFontTx/>
            </a:pPr>
            <a:endParaRPr lang="zh-CN" altLang="zh-CN" sz="1000" dirty="0">
              <a:solidFill>
                <a:srgbClr val="262626"/>
              </a:solidFill>
              <a:latin typeface="+mn-ea"/>
              <a:cs typeface="+mn-ea"/>
              <a:sym typeface="+mn-ea"/>
            </a:endParaRPr>
          </a:p>
        </p:txBody>
      </p:sp>
      <p:sp>
        <p:nvSpPr>
          <p:cNvPr id="4" name="圆角矩形 3"/>
          <p:cNvSpPr/>
          <p:nvPr/>
        </p:nvSpPr>
        <p:spPr>
          <a:xfrm>
            <a:off x="204369" y="2023672"/>
            <a:ext cx="1924778" cy="3881160"/>
          </a:xfrm>
          <a:prstGeom prst="roundRect">
            <a:avLst>
              <a:gd name="adj" fmla="val 6621"/>
            </a:avLst>
          </a:prstGeom>
          <a:solidFill>
            <a:srgbClr val="FFFFFF"/>
          </a:solidFill>
          <a:ln>
            <a:solidFill>
              <a:schemeClr val="accent1"/>
            </a:solidFill>
          </a:ln>
          <a:effectLst>
            <a:outerShdw dist="88900" dir="2700000" sx="100500" sy="100500" algn="tl" rotWithShape="0">
              <a:schemeClr val="accent1">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377825" tIns="266700" rIns="299085" bIns="69850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dist">
              <a:lnSpc>
                <a:spcPct val="130000"/>
              </a:lnSpc>
              <a:buClrTx/>
              <a:buSzTx/>
              <a:buFontTx/>
            </a:pPr>
            <a:endParaRPr lang="zh-CN" altLang="zh-CN" sz="1200" dirty="0">
              <a:solidFill>
                <a:srgbClr val="262626"/>
              </a:solidFill>
              <a:latin typeface="+mn-ea"/>
              <a:cs typeface="+mn-ea"/>
              <a:sym typeface="+mn-ea"/>
            </a:endParaRPr>
          </a:p>
        </p:txBody>
      </p:sp>
      <p:sp>
        <p:nvSpPr>
          <p:cNvPr id="5" name="圆角矩形 16"/>
          <p:cNvSpPr/>
          <p:nvPr/>
        </p:nvSpPr>
        <p:spPr>
          <a:xfrm>
            <a:off x="281291" y="5337418"/>
            <a:ext cx="318690" cy="436075"/>
          </a:xfrm>
          <a:prstGeom prst="roundRect">
            <a:avLst>
              <a:gd name="adj" fmla="val 2376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0"/>
              </a:spcBef>
              <a:spcAft>
                <a:spcPct val="0"/>
              </a:spcAft>
            </a:pPr>
            <a:r>
              <a:rPr lang="en-US" altLang="zh-CN" sz="1400" b="1" dirty="0">
                <a:latin typeface="+mn-ea"/>
                <a:cs typeface="+mn-ea"/>
                <a:sym typeface="+mn-ea"/>
              </a:rPr>
              <a:t>01</a:t>
            </a:r>
            <a:endParaRPr lang="en-US" altLang="zh-CN" sz="1400" b="1" dirty="0">
              <a:latin typeface="+mn-ea"/>
              <a:cs typeface="+mn-ea"/>
              <a:sym typeface="+mn-ea"/>
            </a:endParaRPr>
          </a:p>
        </p:txBody>
      </p:sp>
      <p:sp>
        <p:nvSpPr>
          <p:cNvPr id="6" name="圆角矩形 16"/>
          <p:cNvSpPr/>
          <p:nvPr/>
        </p:nvSpPr>
        <p:spPr>
          <a:xfrm>
            <a:off x="2565819" y="5335759"/>
            <a:ext cx="318690" cy="436075"/>
          </a:xfrm>
          <a:prstGeom prst="roundRect">
            <a:avLst>
              <a:gd name="adj" fmla="val 2376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0"/>
              </a:spcBef>
              <a:spcAft>
                <a:spcPct val="0"/>
              </a:spcAft>
            </a:pPr>
            <a:r>
              <a:rPr lang="en-US" altLang="zh-CN" sz="1400" b="1">
                <a:latin typeface="+mn-ea"/>
                <a:cs typeface="+mn-ea"/>
                <a:sym typeface="+mn-ea"/>
              </a:rPr>
              <a:t>02</a:t>
            </a:r>
            <a:endParaRPr lang="en-US" altLang="zh-CN" sz="1400" b="1">
              <a:latin typeface="+mn-ea"/>
              <a:cs typeface="+mn-ea"/>
              <a:sym typeface="+mn-ea"/>
            </a:endParaRPr>
          </a:p>
        </p:txBody>
      </p:sp>
      <p:sp>
        <p:nvSpPr>
          <p:cNvPr id="7" name="圆角矩形 3"/>
          <p:cNvSpPr/>
          <p:nvPr/>
        </p:nvSpPr>
        <p:spPr>
          <a:xfrm>
            <a:off x="4700299" y="2023672"/>
            <a:ext cx="1924778" cy="3881160"/>
          </a:xfrm>
          <a:prstGeom prst="roundRect">
            <a:avLst>
              <a:gd name="adj" fmla="val 6621"/>
            </a:avLst>
          </a:prstGeom>
          <a:solidFill>
            <a:srgbClr val="FFFFFF"/>
          </a:solidFill>
          <a:ln>
            <a:solidFill>
              <a:schemeClr val="accent1"/>
            </a:solidFill>
          </a:ln>
          <a:effectLst>
            <a:outerShdw dist="88900" dir="2700000" sx="100500" sy="100500" algn="tl" rotWithShape="0">
              <a:schemeClr val="accent1">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377825" tIns="266700" rIns="299085" bIns="69850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30000"/>
              </a:lnSpc>
              <a:buClrTx/>
              <a:buSzTx/>
              <a:buFontTx/>
            </a:pPr>
            <a:endParaRPr lang="zh-CN" altLang="zh-CN" sz="1000" dirty="0">
              <a:solidFill>
                <a:srgbClr val="262626"/>
              </a:solidFill>
              <a:latin typeface="+mn-ea"/>
              <a:cs typeface="+mn-ea"/>
              <a:sym typeface="+mn-ea"/>
            </a:endParaRPr>
          </a:p>
        </p:txBody>
      </p:sp>
      <p:sp>
        <p:nvSpPr>
          <p:cNvPr id="8" name="圆角矩形 16"/>
          <p:cNvSpPr/>
          <p:nvPr/>
        </p:nvSpPr>
        <p:spPr>
          <a:xfrm>
            <a:off x="4795663" y="5337417"/>
            <a:ext cx="318690" cy="436075"/>
          </a:xfrm>
          <a:prstGeom prst="roundRect">
            <a:avLst>
              <a:gd name="adj" fmla="val 2376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b="1">
                <a:latin typeface="+mn-ea"/>
                <a:cs typeface="+mn-ea"/>
                <a:sym typeface="+mn-ea"/>
              </a:rPr>
              <a:t>03</a:t>
            </a:r>
            <a:endParaRPr lang="en-US" altLang="zh-CN" sz="1400" b="1">
              <a:latin typeface="+mn-ea"/>
              <a:cs typeface="+mn-ea"/>
              <a:sym typeface="+mn-ea"/>
            </a:endParaRPr>
          </a:p>
        </p:txBody>
      </p:sp>
      <p:sp>
        <p:nvSpPr>
          <p:cNvPr id="9" name="圆角矩形 3"/>
          <p:cNvSpPr/>
          <p:nvPr/>
        </p:nvSpPr>
        <p:spPr>
          <a:xfrm>
            <a:off x="6948264" y="2023672"/>
            <a:ext cx="1924778" cy="3881160"/>
          </a:xfrm>
          <a:prstGeom prst="roundRect">
            <a:avLst>
              <a:gd name="adj" fmla="val 6621"/>
            </a:avLst>
          </a:prstGeom>
          <a:solidFill>
            <a:srgbClr val="FFFFFF"/>
          </a:solidFill>
          <a:ln>
            <a:solidFill>
              <a:schemeClr val="accent2"/>
            </a:solidFill>
          </a:ln>
          <a:effectLst>
            <a:outerShdw dist="88900" dir="2700000" sx="100500" sy="100500" algn="tl" rotWithShape="0">
              <a:schemeClr val="accent2">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377825" tIns="266700" rIns="299085" bIns="69850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just">
              <a:lnSpc>
                <a:spcPct val="130000"/>
              </a:lnSpc>
              <a:buClrTx/>
              <a:buSzTx/>
              <a:buFontTx/>
            </a:pPr>
            <a:endParaRPr lang="zh-CN" altLang="zh-CN" sz="1200" dirty="0">
              <a:solidFill>
                <a:srgbClr val="262626"/>
              </a:solidFill>
              <a:latin typeface="+mn-ea"/>
              <a:cs typeface="+mn-ea"/>
              <a:sym typeface="+mn-ea"/>
            </a:endParaRPr>
          </a:p>
        </p:txBody>
      </p:sp>
      <p:sp>
        <p:nvSpPr>
          <p:cNvPr id="10" name="圆角矩形 16"/>
          <p:cNvSpPr/>
          <p:nvPr/>
        </p:nvSpPr>
        <p:spPr>
          <a:xfrm>
            <a:off x="7073751" y="5337418"/>
            <a:ext cx="318690" cy="436075"/>
          </a:xfrm>
          <a:prstGeom prst="roundRect">
            <a:avLst>
              <a:gd name="adj" fmla="val 2376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b="1">
                <a:latin typeface="+mn-ea"/>
                <a:cs typeface="+mn-ea"/>
                <a:sym typeface="+mn-ea"/>
              </a:rPr>
              <a:t>04</a:t>
            </a:r>
            <a:endParaRPr lang="en-US" altLang="zh-CN" sz="1400" b="1">
              <a:latin typeface="+mn-ea"/>
              <a:cs typeface="+mn-ea"/>
              <a:sym typeface="+mn-ea"/>
            </a:endParaRPr>
          </a:p>
        </p:txBody>
      </p:sp>
      <p:sp>
        <p:nvSpPr>
          <p:cNvPr id="12" name="文本框 11"/>
          <p:cNvSpPr txBox="1"/>
          <p:nvPr/>
        </p:nvSpPr>
        <p:spPr>
          <a:xfrm>
            <a:off x="280416" y="2326713"/>
            <a:ext cx="1770933" cy="2707664"/>
          </a:xfrm>
          <a:prstGeom prst="rect">
            <a:avLst/>
          </a:prstGeom>
          <a:noFill/>
        </p:spPr>
        <p:txBody>
          <a:bodyPr wrap="square">
            <a:spAutoFit/>
          </a:bodyPr>
          <a:lstStyle/>
          <a:p>
            <a:pPr lvl="0" algn="dist">
              <a:lnSpc>
                <a:spcPct val="130000"/>
              </a:lnSpc>
              <a:buClrTx/>
              <a:buSzTx/>
              <a:buFontTx/>
            </a:pPr>
            <a:r>
              <a:rPr lang="zh-CN" altLang="zh-CN" sz="1200" dirty="0">
                <a:solidFill>
                  <a:srgbClr val="262626"/>
                </a:solidFill>
                <a:latin typeface="+mn-ea"/>
                <a:cs typeface="+mn-ea"/>
                <a:sym typeface="+mn-ea"/>
              </a:rPr>
              <a:t>在维持产品性能与质量的基础上，轻量化结构设计通过改进产品布局来实现低碳目标。这涵盖了一系列措施，如使用轻量化材料、优化结构、改进成型工艺和连接工艺等。这种方法在大型工程机械、航空航天和汽车等领域中得到了广泛应用。</a:t>
            </a:r>
            <a:endParaRPr lang="zh-CN" altLang="zh-CN" sz="1200" dirty="0">
              <a:solidFill>
                <a:srgbClr val="262626"/>
              </a:solidFill>
              <a:latin typeface="+mn-ea"/>
              <a:cs typeface="+mn-ea"/>
              <a:sym typeface="+mn-ea"/>
            </a:endParaRPr>
          </a:p>
        </p:txBody>
      </p:sp>
      <p:sp>
        <p:nvSpPr>
          <p:cNvPr id="14" name="文本框 13"/>
          <p:cNvSpPr txBox="1"/>
          <p:nvPr/>
        </p:nvSpPr>
        <p:spPr>
          <a:xfrm>
            <a:off x="2479370" y="2116408"/>
            <a:ext cx="1870705" cy="3221010"/>
          </a:xfrm>
          <a:prstGeom prst="rect">
            <a:avLst/>
          </a:prstGeom>
          <a:noFill/>
        </p:spPr>
        <p:txBody>
          <a:bodyPr wrap="square">
            <a:spAutoFit/>
          </a:bodyPr>
          <a:lstStyle/>
          <a:p>
            <a:pPr lvl="0" algn="just">
              <a:lnSpc>
                <a:spcPct val="130000"/>
              </a:lnSpc>
              <a:buClrTx/>
              <a:buSzTx/>
              <a:buFontTx/>
            </a:pPr>
            <a:r>
              <a:rPr lang="zh-CN" altLang="zh-CN" sz="1050" dirty="0">
                <a:solidFill>
                  <a:srgbClr val="262626"/>
                </a:solidFill>
                <a:latin typeface="+mn-ea"/>
                <a:cs typeface="+mn-ea"/>
                <a:sym typeface="+mn-ea"/>
              </a:rPr>
              <a:t>模块化设计指系统中具备基本功能的零件、组件或部件，通过标准化关联接口相互选择、联接、组合构成产品的方法。低碳模块化设计的价值不仅在于优化产品的结构或功能，更在于通过模块化设计提高产品在整个生命周期内的低碳拆卸性和可再制造性。这种以低碳为导向的模块化设计策略，有助于降低碳排放的负面影响，缩短产品设计与开发的周期，并推动产品的系列化和标准化进程。</a:t>
            </a:r>
            <a:endParaRPr lang="zh-CN" altLang="zh-CN" sz="1050" dirty="0">
              <a:solidFill>
                <a:srgbClr val="262626"/>
              </a:solidFill>
              <a:latin typeface="+mn-ea"/>
              <a:cs typeface="+mn-ea"/>
              <a:sym typeface="+mn-ea"/>
            </a:endParaRPr>
          </a:p>
        </p:txBody>
      </p:sp>
      <p:sp>
        <p:nvSpPr>
          <p:cNvPr id="16" name="文本框 15"/>
          <p:cNvSpPr txBox="1"/>
          <p:nvPr/>
        </p:nvSpPr>
        <p:spPr>
          <a:xfrm>
            <a:off x="4736433" y="2127547"/>
            <a:ext cx="1867781" cy="3149901"/>
          </a:xfrm>
          <a:prstGeom prst="rect">
            <a:avLst/>
          </a:prstGeom>
          <a:noFill/>
        </p:spPr>
        <p:txBody>
          <a:bodyPr wrap="square">
            <a:spAutoFit/>
          </a:bodyPr>
          <a:lstStyle/>
          <a:p>
            <a:pPr lvl="0" algn="just">
              <a:lnSpc>
                <a:spcPct val="130000"/>
              </a:lnSpc>
              <a:buClrTx/>
              <a:buSzTx/>
              <a:buFontTx/>
            </a:pPr>
            <a:r>
              <a:rPr lang="zh-CN" altLang="zh-CN" sz="1100" dirty="0">
                <a:solidFill>
                  <a:srgbClr val="262626"/>
                </a:solidFill>
                <a:latin typeface="+mn-ea"/>
                <a:cs typeface="+mn-ea"/>
                <a:sym typeface="+mn-ea"/>
              </a:rPr>
              <a:t>在满足产品基本功能的前提下，可拆卸性设计在产品设计阶段就注重装配结构的易拆卸性，这有助于减少温室气体排放。通过优化拆卸过程，间接降低了拆卸所需的物料消耗和时间成本。随着可拆卸性设计研究的深入，局部拆卸设计思想得以灵活应用于产品低碳设计过程中。这种方法聚焦于产品关键组件的便捷更换、维护和回收，使得设计更具灵活性和可持续性。</a:t>
            </a:r>
            <a:endParaRPr lang="zh-CN" altLang="zh-CN" sz="1100" dirty="0">
              <a:solidFill>
                <a:srgbClr val="262626"/>
              </a:solidFill>
              <a:latin typeface="+mn-ea"/>
              <a:cs typeface="+mn-ea"/>
              <a:sym typeface="+mn-ea"/>
            </a:endParaRPr>
          </a:p>
        </p:txBody>
      </p:sp>
      <p:sp>
        <p:nvSpPr>
          <p:cNvPr id="18" name="文本框 17"/>
          <p:cNvSpPr txBox="1"/>
          <p:nvPr/>
        </p:nvSpPr>
        <p:spPr>
          <a:xfrm>
            <a:off x="7008296" y="2127547"/>
            <a:ext cx="1804713" cy="2947730"/>
          </a:xfrm>
          <a:prstGeom prst="rect">
            <a:avLst/>
          </a:prstGeom>
          <a:noFill/>
        </p:spPr>
        <p:txBody>
          <a:bodyPr wrap="square">
            <a:spAutoFit/>
          </a:bodyPr>
          <a:lstStyle/>
          <a:p>
            <a:pPr lvl="0" algn="just">
              <a:lnSpc>
                <a:spcPct val="130000"/>
              </a:lnSpc>
              <a:buClrTx/>
              <a:buSzTx/>
              <a:buFontTx/>
            </a:pPr>
            <a:r>
              <a:rPr lang="zh-CN" altLang="zh-CN" sz="1200" dirty="0">
                <a:solidFill>
                  <a:srgbClr val="262626"/>
                </a:solidFill>
                <a:latin typeface="+mn-ea"/>
                <a:cs typeface="+mn-ea"/>
                <a:sym typeface="+mn-ea"/>
              </a:rPr>
              <a:t>在产品设计初期，通过精心选择材料和优化结构设计，可以确保产品在达到使用寿命后仍能进行再制造和再利用，进而有效延长产品的整体服役周期。这种综合性的设计方法不仅有助于提升产品的可持续性，而且从全生命周期的视角显著增强了其低碳表现。</a:t>
            </a:r>
            <a:endParaRPr lang="zh-CN" altLang="zh-CN" sz="1200" dirty="0">
              <a:solidFill>
                <a:srgbClr val="262626"/>
              </a:solidFill>
              <a:latin typeface="+mn-ea"/>
              <a:cs typeface="+mn-ea"/>
              <a:sym typeface="+mn-ea"/>
            </a:endParaRPr>
          </a:p>
        </p:txBody>
      </p:sp>
      <p:sp>
        <p:nvSpPr>
          <p:cNvPr id="20" name="文本框 19"/>
          <p:cNvSpPr txBox="1"/>
          <p:nvPr/>
        </p:nvSpPr>
        <p:spPr>
          <a:xfrm>
            <a:off x="583448" y="5292186"/>
            <a:ext cx="1467901" cy="523220"/>
          </a:xfrm>
          <a:prstGeom prst="rect">
            <a:avLst/>
          </a:prstGeom>
          <a:noFill/>
        </p:spPr>
        <p:txBody>
          <a:bodyPr wrap="square">
            <a:spAutoFit/>
          </a:bodyPr>
          <a:lstStyle/>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基于轻量化的</a:t>
            </a:r>
            <a:endParaRPr lang="en-US" alt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低碳设计</a:t>
            </a:r>
            <a:endParaRPr lang="zh-CN" altLang="en-US" sz="1400" b="1" dirty="0"/>
          </a:p>
        </p:txBody>
      </p:sp>
      <p:sp>
        <p:nvSpPr>
          <p:cNvPr id="22" name="文本框 21"/>
          <p:cNvSpPr txBox="1"/>
          <p:nvPr/>
        </p:nvSpPr>
        <p:spPr>
          <a:xfrm>
            <a:off x="2912998" y="5292186"/>
            <a:ext cx="1502125" cy="523220"/>
          </a:xfrm>
          <a:prstGeom prst="rect">
            <a:avLst/>
          </a:prstGeom>
          <a:noFill/>
        </p:spPr>
        <p:txBody>
          <a:bodyPr wrap="square">
            <a:spAutoFit/>
          </a:bodyPr>
          <a:lstStyle/>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基于模块化的</a:t>
            </a:r>
            <a:endParaRPr lang="en-US" alt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低碳设计</a:t>
            </a:r>
            <a:endParaRPr lang="zh-CN" altLang="en-US" sz="1400" b="1" dirty="0"/>
          </a:p>
        </p:txBody>
      </p:sp>
      <p:sp>
        <p:nvSpPr>
          <p:cNvPr id="24" name="文本框 23"/>
          <p:cNvSpPr txBox="1"/>
          <p:nvPr/>
        </p:nvSpPr>
        <p:spPr>
          <a:xfrm>
            <a:off x="5150245" y="5292186"/>
            <a:ext cx="1486796" cy="523220"/>
          </a:xfrm>
          <a:prstGeom prst="rect">
            <a:avLst/>
          </a:prstGeom>
          <a:noFill/>
        </p:spPr>
        <p:txBody>
          <a:bodyPr wrap="square">
            <a:spAutoFit/>
          </a:bodyPr>
          <a:lstStyle/>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基于可拆卸的</a:t>
            </a:r>
            <a:endParaRPr lang="en-US" alt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低碳设计</a:t>
            </a:r>
            <a:endParaRPr lang="zh-CN" altLang="en-US" sz="1400" b="1" dirty="0"/>
          </a:p>
        </p:txBody>
      </p:sp>
      <p:sp>
        <p:nvSpPr>
          <p:cNvPr id="26" name="文本框 25"/>
          <p:cNvSpPr txBox="1"/>
          <p:nvPr/>
        </p:nvSpPr>
        <p:spPr>
          <a:xfrm>
            <a:off x="7430803" y="5300126"/>
            <a:ext cx="1577505" cy="523220"/>
          </a:xfrm>
          <a:prstGeom prst="rect">
            <a:avLst/>
          </a:prstGeom>
          <a:noFill/>
        </p:spPr>
        <p:txBody>
          <a:bodyPr wrap="square">
            <a:spAutoFit/>
          </a:bodyPr>
          <a:lstStyle/>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基于可再制造的</a:t>
            </a:r>
            <a:endParaRPr lang="en-US" alt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400" b="1" kern="100" dirty="0">
                <a:effectLst/>
                <a:latin typeface="Calibri" panose="020F0502020204030204" pitchFamily="34" charset="0"/>
                <a:ea typeface="宋体" panose="02010600030101010101" pitchFamily="2" charset="-122"/>
                <a:cs typeface="Times New Roman" panose="02020603050405020304" pitchFamily="18" charset="0"/>
              </a:rPr>
              <a:t>低碳设计</a:t>
            </a:r>
            <a:endParaRPr lang="zh-CN" altLang="en-US" sz="14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584" y="265430"/>
            <a:ext cx="1605280" cy="52197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低碳设计</a:t>
            </a:r>
            <a:endParaRPr lang="zh-CN" altLang="en-US"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352655" y="2004060"/>
            <a:ext cx="8136959" cy="3784369"/>
          </a:xfrm>
          <a:prstGeom prst="rect">
            <a:avLst/>
          </a:prstGeom>
          <a:noFill/>
          <a:ln w="9525">
            <a:noFill/>
          </a:ln>
        </p:spPr>
        <p:txBody>
          <a:bodyPr wrap="square">
            <a:spAutoFit/>
          </a:bodyPr>
          <a:lstStyle/>
          <a:p>
            <a:pPr marL="342900" indent="-342900" algn="l">
              <a:lnSpc>
                <a:spcPct val="150000"/>
              </a:lnSpc>
              <a:buClrTx/>
              <a:buSzTx/>
              <a:buFont typeface="Wingdings" panose="05000000000000000000" charset="0"/>
              <a:buChar char="Ø"/>
            </a:pP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低碳设计方案的决策优化是一个涉及多学科、多目标、多变量的综合协调与求解过程。这个过程旨在通过综合考虑产品设计过程中各种可选项的技术性、经济性和环境协调性，从而得出最佳的低碳设计方案。</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gn="l">
              <a:lnSpc>
                <a:spcPct val="150000"/>
              </a:lnSpc>
              <a:buClrTx/>
              <a:buSzTx/>
              <a:buFont typeface="Wingdings" panose="05000000000000000000" charset="0"/>
              <a:buChar char="Ø"/>
            </a:pP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核心步骤是将低碳设计问题转化为计算机可识别的语言，并利用产品的全生命周期设计信息作为变量。在确保产品质量和功能的前提下，以产品设计方案的碳足迹为优化目标，运用适当的求解方法进行迭代计算，以获得满足需求的帕累托解集。最后，通过决策分析，确定最佳的低碳设计方案。整个过程可概括为：设计问题的提取与界定、优化目标的设定与冲突解决、低碳设计优化求解方法的分析、低碳设计方案的决策方法应用等步骤。</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17410" name="Rectangle 3"/>
          <p:cNvSpPr txBox="1"/>
          <p:nvPr>
            <p:custDataLst>
              <p:tags r:id="rId1"/>
            </p:custDataLst>
          </p:nvPr>
        </p:nvSpPr>
        <p:spPr>
          <a:xfrm>
            <a:off x="611505" y="12687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低碳设计方案决策优化</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584" y="265430"/>
            <a:ext cx="1605280" cy="521970"/>
          </a:xfrm>
          <a:prstGeom prst="rect">
            <a:avLst/>
          </a:prstGeom>
          <a:noFill/>
          <a:ln w="9525">
            <a:noFill/>
          </a:ln>
        </p:spPr>
        <p:txBody>
          <a:bodyPr wrap="none">
            <a:spAutoFit/>
          </a:bodyPr>
          <a:lstStyle/>
          <a:p>
            <a:pPr eaLnBrk="1" hangingPunct="1"/>
            <a:r>
              <a:rPr lang="zh-CN" altLang="en-US" sz="2800" dirty="0">
                <a:latin typeface="Verdana" panose="020B0604030504040204" pitchFamily="34" charset="0"/>
                <a:ea typeface="微软雅黑" panose="020B0503020204020204" pitchFamily="34" charset="-122"/>
              </a:rPr>
              <a:t>低碳设计</a:t>
            </a:r>
            <a:endParaRPr lang="zh-CN" altLang="en-US"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346869" y="1772816"/>
            <a:ext cx="8136959" cy="1291379"/>
          </a:xfrm>
          <a:prstGeom prst="rect">
            <a:avLst/>
          </a:prstGeom>
          <a:noFill/>
          <a:ln w="9525">
            <a:noFill/>
          </a:ln>
        </p:spPr>
        <p:txBody>
          <a:bodyPr wrap="square">
            <a:spAutoFit/>
          </a:bodyPr>
          <a:lstStyle/>
          <a:p>
            <a:pPr marL="342900" indent="-342900" algn="l">
              <a:lnSpc>
                <a:spcPct val="150000"/>
              </a:lnSpc>
              <a:buClrTx/>
              <a:buSzTx/>
              <a:buFont typeface="Wingdings" panose="05000000000000000000" charset="0"/>
              <a:buChar char="Ø"/>
            </a:pP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低碳设计工具的研发和应用对提高产品低碳设计效率、缩短时间和降低人力成本具有关键意义。基于其功能和应用范围的差异，这些设计工具通常可分为两大类别：针对单元过程的设计工具和生命周期评估工具。</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17410" name="Rectangle 3"/>
          <p:cNvSpPr txBox="1"/>
          <p:nvPr>
            <p:custDataLst>
              <p:tags r:id="rId1"/>
            </p:custDataLst>
          </p:nvPr>
        </p:nvSpPr>
        <p:spPr>
          <a:xfrm>
            <a:off x="611505" y="12687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低碳设计工具开发与应用</a:t>
            </a:r>
            <a:endParaRPr lang="zh-CN" altLang="en-US" sz="2400" dirty="0">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nvGraphicFramePr>
        <p:xfrm>
          <a:off x="755577" y="3384074"/>
          <a:ext cx="7560839" cy="2438400"/>
        </p:xfrm>
        <a:graphic>
          <a:graphicData uri="http://schemas.openxmlformats.org/drawingml/2006/table">
            <a:tbl>
              <a:tblPr firstRow="1" firstCol="1" bandRow="1">
                <a:tableStyleId>{BC89EF96-8CEA-46FF-86C4-4CE0E7609802}</a:tableStyleId>
              </a:tblPr>
              <a:tblGrid>
                <a:gridCol w="2088231"/>
                <a:gridCol w="2698333"/>
                <a:gridCol w="2774275"/>
              </a:tblGrid>
              <a:tr h="0">
                <a:tc gridSpan="2">
                  <a:txBody>
                    <a:bodyPr/>
                    <a:lstStyle/>
                    <a:p>
                      <a:pPr algn="ctr"/>
                      <a:r>
                        <a:rPr lang="zh-CN" sz="1600" b="1" kern="100" dirty="0">
                          <a:effectLst/>
                          <a:latin typeface="+mj-ea"/>
                          <a:ea typeface="+mj-ea"/>
                        </a:rPr>
                        <a:t>设计工具</a:t>
                      </a:r>
                      <a:endParaRPr lang="zh-CN" sz="2000" b="1" kern="100" dirty="0">
                        <a:effectLst/>
                        <a:latin typeface="+mj-ea"/>
                        <a:ea typeface="+mj-ea"/>
                        <a:cs typeface="Times New Roman" panose="02020603050405020304" pitchFamily="18" charset="0"/>
                      </a:endParaRPr>
                    </a:p>
                  </a:txBody>
                  <a:tcPr marL="68580" marR="68580" marT="0" marB="0" anchor="ctr"/>
                </a:tc>
                <a:tc hMerge="1">
                  <a:tcPr/>
                </a:tc>
                <a:tc>
                  <a:txBody>
                    <a:bodyPr/>
                    <a:lstStyle/>
                    <a:p>
                      <a:pPr algn="ctr"/>
                      <a:r>
                        <a:rPr lang="zh-CN" sz="1600" b="1" kern="100" dirty="0">
                          <a:effectLst/>
                          <a:latin typeface="+mj-ea"/>
                          <a:ea typeface="+mj-ea"/>
                        </a:rPr>
                        <a:t>存在问题</a:t>
                      </a:r>
                      <a:endParaRPr lang="zh-CN" sz="2000" b="1" kern="100" dirty="0">
                        <a:effectLst/>
                        <a:latin typeface="+mj-ea"/>
                        <a:ea typeface="+mj-ea"/>
                        <a:cs typeface="Times New Roman" panose="02020603050405020304" pitchFamily="18" charset="0"/>
                      </a:endParaRPr>
                    </a:p>
                  </a:txBody>
                  <a:tcPr marL="68580" marR="68580" marT="0" marB="0" anchor="ctr"/>
                </a:tc>
              </a:tr>
              <a:tr h="0">
                <a:tc rowSpan="5">
                  <a:txBody>
                    <a:bodyPr/>
                    <a:lstStyle/>
                    <a:p>
                      <a:pPr algn="ctr"/>
                      <a:r>
                        <a:rPr lang="zh-CN" sz="1600" b="0" kern="100" dirty="0">
                          <a:effectLst/>
                          <a:latin typeface="+mj-ea"/>
                          <a:ea typeface="+mj-ea"/>
                        </a:rPr>
                        <a:t>面向单元过程的设计工具</a:t>
                      </a:r>
                      <a:endParaRPr lang="zh-CN" sz="2000" b="0" kern="100" dirty="0">
                        <a:effectLst/>
                        <a:latin typeface="+mj-ea"/>
                        <a:ea typeface="+mj-ea"/>
                        <a:cs typeface="Times New Roman" panose="02020603050405020304" pitchFamily="18" charset="0"/>
                      </a:endParaRPr>
                    </a:p>
                  </a:txBody>
                  <a:tcPr marL="68580" marR="68580" marT="0" marB="0" anchor="ctr"/>
                </a:tc>
                <a:tc>
                  <a:txBody>
                    <a:bodyPr/>
                    <a:lstStyle/>
                    <a:p>
                      <a:pPr algn="ctr"/>
                      <a:r>
                        <a:rPr lang="zh-CN" sz="1600" b="0" kern="100" dirty="0">
                          <a:effectLst/>
                          <a:latin typeface="+mj-ea"/>
                          <a:ea typeface="+mj-ea"/>
                        </a:rPr>
                        <a:t>材料选择工具</a:t>
                      </a:r>
                      <a:endParaRPr lang="zh-CN" sz="2000" b="0" kern="100" dirty="0">
                        <a:effectLst/>
                        <a:latin typeface="+mj-ea"/>
                        <a:ea typeface="+mj-ea"/>
                        <a:cs typeface="Times New Roman" panose="02020603050405020304" pitchFamily="18" charset="0"/>
                      </a:endParaRPr>
                    </a:p>
                  </a:txBody>
                  <a:tcPr marL="68580" marR="68580" marT="0" marB="0" anchor="ctr"/>
                </a:tc>
                <a:tc rowSpan="5">
                  <a:txBody>
                    <a:bodyPr/>
                    <a:lstStyle/>
                    <a:p>
                      <a:pPr algn="l"/>
                      <a:r>
                        <a:rPr lang="zh-CN" sz="1600" b="0" kern="100" dirty="0">
                          <a:effectLst/>
                          <a:latin typeface="+mj-ea"/>
                          <a:ea typeface="+mj-ea"/>
                        </a:rPr>
                        <a:t>单元过程工具中设计阶段或设计目标间存在复杂的耦合和冲突，难以支持产品全生命周期的低碳设计</a:t>
                      </a:r>
                      <a:endParaRPr lang="zh-CN" sz="2000" b="0" kern="100" dirty="0">
                        <a:effectLst/>
                        <a:latin typeface="+mj-ea"/>
                        <a:ea typeface="+mj-ea"/>
                        <a:cs typeface="Times New Roman" panose="02020603050405020304" pitchFamily="18" charset="0"/>
                      </a:endParaRPr>
                    </a:p>
                  </a:txBody>
                  <a:tcPr marL="68580" marR="68580" marT="0" marB="0" anchor="ctr"/>
                </a:tc>
              </a:tr>
              <a:tr h="0">
                <a:tc vMerge="1">
                  <a:tcPr/>
                </a:tc>
                <a:tc>
                  <a:txBody>
                    <a:bodyPr/>
                    <a:lstStyle/>
                    <a:p>
                      <a:pPr algn="ctr"/>
                      <a:r>
                        <a:rPr lang="zh-CN" sz="1600" b="0" kern="100">
                          <a:effectLst/>
                          <a:latin typeface="+mj-ea"/>
                          <a:ea typeface="+mj-ea"/>
                        </a:rPr>
                        <a:t>基于能值的材料选择</a:t>
                      </a:r>
                      <a:endParaRPr lang="zh-CN" sz="2000" b="0" kern="100">
                        <a:effectLst/>
                        <a:latin typeface="+mj-ea"/>
                        <a:ea typeface="+mj-ea"/>
                        <a:cs typeface="Times New Roman" panose="02020603050405020304" pitchFamily="18" charset="0"/>
                      </a:endParaRPr>
                    </a:p>
                  </a:txBody>
                  <a:tcPr marL="68580" marR="68580" marT="0" marB="0" anchor="ctr"/>
                </a:tc>
                <a:tc vMerge="1">
                  <a:tcPr/>
                </a:tc>
              </a:tr>
              <a:tr h="0">
                <a:tc vMerge="1">
                  <a:tcPr/>
                </a:tc>
                <a:tc>
                  <a:txBody>
                    <a:bodyPr/>
                    <a:lstStyle/>
                    <a:p>
                      <a:pPr algn="ctr"/>
                      <a:r>
                        <a:rPr lang="zh-CN" sz="1600" b="0" kern="100">
                          <a:effectLst/>
                          <a:latin typeface="+mj-ea"/>
                          <a:ea typeface="+mj-ea"/>
                        </a:rPr>
                        <a:t>和工艺决策工具</a:t>
                      </a:r>
                      <a:endParaRPr lang="zh-CN" sz="2000" b="0" kern="100">
                        <a:effectLst/>
                        <a:latin typeface="+mj-ea"/>
                        <a:ea typeface="+mj-ea"/>
                        <a:cs typeface="Times New Roman" panose="02020603050405020304" pitchFamily="18" charset="0"/>
                      </a:endParaRPr>
                    </a:p>
                  </a:txBody>
                  <a:tcPr marL="68580" marR="68580" marT="0" marB="0" anchor="ctr"/>
                </a:tc>
                <a:tc vMerge="1">
                  <a:tcPr/>
                </a:tc>
              </a:tr>
              <a:tr h="0">
                <a:tc vMerge="1">
                  <a:tcPr/>
                </a:tc>
                <a:tc>
                  <a:txBody>
                    <a:bodyPr/>
                    <a:lstStyle/>
                    <a:p>
                      <a:pPr algn="ctr"/>
                      <a:r>
                        <a:rPr lang="zh-CN" sz="1600" b="0" kern="100">
                          <a:effectLst/>
                          <a:latin typeface="+mj-ea"/>
                          <a:ea typeface="+mj-ea"/>
                        </a:rPr>
                        <a:t>产品拆卸回收工具</a:t>
                      </a:r>
                      <a:endParaRPr lang="zh-CN" sz="2000" b="0" kern="100">
                        <a:effectLst/>
                        <a:latin typeface="+mj-ea"/>
                        <a:ea typeface="+mj-ea"/>
                        <a:cs typeface="Times New Roman" panose="02020603050405020304" pitchFamily="18" charset="0"/>
                      </a:endParaRPr>
                    </a:p>
                  </a:txBody>
                  <a:tcPr marL="68580" marR="68580" marT="0" marB="0" anchor="ctr"/>
                </a:tc>
                <a:tc vMerge="1">
                  <a:tcPr/>
                </a:tc>
              </a:tr>
              <a:tr h="0">
                <a:tc vMerge="1">
                  <a:tcPr/>
                </a:tc>
                <a:tc>
                  <a:txBody>
                    <a:bodyPr/>
                    <a:lstStyle/>
                    <a:p>
                      <a:pPr algn="ctr"/>
                      <a:r>
                        <a:rPr lang="zh-CN" sz="1600" b="0" kern="100" dirty="0">
                          <a:effectLst/>
                          <a:latin typeface="+mj-ea"/>
                          <a:ea typeface="+mj-ea"/>
                        </a:rPr>
                        <a:t>产品回收设计工具</a:t>
                      </a:r>
                      <a:endParaRPr lang="zh-CN" sz="2000" b="0" kern="100" dirty="0">
                        <a:effectLst/>
                        <a:latin typeface="+mj-ea"/>
                        <a:ea typeface="+mj-ea"/>
                        <a:cs typeface="Times New Roman" panose="02020603050405020304" pitchFamily="18" charset="0"/>
                      </a:endParaRPr>
                    </a:p>
                  </a:txBody>
                  <a:tcPr marL="68580" marR="68580" marT="0" marB="0" anchor="ctr"/>
                </a:tc>
                <a:tc vMerge="1">
                  <a:tcPr/>
                </a:tc>
              </a:tr>
              <a:tr h="0">
                <a:tc rowSpan="2">
                  <a:txBody>
                    <a:bodyPr/>
                    <a:lstStyle/>
                    <a:p>
                      <a:pPr algn="ctr"/>
                      <a:r>
                        <a:rPr lang="zh-CN" sz="1600" b="0" kern="100">
                          <a:effectLst/>
                          <a:latin typeface="+mj-ea"/>
                          <a:ea typeface="+mj-ea"/>
                        </a:rPr>
                        <a:t>生命周期评价工具</a:t>
                      </a:r>
                      <a:endParaRPr lang="zh-CN" sz="2000" b="0" kern="100">
                        <a:effectLst/>
                        <a:latin typeface="+mj-ea"/>
                        <a:ea typeface="+mj-ea"/>
                        <a:cs typeface="Times New Roman" panose="02020603050405020304" pitchFamily="18" charset="0"/>
                      </a:endParaRPr>
                    </a:p>
                  </a:txBody>
                  <a:tcPr marL="68580" marR="68580" marT="0" marB="0" anchor="ctr"/>
                </a:tc>
                <a:tc>
                  <a:txBody>
                    <a:bodyPr/>
                    <a:lstStyle/>
                    <a:p>
                      <a:pPr algn="ctr"/>
                      <a:r>
                        <a:rPr lang="en-US" sz="1600" b="0" kern="100">
                          <a:effectLst/>
                          <a:latin typeface="+mj-ea"/>
                          <a:ea typeface="+mj-ea"/>
                        </a:rPr>
                        <a:t>SimaPro/GaBiOpenLCA/Teamv...</a:t>
                      </a:r>
                      <a:endParaRPr lang="zh-CN" sz="2000" b="0" kern="100">
                        <a:effectLst/>
                        <a:latin typeface="+mj-ea"/>
                        <a:ea typeface="+mj-ea"/>
                        <a:cs typeface="Times New Roman" panose="02020603050405020304" pitchFamily="18" charset="0"/>
                      </a:endParaRPr>
                    </a:p>
                  </a:txBody>
                  <a:tcPr marL="68580" marR="68580" marT="0" marB="0" anchor="ctr"/>
                </a:tc>
                <a:tc rowSpan="2">
                  <a:txBody>
                    <a:bodyPr/>
                    <a:lstStyle/>
                    <a:p>
                      <a:pPr algn="l"/>
                      <a:r>
                        <a:rPr lang="zh-CN" sz="1600" b="0" kern="100">
                          <a:effectLst/>
                          <a:latin typeface="+mj-ea"/>
                          <a:ea typeface="+mj-ea"/>
                        </a:rPr>
                        <a:t>独立于企业现有的设计系统，耗时且浪费人力存在评估结果不够准确及信息同步性差等问题</a:t>
                      </a:r>
                      <a:endParaRPr lang="zh-CN" sz="2000" b="0" kern="100">
                        <a:effectLst/>
                        <a:latin typeface="+mj-ea"/>
                        <a:ea typeface="+mj-ea"/>
                        <a:cs typeface="Times New Roman" panose="02020603050405020304" pitchFamily="18" charset="0"/>
                      </a:endParaRPr>
                    </a:p>
                  </a:txBody>
                  <a:tcPr marL="68580" marR="68580" marT="0" marB="0" anchor="ctr"/>
                </a:tc>
              </a:tr>
              <a:tr h="0">
                <a:tc vMerge="1">
                  <a:tcPr/>
                </a:tc>
                <a:tc>
                  <a:txBody>
                    <a:bodyPr/>
                    <a:lstStyle/>
                    <a:p>
                      <a:pPr algn="ctr"/>
                      <a:r>
                        <a:rPr lang="en-US" sz="1600" b="0" kern="100" dirty="0">
                          <a:effectLst/>
                          <a:latin typeface="+mj-ea"/>
                          <a:ea typeface="+mj-ea"/>
                        </a:rPr>
                        <a:t>SolidWorks</a:t>
                      </a:r>
                      <a:endParaRPr lang="zh-CN" sz="2000" b="0" kern="100" dirty="0">
                        <a:effectLst/>
                        <a:latin typeface="+mj-ea"/>
                        <a:ea typeface="+mj-ea"/>
                      </a:endParaRPr>
                    </a:p>
                    <a:p>
                      <a:pPr algn="ctr"/>
                      <a:r>
                        <a:rPr lang="en-US" sz="1600" b="0" kern="100" dirty="0" err="1">
                          <a:effectLst/>
                          <a:latin typeface="+mj-ea"/>
                          <a:ea typeface="+mj-ea"/>
                        </a:rPr>
                        <a:t>SustainabilityEcologiCAD</a:t>
                      </a:r>
                      <a:r>
                        <a:rPr lang="en-US" sz="1600" b="0" kern="100" dirty="0">
                          <a:effectLst/>
                          <a:latin typeface="+mj-ea"/>
                          <a:ea typeface="+mj-ea"/>
                        </a:rPr>
                        <a:t>/</a:t>
                      </a:r>
                      <a:r>
                        <a:rPr lang="zh-CN" sz="1600" b="0" kern="100" dirty="0">
                          <a:effectLst/>
                          <a:latin typeface="+mj-ea"/>
                          <a:ea typeface="+mj-ea"/>
                        </a:rPr>
                        <a:t>…</a:t>
                      </a:r>
                      <a:endParaRPr lang="zh-CN" sz="2000" b="0" kern="100" dirty="0">
                        <a:effectLst/>
                        <a:latin typeface="+mj-ea"/>
                        <a:ea typeface="+mj-ea"/>
                        <a:cs typeface="Times New Roman" panose="02020603050405020304" pitchFamily="18" charset="0"/>
                      </a:endParaRPr>
                    </a:p>
                  </a:txBody>
                  <a:tcPr marL="68580" marR="68580" marT="0" marB="0" anchor="ctr"/>
                </a:tc>
                <a:tc vMerge="1">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339975" y="1662430"/>
            <a:ext cx="3895090" cy="4207510"/>
          </a:xfrm>
          <a:prstGeom prst="rect">
            <a:avLst/>
          </a:prstGeom>
        </p:spPr>
      </p:pic>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清洁生产的基本含义</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612056" y="2151166"/>
            <a:ext cx="7704856" cy="4637103"/>
          </a:xfrm>
          <a:prstGeom prst="rect">
            <a:avLst/>
          </a:prstGeom>
          <a:noFill/>
          <a:ln w="9525">
            <a:noFill/>
          </a:ln>
        </p:spPr>
        <p:txBody>
          <a:bodyPr wrap="square">
            <a:spAutoFit/>
          </a:bodyPr>
          <a:lstStyle/>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联合国环境规划署工业与环境规划活动中心于</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1989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年所提出的：“</a:t>
            </a:r>
            <a:r>
              <a:rPr lang="zh-CN" altLang="zh-CN" sz="1800" b="1" kern="100" dirty="0">
                <a:effectLst/>
                <a:latin typeface="Calibri" panose="020F0502020204030204" pitchFamily="34" charset="0"/>
                <a:ea typeface="宋体" panose="02010600030101010101" pitchFamily="2" charset="-122"/>
                <a:cs typeface="Times New Roman" panose="02020603050405020304" pitchFamily="18" charset="0"/>
              </a:rPr>
              <a:t>清洁生产是指将综合预防的环境战略持续地应用于生产过程和产品中，以便减少对人类和环境的风险性。对生产过程而言，清洁生产包括节约原材料和能源，淘汰有毒原材料并在全部排放物和废物离开生产过程之前减少它们的数量和毒性。对产品而言，清洁生产战略旨在减少产品在整个生命周期过程（包括从原材料提炼到产品的最终处理） 中对人类和环境的影响。清洁生产通过应用专门技术，改进工艺技术和改变管理态度来实现。</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endParaRPr lang="en-US" altLang="zh-CN" sz="1800" kern="100" dirty="0">
              <a:latin typeface="Calibri" panose="020F0502020204030204" pitchFamily="34" charset="0"/>
              <a:cs typeface="Times New Roman" panose="02020603050405020304" pitchFamily="18" charset="0"/>
            </a:endParaRPr>
          </a:p>
          <a:p>
            <a:pPr indent="266700" algn="just">
              <a:lnSpc>
                <a:spcPct val="150000"/>
              </a:lnSpc>
            </a:pPr>
            <a:r>
              <a:rPr lang="zh-CN" altLang="zh-CN" sz="1800"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rPr>
              <a:t>清洁生产的最终目标是：尽可能地减少资源消耗从而提高资源利用率。</a:t>
            </a:r>
            <a:endParaRPr lang="zh-CN" altLang="zh-CN" sz="1800" kern="100" dirty="0">
              <a:solidFill>
                <a:srgbClr val="FF0000"/>
              </a:solidFill>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nSpc>
                <a:spcPts val="3500"/>
              </a:lnSpc>
              <a:buFont typeface="Wingdings" panose="05000000000000000000" charset="0"/>
              <a:buChar char="Ø"/>
            </a:pP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低碳生产</a:t>
            </a:r>
            <a:endParaRPr lang="zh-CN" sz="2800" dirty="0">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582542" y="1267953"/>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清洁生产技术</a:t>
            </a:r>
            <a:endParaRPr lang="zh-CN" altLang="en-US" sz="2400"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低碳生产</a:t>
            </a:r>
            <a:endParaRPr lang="zh-CN" sz="2800" dirty="0">
              <a:ea typeface="微软雅黑" panose="020B0503020204020204" pitchFamily="34" charset="-122"/>
            </a:endParaRPr>
          </a:p>
        </p:txBody>
      </p:sp>
      <p:sp>
        <p:nvSpPr>
          <p:cNvPr id="42" name="矩形 41"/>
          <p:cNvSpPr/>
          <p:nvPr/>
        </p:nvSpPr>
        <p:spPr>
          <a:xfrm>
            <a:off x="4790405" y="4653136"/>
            <a:ext cx="1871705" cy="1175042"/>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spcAft>
                <a:spcPct val="0"/>
              </a:spcAft>
            </a:pPr>
            <a:r>
              <a:rPr lang="zh-CN" altLang="en-US" sz="1400" dirty="0">
                <a:latin typeface="宋体" panose="02010600030101010101" pitchFamily="2" charset="-122"/>
                <a:ea typeface="宋体" panose="02010600030101010101" pitchFamily="2" charset="-122"/>
                <a:cs typeface="+mn-ea"/>
              </a:rPr>
              <a:t>生产组织方面的管理效率，制定并保障清洁生产的规章制度和操作规程，可以尽量减少物料能源不必要的流失。</a:t>
            </a:r>
            <a:endParaRPr lang="zh-CN" altLang="en-US" sz="1400" dirty="0">
              <a:latin typeface="宋体" panose="02010600030101010101" pitchFamily="2" charset="-122"/>
              <a:ea typeface="宋体" panose="02010600030101010101" pitchFamily="2" charset="-122"/>
              <a:cs typeface="+mn-ea"/>
            </a:endParaRPr>
          </a:p>
        </p:txBody>
      </p:sp>
      <p:sp>
        <p:nvSpPr>
          <p:cNvPr id="43" name="矩形 42"/>
          <p:cNvSpPr/>
          <p:nvPr/>
        </p:nvSpPr>
        <p:spPr>
          <a:xfrm>
            <a:off x="7092280" y="4653136"/>
            <a:ext cx="1871705" cy="1175042"/>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spcAft>
                <a:spcPct val="0"/>
              </a:spcAft>
            </a:pPr>
            <a:r>
              <a:rPr lang="zh-CN" altLang="en-US" sz="1400" dirty="0">
                <a:latin typeface="宋体" panose="02010600030101010101" pitchFamily="2" charset="-122"/>
                <a:ea typeface="宋体" panose="02010600030101010101" pitchFamily="2" charset="-122"/>
                <a:cs typeface="+mn-ea"/>
              </a:rPr>
              <a:t>采用先进的工艺和设备不仅对环境友好，还能保护生产人员的身体健康，从而为企业的可持续发展打下坚实基础。</a:t>
            </a:r>
            <a:endParaRPr lang="zh-CN" altLang="en-US" sz="1400" dirty="0">
              <a:latin typeface="宋体" panose="02010600030101010101" pitchFamily="2" charset="-122"/>
              <a:ea typeface="宋体" panose="02010600030101010101" pitchFamily="2" charset="-122"/>
              <a:cs typeface="+mn-ea"/>
            </a:endParaRPr>
          </a:p>
        </p:txBody>
      </p:sp>
      <p:sp>
        <p:nvSpPr>
          <p:cNvPr id="44" name="矩形 43"/>
          <p:cNvSpPr/>
          <p:nvPr/>
        </p:nvSpPr>
        <p:spPr>
          <a:xfrm>
            <a:off x="306837" y="4653136"/>
            <a:ext cx="1896140" cy="1175042"/>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spcAft>
                <a:spcPct val="0"/>
              </a:spcAft>
            </a:pPr>
            <a:r>
              <a:rPr lang="zh-CN" altLang="en-US" sz="1400" dirty="0">
                <a:latin typeface="宋体" panose="02010600030101010101" pitchFamily="2" charset="-122"/>
                <a:ea typeface="宋体" panose="02010600030101010101" pitchFamily="2" charset="-122"/>
                <a:cs typeface="+mn-ea"/>
              </a:rPr>
              <a:t>可以提高资源的再利用率，同时减少运营成本</a:t>
            </a:r>
            <a:endParaRPr lang="zh-CN" altLang="en-US" sz="1400" dirty="0">
              <a:latin typeface="宋体" panose="02010600030101010101" pitchFamily="2" charset="-122"/>
              <a:ea typeface="宋体" panose="02010600030101010101" pitchFamily="2" charset="-122"/>
              <a:cs typeface="+mn-ea"/>
            </a:endParaRPr>
          </a:p>
        </p:txBody>
      </p:sp>
      <p:sp>
        <p:nvSpPr>
          <p:cNvPr id="45" name="矩形 44"/>
          <p:cNvSpPr/>
          <p:nvPr/>
        </p:nvSpPr>
        <p:spPr>
          <a:xfrm>
            <a:off x="2445350" y="4653136"/>
            <a:ext cx="1908629" cy="1175042"/>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ct val="0"/>
              </a:spcBef>
              <a:spcAft>
                <a:spcPct val="0"/>
              </a:spcAft>
            </a:pPr>
            <a:r>
              <a:rPr lang="zh-CN" altLang="en-US" sz="1400" dirty="0">
                <a:latin typeface="宋体" panose="02010600030101010101" pitchFamily="2" charset="-122"/>
                <a:ea typeface="宋体" panose="02010600030101010101" pitchFamily="2" charset="-122"/>
                <a:cs typeface="+mn-ea"/>
              </a:rPr>
              <a:t>尽可能低成本高效率地处理必须产生的废弃物使 之对于环境的影响减少到最小，从而最大限度地减少产生对环境有害的废弃物</a:t>
            </a:r>
            <a:endParaRPr lang="zh-CN" altLang="en-US" sz="1400" dirty="0">
              <a:latin typeface="宋体" panose="02010600030101010101" pitchFamily="2" charset="-122"/>
              <a:ea typeface="宋体" panose="02010600030101010101" pitchFamily="2" charset="-122"/>
              <a:cs typeface="+mn-ea"/>
            </a:endParaRPr>
          </a:p>
        </p:txBody>
      </p:sp>
      <p:sp>
        <p:nvSpPr>
          <p:cNvPr id="46" name="椭圆 45"/>
          <p:cNvSpPr/>
          <p:nvPr/>
        </p:nvSpPr>
        <p:spPr>
          <a:xfrm>
            <a:off x="4960218" y="2378602"/>
            <a:ext cx="1565456" cy="1565456"/>
          </a:xfrm>
          <a:prstGeom prst="ellipse">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6"/>
          <p:cNvSpPr/>
          <p:nvPr/>
        </p:nvSpPr>
        <p:spPr>
          <a:xfrm>
            <a:off x="5054514" y="2473216"/>
            <a:ext cx="1404186" cy="1404186"/>
          </a:xfrm>
          <a:prstGeom prst="ellipse">
            <a:avLst/>
          </a:prstGeom>
          <a:solidFill>
            <a:schemeClr val="accent3"/>
          </a:solidFill>
          <a:ln>
            <a:noFill/>
          </a:ln>
          <a:effectLst>
            <a:innerShdw blurRad="152400">
              <a:schemeClr val="accent3">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36525" tIns="288290" rIns="136525" bIns="0" numCol="1" spcCol="0" rtlCol="0" fromWordArt="0" anchor="t"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solidFill>
                <a:srgbClr val="FFFFFF"/>
              </a:solidFill>
              <a:latin typeface="+mj-ea"/>
              <a:ea typeface="+mj-ea"/>
              <a:cs typeface="+mj-ea"/>
              <a:sym typeface="+mn-ea"/>
            </a:endParaRPr>
          </a:p>
        </p:txBody>
      </p:sp>
      <p:sp>
        <p:nvSpPr>
          <p:cNvPr id="48" name="椭圆 47"/>
          <p:cNvSpPr/>
          <p:nvPr/>
        </p:nvSpPr>
        <p:spPr>
          <a:xfrm>
            <a:off x="5139923" y="2558307"/>
            <a:ext cx="1258120" cy="1258120"/>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3">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9" name="弧形 48"/>
          <p:cNvSpPr/>
          <p:nvPr/>
        </p:nvSpPr>
        <p:spPr>
          <a:xfrm flipV="1">
            <a:off x="4711614" y="2132856"/>
            <a:ext cx="1990621" cy="1990621"/>
          </a:xfrm>
          <a:prstGeom prst="arc">
            <a:avLst>
              <a:gd name="adj1" fmla="val 1352946"/>
              <a:gd name="adj2" fmla="val 10848491"/>
            </a:avLst>
          </a:prstGeom>
          <a:ln w="44450" cap="rnd">
            <a:solidFill>
              <a:schemeClr val="accent3">
                <a:alpha val="50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0" name="椭圆 49"/>
          <p:cNvSpPr/>
          <p:nvPr/>
        </p:nvSpPr>
        <p:spPr>
          <a:xfrm>
            <a:off x="7195566" y="2378602"/>
            <a:ext cx="1565456" cy="1565456"/>
          </a:xfrm>
          <a:prstGeom prst="ellipse">
            <a:avLst/>
          </a:prstGeom>
          <a:solidFill>
            <a:schemeClr val="accent4">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50"/>
          <p:cNvSpPr/>
          <p:nvPr/>
        </p:nvSpPr>
        <p:spPr>
          <a:xfrm>
            <a:off x="7289862" y="2473216"/>
            <a:ext cx="1404186" cy="1404186"/>
          </a:xfrm>
          <a:prstGeom prst="ellipse">
            <a:avLst/>
          </a:prstGeom>
          <a:solidFill>
            <a:schemeClr val="accent4"/>
          </a:solidFill>
          <a:ln>
            <a:noFill/>
          </a:ln>
          <a:effectLst>
            <a:innerShdw blurRad="152400">
              <a:schemeClr val="accent3">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36525" tIns="288290" rIns="136525" bIns="0" numCol="1" spcCol="0" rtlCol="0" fromWordArt="0" anchor="t"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solidFill>
                <a:srgbClr val="FFFFFF"/>
              </a:solidFill>
              <a:latin typeface="+mj-ea"/>
              <a:ea typeface="+mj-ea"/>
              <a:cs typeface="+mj-ea"/>
              <a:sym typeface="+mn-ea"/>
            </a:endParaRPr>
          </a:p>
        </p:txBody>
      </p:sp>
      <p:sp>
        <p:nvSpPr>
          <p:cNvPr id="52" name="椭圆 51"/>
          <p:cNvSpPr/>
          <p:nvPr/>
        </p:nvSpPr>
        <p:spPr>
          <a:xfrm>
            <a:off x="7375271" y="2558307"/>
            <a:ext cx="1258120" cy="1258120"/>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3" name="弧形 52"/>
          <p:cNvSpPr/>
          <p:nvPr/>
        </p:nvSpPr>
        <p:spPr>
          <a:xfrm flipV="1">
            <a:off x="6946962" y="2132856"/>
            <a:ext cx="1990621" cy="1990621"/>
          </a:xfrm>
          <a:prstGeom prst="arc">
            <a:avLst>
              <a:gd name="adj1" fmla="val 10822527"/>
              <a:gd name="adj2" fmla="val 20157622"/>
            </a:avLst>
          </a:prstGeom>
          <a:ln w="44450" cap="rnd">
            <a:solidFill>
              <a:schemeClr val="accent4">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4" name="椭圆 53"/>
          <p:cNvSpPr/>
          <p:nvPr/>
        </p:nvSpPr>
        <p:spPr>
          <a:xfrm>
            <a:off x="555441" y="2396545"/>
            <a:ext cx="1565456" cy="1565456"/>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5" name="椭圆 54"/>
          <p:cNvSpPr/>
          <p:nvPr/>
        </p:nvSpPr>
        <p:spPr>
          <a:xfrm>
            <a:off x="649737" y="2491159"/>
            <a:ext cx="1404186" cy="1404186"/>
          </a:xfrm>
          <a:prstGeom prst="ellipse">
            <a:avLst/>
          </a:prstGeom>
          <a:solidFill>
            <a:schemeClr val="accent1"/>
          </a:solidFill>
          <a:ln>
            <a:noFill/>
          </a:ln>
          <a:effectLst>
            <a:innerShdw blurRad="152400">
              <a:schemeClr val="accent1">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36525" tIns="288290" rIns="136525" bIns="0" numCol="1" spcCol="0" rtlCol="0" fromWordArt="0" anchor="t"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solidFill>
                <a:srgbClr val="FFFFFF"/>
              </a:solidFill>
              <a:latin typeface="+mj-ea"/>
              <a:ea typeface="+mj-ea"/>
              <a:cs typeface="+mj-ea"/>
              <a:sym typeface="+mn-ea"/>
            </a:endParaRPr>
          </a:p>
        </p:txBody>
      </p:sp>
      <p:sp>
        <p:nvSpPr>
          <p:cNvPr id="56" name="椭圆 55"/>
          <p:cNvSpPr/>
          <p:nvPr/>
        </p:nvSpPr>
        <p:spPr>
          <a:xfrm>
            <a:off x="735146" y="2576250"/>
            <a:ext cx="1258120" cy="1258120"/>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7" name="弧形 56"/>
          <p:cNvSpPr/>
          <p:nvPr/>
        </p:nvSpPr>
        <p:spPr>
          <a:xfrm flipV="1">
            <a:off x="306837" y="2150799"/>
            <a:ext cx="1990621" cy="1990621"/>
          </a:xfrm>
          <a:prstGeom prst="arc">
            <a:avLst>
              <a:gd name="adj1" fmla="val 1352946"/>
              <a:gd name="adj2" fmla="val 10848491"/>
            </a:avLst>
          </a:prstGeom>
          <a:ln w="44450" cap="rnd">
            <a:solidFill>
              <a:schemeClr val="accent1">
                <a:alpha val="50000"/>
              </a:schemeClr>
            </a:solidFill>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8" name="椭圆 57"/>
          <p:cNvSpPr/>
          <p:nvPr/>
        </p:nvSpPr>
        <p:spPr>
          <a:xfrm>
            <a:off x="2754071" y="2378602"/>
            <a:ext cx="1565456" cy="1565456"/>
          </a:xfrm>
          <a:prstGeom prst="ellipse">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58"/>
          <p:cNvSpPr/>
          <p:nvPr/>
        </p:nvSpPr>
        <p:spPr>
          <a:xfrm>
            <a:off x="2848367" y="2473216"/>
            <a:ext cx="1404186" cy="1404186"/>
          </a:xfrm>
          <a:prstGeom prst="ellipse">
            <a:avLst/>
          </a:prstGeom>
          <a:solidFill>
            <a:schemeClr val="accent2"/>
          </a:solidFill>
          <a:ln>
            <a:noFill/>
          </a:ln>
          <a:effectLst>
            <a:innerShdw blurRad="152400">
              <a:schemeClr val="accent2">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36525" tIns="288290" rIns="136525" bIns="0" numCol="1" spcCol="0" rtlCol="0" fromWordArt="0" anchor="t"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solidFill>
                <a:srgbClr val="FFFFFF"/>
              </a:solidFill>
              <a:latin typeface="+mj-ea"/>
              <a:ea typeface="+mj-ea"/>
              <a:cs typeface="+mj-ea"/>
              <a:sym typeface="+mn-ea"/>
            </a:endParaRPr>
          </a:p>
        </p:txBody>
      </p:sp>
      <p:sp>
        <p:nvSpPr>
          <p:cNvPr id="60" name="椭圆 59"/>
          <p:cNvSpPr/>
          <p:nvPr/>
        </p:nvSpPr>
        <p:spPr>
          <a:xfrm>
            <a:off x="2933776" y="2558307"/>
            <a:ext cx="1258120" cy="1258120"/>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2">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00"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1" name="弧形 60"/>
          <p:cNvSpPr/>
          <p:nvPr/>
        </p:nvSpPr>
        <p:spPr>
          <a:xfrm flipV="1">
            <a:off x="2505467" y="2132856"/>
            <a:ext cx="1990621" cy="1990621"/>
          </a:xfrm>
          <a:prstGeom prst="arc">
            <a:avLst>
              <a:gd name="adj1" fmla="val 10822527"/>
              <a:gd name="adj2" fmla="val 20157622"/>
            </a:avLst>
          </a:prstGeom>
          <a:ln w="44450" cap="rnd">
            <a:solidFill>
              <a:schemeClr val="accent2">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2" name="矩形 61"/>
          <p:cNvSpPr/>
          <p:nvPr/>
        </p:nvSpPr>
        <p:spPr>
          <a:xfrm>
            <a:off x="642806" y="3231569"/>
            <a:ext cx="1316859" cy="440912"/>
          </a:xfrm>
          <a:prstGeom prst="rect">
            <a:avLst/>
          </a:prstGeom>
          <a:noFill/>
        </p:spPr>
        <p:txBody>
          <a:bodyPr wrap="square" lIns="36195" tIns="36195" rIns="36195" bIns="36195"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sz="1600" b="1" dirty="0">
                <a:solidFill>
                  <a:srgbClr val="FFFFFF"/>
                </a:solidFill>
                <a:latin typeface="+mn-ea"/>
                <a:cs typeface="+mn-ea"/>
              </a:rPr>
              <a:t>优化生产工艺</a:t>
            </a:r>
            <a:endParaRPr lang="zh-CN" altLang="en-US" sz="1600" b="1" dirty="0">
              <a:solidFill>
                <a:srgbClr val="FFFFFF"/>
              </a:solidFill>
              <a:latin typeface="+mn-ea"/>
              <a:cs typeface="+mn-ea"/>
            </a:endParaRPr>
          </a:p>
        </p:txBody>
      </p:sp>
      <p:sp>
        <p:nvSpPr>
          <p:cNvPr id="63" name="矩形 62"/>
          <p:cNvSpPr/>
          <p:nvPr/>
        </p:nvSpPr>
        <p:spPr>
          <a:xfrm>
            <a:off x="2933776" y="3146109"/>
            <a:ext cx="1177213" cy="440912"/>
          </a:xfrm>
          <a:prstGeom prst="rect">
            <a:avLst/>
          </a:prstGeom>
          <a:noFill/>
        </p:spPr>
        <p:txBody>
          <a:bodyPr wrap="square" lIns="36195" tIns="36195" rIns="36195" bIns="36195"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sz="1600" b="1" dirty="0">
                <a:solidFill>
                  <a:srgbClr val="FFFFFF"/>
                </a:solidFill>
                <a:latin typeface="+mn-ea"/>
                <a:cs typeface="+mn-ea"/>
              </a:rPr>
              <a:t>原材料回收利用</a:t>
            </a:r>
            <a:endParaRPr lang="zh-CN" altLang="en-US" sz="1600" b="1" dirty="0">
              <a:solidFill>
                <a:srgbClr val="FFFFFF"/>
              </a:solidFill>
              <a:latin typeface="+mn-ea"/>
              <a:cs typeface="+mn-ea"/>
            </a:endParaRPr>
          </a:p>
        </p:txBody>
      </p:sp>
      <p:sp>
        <p:nvSpPr>
          <p:cNvPr id="11264" name="矩形 11263"/>
          <p:cNvSpPr/>
          <p:nvPr/>
        </p:nvSpPr>
        <p:spPr>
          <a:xfrm>
            <a:off x="5220492" y="3077766"/>
            <a:ext cx="1060184" cy="440912"/>
          </a:xfrm>
          <a:prstGeom prst="rect">
            <a:avLst/>
          </a:prstGeom>
          <a:noFill/>
        </p:spPr>
        <p:txBody>
          <a:bodyPr wrap="square" lIns="36195" tIns="36195" rIns="36195" bIns="36195"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sz="1600" b="1" dirty="0">
                <a:solidFill>
                  <a:srgbClr val="FFFFFF"/>
                </a:solidFill>
                <a:latin typeface="+mn-ea"/>
                <a:cs typeface="+mn-ea"/>
              </a:rPr>
              <a:t>清洁生产管理</a:t>
            </a:r>
            <a:endParaRPr lang="zh-CN" altLang="en-US" sz="1600" b="1" dirty="0">
              <a:solidFill>
                <a:srgbClr val="FFFFFF"/>
              </a:solidFill>
              <a:latin typeface="+mn-ea"/>
              <a:cs typeface="+mn-ea"/>
            </a:endParaRPr>
          </a:p>
        </p:txBody>
      </p:sp>
      <p:sp>
        <p:nvSpPr>
          <p:cNvPr id="11265" name="矩形 11264"/>
          <p:cNvSpPr/>
          <p:nvPr/>
        </p:nvSpPr>
        <p:spPr>
          <a:xfrm>
            <a:off x="7411346" y="2988088"/>
            <a:ext cx="1177213" cy="440912"/>
          </a:xfrm>
          <a:prstGeom prst="rect">
            <a:avLst/>
          </a:prstGeom>
          <a:noFill/>
        </p:spPr>
        <p:txBody>
          <a:bodyPr wrap="square" lIns="36195" tIns="36195" rIns="36195" bIns="36195"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sz="1600" b="1" dirty="0">
                <a:solidFill>
                  <a:srgbClr val="FFFFFF"/>
                </a:solidFill>
                <a:latin typeface="+mn-ea"/>
                <a:cs typeface="+mn-ea"/>
              </a:rPr>
              <a:t>淘汰高能耗高污染技术和设备</a:t>
            </a:r>
            <a:endParaRPr lang="zh-CN" altLang="en-US" sz="1600" b="1" dirty="0">
              <a:solidFill>
                <a:srgbClr val="FFFFFF"/>
              </a:solidFill>
              <a:latin typeface="+mn-ea"/>
              <a:cs typeface="+mn-ea"/>
            </a:endParaRPr>
          </a:p>
        </p:txBody>
      </p:sp>
      <p:sp>
        <p:nvSpPr>
          <p:cNvPr id="11269" name="任意多边形: 形状 11268"/>
          <p:cNvSpPr/>
          <p:nvPr/>
        </p:nvSpPr>
        <p:spPr>
          <a:xfrm>
            <a:off x="1235333" y="2864086"/>
            <a:ext cx="232994" cy="251407"/>
          </a:xfrm>
          <a:custGeom>
            <a:avLst/>
            <a:gdLst>
              <a:gd name="connsiteX0" fmla="*/ 221499 w 272472"/>
              <a:gd name="connsiteY0" fmla="*/ 294119 h 294005"/>
              <a:gd name="connsiteX1" fmla="*/ 51204 w 272472"/>
              <a:gd name="connsiteY1" fmla="*/ 294119 h 294005"/>
              <a:gd name="connsiteX2" fmla="*/ 115 w 272472"/>
              <a:gd name="connsiteY2" fmla="*/ 245118 h 294005"/>
              <a:gd name="connsiteX3" fmla="*/ 115 w 272472"/>
              <a:gd name="connsiteY3" fmla="*/ 49115 h 294005"/>
              <a:gd name="connsiteX4" fmla="*/ 51204 w 272472"/>
              <a:gd name="connsiteY4" fmla="*/ 114 h 294005"/>
              <a:gd name="connsiteX5" fmla="*/ 221499 w 272472"/>
              <a:gd name="connsiteY5" fmla="*/ 114 h 294005"/>
              <a:gd name="connsiteX6" fmla="*/ 272588 w 272472"/>
              <a:gd name="connsiteY6" fmla="*/ 49115 h 294005"/>
              <a:gd name="connsiteX7" fmla="*/ 272588 w 272472"/>
              <a:gd name="connsiteY7" fmla="*/ 245118 h 294005"/>
              <a:gd name="connsiteX8" fmla="*/ 221499 w 272472"/>
              <a:gd name="connsiteY8" fmla="*/ 294119 h 294005"/>
              <a:gd name="connsiteX9" fmla="*/ 136351 w 272472"/>
              <a:gd name="connsiteY9" fmla="*/ 135450 h 294005"/>
              <a:gd name="connsiteX10" fmla="*/ 204469 w 272472"/>
              <a:gd name="connsiteY10" fmla="*/ 67782 h 294005"/>
              <a:gd name="connsiteX11" fmla="*/ 187440 w 272472"/>
              <a:gd name="connsiteY11" fmla="*/ 50865 h 294005"/>
              <a:gd name="connsiteX12" fmla="*/ 170411 w 272472"/>
              <a:gd name="connsiteY12" fmla="*/ 67782 h 294005"/>
              <a:gd name="connsiteX13" fmla="*/ 136351 w 272472"/>
              <a:gd name="connsiteY13" fmla="*/ 101616 h 294005"/>
              <a:gd name="connsiteX14" fmla="*/ 102292 w 272472"/>
              <a:gd name="connsiteY14" fmla="*/ 67782 h 294005"/>
              <a:gd name="connsiteX15" fmla="*/ 85263 w 272472"/>
              <a:gd name="connsiteY15" fmla="*/ 50865 h 294005"/>
              <a:gd name="connsiteX16" fmla="*/ 68233 w 272472"/>
              <a:gd name="connsiteY16" fmla="*/ 67782 h 294005"/>
              <a:gd name="connsiteX17" fmla="*/ 136351 w 272472"/>
              <a:gd name="connsiteY17" fmla="*/ 135450 h 294005"/>
              <a:gd name="connsiteX18" fmla="*/ 170411 w 272472"/>
              <a:gd name="connsiteY18" fmla="*/ 236952 h 294005"/>
              <a:gd name="connsiteX19" fmla="*/ 187440 w 272472"/>
              <a:gd name="connsiteY19" fmla="*/ 220034 h 294005"/>
              <a:gd name="connsiteX20" fmla="*/ 170411 w 272472"/>
              <a:gd name="connsiteY20" fmla="*/ 203117 h 294005"/>
              <a:gd name="connsiteX21" fmla="*/ 102292 w 272472"/>
              <a:gd name="connsiteY21" fmla="*/ 203117 h 294005"/>
              <a:gd name="connsiteX22" fmla="*/ 85263 w 272472"/>
              <a:gd name="connsiteY22" fmla="*/ 220034 h 294005"/>
              <a:gd name="connsiteX23" fmla="*/ 102292 w 272472"/>
              <a:gd name="connsiteY23" fmla="*/ 236952 h 294005"/>
              <a:gd name="connsiteX24" fmla="*/ 170411 w 272472"/>
              <a:gd name="connsiteY24" fmla="*/ 236952 h 29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2472" h="294005">
                <a:moveTo>
                  <a:pt x="221499" y="294119"/>
                </a:moveTo>
                <a:lnTo>
                  <a:pt x="51204" y="294119"/>
                </a:lnTo>
                <a:cubicBezTo>
                  <a:pt x="22253" y="294119"/>
                  <a:pt x="115" y="272886"/>
                  <a:pt x="115" y="245118"/>
                </a:cubicBezTo>
                <a:lnTo>
                  <a:pt x="115" y="49115"/>
                </a:lnTo>
                <a:cubicBezTo>
                  <a:pt x="115" y="21348"/>
                  <a:pt x="22253" y="114"/>
                  <a:pt x="51204" y="114"/>
                </a:cubicBezTo>
                <a:lnTo>
                  <a:pt x="221499" y="114"/>
                </a:lnTo>
                <a:cubicBezTo>
                  <a:pt x="250449" y="114"/>
                  <a:pt x="272588" y="21348"/>
                  <a:pt x="272588" y="49115"/>
                </a:cubicBezTo>
                <a:lnTo>
                  <a:pt x="272588" y="245118"/>
                </a:lnTo>
                <a:cubicBezTo>
                  <a:pt x="272588" y="272886"/>
                  <a:pt x="250449" y="294119"/>
                  <a:pt x="221499" y="294119"/>
                </a:cubicBezTo>
                <a:moveTo>
                  <a:pt x="136351" y="135450"/>
                </a:moveTo>
                <a:cubicBezTo>
                  <a:pt x="173816" y="135450"/>
                  <a:pt x="204469" y="104999"/>
                  <a:pt x="204469" y="67782"/>
                </a:cubicBezTo>
                <a:cubicBezTo>
                  <a:pt x="204469" y="57632"/>
                  <a:pt x="197658" y="50865"/>
                  <a:pt x="187440" y="50865"/>
                </a:cubicBezTo>
                <a:cubicBezTo>
                  <a:pt x="177222" y="50865"/>
                  <a:pt x="170411" y="57632"/>
                  <a:pt x="170411" y="67782"/>
                </a:cubicBezTo>
                <a:cubicBezTo>
                  <a:pt x="170411" y="86391"/>
                  <a:pt x="155084" y="101616"/>
                  <a:pt x="136351" y="101616"/>
                </a:cubicBezTo>
                <a:cubicBezTo>
                  <a:pt x="117619" y="101616"/>
                  <a:pt x="102292" y="86391"/>
                  <a:pt x="102292" y="67782"/>
                </a:cubicBezTo>
                <a:cubicBezTo>
                  <a:pt x="102292" y="57632"/>
                  <a:pt x="95480" y="50865"/>
                  <a:pt x="85263" y="50865"/>
                </a:cubicBezTo>
                <a:cubicBezTo>
                  <a:pt x="75045" y="50865"/>
                  <a:pt x="68233" y="57632"/>
                  <a:pt x="68233" y="67782"/>
                </a:cubicBezTo>
                <a:cubicBezTo>
                  <a:pt x="68233" y="104999"/>
                  <a:pt x="98886" y="135450"/>
                  <a:pt x="136351" y="135450"/>
                </a:cubicBezTo>
                <a:moveTo>
                  <a:pt x="170411" y="236952"/>
                </a:moveTo>
                <a:cubicBezTo>
                  <a:pt x="180628" y="236952"/>
                  <a:pt x="187440" y="230185"/>
                  <a:pt x="187440" y="220034"/>
                </a:cubicBezTo>
                <a:cubicBezTo>
                  <a:pt x="187440" y="209885"/>
                  <a:pt x="180628" y="203117"/>
                  <a:pt x="170411" y="203117"/>
                </a:cubicBezTo>
                <a:lnTo>
                  <a:pt x="102292" y="203117"/>
                </a:lnTo>
                <a:cubicBezTo>
                  <a:pt x="92075" y="203117"/>
                  <a:pt x="85263" y="209885"/>
                  <a:pt x="85263" y="220034"/>
                </a:cubicBezTo>
                <a:cubicBezTo>
                  <a:pt x="85263" y="230185"/>
                  <a:pt x="92075" y="236952"/>
                  <a:pt x="102292" y="236952"/>
                </a:cubicBezTo>
                <a:lnTo>
                  <a:pt x="170411" y="236952"/>
                </a:lnTo>
              </a:path>
            </a:pathLst>
          </a:custGeom>
          <a:solidFill>
            <a:srgbClr val="FFFFFF"/>
          </a:solidFill>
          <a:ln w="10203"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270" name="任意多边形: 形状 11269"/>
          <p:cNvSpPr/>
          <p:nvPr/>
        </p:nvSpPr>
        <p:spPr>
          <a:xfrm>
            <a:off x="3414721" y="2746085"/>
            <a:ext cx="226440" cy="266068"/>
          </a:xfrm>
          <a:custGeom>
            <a:avLst/>
            <a:gdLst>
              <a:gd name="connsiteX0" fmla="*/ 87598 w 264808"/>
              <a:gd name="connsiteY0" fmla="*/ 32709 h 311150"/>
              <a:gd name="connsiteX1" fmla="*/ 132020 w 264808"/>
              <a:gd name="connsiteY1" fmla="*/ -392 h 311150"/>
              <a:gd name="connsiteX2" fmla="*/ 176443 w 264808"/>
              <a:gd name="connsiteY2" fmla="*/ 32709 h 311150"/>
              <a:gd name="connsiteX3" fmla="*/ 237944 w 264808"/>
              <a:gd name="connsiteY3" fmla="*/ 32709 h 311150"/>
              <a:gd name="connsiteX4" fmla="*/ 264425 w 264808"/>
              <a:gd name="connsiteY4" fmla="*/ 59190 h 311150"/>
              <a:gd name="connsiteX5" fmla="*/ 264425 w 264808"/>
              <a:gd name="connsiteY5" fmla="*/ 284278 h 311150"/>
              <a:gd name="connsiteX6" fmla="*/ 237944 w 264808"/>
              <a:gd name="connsiteY6" fmla="*/ 310758 h 311150"/>
              <a:gd name="connsiteX7" fmla="*/ 26097 w 264808"/>
              <a:gd name="connsiteY7" fmla="*/ 310758 h 311150"/>
              <a:gd name="connsiteX8" fmla="*/ -384 w 264808"/>
              <a:gd name="connsiteY8" fmla="*/ 284278 h 311150"/>
              <a:gd name="connsiteX9" fmla="*/ -384 w 264808"/>
              <a:gd name="connsiteY9" fmla="*/ 59190 h 311150"/>
              <a:gd name="connsiteX10" fmla="*/ 26097 w 264808"/>
              <a:gd name="connsiteY10" fmla="*/ 32709 h 311150"/>
              <a:gd name="connsiteX11" fmla="*/ 87598 w 264808"/>
              <a:gd name="connsiteY11" fmla="*/ 32709 h 311150"/>
              <a:gd name="connsiteX12" fmla="*/ 132020 w 264808"/>
              <a:gd name="connsiteY12" fmla="*/ 52570 h 311150"/>
              <a:gd name="connsiteX13" fmla="*/ 145261 w 264808"/>
              <a:gd name="connsiteY13" fmla="*/ 39329 h 311150"/>
              <a:gd name="connsiteX14" fmla="*/ 132020 w 264808"/>
              <a:gd name="connsiteY14" fmla="*/ 26089 h 311150"/>
              <a:gd name="connsiteX15" fmla="*/ 118780 w 264808"/>
              <a:gd name="connsiteY15" fmla="*/ 39329 h 311150"/>
              <a:gd name="connsiteX16" fmla="*/ 132020 w 264808"/>
              <a:gd name="connsiteY16" fmla="*/ 52570 h 311150"/>
              <a:gd name="connsiteX17" fmla="*/ 65818 w 264808"/>
              <a:gd name="connsiteY17" fmla="*/ 98911 h 311150"/>
              <a:gd name="connsiteX18" fmla="*/ 52578 w 264808"/>
              <a:gd name="connsiteY18" fmla="*/ 112152 h 311150"/>
              <a:gd name="connsiteX19" fmla="*/ 65818 w 264808"/>
              <a:gd name="connsiteY19" fmla="*/ 125392 h 311150"/>
              <a:gd name="connsiteX20" fmla="*/ 198223 w 264808"/>
              <a:gd name="connsiteY20" fmla="*/ 125392 h 311150"/>
              <a:gd name="connsiteX21" fmla="*/ 211463 w 264808"/>
              <a:gd name="connsiteY21" fmla="*/ 112152 h 311150"/>
              <a:gd name="connsiteX22" fmla="*/ 198223 w 264808"/>
              <a:gd name="connsiteY22" fmla="*/ 98911 h 311150"/>
              <a:gd name="connsiteX23" fmla="*/ 65818 w 264808"/>
              <a:gd name="connsiteY23" fmla="*/ 98911 h 311150"/>
              <a:gd name="connsiteX24" fmla="*/ 65818 w 264808"/>
              <a:gd name="connsiteY24" fmla="*/ 158493 h 311150"/>
              <a:gd name="connsiteX25" fmla="*/ 52578 w 264808"/>
              <a:gd name="connsiteY25" fmla="*/ 171734 h 311150"/>
              <a:gd name="connsiteX26" fmla="*/ 65818 w 264808"/>
              <a:gd name="connsiteY26" fmla="*/ 184974 h 311150"/>
              <a:gd name="connsiteX27" fmla="*/ 198223 w 264808"/>
              <a:gd name="connsiteY27" fmla="*/ 184974 h 311150"/>
              <a:gd name="connsiteX28" fmla="*/ 211463 w 264808"/>
              <a:gd name="connsiteY28" fmla="*/ 171734 h 311150"/>
              <a:gd name="connsiteX29" fmla="*/ 198223 w 264808"/>
              <a:gd name="connsiteY29" fmla="*/ 158493 h 311150"/>
              <a:gd name="connsiteX30" fmla="*/ 65818 w 264808"/>
              <a:gd name="connsiteY30" fmla="*/ 158493 h 311150"/>
              <a:gd name="connsiteX31" fmla="*/ 65818 w 264808"/>
              <a:gd name="connsiteY31" fmla="*/ 218075 h 311150"/>
              <a:gd name="connsiteX32" fmla="*/ 52578 w 264808"/>
              <a:gd name="connsiteY32" fmla="*/ 231316 h 311150"/>
              <a:gd name="connsiteX33" fmla="*/ 65818 w 264808"/>
              <a:gd name="connsiteY33" fmla="*/ 244556 h 311150"/>
              <a:gd name="connsiteX34" fmla="*/ 132020 w 264808"/>
              <a:gd name="connsiteY34" fmla="*/ 244556 h 311150"/>
              <a:gd name="connsiteX35" fmla="*/ 145261 w 264808"/>
              <a:gd name="connsiteY35" fmla="*/ 231316 h 311150"/>
              <a:gd name="connsiteX36" fmla="*/ 132020 w 264808"/>
              <a:gd name="connsiteY36" fmla="*/ 218075 h 311150"/>
              <a:gd name="connsiteX37" fmla="*/ 65818 w 264808"/>
              <a:gd name="connsiteY37" fmla="*/ 218075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4808" h="311150">
                <a:moveTo>
                  <a:pt x="87598" y="32709"/>
                </a:moveTo>
                <a:cubicBezTo>
                  <a:pt x="93295" y="13567"/>
                  <a:pt x="111028" y="-392"/>
                  <a:pt x="132020" y="-392"/>
                </a:cubicBezTo>
                <a:cubicBezTo>
                  <a:pt x="153013" y="-392"/>
                  <a:pt x="170746" y="13567"/>
                  <a:pt x="176443" y="32709"/>
                </a:cubicBezTo>
                <a:lnTo>
                  <a:pt x="237944" y="32709"/>
                </a:lnTo>
                <a:cubicBezTo>
                  <a:pt x="252569" y="32709"/>
                  <a:pt x="264425" y="44565"/>
                  <a:pt x="264425" y="59190"/>
                </a:cubicBezTo>
                <a:lnTo>
                  <a:pt x="264425" y="284278"/>
                </a:lnTo>
                <a:cubicBezTo>
                  <a:pt x="264425" y="298902"/>
                  <a:pt x="252569" y="310758"/>
                  <a:pt x="237944" y="310758"/>
                </a:cubicBezTo>
                <a:lnTo>
                  <a:pt x="26097" y="310758"/>
                </a:lnTo>
                <a:cubicBezTo>
                  <a:pt x="11472" y="310758"/>
                  <a:pt x="-384" y="298902"/>
                  <a:pt x="-384" y="284278"/>
                </a:cubicBezTo>
                <a:lnTo>
                  <a:pt x="-384" y="59190"/>
                </a:lnTo>
                <a:cubicBezTo>
                  <a:pt x="-384" y="44565"/>
                  <a:pt x="11472" y="32709"/>
                  <a:pt x="26097" y="32709"/>
                </a:cubicBezTo>
                <a:lnTo>
                  <a:pt x="87598" y="32709"/>
                </a:lnTo>
                <a:moveTo>
                  <a:pt x="132020" y="52570"/>
                </a:moveTo>
                <a:cubicBezTo>
                  <a:pt x="139333" y="52570"/>
                  <a:pt x="145261" y="46642"/>
                  <a:pt x="145261" y="39329"/>
                </a:cubicBezTo>
                <a:cubicBezTo>
                  <a:pt x="145261" y="32017"/>
                  <a:pt x="139333" y="26089"/>
                  <a:pt x="132020" y="26089"/>
                </a:cubicBezTo>
                <a:cubicBezTo>
                  <a:pt x="124708" y="26089"/>
                  <a:pt x="118780" y="32017"/>
                  <a:pt x="118780" y="39329"/>
                </a:cubicBezTo>
                <a:cubicBezTo>
                  <a:pt x="118780" y="46642"/>
                  <a:pt x="124708" y="52570"/>
                  <a:pt x="132020" y="52570"/>
                </a:cubicBezTo>
                <a:moveTo>
                  <a:pt x="65818" y="98911"/>
                </a:moveTo>
                <a:cubicBezTo>
                  <a:pt x="58506" y="98911"/>
                  <a:pt x="52578" y="104839"/>
                  <a:pt x="52578" y="112152"/>
                </a:cubicBezTo>
                <a:cubicBezTo>
                  <a:pt x="52578" y="119464"/>
                  <a:pt x="58506" y="125392"/>
                  <a:pt x="65818" y="125392"/>
                </a:cubicBezTo>
                <a:lnTo>
                  <a:pt x="198223" y="125392"/>
                </a:lnTo>
                <a:cubicBezTo>
                  <a:pt x="205535" y="125392"/>
                  <a:pt x="211463" y="119464"/>
                  <a:pt x="211463" y="112152"/>
                </a:cubicBezTo>
                <a:cubicBezTo>
                  <a:pt x="211463" y="104839"/>
                  <a:pt x="205535" y="98911"/>
                  <a:pt x="198223" y="98911"/>
                </a:cubicBezTo>
                <a:lnTo>
                  <a:pt x="65818" y="98911"/>
                </a:lnTo>
                <a:moveTo>
                  <a:pt x="65818" y="158493"/>
                </a:moveTo>
                <a:cubicBezTo>
                  <a:pt x="58506" y="158493"/>
                  <a:pt x="52578" y="164421"/>
                  <a:pt x="52578" y="171734"/>
                </a:cubicBezTo>
                <a:cubicBezTo>
                  <a:pt x="52578" y="179046"/>
                  <a:pt x="58506" y="184974"/>
                  <a:pt x="65818" y="184974"/>
                </a:cubicBezTo>
                <a:lnTo>
                  <a:pt x="198223" y="184974"/>
                </a:lnTo>
                <a:cubicBezTo>
                  <a:pt x="205535" y="184974"/>
                  <a:pt x="211463" y="179046"/>
                  <a:pt x="211463" y="171734"/>
                </a:cubicBezTo>
                <a:cubicBezTo>
                  <a:pt x="211463" y="164421"/>
                  <a:pt x="205535" y="158493"/>
                  <a:pt x="198223" y="158493"/>
                </a:cubicBezTo>
                <a:lnTo>
                  <a:pt x="65818" y="158493"/>
                </a:lnTo>
                <a:moveTo>
                  <a:pt x="65818" y="218075"/>
                </a:moveTo>
                <a:cubicBezTo>
                  <a:pt x="58506" y="218075"/>
                  <a:pt x="52578" y="224003"/>
                  <a:pt x="52578" y="231316"/>
                </a:cubicBezTo>
                <a:cubicBezTo>
                  <a:pt x="52578" y="238628"/>
                  <a:pt x="58506" y="244556"/>
                  <a:pt x="65818" y="244556"/>
                </a:cubicBezTo>
                <a:lnTo>
                  <a:pt x="132020" y="244556"/>
                </a:lnTo>
                <a:cubicBezTo>
                  <a:pt x="139333" y="244556"/>
                  <a:pt x="145261" y="238628"/>
                  <a:pt x="145261" y="231316"/>
                </a:cubicBezTo>
                <a:cubicBezTo>
                  <a:pt x="145261" y="224003"/>
                  <a:pt x="139333" y="218075"/>
                  <a:pt x="132020" y="218075"/>
                </a:cubicBezTo>
                <a:lnTo>
                  <a:pt x="65818" y="218075"/>
                </a:lnTo>
              </a:path>
            </a:pathLst>
          </a:custGeom>
          <a:solidFill>
            <a:srgbClr val="FFFFFF"/>
          </a:solidFill>
          <a:ln w="40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271" name="任意多边形: 形状 11270"/>
          <p:cNvSpPr/>
          <p:nvPr/>
        </p:nvSpPr>
        <p:spPr>
          <a:xfrm>
            <a:off x="5635949" y="2741690"/>
            <a:ext cx="266068" cy="247329"/>
          </a:xfrm>
          <a:custGeom>
            <a:avLst/>
            <a:gdLst>
              <a:gd name="connsiteX0" fmla="*/ 272530 w 311150"/>
              <a:gd name="connsiteY0" fmla="*/ 81135 h 289236"/>
              <a:gd name="connsiteX1" fmla="*/ 272530 w 311150"/>
              <a:gd name="connsiteY1" fmla="*/ 60759 h 289236"/>
              <a:gd name="connsiteX2" fmla="*/ 267153 w 311150"/>
              <a:gd name="connsiteY2" fmla="*/ 46327 h 289236"/>
              <a:gd name="connsiteX3" fmla="*/ 253173 w 311150"/>
              <a:gd name="connsiteY3" fmla="*/ 39949 h 289236"/>
              <a:gd name="connsiteX4" fmla="*/ 136438 w 311150"/>
              <a:gd name="connsiteY4" fmla="*/ 39949 h 289236"/>
              <a:gd name="connsiteX5" fmla="*/ 136438 w 311150"/>
              <a:gd name="connsiteY5" fmla="*/ 20924 h 289236"/>
              <a:gd name="connsiteX6" fmla="*/ 131060 w 311150"/>
              <a:gd name="connsiteY6" fmla="*/ 6493 h 289236"/>
              <a:gd name="connsiteX7" fmla="*/ 117081 w 311150"/>
              <a:gd name="connsiteY7" fmla="*/ 115 h 289236"/>
              <a:gd name="connsiteX8" fmla="*/ 19488 w 311150"/>
              <a:gd name="connsiteY8" fmla="*/ 115 h 289236"/>
              <a:gd name="connsiteX9" fmla="*/ 5507 w 311150"/>
              <a:gd name="connsiteY9" fmla="*/ 6493 h 289236"/>
              <a:gd name="connsiteX10" fmla="*/ 130 w 311150"/>
              <a:gd name="connsiteY10" fmla="*/ 20924 h 289236"/>
              <a:gd name="connsiteX11" fmla="*/ 130 w 311150"/>
              <a:gd name="connsiteY11" fmla="*/ 272199 h 289236"/>
              <a:gd name="connsiteX12" fmla="*/ 991 w 311150"/>
              <a:gd name="connsiteY12" fmla="*/ 268038 h 289236"/>
              <a:gd name="connsiteX13" fmla="*/ 3303 w 311150"/>
              <a:gd name="connsiteY13" fmla="*/ 256633 h 289236"/>
              <a:gd name="connsiteX14" fmla="*/ 6744 w 311150"/>
              <a:gd name="connsiteY14" fmla="*/ 239662 h 289236"/>
              <a:gd name="connsiteX15" fmla="*/ 10992 w 311150"/>
              <a:gd name="connsiteY15" fmla="*/ 218799 h 289236"/>
              <a:gd name="connsiteX16" fmla="*/ 15670 w 311150"/>
              <a:gd name="connsiteY16" fmla="*/ 195666 h 289236"/>
              <a:gd name="connsiteX17" fmla="*/ 20509 w 311150"/>
              <a:gd name="connsiteY17" fmla="*/ 171938 h 289236"/>
              <a:gd name="connsiteX18" fmla="*/ 25134 w 311150"/>
              <a:gd name="connsiteY18" fmla="*/ 149238 h 289236"/>
              <a:gd name="connsiteX19" fmla="*/ 29543 w 311150"/>
              <a:gd name="connsiteY19" fmla="*/ 127618 h 289236"/>
              <a:gd name="connsiteX20" fmla="*/ 33360 w 311150"/>
              <a:gd name="connsiteY20" fmla="*/ 106971 h 289236"/>
              <a:gd name="connsiteX21" fmla="*/ 39114 w 311150"/>
              <a:gd name="connsiteY21" fmla="*/ 89567 h 289236"/>
              <a:gd name="connsiteX22" fmla="*/ 54653 w 311150"/>
              <a:gd name="connsiteY22" fmla="*/ 81243 h 289236"/>
              <a:gd name="connsiteX23" fmla="*/ 73742 w 311150"/>
              <a:gd name="connsiteY23" fmla="*/ 81027 h 289236"/>
              <a:gd name="connsiteX24" fmla="*/ 117780 w 311150"/>
              <a:gd name="connsiteY24" fmla="*/ 81135 h 289236"/>
              <a:gd name="connsiteX25" fmla="*/ 272475 w 311150"/>
              <a:gd name="connsiteY25" fmla="*/ 81135 h 289236"/>
              <a:gd name="connsiteX26" fmla="*/ 272530 w 311150"/>
              <a:gd name="connsiteY26" fmla="*/ 81135 h 289236"/>
              <a:gd name="connsiteX27" fmla="*/ 258011 w 311150"/>
              <a:gd name="connsiteY27" fmla="*/ 289279 h 289236"/>
              <a:gd name="connsiteX28" fmla="*/ 250484 w 311150"/>
              <a:gd name="connsiteY28" fmla="*/ 289279 h 289236"/>
              <a:gd name="connsiteX29" fmla="*/ 239461 w 311150"/>
              <a:gd name="connsiteY29" fmla="*/ 289226 h 289236"/>
              <a:gd name="connsiteX30" fmla="*/ 230158 w 311150"/>
              <a:gd name="connsiteY30" fmla="*/ 289279 h 289236"/>
              <a:gd name="connsiteX31" fmla="*/ 15777 w 311150"/>
              <a:gd name="connsiteY31" fmla="*/ 289279 h 289236"/>
              <a:gd name="connsiteX32" fmla="*/ 16530 w 311150"/>
              <a:gd name="connsiteY32" fmla="*/ 285442 h 289236"/>
              <a:gd name="connsiteX33" fmla="*/ 18574 w 311150"/>
              <a:gd name="connsiteY33" fmla="*/ 274902 h 289236"/>
              <a:gd name="connsiteX34" fmla="*/ 21585 w 311150"/>
              <a:gd name="connsiteY34" fmla="*/ 259120 h 289236"/>
              <a:gd name="connsiteX35" fmla="*/ 25349 w 311150"/>
              <a:gd name="connsiteY35" fmla="*/ 239554 h 289236"/>
              <a:gd name="connsiteX36" fmla="*/ 29543 w 311150"/>
              <a:gd name="connsiteY36" fmla="*/ 217610 h 289236"/>
              <a:gd name="connsiteX37" fmla="*/ 33952 w 311150"/>
              <a:gd name="connsiteY37" fmla="*/ 194801 h 289236"/>
              <a:gd name="connsiteX38" fmla="*/ 38253 w 311150"/>
              <a:gd name="connsiteY38" fmla="*/ 172533 h 289236"/>
              <a:gd name="connsiteX39" fmla="*/ 46373 w 311150"/>
              <a:gd name="connsiteY39" fmla="*/ 128969 h 289236"/>
              <a:gd name="connsiteX40" fmla="*/ 53900 w 311150"/>
              <a:gd name="connsiteY40" fmla="*/ 103728 h 289236"/>
              <a:gd name="connsiteX41" fmla="*/ 81269 w 311150"/>
              <a:gd name="connsiteY41" fmla="*/ 96647 h 289236"/>
              <a:gd name="connsiteX42" fmla="*/ 118963 w 311150"/>
              <a:gd name="connsiteY42" fmla="*/ 96701 h 289236"/>
              <a:gd name="connsiteX43" fmla="*/ 270002 w 311150"/>
              <a:gd name="connsiteY43" fmla="*/ 96701 h 289236"/>
              <a:gd name="connsiteX44" fmla="*/ 290973 w 311150"/>
              <a:gd name="connsiteY44" fmla="*/ 96809 h 289236"/>
              <a:gd name="connsiteX45" fmla="*/ 307158 w 311150"/>
              <a:gd name="connsiteY45" fmla="*/ 104160 h 289236"/>
              <a:gd name="connsiteX46" fmla="*/ 311082 w 311150"/>
              <a:gd name="connsiteY46" fmla="*/ 119510 h 289236"/>
              <a:gd name="connsiteX47" fmla="*/ 306351 w 311150"/>
              <a:gd name="connsiteY47" fmla="*/ 140427 h 289236"/>
              <a:gd name="connsiteX48" fmla="*/ 301350 w 311150"/>
              <a:gd name="connsiteY48" fmla="*/ 162264 h 289236"/>
              <a:gd name="connsiteX49" fmla="*/ 294575 w 311150"/>
              <a:gd name="connsiteY49" fmla="*/ 191936 h 289236"/>
              <a:gd name="connsiteX50" fmla="*/ 288607 w 311150"/>
              <a:gd name="connsiteY50" fmla="*/ 217934 h 289236"/>
              <a:gd name="connsiteX51" fmla="*/ 279089 w 311150"/>
              <a:gd name="connsiteY51" fmla="*/ 261066 h 289236"/>
              <a:gd name="connsiteX52" fmla="*/ 273658 w 311150"/>
              <a:gd name="connsiteY52" fmla="*/ 278632 h 289236"/>
              <a:gd name="connsiteX53" fmla="*/ 261453 w 311150"/>
              <a:gd name="connsiteY53" fmla="*/ 288847 h 289236"/>
              <a:gd name="connsiteX54" fmla="*/ 258011 w 311150"/>
              <a:gd name="connsiteY54" fmla="*/ 289279 h 28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1150" h="289236">
                <a:moveTo>
                  <a:pt x="272530" y="81135"/>
                </a:moveTo>
                <a:lnTo>
                  <a:pt x="272530" y="60759"/>
                </a:lnTo>
                <a:cubicBezTo>
                  <a:pt x="272691" y="55408"/>
                  <a:pt x="270756" y="50219"/>
                  <a:pt x="267153" y="46327"/>
                </a:cubicBezTo>
                <a:cubicBezTo>
                  <a:pt x="263496" y="42436"/>
                  <a:pt x="258495" y="40112"/>
                  <a:pt x="253173" y="39949"/>
                </a:cubicBezTo>
                <a:lnTo>
                  <a:pt x="136438" y="39949"/>
                </a:lnTo>
                <a:lnTo>
                  <a:pt x="136438" y="20924"/>
                </a:lnTo>
                <a:cubicBezTo>
                  <a:pt x="136599" y="15573"/>
                  <a:pt x="134663" y="10384"/>
                  <a:pt x="131060" y="6493"/>
                </a:cubicBezTo>
                <a:cubicBezTo>
                  <a:pt x="127404" y="2601"/>
                  <a:pt x="122403" y="277"/>
                  <a:pt x="117081" y="115"/>
                </a:cubicBezTo>
                <a:lnTo>
                  <a:pt x="19488" y="115"/>
                </a:lnTo>
                <a:cubicBezTo>
                  <a:pt x="14164" y="277"/>
                  <a:pt x="9164" y="2601"/>
                  <a:pt x="5507" y="6493"/>
                </a:cubicBezTo>
                <a:cubicBezTo>
                  <a:pt x="1852" y="10378"/>
                  <a:pt x="-87" y="15582"/>
                  <a:pt x="130" y="20924"/>
                </a:cubicBezTo>
                <a:lnTo>
                  <a:pt x="130" y="272199"/>
                </a:lnTo>
                <a:cubicBezTo>
                  <a:pt x="399" y="270795"/>
                  <a:pt x="722" y="269443"/>
                  <a:pt x="991" y="268038"/>
                </a:cubicBezTo>
                <a:cubicBezTo>
                  <a:pt x="1744" y="264254"/>
                  <a:pt x="2550" y="260417"/>
                  <a:pt x="3303" y="256633"/>
                </a:cubicBezTo>
                <a:cubicBezTo>
                  <a:pt x="4432" y="250958"/>
                  <a:pt x="5615" y="245337"/>
                  <a:pt x="6744" y="239662"/>
                </a:cubicBezTo>
                <a:cubicBezTo>
                  <a:pt x="8142" y="232690"/>
                  <a:pt x="9594" y="225717"/>
                  <a:pt x="10992" y="218799"/>
                </a:cubicBezTo>
                <a:cubicBezTo>
                  <a:pt x="12551" y="211070"/>
                  <a:pt x="14111" y="203395"/>
                  <a:pt x="15670" y="195666"/>
                </a:cubicBezTo>
                <a:cubicBezTo>
                  <a:pt x="17283" y="187775"/>
                  <a:pt x="18896" y="179830"/>
                  <a:pt x="20509" y="171938"/>
                </a:cubicBezTo>
                <a:cubicBezTo>
                  <a:pt x="22069" y="164371"/>
                  <a:pt x="23574" y="156804"/>
                  <a:pt x="25134" y="149238"/>
                </a:cubicBezTo>
                <a:cubicBezTo>
                  <a:pt x="26585" y="142049"/>
                  <a:pt x="28091" y="134806"/>
                  <a:pt x="29543" y="127618"/>
                </a:cubicBezTo>
                <a:cubicBezTo>
                  <a:pt x="30887" y="120754"/>
                  <a:pt x="32124" y="113890"/>
                  <a:pt x="33360" y="106971"/>
                </a:cubicBezTo>
                <a:cubicBezTo>
                  <a:pt x="34436" y="101025"/>
                  <a:pt x="35619" y="94647"/>
                  <a:pt x="39114" y="89567"/>
                </a:cubicBezTo>
                <a:cubicBezTo>
                  <a:pt x="42609" y="84432"/>
                  <a:pt x="48631" y="81892"/>
                  <a:pt x="54653" y="81243"/>
                </a:cubicBezTo>
                <a:cubicBezTo>
                  <a:pt x="60998" y="80541"/>
                  <a:pt x="67397" y="80919"/>
                  <a:pt x="73742" y="81027"/>
                </a:cubicBezTo>
                <a:cubicBezTo>
                  <a:pt x="88421" y="81243"/>
                  <a:pt x="103100" y="81135"/>
                  <a:pt x="117780" y="81135"/>
                </a:cubicBezTo>
                <a:lnTo>
                  <a:pt x="272475" y="81135"/>
                </a:lnTo>
                <a:lnTo>
                  <a:pt x="272530" y="81135"/>
                </a:lnTo>
                <a:moveTo>
                  <a:pt x="258011" y="289279"/>
                </a:moveTo>
                <a:cubicBezTo>
                  <a:pt x="255485" y="289442"/>
                  <a:pt x="252850" y="289279"/>
                  <a:pt x="250484" y="289279"/>
                </a:cubicBezTo>
                <a:cubicBezTo>
                  <a:pt x="246827" y="289279"/>
                  <a:pt x="243118" y="289171"/>
                  <a:pt x="239461" y="289226"/>
                </a:cubicBezTo>
                <a:cubicBezTo>
                  <a:pt x="236342" y="289226"/>
                  <a:pt x="233277" y="289279"/>
                  <a:pt x="230158" y="289279"/>
                </a:cubicBezTo>
                <a:lnTo>
                  <a:pt x="15777" y="289279"/>
                </a:lnTo>
                <a:cubicBezTo>
                  <a:pt x="16046" y="287982"/>
                  <a:pt x="16261" y="286739"/>
                  <a:pt x="16530" y="285442"/>
                </a:cubicBezTo>
                <a:cubicBezTo>
                  <a:pt x="17229" y="281928"/>
                  <a:pt x="17875" y="278416"/>
                  <a:pt x="18574" y="274902"/>
                </a:cubicBezTo>
                <a:cubicBezTo>
                  <a:pt x="19595" y="269659"/>
                  <a:pt x="20617" y="264362"/>
                  <a:pt x="21585" y="259120"/>
                </a:cubicBezTo>
                <a:cubicBezTo>
                  <a:pt x="22821" y="252580"/>
                  <a:pt x="24112" y="246094"/>
                  <a:pt x="25349" y="239554"/>
                </a:cubicBezTo>
                <a:cubicBezTo>
                  <a:pt x="26747" y="232258"/>
                  <a:pt x="28145" y="224961"/>
                  <a:pt x="29543" y="217610"/>
                </a:cubicBezTo>
                <a:cubicBezTo>
                  <a:pt x="30994" y="209989"/>
                  <a:pt x="32446" y="202368"/>
                  <a:pt x="33952" y="194801"/>
                </a:cubicBezTo>
                <a:cubicBezTo>
                  <a:pt x="35404" y="187396"/>
                  <a:pt x="36802" y="179938"/>
                  <a:pt x="38253" y="172533"/>
                </a:cubicBezTo>
                <a:cubicBezTo>
                  <a:pt x="41049" y="158047"/>
                  <a:pt x="43738" y="143508"/>
                  <a:pt x="46373" y="128969"/>
                </a:cubicBezTo>
                <a:cubicBezTo>
                  <a:pt x="47932" y="120537"/>
                  <a:pt x="48201" y="110646"/>
                  <a:pt x="53900" y="103728"/>
                </a:cubicBezTo>
                <a:cubicBezTo>
                  <a:pt x="60407" y="95783"/>
                  <a:pt x="71967" y="96215"/>
                  <a:pt x="81269" y="96647"/>
                </a:cubicBezTo>
                <a:cubicBezTo>
                  <a:pt x="93798" y="97188"/>
                  <a:pt x="106434" y="96701"/>
                  <a:pt x="118963" y="96701"/>
                </a:cubicBezTo>
                <a:lnTo>
                  <a:pt x="270002" y="96701"/>
                </a:lnTo>
                <a:cubicBezTo>
                  <a:pt x="276939" y="96701"/>
                  <a:pt x="284036" y="96269"/>
                  <a:pt x="290973" y="96809"/>
                </a:cubicBezTo>
                <a:cubicBezTo>
                  <a:pt x="296941" y="97296"/>
                  <a:pt x="303179" y="99458"/>
                  <a:pt x="307158" y="104160"/>
                </a:cubicBezTo>
                <a:cubicBezTo>
                  <a:pt x="310706" y="108430"/>
                  <a:pt x="311728" y="114106"/>
                  <a:pt x="311082" y="119510"/>
                </a:cubicBezTo>
                <a:cubicBezTo>
                  <a:pt x="310222" y="126537"/>
                  <a:pt x="307964" y="133563"/>
                  <a:pt x="306351" y="140427"/>
                </a:cubicBezTo>
                <a:cubicBezTo>
                  <a:pt x="304630" y="147669"/>
                  <a:pt x="302964" y="154967"/>
                  <a:pt x="301350" y="162264"/>
                </a:cubicBezTo>
                <a:cubicBezTo>
                  <a:pt x="299146" y="172154"/>
                  <a:pt x="296833" y="182046"/>
                  <a:pt x="294575" y="191936"/>
                </a:cubicBezTo>
                <a:cubicBezTo>
                  <a:pt x="292586" y="200585"/>
                  <a:pt x="290597" y="209287"/>
                  <a:pt x="288607" y="217934"/>
                </a:cubicBezTo>
                <a:cubicBezTo>
                  <a:pt x="285326" y="232311"/>
                  <a:pt x="282208" y="246688"/>
                  <a:pt x="279089" y="261066"/>
                </a:cubicBezTo>
                <a:cubicBezTo>
                  <a:pt x="277799" y="267011"/>
                  <a:pt x="276401" y="273173"/>
                  <a:pt x="273658" y="278632"/>
                </a:cubicBezTo>
                <a:cubicBezTo>
                  <a:pt x="271239" y="283442"/>
                  <a:pt x="266722" y="287496"/>
                  <a:pt x="261453" y="288847"/>
                </a:cubicBezTo>
                <a:cubicBezTo>
                  <a:pt x="260270" y="289063"/>
                  <a:pt x="259141" y="289226"/>
                  <a:pt x="258011" y="289279"/>
                </a:cubicBezTo>
              </a:path>
            </a:pathLst>
          </a:custGeom>
          <a:solidFill>
            <a:srgbClr val="FFFFFF"/>
          </a:solidFill>
          <a:ln w="1090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1272" name="任意多边形: 形状 11271"/>
          <p:cNvSpPr/>
          <p:nvPr/>
        </p:nvSpPr>
        <p:spPr>
          <a:xfrm>
            <a:off x="7858921" y="2678629"/>
            <a:ext cx="266067" cy="256644"/>
          </a:xfrm>
          <a:custGeom>
            <a:avLst/>
            <a:gdLst>
              <a:gd name="connsiteX0" fmla="*/ 235383 w 311149"/>
              <a:gd name="connsiteY0" fmla="*/ 234947 h 300129"/>
              <a:gd name="connsiteX1" fmla="*/ 169414 w 311149"/>
              <a:gd name="connsiteY1" fmla="*/ 185354 h 300129"/>
              <a:gd name="connsiteX2" fmla="*/ 165506 w 311149"/>
              <a:gd name="connsiteY2" fmla="*/ 174937 h 300129"/>
              <a:gd name="connsiteX3" fmla="*/ 165506 w 311149"/>
              <a:gd name="connsiteY3" fmla="*/ 174782 h 300129"/>
              <a:gd name="connsiteX4" fmla="*/ 165974 w 311149"/>
              <a:gd name="connsiteY4" fmla="*/ 173850 h 300129"/>
              <a:gd name="connsiteX5" fmla="*/ 190674 w 311149"/>
              <a:gd name="connsiteY5" fmla="*/ 107465 h 300129"/>
              <a:gd name="connsiteX6" fmla="*/ 164880 w 311149"/>
              <a:gd name="connsiteY6" fmla="*/ 36572 h 300129"/>
              <a:gd name="connsiteX7" fmla="*/ 163473 w 311149"/>
              <a:gd name="connsiteY7" fmla="*/ 27711 h 300129"/>
              <a:gd name="connsiteX8" fmla="*/ 206307 w 311149"/>
              <a:gd name="connsiteY8" fmla="*/ 193 h 300129"/>
              <a:gd name="connsiteX9" fmla="*/ 262584 w 311149"/>
              <a:gd name="connsiteY9" fmla="*/ 48388 h 300129"/>
              <a:gd name="connsiteX10" fmla="*/ 243825 w 311149"/>
              <a:gd name="connsiteY10" fmla="*/ 119902 h 300129"/>
              <a:gd name="connsiteX11" fmla="*/ 237572 w 311149"/>
              <a:gd name="connsiteY11" fmla="*/ 127676 h 300129"/>
              <a:gd name="connsiteX12" fmla="*/ 236946 w 311149"/>
              <a:gd name="connsiteY12" fmla="*/ 139647 h 300129"/>
              <a:gd name="connsiteX13" fmla="*/ 239291 w 311149"/>
              <a:gd name="connsiteY13" fmla="*/ 143533 h 300129"/>
              <a:gd name="connsiteX14" fmla="*/ 258050 w 311149"/>
              <a:gd name="connsiteY14" fmla="*/ 152706 h 300129"/>
              <a:gd name="connsiteX15" fmla="*/ 278372 w 311149"/>
              <a:gd name="connsiteY15" fmla="*/ 162034 h 300129"/>
              <a:gd name="connsiteX16" fmla="*/ 309638 w 311149"/>
              <a:gd name="connsiteY16" fmla="*/ 190018 h 300129"/>
              <a:gd name="connsiteX17" fmla="*/ 306511 w 311149"/>
              <a:gd name="connsiteY17" fmla="*/ 219556 h 300129"/>
              <a:gd name="connsiteX18" fmla="*/ 243043 w 311149"/>
              <a:gd name="connsiteY18" fmla="*/ 239145 h 300129"/>
              <a:gd name="connsiteX19" fmla="*/ 235383 w 311149"/>
              <a:gd name="connsiteY19" fmla="*/ 234947 h 300129"/>
              <a:gd name="connsiteX20" fmla="*/ 114 w 311149"/>
              <a:gd name="connsiteY20" fmla="*/ 266041 h 300129"/>
              <a:gd name="connsiteX21" fmla="*/ 114 w 311149"/>
              <a:gd name="connsiteY21" fmla="*/ 255158 h 300129"/>
              <a:gd name="connsiteX22" fmla="*/ 3241 w 311149"/>
              <a:gd name="connsiteY22" fmla="*/ 245831 h 300129"/>
              <a:gd name="connsiteX23" fmla="*/ 32473 w 311149"/>
              <a:gd name="connsiteY23" fmla="*/ 218157 h 300129"/>
              <a:gd name="connsiteX24" fmla="*/ 33411 w 311149"/>
              <a:gd name="connsiteY24" fmla="*/ 217535 h 300129"/>
              <a:gd name="connsiteX25" fmla="*/ 62644 w 311149"/>
              <a:gd name="connsiteY25" fmla="*/ 203855 h 300129"/>
              <a:gd name="connsiteX26" fmla="*/ 72023 w 311149"/>
              <a:gd name="connsiteY26" fmla="*/ 199967 h 300129"/>
              <a:gd name="connsiteX27" fmla="*/ 74681 w 311149"/>
              <a:gd name="connsiteY27" fmla="*/ 197946 h 300129"/>
              <a:gd name="connsiteX28" fmla="*/ 79683 w 311149"/>
              <a:gd name="connsiteY28" fmla="*/ 172761 h 300129"/>
              <a:gd name="connsiteX29" fmla="*/ 73587 w 311149"/>
              <a:gd name="connsiteY29" fmla="*/ 165143 h 300129"/>
              <a:gd name="connsiteX30" fmla="*/ 73274 w 311149"/>
              <a:gd name="connsiteY30" fmla="*/ 164833 h 300129"/>
              <a:gd name="connsiteX31" fmla="*/ 49982 w 311149"/>
              <a:gd name="connsiteY31" fmla="*/ 91918 h 300129"/>
              <a:gd name="connsiteX32" fmla="*/ 107822 w 311149"/>
              <a:gd name="connsiteY32" fmla="*/ 39060 h 300129"/>
              <a:gd name="connsiteX33" fmla="*/ 167226 w 311149"/>
              <a:gd name="connsiteY33" fmla="*/ 91607 h 300129"/>
              <a:gd name="connsiteX34" fmla="*/ 167381 w 311149"/>
              <a:gd name="connsiteY34" fmla="*/ 92385 h 300129"/>
              <a:gd name="connsiteX35" fmla="*/ 159566 w 311149"/>
              <a:gd name="connsiteY35" fmla="*/ 138714 h 300129"/>
              <a:gd name="connsiteX36" fmla="*/ 144246 w 311149"/>
              <a:gd name="connsiteY36" fmla="*/ 164677 h 300129"/>
              <a:gd name="connsiteX37" fmla="*/ 143621 w 311149"/>
              <a:gd name="connsiteY37" fmla="*/ 165610 h 300129"/>
              <a:gd name="connsiteX38" fmla="*/ 137993 w 311149"/>
              <a:gd name="connsiteY38" fmla="*/ 172139 h 300129"/>
              <a:gd name="connsiteX39" fmla="*/ 137368 w 311149"/>
              <a:gd name="connsiteY39" fmla="*/ 173694 h 300129"/>
              <a:gd name="connsiteX40" fmla="*/ 140807 w 311149"/>
              <a:gd name="connsiteY40" fmla="*/ 199346 h 300129"/>
              <a:gd name="connsiteX41" fmla="*/ 153000 w 311149"/>
              <a:gd name="connsiteY41" fmla="*/ 203855 h 300129"/>
              <a:gd name="connsiteX42" fmla="*/ 153781 w 311149"/>
              <a:gd name="connsiteY42" fmla="*/ 204165 h 300129"/>
              <a:gd name="connsiteX43" fmla="*/ 204743 w 311149"/>
              <a:gd name="connsiteY43" fmla="*/ 233394 h 300129"/>
              <a:gd name="connsiteX44" fmla="*/ 205212 w 311149"/>
              <a:gd name="connsiteY44" fmla="*/ 233704 h 300129"/>
              <a:gd name="connsiteX45" fmla="*/ 216781 w 311149"/>
              <a:gd name="connsiteY45" fmla="*/ 250650 h 300129"/>
              <a:gd name="connsiteX46" fmla="*/ 217406 w 311149"/>
              <a:gd name="connsiteY46" fmla="*/ 255935 h 300129"/>
              <a:gd name="connsiteX47" fmla="*/ 217406 w 311149"/>
              <a:gd name="connsiteY47" fmla="*/ 268062 h 300129"/>
              <a:gd name="connsiteX48" fmla="*/ 217093 w 311149"/>
              <a:gd name="connsiteY48" fmla="*/ 270239 h 300129"/>
              <a:gd name="connsiteX49" fmla="*/ 170508 w 311149"/>
              <a:gd name="connsiteY49" fmla="*/ 295580 h 300129"/>
              <a:gd name="connsiteX50" fmla="*/ 51701 w 311149"/>
              <a:gd name="connsiteY50" fmla="*/ 295580 h 300129"/>
              <a:gd name="connsiteX51" fmla="*/ 6367 w 311149"/>
              <a:gd name="connsiteY51" fmla="*/ 276923 h 300129"/>
              <a:gd name="connsiteX52" fmla="*/ 114 w 311149"/>
              <a:gd name="connsiteY52" fmla="*/ 266041 h 300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11149" h="300129">
                <a:moveTo>
                  <a:pt x="235383" y="234947"/>
                </a:moveTo>
                <a:cubicBezTo>
                  <a:pt x="221939" y="209607"/>
                  <a:pt x="197240" y="196393"/>
                  <a:pt x="169414" y="185354"/>
                </a:cubicBezTo>
                <a:cubicBezTo>
                  <a:pt x="165193" y="183644"/>
                  <a:pt x="163473" y="178825"/>
                  <a:pt x="165506" y="174937"/>
                </a:cubicBezTo>
                <a:lnTo>
                  <a:pt x="165506" y="174782"/>
                </a:lnTo>
                <a:lnTo>
                  <a:pt x="165974" y="173850"/>
                </a:lnTo>
                <a:cubicBezTo>
                  <a:pt x="178325" y="156748"/>
                  <a:pt x="189110" y="135138"/>
                  <a:pt x="190674" y="107465"/>
                </a:cubicBezTo>
                <a:cubicBezTo>
                  <a:pt x="193644" y="75750"/>
                  <a:pt x="181607" y="53363"/>
                  <a:pt x="164880" y="36572"/>
                </a:cubicBezTo>
                <a:cubicBezTo>
                  <a:pt x="162535" y="34240"/>
                  <a:pt x="161910" y="30664"/>
                  <a:pt x="163473" y="27711"/>
                </a:cubicBezTo>
                <a:cubicBezTo>
                  <a:pt x="171446" y="13097"/>
                  <a:pt x="183796" y="1592"/>
                  <a:pt x="206307" y="193"/>
                </a:cubicBezTo>
                <a:cubicBezTo>
                  <a:pt x="240698" y="-1362"/>
                  <a:pt x="259457" y="20404"/>
                  <a:pt x="262584" y="48388"/>
                </a:cubicBezTo>
                <a:cubicBezTo>
                  <a:pt x="267273" y="79481"/>
                  <a:pt x="256331" y="104356"/>
                  <a:pt x="243825" y="119902"/>
                </a:cubicBezTo>
                <a:cubicBezTo>
                  <a:pt x="242261" y="123012"/>
                  <a:pt x="239135" y="124566"/>
                  <a:pt x="237572" y="127676"/>
                </a:cubicBezTo>
                <a:cubicBezTo>
                  <a:pt x="236321" y="130163"/>
                  <a:pt x="236008" y="135915"/>
                  <a:pt x="236946" y="139647"/>
                </a:cubicBezTo>
                <a:cubicBezTo>
                  <a:pt x="237259" y="141202"/>
                  <a:pt x="238040" y="142445"/>
                  <a:pt x="239291" y="143533"/>
                </a:cubicBezTo>
                <a:cubicBezTo>
                  <a:pt x="243668" y="147265"/>
                  <a:pt x="252578" y="149907"/>
                  <a:pt x="258050" y="152706"/>
                </a:cubicBezTo>
                <a:cubicBezTo>
                  <a:pt x="265866" y="155816"/>
                  <a:pt x="272119" y="158924"/>
                  <a:pt x="278372" y="162034"/>
                </a:cubicBezTo>
                <a:cubicBezTo>
                  <a:pt x="290878" y="168253"/>
                  <a:pt x="304947" y="177580"/>
                  <a:pt x="309638" y="190018"/>
                </a:cubicBezTo>
                <a:cubicBezTo>
                  <a:pt x="312764" y="197792"/>
                  <a:pt x="311200" y="213338"/>
                  <a:pt x="306511" y="219556"/>
                </a:cubicBezTo>
                <a:cubicBezTo>
                  <a:pt x="296350" y="234015"/>
                  <a:pt x="267116" y="236347"/>
                  <a:pt x="243043" y="239145"/>
                </a:cubicBezTo>
                <a:cubicBezTo>
                  <a:pt x="239916" y="239301"/>
                  <a:pt x="236946" y="237746"/>
                  <a:pt x="235383" y="234947"/>
                </a:cubicBezTo>
                <a:moveTo>
                  <a:pt x="114" y="266041"/>
                </a:moveTo>
                <a:lnTo>
                  <a:pt x="114" y="255158"/>
                </a:lnTo>
                <a:cubicBezTo>
                  <a:pt x="114" y="252049"/>
                  <a:pt x="1677" y="248939"/>
                  <a:pt x="3241" y="245831"/>
                </a:cubicBezTo>
                <a:cubicBezTo>
                  <a:pt x="9337" y="233548"/>
                  <a:pt x="21687" y="225776"/>
                  <a:pt x="32473" y="218157"/>
                </a:cubicBezTo>
                <a:cubicBezTo>
                  <a:pt x="32786" y="218002"/>
                  <a:pt x="33099" y="217691"/>
                  <a:pt x="33411" y="217535"/>
                </a:cubicBezTo>
                <a:cubicBezTo>
                  <a:pt x="42634" y="213027"/>
                  <a:pt x="51858" y="208362"/>
                  <a:pt x="62644" y="203855"/>
                </a:cubicBezTo>
                <a:cubicBezTo>
                  <a:pt x="65302" y="202611"/>
                  <a:pt x="69053" y="201212"/>
                  <a:pt x="72023" y="199967"/>
                </a:cubicBezTo>
                <a:cubicBezTo>
                  <a:pt x="73118" y="199501"/>
                  <a:pt x="74056" y="198879"/>
                  <a:pt x="74681" y="197946"/>
                </a:cubicBezTo>
                <a:cubicBezTo>
                  <a:pt x="79214" y="192505"/>
                  <a:pt x="84060" y="181312"/>
                  <a:pt x="79683" y="172761"/>
                </a:cubicBezTo>
                <a:cubicBezTo>
                  <a:pt x="78120" y="169652"/>
                  <a:pt x="76557" y="168097"/>
                  <a:pt x="73587" y="165143"/>
                </a:cubicBezTo>
                <a:lnTo>
                  <a:pt x="73274" y="164833"/>
                </a:lnTo>
                <a:cubicBezTo>
                  <a:pt x="59205" y="149286"/>
                  <a:pt x="46855" y="122856"/>
                  <a:pt x="49982" y="91918"/>
                </a:cubicBezTo>
                <a:cubicBezTo>
                  <a:pt x="53108" y="60825"/>
                  <a:pt x="73430" y="39060"/>
                  <a:pt x="107822" y="39060"/>
                </a:cubicBezTo>
                <a:cubicBezTo>
                  <a:pt x="142057" y="39060"/>
                  <a:pt x="162380" y="60669"/>
                  <a:pt x="167226" y="91607"/>
                </a:cubicBezTo>
                <a:cubicBezTo>
                  <a:pt x="167226" y="91918"/>
                  <a:pt x="167226" y="92074"/>
                  <a:pt x="167381" y="92385"/>
                </a:cubicBezTo>
                <a:cubicBezTo>
                  <a:pt x="168788" y="110885"/>
                  <a:pt x="164255" y="127832"/>
                  <a:pt x="159566" y="138714"/>
                </a:cubicBezTo>
                <a:cubicBezTo>
                  <a:pt x="155032" y="149441"/>
                  <a:pt x="150342" y="157059"/>
                  <a:pt x="144246" y="164677"/>
                </a:cubicBezTo>
                <a:cubicBezTo>
                  <a:pt x="143933" y="164987"/>
                  <a:pt x="143776" y="165299"/>
                  <a:pt x="143621" y="165610"/>
                </a:cubicBezTo>
                <a:cubicBezTo>
                  <a:pt x="142057" y="168097"/>
                  <a:pt x="139555" y="169652"/>
                  <a:pt x="137993" y="172139"/>
                </a:cubicBezTo>
                <a:cubicBezTo>
                  <a:pt x="137680" y="172606"/>
                  <a:pt x="137523" y="173072"/>
                  <a:pt x="137368" y="173694"/>
                </a:cubicBezTo>
                <a:cubicBezTo>
                  <a:pt x="134709" y="182867"/>
                  <a:pt x="137680" y="194838"/>
                  <a:pt x="140807" y="199346"/>
                </a:cubicBezTo>
                <a:cubicBezTo>
                  <a:pt x="142369" y="202300"/>
                  <a:pt x="148310" y="202455"/>
                  <a:pt x="153000" y="203855"/>
                </a:cubicBezTo>
                <a:cubicBezTo>
                  <a:pt x="153313" y="204010"/>
                  <a:pt x="153468" y="204010"/>
                  <a:pt x="153781" y="204165"/>
                </a:cubicBezTo>
                <a:cubicBezTo>
                  <a:pt x="172384" y="211938"/>
                  <a:pt x="190831" y="221111"/>
                  <a:pt x="204743" y="233394"/>
                </a:cubicBezTo>
                <a:cubicBezTo>
                  <a:pt x="204900" y="233548"/>
                  <a:pt x="205055" y="233704"/>
                  <a:pt x="205212" y="233704"/>
                </a:cubicBezTo>
                <a:cubicBezTo>
                  <a:pt x="209276" y="237746"/>
                  <a:pt x="214592" y="243188"/>
                  <a:pt x="216781" y="250650"/>
                </a:cubicBezTo>
                <a:cubicBezTo>
                  <a:pt x="217249" y="252360"/>
                  <a:pt x="217406" y="254226"/>
                  <a:pt x="217406" y="255935"/>
                </a:cubicBezTo>
                <a:lnTo>
                  <a:pt x="217406" y="268062"/>
                </a:lnTo>
                <a:cubicBezTo>
                  <a:pt x="217406" y="268840"/>
                  <a:pt x="217249" y="269617"/>
                  <a:pt x="217093" y="270239"/>
                </a:cubicBezTo>
                <a:cubicBezTo>
                  <a:pt x="211778" y="286408"/>
                  <a:pt x="190362" y="291071"/>
                  <a:pt x="170508" y="295580"/>
                </a:cubicBezTo>
                <a:cubicBezTo>
                  <a:pt x="136116" y="301799"/>
                  <a:pt x="87656" y="301799"/>
                  <a:pt x="51701" y="295580"/>
                </a:cubicBezTo>
                <a:cubicBezTo>
                  <a:pt x="34505" y="292470"/>
                  <a:pt x="15746" y="287807"/>
                  <a:pt x="6367" y="276923"/>
                </a:cubicBezTo>
                <a:cubicBezTo>
                  <a:pt x="3241" y="275370"/>
                  <a:pt x="1677" y="272260"/>
                  <a:pt x="114" y="266041"/>
                </a:cubicBezTo>
              </a:path>
            </a:pathLst>
          </a:custGeom>
          <a:solidFill>
            <a:srgbClr val="FFFFFF"/>
          </a:solidFill>
          <a:ln w="10899"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思维导图</a:t>
            </a:r>
            <a:endParaRPr lang="zh-CN" altLang="en-US" sz="3200" b="1" dirty="0">
              <a:latin typeface="Verdana" panose="020B0604030504040204" pitchFamily="34" charset="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115616" y="1340768"/>
            <a:ext cx="7079087" cy="5067352"/>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5003483" y="2996883"/>
            <a:ext cx="4033838" cy="1878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低碳支付</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低碳营销</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低碳消费</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4392295" y="2708910"/>
            <a:ext cx="0" cy="2520315"/>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899478" y="364458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rPr>
              <a:t>开发低碳产品</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585788" y="1772920"/>
            <a:ext cx="7731124" cy="1728615"/>
          </a:xfrm>
          <a:prstGeom prst="rect">
            <a:avLst/>
          </a:prstGeom>
          <a:noFill/>
          <a:ln w="9525">
            <a:noFill/>
          </a:ln>
        </p:spPr>
        <p:txBody>
          <a:bodyPr wrap="square">
            <a:spAutoFit/>
          </a:bodyPr>
          <a:lstStyle/>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为实施低碳营销，企业需着力研发低碳产品，将其作为核心，以满足消费者对低碳需求的期望。低碳产品应具备节能和减排功能，例如天然竹木制品、太阳能设备、活性炭、电子签章、变频式空调、自行车等。</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nSpc>
                <a:spcPts val="3500"/>
              </a:lnSpc>
              <a:buFont typeface="Wingdings" panose="05000000000000000000" charset="0"/>
              <a:buChar char="Ø"/>
            </a:pP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低碳营销</a:t>
            </a:r>
            <a:endParaRPr lang="zh-CN" altLang="en-US" sz="2800" dirty="0">
              <a:ea typeface="微软雅黑" panose="020B0503020204020204" pitchFamily="34" charset="-122"/>
            </a:endParaRPr>
          </a:p>
        </p:txBody>
      </p:sp>
      <p:pic>
        <p:nvPicPr>
          <p:cNvPr id="7170" name="Picture 2" descr="木制品打样的工艺介绍 - 知乎"/>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67544" y="3212976"/>
            <a:ext cx="2304256" cy="175315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光伏太阳能发电设备系统及应用前景无限！-广东广能创远新能源有限公司"/>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201" y="4649421"/>
            <a:ext cx="2136777" cy="1602583"/>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活性炭再生方法及使用注意事项-西安超滤环保科技股份有限公司"/>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162" r="14018"/>
          <a:stretch>
            <a:fillRect/>
          </a:stretch>
        </p:blipFill>
        <p:spPr bwMode="auto">
          <a:xfrm>
            <a:off x="3364198" y="3127718"/>
            <a:ext cx="1892250" cy="1725928"/>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4"/>
          <a:stretch>
            <a:fillRect/>
          </a:stretch>
        </p:blipFill>
        <p:spPr>
          <a:xfrm>
            <a:off x="3791075" y="4646636"/>
            <a:ext cx="2484269" cy="1812379"/>
          </a:xfrm>
          <a:prstGeom prst="rect">
            <a:avLst/>
          </a:prstGeom>
        </p:spPr>
      </p:pic>
      <p:pic>
        <p:nvPicPr>
          <p:cNvPr id="7176" name="Picture 8" descr="美的MDVX直流变频智能多联中央空调_商用多联机_硕得集团"/>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2160" y="3024848"/>
            <a:ext cx="1922093" cy="1725928"/>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共享单车第一股”永安行：2018年净利预降超70%-共享单车,第一股,永安行,2018年,净利,预降,超70% ——快科技(驱动之家旗下媒体 ..."/>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8185" y="4595820"/>
            <a:ext cx="2208245" cy="16561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kern="100" dirty="0">
                <a:effectLst/>
                <a:latin typeface="Calibri" panose="020F0502020204030204" pitchFamily="34" charset="0"/>
                <a:ea typeface="宋体" panose="02010600030101010101" pitchFamily="2" charset="-122"/>
                <a:cs typeface="Times New Roman" panose="02020603050405020304" pitchFamily="18" charset="0"/>
              </a:rPr>
              <a:t>制定低碳产品价格</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585788" y="1772920"/>
            <a:ext cx="7731124" cy="3774303"/>
          </a:xfrm>
          <a:prstGeom prst="rect">
            <a:avLst/>
          </a:prstGeom>
          <a:noFill/>
          <a:ln w="9525">
            <a:noFill/>
          </a:ln>
        </p:spPr>
        <p:txBody>
          <a:bodyPr wrap="square">
            <a:spAutoFit/>
          </a:bodyPr>
          <a:lstStyle/>
          <a:p>
            <a:pPr indent="266700" algn="just">
              <a:lnSpc>
                <a:spcPct val="150000"/>
              </a:lnSpc>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低碳产品在其开发过程中，增加了企业在原料、技术、碳排放等方面的成本，根据“污染付费”和“环境有偿使用”的原则，企业用于减排方面的支出，应该计入成本，构成价格的一部分。</a:t>
            </a:r>
            <a:r>
              <a:rPr lang="zh-CN" altLang="en-US" sz="1800" kern="100" dirty="0">
                <a:effectLst/>
                <a:latin typeface="Calibri" panose="020F0502020204030204" pitchFamily="34" charset="0"/>
                <a:ea typeface="宋体" panose="02010600030101010101" pitchFamily="2" charset="-122"/>
                <a:cs typeface="Times New Roman" panose="02020603050405020304" pitchFamily="18" charset="0"/>
              </a:rPr>
              <a:t>主要考虑的因素主要为以下几个方面：</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产品所吸收的环保及减排支出的费用</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低碳包装、低碳促销等活动费用</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考虑政策和市场的多重因素</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充分考虑消费者的支付能力和文化水平</a:t>
            </a: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低碳营销</a:t>
            </a:r>
            <a:endParaRPr lang="zh-CN" altLang="en-US" sz="2800" dirty="0">
              <a:ea typeface="微软雅黑" panose="020B0503020204020204" pitchFamily="3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kern="100" dirty="0">
                <a:effectLst/>
                <a:latin typeface="Calibri" panose="020F0502020204030204" pitchFamily="34" charset="0"/>
                <a:ea typeface="宋体" panose="02010600030101010101" pitchFamily="2" charset="-122"/>
                <a:cs typeface="Times New Roman" panose="02020603050405020304" pitchFamily="18" charset="0"/>
              </a:rPr>
              <a:t>选择低碳营销渠道</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827088" y="1988840"/>
            <a:ext cx="7489328" cy="2537874"/>
          </a:xfrm>
          <a:prstGeom prst="rect">
            <a:avLst/>
          </a:prstGeom>
          <a:noFill/>
          <a:ln w="9525">
            <a:noFill/>
          </a:ln>
        </p:spPr>
        <p:txBody>
          <a:bodyPr wrap="square">
            <a:spAutoFit/>
          </a:bodyPr>
          <a:lstStyle/>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在建立低碳营销渠道的过程中，选择信誉良好的批发商、零售商显得至关重要，并可以通过设立低磺产品专柜、低碳产品专卖商店或低碳连锁店等手段巩固渠道信誉。</a:t>
            </a:r>
            <a:endParaRPr lang="en-US" altLang="zh-CN" sz="1800" kern="100" dirty="0">
              <a:latin typeface="Calibri" panose="020F0502020204030204" pitchFamily="34" charset="0"/>
              <a:cs typeface="Times New Roman" panose="02020603050405020304" pitchFamily="18" charset="0"/>
            </a:endParaRPr>
          </a:p>
          <a:p>
            <a:pPr marL="285750" indent="-285750" algn="just">
              <a:lnSpc>
                <a:spcPct val="150000"/>
              </a:lnSpc>
              <a:buFont typeface="Wingdings" panose="05000000000000000000" pitchFamily="2" charset="2"/>
              <a:buChar char="ü"/>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为确保低碳营销渠道的稳定性，企业需采取现代化的网络销售手段，实施</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 LC </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化分销。</a:t>
            </a: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低碳营销</a:t>
            </a:r>
            <a:endParaRPr lang="zh-CN" altLang="en-US" sz="2800" dirty="0">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kern="100" dirty="0">
                <a:effectLst/>
                <a:latin typeface="Calibri" panose="020F0502020204030204" pitchFamily="34" charset="0"/>
                <a:ea typeface="宋体" panose="02010600030101010101" pitchFamily="2" charset="-122"/>
                <a:cs typeface="Times New Roman" panose="02020603050405020304" pitchFamily="18" charset="0"/>
              </a:rPr>
              <a:t>开展低碳促销</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827088" y="1988840"/>
            <a:ext cx="7489328" cy="3368871"/>
          </a:xfrm>
          <a:prstGeom prst="rect">
            <a:avLst/>
          </a:prstGeom>
          <a:noFill/>
          <a:ln w="9525">
            <a:noFill/>
          </a:ln>
        </p:spPr>
        <p:txBody>
          <a:bodyPr wrap="square">
            <a:spAutoFit/>
          </a:bodyPr>
          <a:lstStyle/>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顾客为中心的低碳促销要求企业改变传统广告促销方式，转向整合营销传播，以</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营销就是传播</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为核心理念。通过良性整合广告、公关、营业推广、产品陈列等传播工具，实现与顾客的充分沟通，塑造企业与产品的低碳品牌形象。</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低碳促销的核心在于通过信息传播赢得公众的信任与支持，同时谋求便利和竞争优势。消费者对绿色产品的信任需要商家提供满意的低碳产品，并通过有效的沟通方式进行传递。</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低碳营销</a:t>
            </a:r>
            <a:endParaRPr lang="zh-CN" altLang="en-US" sz="2800" dirty="0">
              <a:ea typeface="微软雅黑" panose="020B0503020204020204" pitchFamily="3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8" name="矩形 1"/>
          <p:cNvSpPr/>
          <p:nvPr/>
        </p:nvSpPr>
        <p:spPr>
          <a:xfrm>
            <a:off x="467544" y="1700808"/>
            <a:ext cx="4680520" cy="4199868"/>
          </a:xfrm>
          <a:prstGeom prst="rect">
            <a:avLst/>
          </a:prstGeom>
          <a:noFill/>
          <a:ln w="9525">
            <a:noFill/>
          </a:ln>
        </p:spPr>
        <p:txBody>
          <a:bodyPr wrap="square">
            <a:spAutoFit/>
          </a:bodyPr>
          <a:lstStyle/>
          <a:p>
            <a:pPr marL="285750" indent="-285750" algn="just">
              <a:lnSpc>
                <a:spcPct val="150000"/>
              </a:lnSpc>
              <a:buFont typeface="Wingdings" panose="05000000000000000000" pitchFamily="2" charset="2"/>
              <a:buChar char="ü"/>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50000"/>
              </a:lnSpc>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其中，恒温消费指温室气体排放量在消费过程中最低，经济消费指对资源的消耗最小；安全消费指消费结果对环境副作用最小，可持续消费指</a:t>
            </a:r>
            <a:r>
              <a:rPr lang="zh-CN" altLang="zh-CN" sz="18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不危及人类后代的需求；新领域消费指转向消费新型能源，鼓励开发新低碳技术来研发低碳产品，拓展新的消费领域。</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低碳消费</a:t>
            </a:r>
            <a:endParaRPr lang="zh-CN" altLang="en-US" sz="2800" dirty="0">
              <a:ea typeface="微软雅黑" panose="020B0503020204020204" pitchFamily="34" charset="-122"/>
            </a:endParaRPr>
          </a:p>
        </p:txBody>
      </p:sp>
      <p:pic>
        <p:nvPicPr>
          <p:cNvPr id="8194" name="Picture 2" descr="超过70%的消费者认为低碳消费能有效促进双碳目标的达成——《2021中国可持续消费报告》发布-北京商道纵横信息科技有限责任公司"/>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79320" y="2936800"/>
            <a:ext cx="3749104" cy="336438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539552" y="1606722"/>
            <a:ext cx="7776864" cy="875881"/>
          </a:xfrm>
          <a:prstGeom prst="rect">
            <a:avLst/>
          </a:prstGeom>
          <a:noFill/>
        </p:spPr>
        <p:txBody>
          <a:bodyPr wrap="square">
            <a:spAutoFit/>
          </a:bodyPr>
          <a:lstStyle/>
          <a:p>
            <a:pPr marL="285750" indent="-285750" algn="just">
              <a:lnSpc>
                <a:spcPct val="150000"/>
              </a:lnSpc>
              <a:buFont typeface="Wingdings" panose="05000000000000000000" pitchFamily="2" charset="2"/>
              <a:buChar char="ü"/>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低碳消费方式包括恒温消费方式、经济消费方式、安全消费方式、可持续消费方式以及新领域消费方式。</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1988503"/>
            <a:ext cx="4033838" cy="241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低碳物流</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低碳运输</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低碳运输组织</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低碳运输设施</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任务五</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低碳运输</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传统运输存在的问题</a:t>
            </a:r>
            <a:endParaRPr lang="zh-CN" altLang="en-US" sz="2400" dirty="0">
              <a:latin typeface="微软雅黑" panose="020B0503020204020204" pitchFamily="34" charset="-122"/>
              <a:ea typeface="微软雅黑" panose="020B0503020204020204" pitchFamily="34" charset="-122"/>
            </a:endParaRPr>
          </a:p>
        </p:txBody>
      </p:sp>
      <p:sp>
        <p:nvSpPr>
          <p:cNvPr id="5" name="矩形 4"/>
          <p:cNvSpPr/>
          <p:nvPr>
            <p:custDataLst>
              <p:tags r:id="rId3"/>
            </p:custDataLst>
          </p:nvPr>
        </p:nvSpPr>
        <p:spPr>
          <a:xfrm>
            <a:off x="5376604" y="4581766"/>
            <a:ext cx="2877076" cy="1125220"/>
          </a:xfrm>
          <a:prstGeom prst="rect">
            <a:avLst/>
          </a:prstGeom>
          <a:noFill/>
        </p:spPr>
        <p:txBody>
          <a:bodyPr wrap="square" lIns="0" tIns="0" rIns="0" bIns="0" rtlCol="0" anchor="t" anchorCtr="0">
            <a:noAutofit/>
          </a:bodyPr>
          <a:lstStyle/>
          <a:p>
            <a:pPr algn="l">
              <a:lnSpc>
                <a:spcPct val="130000"/>
              </a:lnSpc>
              <a:buClrTx/>
              <a:buSzTx/>
              <a:buFontTx/>
            </a:pPr>
            <a:r>
              <a:rPr lang="zh-CN" altLang="en-US" sz="1400" dirty="0">
                <a:latin typeface="+mn-ea"/>
                <a:cs typeface="+mn-ea"/>
              </a:rPr>
              <a:t>运输工具的发展相对比较落后目前，货物运输仍处于高碳运行状态</a:t>
            </a:r>
            <a:endParaRPr lang="en-US" altLang="zh-CN" sz="1400" dirty="0">
              <a:latin typeface="+mn-ea"/>
              <a:cs typeface="+mn-ea"/>
            </a:endParaRPr>
          </a:p>
          <a:p>
            <a:pPr algn="l">
              <a:lnSpc>
                <a:spcPct val="130000"/>
              </a:lnSpc>
              <a:buClrTx/>
              <a:buSzTx/>
              <a:buFontTx/>
            </a:pPr>
            <a:r>
              <a:rPr lang="zh-CN" altLang="en-US" sz="1400" dirty="0">
                <a:latin typeface="+mn-ea"/>
                <a:cs typeface="+mn-ea"/>
              </a:rPr>
              <a:t>需要大力发展以清洁能源为动力的运输工具</a:t>
            </a:r>
            <a:endParaRPr lang="zh-CN" altLang="en-US" sz="1400" dirty="0">
              <a:latin typeface="+mn-ea"/>
              <a:cs typeface="+mn-ea"/>
            </a:endParaRPr>
          </a:p>
        </p:txBody>
      </p:sp>
      <p:sp>
        <p:nvSpPr>
          <p:cNvPr id="6" name="矩形 5"/>
          <p:cNvSpPr/>
          <p:nvPr>
            <p:custDataLst>
              <p:tags r:id="rId4"/>
            </p:custDataLst>
          </p:nvPr>
        </p:nvSpPr>
        <p:spPr>
          <a:xfrm>
            <a:off x="683895" y="4347845"/>
            <a:ext cx="3672840" cy="1125220"/>
          </a:xfrm>
          <a:prstGeom prst="rect">
            <a:avLst/>
          </a:prstGeom>
          <a:noFill/>
        </p:spPr>
        <p:txBody>
          <a:bodyPr wrap="square" lIns="0" tIns="0" rIns="0" bIns="0" rtlCol="0" anchor="t" anchorCtr="0">
            <a:noAutofit/>
          </a:bodyPr>
          <a:lstStyle/>
          <a:p>
            <a:pPr>
              <a:lnSpc>
                <a:spcPct val="130000"/>
              </a:lnSpc>
              <a:spcBef>
                <a:spcPct val="0"/>
              </a:spcBef>
              <a:spcAft>
                <a:spcPct val="0"/>
              </a:spcAft>
            </a:pPr>
            <a:r>
              <a:rPr lang="zh-CN" altLang="en-US" sz="1400" dirty="0">
                <a:latin typeface="+mn-ea"/>
                <a:cs typeface="+mn-ea"/>
              </a:rPr>
              <a:t>运输的货物与货运方式之间的适用性存有不足，并未将运输方式的最大优势发挥出来，货运大多用公路运输工具进行运输，并未根据货物的特性以及运输方式特点进行运输，并且货运过程中存在缺乏根据货物的实际需求选择车型的问题，大多数公路货物运输仍旧以传统的重卡货运为主。</a:t>
            </a:r>
            <a:endParaRPr lang="zh-CN" altLang="en-US" sz="1400" dirty="0">
              <a:latin typeface="+mn-ea"/>
              <a:cs typeface="+mn-ea"/>
            </a:endParaRPr>
          </a:p>
        </p:txBody>
      </p:sp>
      <p:sp>
        <p:nvSpPr>
          <p:cNvPr id="38" name="椭圆 37"/>
          <p:cNvSpPr/>
          <p:nvPr>
            <p:custDataLst>
              <p:tags r:id="rId5"/>
            </p:custDataLst>
          </p:nvPr>
        </p:nvSpPr>
        <p:spPr>
          <a:xfrm>
            <a:off x="2958999" y="2713812"/>
            <a:ext cx="1446642" cy="1446642"/>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420"/>
          </a:p>
        </p:txBody>
      </p:sp>
      <p:sp>
        <p:nvSpPr>
          <p:cNvPr id="39" name="椭圆 38"/>
          <p:cNvSpPr/>
          <p:nvPr>
            <p:custDataLst>
              <p:tags r:id="rId6"/>
            </p:custDataLst>
          </p:nvPr>
        </p:nvSpPr>
        <p:spPr>
          <a:xfrm>
            <a:off x="3033263" y="2788577"/>
            <a:ext cx="1297612" cy="1297612"/>
          </a:xfrm>
          <a:prstGeom prst="ellipse">
            <a:avLst/>
          </a:prstGeom>
          <a:solidFill>
            <a:schemeClr val="accent1"/>
          </a:solidFill>
          <a:ln>
            <a:noFill/>
          </a:ln>
          <a:effectLst>
            <a:innerShdw blurRad="152400">
              <a:schemeClr val="accent1">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227809" bIns="0" numCol="1" spcCol="0" rtlCol="0" fromWordArt="0" anchor="t" anchorCtr="0" forceAA="0" compatLnSpc="1">
            <a:normAutofit/>
          </a:bodyPr>
          <a:lstStyle/>
          <a:p>
            <a:pPr lvl="0" algn="ctr">
              <a:buClrTx/>
              <a:buSzTx/>
              <a:buFontTx/>
            </a:pPr>
            <a:endParaRPr lang="zh-CN" altLang="en-US" sz="1265" b="1">
              <a:solidFill>
                <a:srgbClr val="FFFFFF"/>
              </a:solidFill>
              <a:latin typeface="+mj-ea"/>
              <a:ea typeface="+mj-ea"/>
              <a:cs typeface="+mj-ea"/>
              <a:sym typeface="+mn-ea"/>
            </a:endParaRPr>
          </a:p>
        </p:txBody>
      </p:sp>
      <p:sp>
        <p:nvSpPr>
          <p:cNvPr id="40" name="椭圆 39"/>
          <p:cNvSpPr/>
          <p:nvPr>
            <p:custDataLst>
              <p:tags r:id="rId7"/>
            </p:custDataLst>
          </p:nvPr>
        </p:nvSpPr>
        <p:spPr>
          <a:xfrm>
            <a:off x="3101004" y="2855816"/>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1" name="弧形 40"/>
          <p:cNvSpPr/>
          <p:nvPr>
            <p:custDataLst>
              <p:tags r:id="rId8"/>
            </p:custDataLst>
          </p:nvPr>
        </p:nvSpPr>
        <p:spPr>
          <a:xfrm flipV="1">
            <a:off x="2762300" y="2519621"/>
            <a:ext cx="1839538" cy="1839538"/>
          </a:xfrm>
          <a:prstGeom prst="arc">
            <a:avLst>
              <a:gd name="adj1" fmla="val 1352946"/>
              <a:gd name="adj2" fmla="val 10848491"/>
            </a:avLst>
          </a:prstGeom>
          <a:ln w="44450" cap="rnd">
            <a:solidFill>
              <a:schemeClr val="accent1">
                <a:alpha val="50000"/>
              </a:schemeClr>
            </a:solidFill>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sz="1420"/>
          </a:p>
        </p:txBody>
      </p:sp>
      <p:sp>
        <p:nvSpPr>
          <p:cNvPr id="43" name="椭圆 42"/>
          <p:cNvSpPr/>
          <p:nvPr>
            <p:custDataLst>
              <p:tags r:id="rId9"/>
            </p:custDataLst>
          </p:nvPr>
        </p:nvSpPr>
        <p:spPr>
          <a:xfrm>
            <a:off x="4777964" y="2713812"/>
            <a:ext cx="1446642" cy="1446642"/>
          </a:xfrm>
          <a:prstGeom prst="ellipse">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420"/>
          </a:p>
        </p:txBody>
      </p:sp>
      <p:sp>
        <p:nvSpPr>
          <p:cNvPr id="44" name="椭圆 43"/>
          <p:cNvSpPr/>
          <p:nvPr>
            <p:custDataLst>
              <p:tags r:id="rId10"/>
            </p:custDataLst>
          </p:nvPr>
        </p:nvSpPr>
        <p:spPr>
          <a:xfrm>
            <a:off x="4852228" y="2788577"/>
            <a:ext cx="1297612" cy="1297612"/>
          </a:xfrm>
          <a:prstGeom prst="ellipse">
            <a:avLst/>
          </a:prstGeom>
          <a:solidFill>
            <a:schemeClr val="accent2"/>
          </a:solidFill>
          <a:ln>
            <a:noFill/>
          </a:ln>
          <a:effectLst>
            <a:innerShdw blurRad="152400">
              <a:schemeClr val="accent2">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227809" bIns="0" numCol="1" spcCol="0" rtlCol="0" fromWordArt="0" anchor="t" anchorCtr="0" forceAA="0" compatLnSpc="1">
            <a:normAutofit/>
          </a:bodyPr>
          <a:lstStyle/>
          <a:p>
            <a:pPr lvl="0" algn="ctr">
              <a:buClrTx/>
              <a:buSzTx/>
              <a:buFontTx/>
            </a:pPr>
            <a:endParaRPr lang="zh-CN" altLang="en-US" sz="1265" b="1">
              <a:solidFill>
                <a:srgbClr val="FFFFFF"/>
              </a:solidFill>
              <a:latin typeface="+mj-ea"/>
              <a:ea typeface="+mj-ea"/>
              <a:cs typeface="+mj-ea"/>
              <a:sym typeface="+mn-ea"/>
            </a:endParaRPr>
          </a:p>
        </p:txBody>
      </p:sp>
      <p:sp>
        <p:nvSpPr>
          <p:cNvPr id="45" name="椭圆 44"/>
          <p:cNvSpPr/>
          <p:nvPr>
            <p:custDataLst>
              <p:tags r:id="rId11"/>
            </p:custDataLst>
          </p:nvPr>
        </p:nvSpPr>
        <p:spPr>
          <a:xfrm>
            <a:off x="4919969" y="2855816"/>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2">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6" name="弧形 45"/>
          <p:cNvSpPr/>
          <p:nvPr>
            <p:custDataLst>
              <p:tags r:id="rId12"/>
            </p:custDataLst>
          </p:nvPr>
        </p:nvSpPr>
        <p:spPr>
          <a:xfrm flipV="1">
            <a:off x="4581265" y="2519621"/>
            <a:ext cx="1839538" cy="1839538"/>
          </a:xfrm>
          <a:prstGeom prst="arc">
            <a:avLst>
              <a:gd name="adj1" fmla="val 10822527"/>
              <a:gd name="adj2" fmla="val 20157622"/>
            </a:avLst>
          </a:prstGeom>
          <a:ln w="44450" cap="rnd">
            <a:solidFill>
              <a:schemeClr val="accent2">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sz="1420"/>
          </a:p>
        </p:txBody>
      </p:sp>
      <p:sp>
        <p:nvSpPr>
          <p:cNvPr id="7" name="矩形 6"/>
          <p:cNvSpPr/>
          <p:nvPr>
            <p:custDataLst>
              <p:tags r:id="rId13"/>
            </p:custDataLst>
          </p:nvPr>
        </p:nvSpPr>
        <p:spPr>
          <a:xfrm>
            <a:off x="3138136" y="3384696"/>
            <a:ext cx="1087867" cy="407448"/>
          </a:xfrm>
          <a:prstGeom prst="rect">
            <a:avLst/>
          </a:prstGeom>
          <a:noFill/>
        </p:spPr>
        <p:txBody>
          <a:bodyPr wrap="square" lIns="28601" tIns="28601" rIns="28601" bIns="28601" rtlCol="0" anchor="t" anchorCtr="0">
            <a:noAutofit/>
          </a:bodyPr>
          <a:lstStyle/>
          <a:p>
            <a:pPr algn="ctr">
              <a:spcBef>
                <a:spcPct val="0"/>
              </a:spcBef>
              <a:spcAft>
                <a:spcPct val="0"/>
              </a:spcAft>
            </a:pPr>
            <a:r>
              <a:rPr lang="zh-CN" altLang="en-US" sz="1265" b="1" dirty="0">
                <a:solidFill>
                  <a:srgbClr val="FFFFFF"/>
                </a:solidFill>
                <a:latin typeface="+mn-ea"/>
                <a:cs typeface="+mn-ea"/>
              </a:rPr>
              <a:t>货物运输结构不合理</a:t>
            </a:r>
            <a:endParaRPr lang="zh-CN" altLang="en-US" sz="1265" b="1" dirty="0">
              <a:solidFill>
                <a:srgbClr val="FFFFFF"/>
              </a:solidFill>
              <a:latin typeface="+mn-ea"/>
              <a:cs typeface="+mn-ea"/>
            </a:endParaRPr>
          </a:p>
        </p:txBody>
      </p:sp>
      <p:sp>
        <p:nvSpPr>
          <p:cNvPr id="8" name="矩形 7"/>
          <p:cNvSpPr/>
          <p:nvPr>
            <p:custDataLst>
              <p:tags r:id="rId14"/>
            </p:custDataLst>
          </p:nvPr>
        </p:nvSpPr>
        <p:spPr>
          <a:xfrm>
            <a:off x="4957101" y="3384696"/>
            <a:ext cx="1087867" cy="407448"/>
          </a:xfrm>
          <a:prstGeom prst="rect">
            <a:avLst/>
          </a:prstGeom>
          <a:noFill/>
        </p:spPr>
        <p:txBody>
          <a:bodyPr wrap="square" lIns="28601" tIns="28601" rIns="28601" bIns="28601" rtlCol="0" anchor="t" anchorCtr="0">
            <a:noAutofit/>
          </a:bodyPr>
          <a:lstStyle/>
          <a:p>
            <a:pPr algn="ctr">
              <a:spcBef>
                <a:spcPct val="0"/>
              </a:spcBef>
              <a:spcAft>
                <a:spcPct val="0"/>
              </a:spcAft>
            </a:pPr>
            <a:r>
              <a:rPr lang="zh-CN" altLang="en-US" sz="1265" b="1" dirty="0">
                <a:solidFill>
                  <a:srgbClr val="FFFFFF"/>
                </a:solidFill>
                <a:latin typeface="+mn-ea"/>
                <a:cs typeface="+mn-ea"/>
              </a:rPr>
              <a:t>运输工具节能减排成效低</a:t>
            </a:r>
            <a:endParaRPr lang="zh-CN" altLang="en-US" sz="1265" b="1" dirty="0">
              <a:solidFill>
                <a:srgbClr val="FFFFFF"/>
              </a:solidFill>
              <a:latin typeface="+mn-ea"/>
              <a:cs typeface="+mn-ea"/>
            </a:endParaRPr>
          </a:p>
        </p:txBody>
      </p:sp>
      <p:sp>
        <p:nvSpPr>
          <p:cNvPr id="3" name="任意多边形: 形状 1"/>
          <p:cNvSpPr/>
          <p:nvPr>
            <p:custDataLst>
              <p:tags r:id="rId15"/>
            </p:custDataLst>
          </p:nvPr>
        </p:nvSpPr>
        <p:spPr>
          <a:xfrm>
            <a:off x="5396162" y="3091655"/>
            <a:ext cx="209254" cy="245874"/>
          </a:xfrm>
          <a:custGeom>
            <a:avLst/>
            <a:gdLst>
              <a:gd name="connsiteX0" fmla="*/ 87598 w 264808"/>
              <a:gd name="connsiteY0" fmla="*/ 32709 h 311150"/>
              <a:gd name="connsiteX1" fmla="*/ 132020 w 264808"/>
              <a:gd name="connsiteY1" fmla="*/ -392 h 311150"/>
              <a:gd name="connsiteX2" fmla="*/ 176443 w 264808"/>
              <a:gd name="connsiteY2" fmla="*/ 32709 h 311150"/>
              <a:gd name="connsiteX3" fmla="*/ 237944 w 264808"/>
              <a:gd name="connsiteY3" fmla="*/ 32709 h 311150"/>
              <a:gd name="connsiteX4" fmla="*/ 264425 w 264808"/>
              <a:gd name="connsiteY4" fmla="*/ 59190 h 311150"/>
              <a:gd name="connsiteX5" fmla="*/ 264425 w 264808"/>
              <a:gd name="connsiteY5" fmla="*/ 284278 h 311150"/>
              <a:gd name="connsiteX6" fmla="*/ 237944 w 264808"/>
              <a:gd name="connsiteY6" fmla="*/ 310758 h 311150"/>
              <a:gd name="connsiteX7" fmla="*/ 26097 w 264808"/>
              <a:gd name="connsiteY7" fmla="*/ 310758 h 311150"/>
              <a:gd name="connsiteX8" fmla="*/ -384 w 264808"/>
              <a:gd name="connsiteY8" fmla="*/ 284278 h 311150"/>
              <a:gd name="connsiteX9" fmla="*/ -384 w 264808"/>
              <a:gd name="connsiteY9" fmla="*/ 59190 h 311150"/>
              <a:gd name="connsiteX10" fmla="*/ 26097 w 264808"/>
              <a:gd name="connsiteY10" fmla="*/ 32709 h 311150"/>
              <a:gd name="connsiteX11" fmla="*/ 87598 w 264808"/>
              <a:gd name="connsiteY11" fmla="*/ 32709 h 311150"/>
              <a:gd name="connsiteX12" fmla="*/ 132020 w 264808"/>
              <a:gd name="connsiteY12" fmla="*/ 52570 h 311150"/>
              <a:gd name="connsiteX13" fmla="*/ 145261 w 264808"/>
              <a:gd name="connsiteY13" fmla="*/ 39329 h 311150"/>
              <a:gd name="connsiteX14" fmla="*/ 132020 w 264808"/>
              <a:gd name="connsiteY14" fmla="*/ 26089 h 311150"/>
              <a:gd name="connsiteX15" fmla="*/ 118780 w 264808"/>
              <a:gd name="connsiteY15" fmla="*/ 39329 h 311150"/>
              <a:gd name="connsiteX16" fmla="*/ 132020 w 264808"/>
              <a:gd name="connsiteY16" fmla="*/ 52570 h 311150"/>
              <a:gd name="connsiteX17" fmla="*/ 65818 w 264808"/>
              <a:gd name="connsiteY17" fmla="*/ 98911 h 311150"/>
              <a:gd name="connsiteX18" fmla="*/ 52578 w 264808"/>
              <a:gd name="connsiteY18" fmla="*/ 112152 h 311150"/>
              <a:gd name="connsiteX19" fmla="*/ 65818 w 264808"/>
              <a:gd name="connsiteY19" fmla="*/ 125392 h 311150"/>
              <a:gd name="connsiteX20" fmla="*/ 198223 w 264808"/>
              <a:gd name="connsiteY20" fmla="*/ 125392 h 311150"/>
              <a:gd name="connsiteX21" fmla="*/ 211463 w 264808"/>
              <a:gd name="connsiteY21" fmla="*/ 112152 h 311150"/>
              <a:gd name="connsiteX22" fmla="*/ 198223 w 264808"/>
              <a:gd name="connsiteY22" fmla="*/ 98911 h 311150"/>
              <a:gd name="connsiteX23" fmla="*/ 65818 w 264808"/>
              <a:gd name="connsiteY23" fmla="*/ 98911 h 311150"/>
              <a:gd name="connsiteX24" fmla="*/ 65818 w 264808"/>
              <a:gd name="connsiteY24" fmla="*/ 158493 h 311150"/>
              <a:gd name="connsiteX25" fmla="*/ 52578 w 264808"/>
              <a:gd name="connsiteY25" fmla="*/ 171734 h 311150"/>
              <a:gd name="connsiteX26" fmla="*/ 65818 w 264808"/>
              <a:gd name="connsiteY26" fmla="*/ 184974 h 311150"/>
              <a:gd name="connsiteX27" fmla="*/ 198223 w 264808"/>
              <a:gd name="connsiteY27" fmla="*/ 184974 h 311150"/>
              <a:gd name="connsiteX28" fmla="*/ 211463 w 264808"/>
              <a:gd name="connsiteY28" fmla="*/ 171734 h 311150"/>
              <a:gd name="connsiteX29" fmla="*/ 198223 w 264808"/>
              <a:gd name="connsiteY29" fmla="*/ 158493 h 311150"/>
              <a:gd name="connsiteX30" fmla="*/ 65818 w 264808"/>
              <a:gd name="connsiteY30" fmla="*/ 158493 h 311150"/>
              <a:gd name="connsiteX31" fmla="*/ 65818 w 264808"/>
              <a:gd name="connsiteY31" fmla="*/ 218075 h 311150"/>
              <a:gd name="connsiteX32" fmla="*/ 52578 w 264808"/>
              <a:gd name="connsiteY32" fmla="*/ 231316 h 311150"/>
              <a:gd name="connsiteX33" fmla="*/ 65818 w 264808"/>
              <a:gd name="connsiteY33" fmla="*/ 244556 h 311150"/>
              <a:gd name="connsiteX34" fmla="*/ 132020 w 264808"/>
              <a:gd name="connsiteY34" fmla="*/ 244556 h 311150"/>
              <a:gd name="connsiteX35" fmla="*/ 145261 w 264808"/>
              <a:gd name="connsiteY35" fmla="*/ 231316 h 311150"/>
              <a:gd name="connsiteX36" fmla="*/ 132020 w 264808"/>
              <a:gd name="connsiteY36" fmla="*/ 218075 h 311150"/>
              <a:gd name="connsiteX37" fmla="*/ 65818 w 264808"/>
              <a:gd name="connsiteY37" fmla="*/ 218075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4808" h="311150">
                <a:moveTo>
                  <a:pt x="87598" y="32709"/>
                </a:moveTo>
                <a:cubicBezTo>
                  <a:pt x="93295" y="13567"/>
                  <a:pt x="111028" y="-392"/>
                  <a:pt x="132020" y="-392"/>
                </a:cubicBezTo>
                <a:cubicBezTo>
                  <a:pt x="153013" y="-392"/>
                  <a:pt x="170746" y="13567"/>
                  <a:pt x="176443" y="32709"/>
                </a:cubicBezTo>
                <a:lnTo>
                  <a:pt x="237944" y="32709"/>
                </a:lnTo>
                <a:cubicBezTo>
                  <a:pt x="252569" y="32709"/>
                  <a:pt x="264425" y="44565"/>
                  <a:pt x="264425" y="59190"/>
                </a:cubicBezTo>
                <a:lnTo>
                  <a:pt x="264425" y="284278"/>
                </a:lnTo>
                <a:cubicBezTo>
                  <a:pt x="264425" y="298902"/>
                  <a:pt x="252569" y="310758"/>
                  <a:pt x="237944" y="310758"/>
                </a:cubicBezTo>
                <a:lnTo>
                  <a:pt x="26097" y="310758"/>
                </a:lnTo>
                <a:cubicBezTo>
                  <a:pt x="11472" y="310758"/>
                  <a:pt x="-384" y="298902"/>
                  <a:pt x="-384" y="284278"/>
                </a:cubicBezTo>
                <a:lnTo>
                  <a:pt x="-384" y="59190"/>
                </a:lnTo>
                <a:cubicBezTo>
                  <a:pt x="-384" y="44565"/>
                  <a:pt x="11472" y="32709"/>
                  <a:pt x="26097" y="32709"/>
                </a:cubicBezTo>
                <a:lnTo>
                  <a:pt x="87598" y="32709"/>
                </a:lnTo>
                <a:moveTo>
                  <a:pt x="132020" y="52570"/>
                </a:moveTo>
                <a:cubicBezTo>
                  <a:pt x="139333" y="52570"/>
                  <a:pt x="145261" y="46642"/>
                  <a:pt x="145261" y="39329"/>
                </a:cubicBezTo>
                <a:cubicBezTo>
                  <a:pt x="145261" y="32017"/>
                  <a:pt x="139333" y="26089"/>
                  <a:pt x="132020" y="26089"/>
                </a:cubicBezTo>
                <a:cubicBezTo>
                  <a:pt x="124708" y="26089"/>
                  <a:pt x="118780" y="32017"/>
                  <a:pt x="118780" y="39329"/>
                </a:cubicBezTo>
                <a:cubicBezTo>
                  <a:pt x="118780" y="46642"/>
                  <a:pt x="124708" y="52570"/>
                  <a:pt x="132020" y="52570"/>
                </a:cubicBezTo>
                <a:moveTo>
                  <a:pt x="65818" y="98911"/>
                </a:moveTo>
                <a:cubicBezTo>
                  <a:pt x="58506" y="98911"/>
                  <a:pt x="52578" y="104839"/>
                  <a:pt x="52578" y="112152"/>
                </a:cubicBezTo>
                <a:cubicBezTo>
                  <a:pt x="52578" y="119464"/>
                  <a:pt x="58506" y="125392"/>
                  <a:pt x="65818" y="125392"/>
                </a:cubicBezTo>
                <a:lnTo>
                  <a:pt x="198223" y="125392"/>
                </a:lnTo>
                <a:cubicBezTo>
                  <a:pt x="205535" y="125392"/>
                  <a:pt x="211463" y="119464"/>
                  <a:pt x="211463" y="112152"/>
                </a:cubicBezTo>
                <a:cubicBezTo>
                  <a:pt x="211463" y="104839"/>
                  <a:pt x="205535" y="98911"/>
                  <a:pt x="198223" y="98911"/>
                </a:cubicBezTo>
                <a:lnTo>
                  <a:pt x="65818" y="98911"/>
                </a:lnTo>
                <a:moveTo>
                  <a:pt x="65818" y="158493"/>
                </a:moveTo>
                <a:cubicBezTo>
                  <a:pt x="58506" y="158493"/>
                  <a:pt x="52578" y="164421"/>
                  <a:pt x="52578" y="171734"/>
                </a:cubicBezTo>
                <a:cubicBezTo>
                  <a:pt x="52578" y="179046"/>
                  <a:pt x="58506" y="184974"/>
                  <a:pt x="65818" y="184974"/>
                </a:cubicBezTo>
                <a:lnTo>
                  <a:pt x="198223" y="184974"/>
                </a:lnTo>
                <a:cubicBezTo>
                  <a:pt x="205535" y="184974"/>
                  <a:pt x="211463" y="179046"/>
                  <a:pt x="211463" y="171734"/>
                </a:cubicBezTo>
                <a:cubicBezTo>
                  <a:pt x="211463" y="164421"/>
                  <a:pt x="205535" y="158493"/>
                  <a:pt x="198223" y="158493"/>
                </a:cubicBezTo>
                <a:lnTo>
                  <a:pt x="65818" y="158493"/>
                </a:lnTo>
                <a:moveTo>
                  <a:pt x="65818" y="218075"/>
                </a:moveTo>
                <a:cubicBezTo>
                  <a:pt x="58506" y="218075"/>
                  <a:pt x="52578" y="224003"/>
                  <a:pt x="52578" y="231316"/>
                </a:cubicBezTo>
                <a:cubicBezTo>
                  <a:pt x="52578" y="238628"/>
                  <a:pt x="58506" y="244556"/>
                  <a:pt x="65818" y="244556"/>
                </a:cubicBezTo>
                <a:lnTo>
                  <a:pt x="132020" y="244556"/>
                </a:lnTo>
                <a:cubicBezTo>
                  <a:pt x="139333" y="244556"/>
                  <a:pt x="145261" y="238628"/>
                  <a:pt x="145261" y="231316"/>
                </a:cubicBezTo>
                <a:cubicBezTo>
                  <a:pt x="145261" y="224003"/>
                  <a:pt x="139333" y="218075"/>
                  <a:pt x="132020" y="218075"/>
                </a:cubicBezTo>
                <a:lnTo>
                  <a:pt x="65818" y="218075"/>
                </a:lnTo>
              </a:path>
            </a:pathLst>
          </a:custGeom>
          <a:solidFill>
            <a:srgbClr val="FFFFFF"/>
          </a:solidFill>
          <a:ln w="405" cap="flat">
            <a:noFill/>
            <a:prstDash val="solid"/>
            <a:miter/>
          </a:ln>
        </p:spPr>
        <p:txBody>
          <a:bodyPr rtlCol="0" anchor="ctr"/>
          <a:lstStyle/>
          <a:p>
            <a:endParaRPr lang="zh-CN" altLang="en-US" sz="1420"/>
          </a:p>
        </p:txBody>
      </p:sp>
      <p:sp>
        <p:nvSpPr>
          <p:cNvPr id="4" name="任意多边形: 形状 3"/>
          <p:cNvSpPr/>
          <p:nvPr>
            <p:custDataLst>
              <p:tags r:id="rId16"/>
            </p:custDataLst>
          </p:nvPr>
        </p:nvSpPr>
        <p:spPr>
          <a:xfrm>
            <a:off x="3574186" y="3105203"/>
            <a:ext cx="215310" cy="232326"/>
          </a:xfrm>
          <a:custGeom>
            <a:avLst/>
            <a:gdLst>
              <a:gd name="connsiteX0" fmla="*/ 221499 w 272472"/>
              <a:gd name="connsiteY0" fmla="*/ 294119 h 294005"/>
              <a:gd name="connsiteX1" fmla="*/ 51204 w 272472"/>
              <a:gd name="connsiteY1" fmla="*/ 294119 h 294005"/>
              <a:gd name="connsiteX2" fmla="*/ 115 w 272472"/>
              <a:gd name="connsiteY2" fmla="*/ 245118 h 294005"/>
              <a:gd name="connsiteX3" fmla="*/ 115 w 272472"/>
              <a:gd name="connsiteY3" fmla="*/ 49115 h 294005"/>
              <a:gd name="connsiteX4" fmla="*/ 51204 w 272472"/>
              <a:gd name="connsiteY4" fmla="*/ 114 h 294005"/>
              <a:gd name="connsiteX5" fmla="*/ 221499 w 272472"/>
              <a:gd name="connsiteY5" fmla="*/ 114 h 294005"/>
              <a:gd name="connsiteX6" fmla="*/ 272588 w 272472"/>
              <a:gd name="connsiteY6" fmla="*/ 49115 h 294005"/>
              <a:gd name="connsiteX7" fmla="*/ 272588 w 272472"/>
              <a:gd name="connsiteY7" fmla="*/ 245118 h 294005"/>
              <a:gd name="connsiteX8" fmla="*/ 221499 w 272472"/>
              <a:gd name="connsiteY8" fmla="*/ 294119 h 294005"/>
              <a:gd name="connsiteX9" fmla="*/ 136351 w 272472"/>
              <a:gd name="connsiteY9" fmla="*/ 135450 h 294005"/>
              <a:gd name="connsiteX10" fmla="*/ 204469 w 272472"/>
              <a:gd name="connsiteY10" fmla="*/ 67782 h 294005"/>
              <a:gd name="connsiteX11" fmla="*/ 187440 w 272472"/>
              <a:gd name="connsiteY11" fmla="*/ 50865 h 294005"/>
              <a:gd name="connsiteX12" fmla="*/ 170411 w 272472"/>
              <a:gd name="connsiteY12" fmla="*/ 67782 h 294005"/>
              <a:gd name="connsiteX13" fmla="*/ 136351 w 272472"/>
              <a:gd name="connsiteY13" fmla="*/ 101616 h 294005"/>
              <a:gd name="connsiteX14" fmla="*/ 102292 w 272472"/>
              <a:gd name="connsiteY14" fmla="*/ 67782 h 294005"/>
              <a:gd name="connsiteX15" fmla="*/ 85263 w 272472"/>
              <a:gd name="connsiteY15" fmla="*/ 50865 h 294005"/>
              <a:gd name="connsiteX16" fmla="*/ 68233 w 272472"/>
              <a:gd name="connsiteY16" fmla="*/ 67782 h 294005"/>
              <a:gd name="connsiteX17" fmla="*/ 136351 w 272472"/>
              <a:gd name="connsiteY17" fmla="*/ 135450 h 294005"/>
              <a:gd name="connsiteX18" fmla="*/ 170411 w 272472"/>
              <a:gd name="connsiteY18" fmla="*/ 236952 h 294005"/>
              <a:gd name="connsiteX19" fmla="*/ 187440 w 272472"/>
              <a:gd name="connsiteY19" fmla="*/ 220034 h 294005"/>
              <a:gd name="connsiteX20" fmla="*/ 170411 w 272472"/>
              <a:gd name="connsiteY20" fmla="*/ 203117 h 294005"/>
              <a:gd name="connsiteX21" fmla="*/ 102292 w 272472"/>
              <a:gd name="connsiteY21" fmla="*/ 203117 h 294005"/>
              <a:gd name="connsiteX22" fmla="*/ 85263 w 272472"/>
              <a:gd name="connsiteY22" fmla="*/ 220034 h 294005"/>
              <a:gd name="connsiteX23" fmla="*/ 102292 w 272472"/>
              <a:gd name="connsiteY23" fmla="*/ 236952 h 294005"/>
              <a:gd name="connsiteX24" fmla="*/ 170411 w 272472"/>
              <a:gd name="connsiteY24" fmla="*/ 236952 h 29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2472" h="294005">
                <a:moveTo>
                  <a:pt x="221499" y="294119"/>
                </a:moveTo>
                <a:lnTo>
                  <a:pt x="51204" y="294119"/>
                </a:lnTo>
                <a:cubicBezTo>
                  <a:pt x="22253" y="294119"/>
                  <a:pt x="115" y="272886"/>
                  <a:pt x="115" y="245118"/>
                </a:cubicBezTo>
                <a:lnTo>
                  <a:pt x="115" y="49115"/>
                </a:lnTo>
                <a:cubicBezTo>
                  <a:pt x="115" y="21348"/>
                  <a:pt x="22253" y="114"/>
                  <a:pt x="51204" y="114"/>
                </a:cubicBezTo>
                <a:lnTo>
                  <a:pt x="221499" y="114"/>
                </a:lnTo>
                <a:cubicBezTo>
                  <a:pt x="250449" y="114"/>
                  <a:pt x="272588" y="21348"/>
                  <a:pt x="272588" y="49115"/>
                </a:cubicBezTo>
                <a:lnTo>
                  <a:pt x="272588" y="245118"/>
                </a:lnTo>
                <a:cubicBezTo>
                  <a:pt x="272588" y="272886"/>
                  <a:pt x="250449" y="294119"/>
                  <a:pt x="221499" y="294119"/>
                </a:cubicBezTo>
                <a:moveTo>
                  <a:pt x="136351" y="135450"/>
                </a:moveTo>
                <a:cubicBezTo>
                  <a:pt x="173816" y="135450"/>
                  <a:pt x="204469" y="104999"/>
                  <a:pt x="204469" y="67782"/>
                </a:cubicBezTo>
                <a:cubicBezTo>
                  <a:pt x="204469" y="57632"/>
                  <a:pt x="197658" y="50865"/>
                  <a:pt x="187440" y="50865"/>
                </a:cubicBezTo>
                <a:cubicBezTo>
                  <a:pt x="177222" y="50865"/>
                  <a:pt x="170411" y="57632"/>
                  <a:pt x="170411" y="67782"/>
                </a:cubicBezTo>
                <a:cubicBezTo>
                  <a:pt x="170411" y="86391"/>
                  <a:pt x="155084" y="101616"/>
                  <a:pt x="136351" y="101616"/>
                </a:cubicBezTo>
                <a:cubicBezTo>
                  <a:pt x="117619" y="101616"/>
                  <a:pt x="102292" y="86391"/>
                  <a:pt x="102292" y="67782"/>
                </a:cubicBezTo>
                <a:cubicBezTo>
                  <a:pt x="102292" y="57632"/>
                  <a:pt x="95480" y="50865"/>
                  <a:pt x="85263" y="50865"/>
                </a:cubicBezTo>
                <a:cubicBezTo>
                  <a:pt x="75045" y="50865"/>
                  <a:pt x="68233" y="57632"/>
                  <a:pt x="68233" y="67782"/>
                </a:cubicBezTo>
                <a:cubicBezTo>
                  <a:pt x="68233" y="104999"/>
                  <a:pt x="98886" y="135450"/>
                  <a:pt x="136351" y="135450"/>
                </a:cubicBezTo>
                <a:moveTo>
                  <a:pt x="170411" y="236952"/>
                </a:moveTo>
                <a:cubicBezTo>
                  <a:pt x="180628" y="236952"/>
                  <a:pt x="187440" y="230185"/>
                  <a:pt x="187440" y="220034"/>
                </a:cubicBezTo>
                <a:cubicBezTo>
                  <a:pt x="187440" y="209885"/>
                  <a:pt x="180628" y="203117"/>
                  <a:pt x="170411" y="203117"/>
                </a:cubicBezTo>
                <a:lnTo>
                  <a:pt x="102292" y="203117"/>
                </a:lnTo>
                <a:cubicBezTo>
                  <a:pt x="92075" y="203117"/>
                  <a:pt x="85263" y="209885"/>
                  <a:pt x="85263" y="220034"/>
                </a:cubicBezTo>
                <a:cubicBezTo>
                  <a:pt x="85263" y="230185"/>
                  <a:pt x="92075" y="236952"/>
                  <a:pt x="102292" y="236952"/>
                </a:cubicBezTo>
                <a:lnTo>
                  <a:pt x="170411" y="236952"/>
                </a:lnTo>
              </a:path>
            </a:pathLst>
          </a:custGeom>
          <a:solidFill>
            <a:srgbClr val="FFFFFF"/>
          </a:solidFill>
          <a:ln w="10203" cap="flat">
            <a:noFill/>
            <a:prstDash val="solid"/>
            <a:miter/>
          </a:ln>
        </p:spPr>
        <p:txBody>
          <a:bodyPr rtlCol="0" anchor="ctr"/>
          <a:lstStyle/>
          <a:p>
            <a:endParaRPr lang="zh-CN" altLang="en-US" sz="142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低碳运输</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低碳运输方式</a:t>
            </a:r>
            <a:endParaRPr lang="zh-CN" altLang="en-US" sz="2400" dirty="0">
              <a:latin typeface="微软雅黑" panose="020B0503020204020204" pitchFamily="34" charset="-122"/>
              <a:ea typeface="微软雅黑" panose="020B0503020204020204" pitchFamily="34" charset="-122"/>
            </a:endParaRPr>
          </a:p>
        </p:txBody>
      </p:sp>
      <p:sp>
        <p:nvSpPr>
          <p:cNvPr id="2" name="任意多边形: 形状 1"/>
          <p:cNvSpPr/>
          <p:nvPr/>
        </p:nvSpPr>
        <p:spPr>
          <a:xfrm>
            <a:off x="3914407" y="2387084"/>
            <a:ext cx="1866265" cy="1503680"/>
          </a:xfrm>
          <a:custGeom>
            <a:avLst/>
            <a:gdLst>
              <a:gd name="connsiteX0" fmla="*/ 46929 w 1866264"/>
              <a:gd name="connsiteY0" fmla="*/ 1039931 h 1503956"/>
              <a:gd name="connsiteX1" fmla="*/ 57276 w 1866264"/>
              <a:gd name="connsiteY1" fmla="*/ 1050278 h 1503956"/>
              <a:gd name="connsiteX2" fmla="*/ 46929 w 1866264"/>
              <a:gd name="connsiteY2" fmla="*/ 1039931 h 1503956"/>
              <a:gd name="connsiteX3" fmla="*/ 1837147 w 1866264"/>
              <a:gd name="connsiteY3" fmla="*/ 1022108 h 1503956"/>
              <a:gd name="connsiteX4" fmla="*/ 1819353 w 1866264"/>
              <a:gd name="connsiteY4" fmla="*/ 1039901 h 1503956"/>
              <a:gd name="connsiteX5" fmla="*/ 1819449 w 1866264"/>
              <a:gd name="connsiteY5" fmla="*/ 1039763 h 1503956"/>
              <a:gd name="connsiteX6" fmla="*/ 1819588 w 1866264"/>
              <a:gd name="connsiteY6" fmla="*/ 1039667 h 1503956"/>
              <a:gd name="connsiteX7" fmla="*/ 1837147 w 1866264"/>
              <a:gd name="connsiteY7" fmla="*/ 1022108 h 1503956"/>
              <a:gd name="connsiteX8" fmla="*/ 27605 w 1866264"/>
              <a:gd name="connsiteY8" fmla="*/ 1020607 h 1503956"/>
              <a:gd name="connsiteX9" fmla="*/ 44890 w 1866264"/>
              <a:gd name="connsiteY9" fmla="*/ 1037892 h 1503956"/>
              <a:gd name="connsiteX10" fmla="*/ 46096 w 1866264"/>
              <a:gd name="connsiteY10" fmla="*/ 1038725 h 1503956"/>
              <a:gd name="connsiteX11" fmla="*/ 46929 w 1866264"/>
              <a:gd name="connsiteY11" fmla="*/ 1039931 h 1503956"/>
              <a:gd name="connsiteX12" fmla="*/ 45902 w 1866264"/>
              <a:gd name="connsiteY12" fmla="*/ 1038904 h 1503956"/>
              <a:gd name="connsiteX13" fmla="*/ 27605 w 1866264"/>
              <a:gd name="connsiteY13" fmla="*/ 1020607 h 1503956"/>
              <a:gd name="connsiteX14" fmla="*/ 933122 w 1866264"/>
              <a:gd name="connsiteY14" fmla="*/ 0 h 1503956"/>
              <a:gd name="connsiteX15" fmla="*/ 1039939 w 1866264"/>
              <a:gd name="connsiteY15" fmla="*/ 46921 h 1503956"/>
              <a:gd name="connsiteX16" fmla="*/ 1819340 w 1866264"/>
              <a:gd name="connsiteY16" fmla="*/ 826324 h 1503956"/>
              <a:gd name="connsiteX17" fmla="*/ 1854539 w 1866264"/>
              <a:gd name="connsiteY17" fmla="*/ 988936 h 1503956"/>
              <a:gd name="connsiteX18" fmla="*/ 1819449 w 1866264"/>
              <a:gd name="connsiteY18" fmla="*/ 1039763 h 1503956"/>
              <a:gd name="connsiteX19" fmla="*/ 1768617 w 1866264"/>
              <a:gd name="connsiteY19" fmla="*/ 1074862 h 1503956"/>
              <a:gd name="connsiteX20" fmla="*/ 1605976 w 1866264"/>
              <a:gd name="connsiteY20" fmla="*/ 1039695 h 1503956"/>
              <a:gd name="connsiteX21" fmla="*/ 1415332 w 1866264"/>
              <a:gd name="connsiteY21" fmla="*/ 849050 h 1503956"/>
              <a:gd name="connsiteX22" fmla="*/ 1414918 w 1866264"/>
              <a:gd name="connsiteY22" fmla="*/ 848636 h 1503956"/>
              <a:gd name="connsiteX23" fmla="*/ 1416367 w 1866264"/>
              <a:gd name="connsiteY23" fmla="*/ 1503956 h 1503956"/>
              <a:gd name="connsiteX24" fmla="*/ 449897 w 1866264"/>
              <a:gd name="connsiteY24" fmla="*/ 1503956 h 1503956"/>
              <a:gd name="connsiteX25" fmla="*/ 449897 w 1866264"/>
              <a:gd name="connsiteY25" fmla="*/ 846559 h 1503956"/>
              <a:gd name="connsiteX26" fmla="*/ 448636 w 1866264"/>
              <a:gd name="connsiteY26" fmla="*/ 847820 h 1503956"/>
              <a:gd name="connsiteX27" fmla="*/ 258549 w 1866264"/>
              <a:gd name="connsiteY27" fmla="*/ 1037907 h 1503956"/>
              <a:gd name="connsiteX28" fmla="*/ 95875 w 1866264"/>
              <a:gd name="connsiteY28" fmla="*/ 1073096 h 1503956"/>
              <a:gd name="connsiteX29" fmla="*/ 46096 w 1866264"/>
              <a:gd name="connsiteY29" fmla="*/ 1038725 h 1503956"/>
              <a:gd name="connsiteX30" fmla="*/ 11736 w 1866264"/>
              <a:gd name="connsiteY30" fmla="*/ 988960 h 1503956"/>
              <a:gd name="connsiteX31" fmla="*/ 46911 w 1866264"/>
              <a:gd name="connsiteY31" fmla="*/ 826325 h 1503956"/>
              <a:gd name="connsiteX32" fmla="*/ 826302 w 1866264"/>
              <a:gd name="connsiteY32" fmla="*/ 46935 h 1503956"/>
              <a:gd name="connsiteX33" fmla="*/ 933122 w 1866264"/>
              <a:gd name="connsiteY33" fmla="*/ 0 h 150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866264" h="1503956">
                <a:moveTo>
                  <a:pt x="46929" y="1039931"/>
                </a:moveTo>
                <a:lnTo>
                  <a:pt x="57276" y="1050278"/>
                </a:lnTo>
                <a:cubicBezTo>
                  <a:pt x="67168" y="1060170"/>
                  <a:pt x="70390" y="1063392"/>
                  <a:pt x="46929" y="1039931"/>
                </a:cubicBezTo>
                <a:close/>
                <a:moveTo>
                  <a:pt x="1837147" y="1022108"/>
                </a:moveTo>
                <a:cubicBezTo>
                  <a:pt x="1831217" y="1028038"/>
                  <a:pt x="1772436" y="1086819"/>
                  <a:pt x="1819353" y="1039901"/>
                </a:cubicBezTo>
                <a:lnTo>
                  <a:pt x="1819449" y="1039763"/>
                </a:lnTo>
                <a:lnTo>
                  <a:pt x="1819588" y="1039667"/>
                </a:lnTo>
                <a:cubicBezTo>
                  <a:pt x="1835228" y="1024027"/>
                  <a:pt x="1839124" y="1020131"/>
                  <a:pt x="1837147" y="1022108"/>
                </a:cubicBezTo>
                <a:close/>
                <a:moveTo>
                  <a:pt x="27605" y="1020607"/>
                </a:moveTo>
                <a:cubicBezTo>
                  <a:pt x="25460" y="1018462"/>
                  <a:pt x="29245" y="1022247"/>
                  <a:pt x="44890" y="1037892"/>
                </a:cubicBezTo>
                <a:lnTo>
                  <a:pt x="46096" y="1038725"/>
                </a:lnTo>
                <a:lnTo>
                  <a:pt x="46929" y="1039931"/>
                </a:lnTo>
                <a:lnTo>
                  <a:pt x="45902" y="1038904"/>
                </a:lnTo>
                <a:cubicBezTo>
                  <a:pt x="37826" y="1030828"/>
                  <a:pt x="29750" y="1022752"/>
                  <a:pt x="27605" y="1020607"/>
                </a:cubicBezTo>
                <a:close/>
                <a:moveTo>
                  <a:pt x="933122" y="0"/>
                </a:moveTo>
                <a:cubicBezTo>
                  <a:pt x="970889" y="-3"/>
                  <a:pt x="1008655" y="15636"/>
                  <a:pt x="1039939" y="46921"/>
                </a:cubicBezTo>
                <a:cubicBezTo>
                  <a:pt x="1102509" y="109491"/>
                  <a:pt x="1756786" y="763767"/>
                  <a:pt x="1819340" y="826324"/>
                </a:cubicBezTo>
                <a:cubicBezTo>
                  <a:pt x="1866259" y="873240"/>
                  <a:pt x="1877994" y="934732"/>
                  <a:pt x="1854539" y="988936"/>
                </a:cubicBezTo>
                <a:lnTo>
                  <a:pt x="1819449" y="1039763"/>
                </a:lnTo>
                <a:lnTo>
                  <a:pt x="1768617" y="1074862"/>
                </a:lnTo>
                <a:cubicBezTo>
                  <a:pt x="1714404" y="1098331"/>
                  <a:pt x="1652897" y="1086616"/>
                  <a:pt x="1605976" y="1039695"/>
                </a:cubicBezTo>
                <a:cubicBezTo>
                  <a:pt x="1582516" y="1016235"/>
                  <a:pt x="1505606" y="939324"/>
                  <a:pt x="1415332" y="849050"/>
                </a:cubicBezTo>
                <a:lnTo>
                  <a:pt x="1414918" y="848636"/>
                </a:lnTo>
                <a:lnTo>
                  <a:pt x="1416367" y="1503956"/>
                </a:lnTo>
                <a:lnTo>
                  <a:pt x="449897" y="1503956"/>
                </a:lnTo>
                <a:lnTo>
                  <a:pt x="449897" y="846559"/>
                </a:lnTo>
                <a:lnTo>
                  <a:pt x="448636" y="847820"/>
                </a:lnTo>
                <a:cubicBezTo>
                  <a:pt x="358678" y="937779"/>
                  <a:pt x="282017" y="1014439"/>
                  <a:pt x="258549" y="1037907"/>
                </a:cubicBezTo>
                <a:cubicBezTo>
                  <a:pt x="211614" y="1084843"/>
                  <a:pt x="150100" y="1096569"/>
                  <a:pt x="95875" y="1073096"/>
                </a:cubicBezTo>
                <a:lnTo>
                  <a:pt x="46096" y="1038725"/>
                </a:lnTo>
                <a:lnTo>
                  <a:pt x="11736" y="988960"/>
                </a:lnTo>
                <a:cubicBezTo>
                  <a:pt x="-11730" y="934748"/>
                  <a:pt x="-10" y="873245"/>
                  <a:pt x="46911" y="826325"/>
                </a:cubicBezTo>
                <a:cubicBezTo>
                  <a:pt x="109474" y="763763"/>
                  <a:pt x="763734" y="109504"/>
                  <a:pt x="826302" y="46935"/>
                </a:cubicBezTo>
                <a:cubicBezTo>
                  <a:pt x="857588" y="15650"/>
                  <a:pt x="895355" y="4"/>
                  <a:pt x="933122" y="0"/>
                </a:cubicBezTo>
                <a:close/>
              </a:path>
            </a:pathLst>
          </a:custGeom>
          <a:gradFill>
            <a:gsLst>
              <a:gs pos="90000">
                <a:schemeClr val="accent3">
                  <a:lumMod val="60000"/>
                  <a:lumOff val="40000"/>
                </a:schemeClr>
              </a:gs>
              <a:gs pos="37000">
                <a:schemeClr val="accent3"/>
              </a:gs>
            </a:gsLst>
            <a:lin ang="13500000" scaled="0"/>
          </a:gradFill>
          <a:ln>
            <a:noFill/>
          </a:ln>
          <a:effectLst>
            <a:outerShdw blurRad="50800" dist="38100" dir="2700000" algn="tl" rotWithShape="0">
              <a:schemeClr val="accent3">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71755" tIns="467995" rIns="71755" bIns="7175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b="1" dirty="0">
                <a:latin typeface="+mn-ea"/>
                <a:cs typeface="+mn-ea"/>
                <a:sym typeface="+mn-ea"/>
              </a:rPr>
              <a:t>03</a:t>
            </a:r>
            <a:endParaRPr lang="en-US" altLang="zh-CN" b="1" dirty="0">
              <a:latin typeface="+mn-ea"/>
              <a:cs typeface="+mn-ea"/>
              <a:sym typeface="+mn-ea"/>
            </a:endParaRPr>
          </a:p>
        </p:txBody>
      </p:sp>
      <p:sp>
        <p:nvSpPr>
          <p:cNvPr id="9" name="矩形 8"/>
          <p:cNvSpPr/>
          <p:nvPr/>
        </p:nvSpPr>
        <p:spPr>
          <a:xfrm>
            <a:off x="5570948" y="4585018"/>
            <a:ext cx="2843529" cy="433705"/>
          </a:xfrm>
          <a:prstGeom prst="rect">
            <a:avLst/>
          </a:prstGeom>
          <a:noFill/>
        </p:spPr>
        <p:txBody>
          <a:bodyPr wrap="square" lIns="0" tIns="0" rIns="0" bIns="0" rtlCol="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spcBef>
                <a:spcPct val="0"/>
              </a:spcBef>
              <a:spcAft>
                <a:spcPct val="0"/>
              </a:spcAft>
            </a:pPr>
            <a:r>
              <a:rPr lang="zh-CN" altLang="en-US" sz="1600" b="1" dirty="0">
                <a:solidFill>
                  <a:schemeClr val="accent2"/>
                </a:solidFill>
                <a:latin typeface="+mn-ea"/>
                <a:cs typeface="+mn-ea"/>
                <a:sym typeface="+mn-ea"/>
              </a:rPr>
              <a:t>运输模式创新</a:t>
            </a:r>
            <a:endParaRPr lang="zh-CN" altLang="en-US" sz="1600" b="1" dirty="0">
              <a:solidFill>
                <a:schemeClr val="accent2"/>
              </a:solidFill>
              <a:latin typeface="+mn-ea"/>
              <a:cs typeface="+mn-ea"/>
              <a:sym typeface="+mn-ea"/>
            </a:endParaRPr>
          </a:p>
        </p:txBody>
      </p:sp>
      <p:sp>
        <p:nvSpPr>
          <p:cNvPr id="10" name="矩形 9"/>
          <p:cNvSpPr/>
          <p:nvPr/>
        </p:nvSpPr>
        <p:spPr>
          <a:xfrm>
            <a:off x="5535473" y="5116119"/>
            <a:ext cx="3272840" cy="731520"/>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30000"/>
              </a:lnSpc>
              <a:buFont typeface="Arial" panose="020B0604020202020204" pitchFamily="34" charset="0"/>
              <a:buChar char="•"/>
            </a:pP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rPr>
              <a:t>通过运输模式的创新来实现低碳运输</a:t>
            </a:r>
            <a:endParaRPr lang="en-US" altLang="zh-CN"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a:p>
            <a:pPr marL="285750" indent="-285750">
              <a:lnSpc>
                <a:spcPct val="130000"/>
              </a:lnSpc>
              <a:buFont typeface="Arial" panose="020B0604020202020204" pitchFamily="34" charset="0"/>
              <a:buChar char="•"/>
            </a:pP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rPr>
              <a:t>如多式联运、</a:t>
            </a:r>
            <a:r>
              <a:rPr lang="zh-CN" altLang="zh-CN" sz="1200" dirty="0">
                <a:solidFill>
                  <a:schemeClr val="tx1">
                    <a:lumMod val="85000"/>
                    <a:lumOff val="15000"/>
                  </a:schemeClr>
                </a:solidFill>
                <a:latin typeface="宋体" panose="02010600030101010101" pitchFamily="2" charset="-122"/>
                <a:ea typeface="宋体" panose="02010600030101010101" pitchFamily="2" charset="-122"/>
                <a:cs typeface="+mn-ea"/>
              </a:rPr>
              <a:t>甩挂运输</a:t>
            </a: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rPr>
              <a:t>、</a:t>
            </a:r>
            <a:r>
              <a:rPr lang="zh-CN" altLang="zh-CN" sz="1200" dirty="0">
                <a:solidFill>
                  <a:schemeClr val="tx1">
                    <a:lumMod val="85000"/>
                    <a:lumOff val="15000"/>
                  </a:schemeClr>
                </a:solidFill>
                <a:latin typeface="宋体" panose="02010600030101010101" pitchFamily="2" charset="-122"/>
                <a:ea typeface="宋体" panose="02010600030101010101" pitchFamily="2" charset="-122"/>
                <a:cs typeface="+mn-ea"/>
              </a:rPr>
              <a:t>统仓共配</a:t>
            </a: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rPr>
              <a:t>等</a:t>
            </a:r>
            <a:endPar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p:txBody>
      </p:sp>
      <p:sp>
        <p:nvSpPr>
          <p:cNvPr id="11" name="矩形 10"/>
          <p:cNvSpPr/>
          <p:nvPr/>
        </p:nvSpPr>
        <p:spPr>
          <a:xfrm>
            <a:off x="76467" y="3918704"/>
            <a:ext cx="2843529" cy="433705"/>
          </a:xfrm>
          <a:prstGeom prst="rect">
            <a:avLst/>
          </a:prstGeom>
          <a:noFill/>
        </p:spPr>
        <p:txBody>
          <a:bodyPr wrap="square" lIns="0" tIns="0" rIns="0" bIns="0" rtlCol="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Bef>
                <a:spcPct val="0"/>
              </a:spcBef>
              <a:spcAft>
                <a:spcPct val="0"/>
              </a:spcAft>
            </a:pPr>
            <a:r>
              <a:rPr lang="zh-CN" altLang="en-US" sz="1600" b="1" dirty="0">
                <a:solidFill>
                  <a:schemeClr val="accent1"/>
                </a:solidFill>
                <a:latin typeface="+mn-ea"/>
                <a:cs typeface="+mn-ea"/>
                <a:sym typeface="+mn-ea"/>
              </a:rPr>
              <a:t>运输工具低碳化</a:t>
            </a:r>
            <a:endParaRPr lang="zh-CN" altLang="en-US" sz="1600" b="1" dirty="0">
              <a:solidFill>
                <a:schemeClr val="accent1"/>
              </a:solidFill>
              <a:latin typeface="+mn-ea"/>
              <a:cs typeface="+mn-ea"/>
              <a:sym typeface="+mn-ea"/>
            </a:endParaRPr>
          </a:p>
        </p:txBody>
      </p:sp>
      <p:sp>
        <p:nvSpPr>
          <p:cNvPr id="12" name="矩形 11"/>
          <p:cNvSpPr/>
          <p:nvPr/>
        </p:nvSpPr>
        <p:spPr>
          <a:xfrm>
            <a:off x="92043" y="4360029"/>
            <a:ext cx="3162599" cy="731520"/>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30000"/>
              </a:lnSpc>
              <a:spcBef>
                <a:spcPct val="0"/>
              </a:spcBef>
              <a:spcAft>
                <a:spcPct val="0"/>
              </a:spcAft>
              <a:buFont typeface="Arial" panose="020B0604020202020204" pitchFamily="34" charset="0"/>
              <a:buChar char="•"/>
            </a:pP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rPr>
              <a:t>使用全电动、混合电动等新能源物流车，并持续完善物流站点的基础设施配备（如光伏充电析等）</a:t>
            </a:r>
            <a:endParaRPr lang="en-US" altLang="zh-CN"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a:p>
            <a:pPr marL="285750" indent="-285750">
              <a:lnSpc>
                <a:spcPct val="130000"/>
              </a:lnSpc>
              <a:spcBef>
                <a:spcPct val="0"/>
              </a:spcBef>
              <a:spcAft>
                <a:spcPct val="0"/>
              </a:spcAft>
              <a:buFont typeface="Arial" panose="020B0604020202020204" pitchFamily="34" charset="0"/>
              <a:buChar char="•"/>
            </a:pP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rPr>
              <a:t>充分运用高效率、低排放的交通运输设备、机械设备，提高设备的节能和二氧化碳排放量</a:t>
            </a:r>
            <a:endPar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p:txBody>
      </p:sp>
      <p:sp>
        <p:nvSpPr>
          <p:cNvPr id="13" name="矩形 12"/>
          <p:cNvSpPr/>
          <p:nvPr/>
        </p:nvSpPr>
        <p:spPr>
          <a:xfrm>
            <a:off x="5903863" y="2240915"/>
            <a:ext cx="2843529" cy="433705"/>
          </a:xfrm>
          <a:prstGeom prst="rect">
            <a:avLst/>
          </a:prstGeom>
          <a:noFill/>
        </p:spPr>
        <p:txBody>
          <a:bodyPr wrap="square" lIns="0" tIns="0" rIns="0" bIns="0" rtlCol="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spcBef>
                <a:spcPct val="0"/>
              </a:spcBef>
              <a:spcAft>
                <a:spcPct val="0"/>
              </a:spcAft>
            </a:pPr>
            <a:r>
              <a:rPr lang="zh-CN" altLang="en-US" sz="1600" b="1" dirty="0">
                <a:solidFill>
                  <a:schemeClr val="accent3"/>
                </a:solidFill>
                <a:latin typeface="+mn-ea"/>
                <a:cs typeface="+mn-ea"/>
                <a:sym typeface="+mn-ea"/>
              </a:rPr>
              <a:t>运输距离优化</a:t>
            </a:r>
            <a:endParaRPr lang="zh-CN" altLang="en-US" sz="1600" b="1" dirty="0">
              <a:solidFill>
                <a:schemeClr val="accent3"/>
              </a:solidFill>
              <a:latin typeface="+mn-ea"/>
              <a:cs typeface="+mn-ea"/>
              <a:sym typeface="+mn-ea"/>
            </a:endParaRPr>
          </a:p>
        </p:txBody>
      </p:sp>
      <p:sp>
        <p:nvSpPr>
          <p:cNvPr id="14" name="矩形 13"/>
          <p:cNvSpPr/>
          <p:nvPr/>
        </p:nvSpPr>
        <p:spPr>
          <a:xfrm>
            <a:off x="5867322" y="2862454"/>
            <a:ext cx="2916609" cy="731520"/>
          </a:xfrm>
          <a:prstGeom prst="rect">
            <a:avLst/>
          </a:prstGeom>
          <a:noFill/>
        </p:spPr>
        <p:txBody>
          <a:bodyPr wrap="square" lIns="0" tIns="0" rIns="0" bIns="0" rtlCol="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30000"/>
              </a:lnSpc>
              <a:buFont typeface="Arial" panose="020B0604020202020204" pitchFamily="34" charset="0"/>
              <a:buChar char="•"/>
            </a:pPr>
            <a:r>
              <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rPr>
              <a:t>运输距离优化可通过运输路径规划实现</a:t>
            </a:r>
            <a:endParaRPr lang="en-US" altLang="zh-CN"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a:p>
            <a:pPr marL="285750" indent="-285750">
              <a:lnSpc>
                <a:spcPct val="130000"/>
              </a:lnSpc>
              <a:buFont typeface="Arial" panose="020B0604020202020204" pitchFamily="34" charset="0"/>
              <a:buChar char="•"/>
            </a:pPr>
            <a:r>
              <a:rPr lang="zh-CN" altLang="zh-CN" sz="1200" dirty="0">
                <a:solidFill>
                  <a:schemeClr val="tx1">
                    <a:lumMod val="85000"/>
                    <a:lumOff val="15000"/>
                  </a:schemeClr>
                </a:solidFill>
                <a:latin typeface="宋体" panose="02010600030101010101" pitchFamily="2" charset="-122"/>
                <a:ea typeface="宋体" panose="02010600030101010101" pitchFamily="2" charset="-122"/>
                <a:cs typeface="+mn-ea"/>
              </a:rPr>
              <a:t>通过确定物流节点要素地理位置等方式，优化和提高物流系统的有效性和效率，选择最优配送线路，减少运输距离。</a:t>
            </a:r>
            <a:endParaRPr lang="en-US" altLang="zh-CN"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a:p>
            <a:pPr marL="285750" indent="-285750">
              <a:lnSpc>
                <a:spcPct val="130000"/>
              </a:lnSpc>
              <a:buFont typeface="Arial" panose="020B0604020202020204" pitchFamily="34" charset="0"/>
              <a:buChar char="•"/>
            </a:pPr>
            <a:r>
              <a:rPr lang="zh-CN" altLang="zh-CN" sz="1200" dirty="0">
                <a:solidFill>
                  <a:schemeClr val="tx1">
                    <a:lumMod val="85000"/>
                    <a:lumOff val="15000"/>
                  </a:schemeClr>
                </a:solidFill>
                <a:latin typeface="宋体" panose="02010600030101010101" pitchFamily="2" charset="-122"/>
                <a:ea typeface="宋体" panose="02010600030101010101" pitchFamily="2" charset="-122"/>
                <a:cs typeface="+mn-ea"/>
              </a:rPr>
              <a:t>距离优化还可以通过装载优化减少运距。</a:t>
            </a:r>
            <a:endParaRPr lang="zh-CN" altLang="en-US" sz="1200" dirty="0">
              <a:solidFill>
                <a:schemeClr val="tx1">
                  <a:lumMod val="85000"/>
                  <a:lumOff val="15000"/>
                </a:schemeClr>
              </a:solidFill>
              <a:latin typeface="宋体" panose="02010600030101010101" pitchFamily="2" charset="-122"/>
              <a:ea typeface="宋体" panose="02010600030101010101" pitchFamily="2" charset="-122"/>
              <a:cs typeface="+mn-ea"/>
              <a:sym typeface="+mn-ea"/>
            </a:endParaRPr>
          </a:p>
        </p:txBody>
      </p:sp>
      <p:sp>
        <p:nvSpPr>
          <p:cNvPr id="15" name="任意多边形 2"/>
          <p:cNvSpPr/>
          <p:nvPr/>
        </p:nvSpPr>
        <p:spPr>
          <a:xfrm>
            <a:off x="3254642" y="4005064"/>
            <a:ext cx="967740" cy="967740"/>
          </a:xfrm>
          <a:custGeom>
            <a:avLst/>
            <a:gdLst/>
            <a:ahLst/>
            <a:cxnLst>
              <a:cxn ang="3">
                <a:pos x="hc" y="t"/>
              </a:cxn>
              <a:cxn ang="cd2">
                <a:pos x="l" y="vc"/>
              </a:cxn>
              <a:cxn ang="cd4">
                <a:pos x="hc" y="b"/>
              </a:cxn>
              <a:cxn ang="0">
                <a:pos x="r" y="vc"/>
              </a:cxn>
            </a:cxnLst>
            <a:rect l="l" t="t" r="r" b="b"/>
            <a:pathLst>
              <a:path w="1524" h="1524">
                <a:moveTo>
                  <a:pt x="762" y="0"/>
                </a:moveTo>
                <a:lnTo>
                  <a:pt x="1524" y="0"/>
                </a:lnTo>
                <a:lnTo>
                  <a:pt x="1524" y="1524"/>
                </a:lnTo>
                <a:lnTo>
                  <a:pt x="762" y="1524"/>
                </a:lnTo>
                <a:cubicBezTo>
                  <a:pt x="341" y="1524"/>
                  <a:pt x="0" y="1183"/>
                  <a:pt x="0" y="762"/>
                </a:cubicBezTo>
                <a:cubicBezTo>
                  <a:pt x="0" y="341"/>
                  <a:pt x="341" y="0"/>
                  <a:pt x="762" y="0"/>
                </a:cubicBezTo>
                <a:close/>
              </a:path>
            </a:pathLst>
          </a:custGeom>
          <a:gradFill>
            <a:gsLst>
              <a:gs pos="0">
                <a:schemeClr val="accent1">
                  <a:lumMod val="60000"/>
                  <a:lumOff val="40000"/>
                </a:schemeClr>
              </a:gs>
              <a:gs pos="100000">
                <a:schemeClr val="accent1">
                  <a:alpha val="100000"/>
                </a:schemeClr>
              </a:gs>
            </a:gsLst>
            <a:lin ang="2700000" scaled="0"/>
          </a:gradFill>
          <a:ln>
            <a:noFill/>
          </a:ln>
          <a:effectLst>
            <a:outerShdw blurRad="50800" dist="38100" dir="2700000" algn="tl"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none" lIns="71755" tIns="71755" rIns="36195" bIns="7175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b="1">
                <a:latin typeface="+mn-ea"/>
                <a:cs typeface="+mn-ea"/>
                <a:sym typeface="+mn-ea"/>
              </a:rPr>
              <a:t>01</a:t>
            </a:r>
            <a:endParaRPr lang="en-US" altLang="zh-CN" b="1">
              <a:latin typeface="+mn-ea"/>
              <a:cs typeface="+mn-ea"/>
              <a:sym typeface="+mn-ea"/>
            </a:endParaRPr>
          </a:p>
        </p:txBody>
      </p:sp>
      <p:sp>
        <p:nvSpPr>
          <p:cNvPr id="16" name="任意多边形 3"/>
          <p:cNvSpPr/>
          <p:nvPr/>
        </p:nvSpPr>
        <p:spPr>
          <a:xfrm>
            <a:off x="4351922" y="4005064"/>
            <a:ext cx="990600" cy="960755"/>
          </a:xfrm>
          <a:custGeom>
            <a:avLst/>
            <a:gdLst/>
            <a:ahLst/>
            <a:cxnLst>
              <a:cxn ang="3">
                <a:pos x="hc" y="t"/>
              </a:cxn>
              <a:cxn ang="cd2">
                <a:pos x="l" y="vc"/>
              </a:cxn>
              <a:cxn ang="cd4">
                <a:pos x="hc" y="b"/>
              </a:cxn>
              <a:cxn ang="0">
                <a:pos x="r" y="vc"/>
              </a:cxn>
            </a:cxnLst>
            <a:rect l="l" t="t" r="r" b="b"/>
            <a:pathLst>
              <a:path w="1560" h="1513">
                <a:moveTo>
                  <a:pt x="0" y="0"/>
                </a:moveTo>
                <a:lnTo>
                  <a:pt x="1560" y="0"/>
                </a:lnTo>
                <a:lnTo>
                  <a:pt x="1560" y="773"/>
                </a:lnTo>
                <a:cubicBezTo>
                  <a:pt x="1560" y="1182"/>
                  <a:pt x="1229" y="1513"/>
                  <a:pt x="820" y="1513"/>
                </a:cubicBezTo>
                <a:lnTo>
                  <a:pt x="0" y="1513"/>
                </a:lnTo>
                <a:lnTo>
                  <a:pt x="0" y="0"/>
                </a:lnTo>
                <a:close/>
              </a:path>
            </a:pathLst>
          </a:custGeom>
          <a:gradFill>
            <a:gsLst>
              <a:gs pos="0">
                <a:schemeClr val="accent2">
                  <a:lumMod val="60000"/>
                  <a:lumOff val="40000"/>
                </a:schemeClr>
              </a:gs>
              <a:gs pos="100000">
                <a:schemeClr val="accent2"/>
              </a:gs>
            </a:gsLst>
            <a:lin ang="2700000" scaled="0"/>
          </a:gradFill>
          <a:ln>
            <a:noFill/>
          </a:ln>
          <a:effectLst>
            <a:outerShdw blurRad="50800" dist="38100" dir="2700000" algn="tl"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none" lIns="71755" tIns="71755" rIns="144145" bIns="7175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b="1">
                <a:latin typeface="+mn-ea"/>
                <a:cs typeface="+mn-ea"/>
                <a:sym typeface="+mn-ea"/>
              </a:rPr>
              <a:t>02</a:t>
            </a:r>
            <a:endParaRPr lang="en-US" altLang="zh-CN" b="1">
              <a:latin typeface="+mn-ea"/>
              <a:cs typeface="+mn-ea"/>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低碳运输组织</a:t>
            </a:r>
            <a:endParaRPr lang="zh-CN" sz="2800" dirty="0">
              <a:ea typeface="微软雅黑" panose="020B0503020204020204" pitchFamily="34" charset="-122"/>
              <a:sym typeface="+mn-ea"/>
            </a:endParaRPr>
          </a:p>
        </p:txBody>
      </p:sp>
      <p:sp>
        <p:nvSpPr>
          <p:cNvPr id="3" name="矩形: 圆角 2"/>
          <p:cNvSpPr/>
          <p:nvPr/>
        </p:nvSpPr>
        <p:spPr>
          <a:xfrm>
            <a:off x="783983" y="2852936"/>
            <a:ext cx="3219016" cy="2080988"/>
          </a:xfrm>
          <a:prstGeom prst="roundRect">
            <a:avLst>
              <a:gd name="adj" fmla="val 576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矩形 3"/>
          <p:cNvSpPr/>
          <p:nvPr/>
        </p:nvSpPr>
        <p:spPr>
          <a:xfrm>
            <a:off x="783895" y="5245465"/>
            <a:ext cx="3218469" cy="989514"/>
          </a:xfrm>
          <a:prstGeom prst="rect">
            <a:avLst/>
          </a:prstGeom>
        </p:spPr>
        <p:txBody>
          <a:bodyPr wrap="square" lIns="0" tIns="0" rIns="0" b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spcAft>
                <a:spcPct val="0"/>
              </a:spcAft>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内部组织的核心在于通过物流信息化建设推动低碳目标的实现</a:t>
            </a:r>
            <a:endParaRPr lang="zh-CN" altLang="en-US" sz="1500" dirty="0">
              <a:ln>
                <a:noFill/>
                <a:prstDash val="sysDot"/>
              </a:ln>
              <a:solidFill>
                <a:schemeClr val="tx1">
                  <a:lumMod val="85000"/>
                  <a:lumOff val="15000"/>
                </a:schemeClr>
              </a:solidFill>
              <a:latin typeface="+mn-ea"/>
              <a:cs typeface="+mn-ea"/>
            </a:endParaRPr>
          </a:p>
        </p:txBody>
      </p:sp>
      <p:sp>
        <p:nvSpPr>
          <p:cNvPr id="5" name="矩形 4"/>
          <p:cNvSpPr/>
          <p:nvPr/>
        </p:nvSpPr>
        <p:spPr>
          <a:xfrm>
            <a:off x="4787750" y="5236850"/>
            <a:ext cx="3794533" cy="989514"/>
          </a:xfrm>
          <a:prstGeom prst="rect">
            <a:avLst/>
          </a:prstGeom>
        </p:spPr>
        <p:txBody>
          <a:bodyPr wrap="square" lIns="0" tIns="0" rIns="0" b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spcBef>
                <a:spcPct val="0"/>
              </a:spcBef>
              <a:spcAft>
                <a:spcPct val="0"/>
              </a:spcAft>
            </a:pP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外部组织中能实现低碳运输的重要方式是实现共同配送（或协同配送）。</a:t>
            </a:r>
            <a:endParaRPr lang="zh-CN" altLang="en-US" sz="1500" dirty="0">
              <a:ln>
                <a:noFill/>
                <a:prstDash val="sysDot"/>
              </a:ln>
              <a:solidFill>
                <a:schemeClr val="tx1">
                  <a:lumMod val="85000"/>
                  <a:lumOff val="15000"/>
                </a:schemeClr>
              </a:solidFill>
              <a:latin typeface="+mn-ea"/>
              <a:cs typeface="+mn-ea"/>
            </a:endParaRPr>
          </a:p>
        </p:txBody>
      </p:sp>
      <p:pic>
        <p:nvPicPr>
          <p:cNvPr id="6" name="图片 5"/>
          <p:cNvPicPr>
            <a:picLocks noChangeAspect="1"/>
          </p:cNvPicPr>
          <p:nvPr/>
        </p:nvPicPr>
        <p:blipFill rotWithShape="1">
          <a:blip r:embed="rId2"/>
          <a:srcRect t="4857" b="4857"/>
          <a:stretch>
            <a:fillRect/>
          </a:stretch>
        </p:blipFill>
        <p:spPr>
          <a:xfrm>
            <a:off x="1152885" y="1692155"/>
            <a:ext cx="2284312" cy="2062404"/>
          </a:xfrm>
          <a:custGeom>
            <a:avLst/>
            <a:gdLst>
              <a:gd name="connsiteX0" fmla="*/ 128742 w 2232000"/>
              <a:gd name="connsiteY0" fmla="*/ 0 h 2232000"/>
              <a:gd name="connsiteX1" fmla="*/ 2103258 w 2232000"/>
              <a:gd name="connsiteY1" fmla="*/ 0 h 2232000"/>
              <a:gd name="connsiteX2" fmla="*/ 2232000 w 2232000"/>
              <a:gd name="connsiteY2" fmla="*/ 128742 h 2232000"/>
              <a:gd name="connsiteX3" fmla="*/ 2232000 w 2232000"/>
              <a:gd name="connsiteY3" fmla="*/ 2103258 h 2232000"/>
              <a:gd name="connsiteX4" fmla="*/ 2103258 w 2232000"/>
              <a:gd name="connsiteY4" fmla="*/ 2232000 h 2232000"/>
              <a:gd name="connsiteX5" fmla="*/ 128742 w 2232000"/>
              <a:gd name="connsiteY5" fmla="*/ 2232000 h 2232000"/>
              <a:gd name="connsiteX6" fmla="*/ 0 w 2232000"/>
              <a:gd name="connsiteY6" fmla="*/ 2103258 h 2232000"/>
              <a:gd name="connsiteX7" fmla="*/ 0 w 2232000"/>
              <a:gd name="connsiteY7" fmla="*/ 128742 h 2232000"/>
              <a:gd name="connsiteX8" fmla="*/ 128742 w 2232000"/>
              <a:gd name="connsiteY8" fmla="*/ 0 h 22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00" h="2232000">
                <a:moveTo>
                  <a:pt x="128742" y="0"/>
                </a:moveTo>
                <a:lnTo>
                  <a:pt x="2103258" y="0"/>
                </a:lnTo>
                <a:cubicBezTo>
                  <a:pt x="2174360" y="0"/>
                  <a:pt x="2232000" y="57640"/>
                  <a:pt x="2232000" y="128742"/>
                </a:cubicBezTo>
                <a:lnTo>
                  <a:pt x="2232000" y="2103258"/>
                </a:lnTo>
                <a:cubicBezTo>
                  <a:pt x="2232000" y="2174360"/>
                  <a:pt x="2174360" y="2232000"/>
                  <a:pt x="2103258" y="2232000"/>
                </a:cubicBezTo>
                <a:lnTo>
                  <a:pt x="128742" y="2232000"/>
                </a:lnTo>
                <a:cubicBezTo>
                  <a:pt x="57640" y="2232000"/>
                  <a:pt x="0" y="2174360"/>
                  <a:pt x="0" y="2103258"/>
                </a:cubicBezTo>
                <a:lnTo>
                  <a:pt x="0" y="128742"/>
                </a:lnTo>
                <a:cubicBezTo>
                  <a:pt x="0" y="57640"/>
                  <a:pt x="57640" y="0"/>
                  <a:pt x="128742" y="0"/>
                </a:cubicBezTo>
                <a:close/>
              </a:path>
            </a:pathLst>
          </a:custGeom>
          <a:ln>
            <a:solidFill>
              <a:schemeClr val="accent1"/>
            </a:solidFill>
          </a:ln>
        </p:spPr>
      </p:pic>
      <p:sp>
        <p:nvSpPr>
          <p:cNvPr id="7" name="矩形 6"/>
          <p:cNvSpPr/>
          <p:nvPr/>
        </p:nvSpPr>
        <p:spPr>
          <a:xfrm>
            <a:off x="758532" y="3959102"/>
            <a:ext cx="3278121" cy="844652"/>
          </a:xfrm>
          <a:prstGeom prst="rect">
            <a:avLst/>
          </a:prstGeom>
          <a:noFill/>
        </p:spPr>
        <p:txBody>
          <a:bodyPr wrap="square" lIns="0" tIns="0" rIns="0" bIns="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kumimoji="1" lang="zh-CN" altLang="en-US" sz="2400" b="1" dirty="0">
                <a:solidFill>
                  <a:srgbClr val="FFFFFF"/>
                </a:solidFill>
                <a:latin typeface="+mn-ea"/>
                <a:cs typeface="+mn-ea"/>
              </a:rPr>
              <a:t>内部组织</a:t>
            </a:r>
            <a:endParaRPr kumimoji="1" lang="zh-CN" altLang="en-US" sz="2400" b="1" dirty="0">
              <a:solidFill>
                <a:srgbClr val="FFFFFF"/>
              </a:solidFill>
              <a:latin typeface="+mn-ea"/>
              <a:cs typeface="+mn-ea"/>
            </a:endParaRPr>
          </a:p>
        </p:txBody>
      </p:sp>
      <p:sp>
        <p:nvSpPr>
          <p:cNvPr id="8" name="矩形: 圆角 7"/>
          <p:cNvSpPr/>
          <p:nvPr/>
        </p:nvSpPr>
        <p:spPr>
          <a:xfrm>
            <a:off x="5075509" y="2852936"/>
            <a:ext cx="3219016" cy="2080988"/>
          </a:xfrm>
          <a:prstGeom prst="roundRect">
            <a:avLst>
              <a:gd name="adj" fmla="val 576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7" name="图片 16"/>
          <p:cNvPicPr>
            <a:picLocks noChangeAspect="1"/>
          </p:cNvPicPr>
          <p:nvPr/>
        </p:nvPicPr>
        <p:blipFill>
          <a:blip r:embed="rId3"/>
          <a:srcRect l="13305" r="13305"/>
          <a:stretch>
            <a:fillRect/>
          </a:stretch>
        </p:blipFill>
        <p:spPr>
          <a:xfrm>
            <a:off x="5444411" y="1692155"/>
            <a:ext cx="2284312" cy="2062404"/>
          </a:xfrm>
          <a:custGeom>
            <a:avLst/>
            <a:gdLst>
              <a:gd name="connsiteX0" fmla="*/ 128742 w 2232000"/>
              <a:gd name="connsiteY0" fmla="*/ 0 h 2232000"/>
              <a:gd name="connsiteX1" fmla="*/ 2103258 w 2232000"/>
              <a:gd name="connsiteY1" fmla="*/ 0 h 2232000"/>
              <a:gd name="connsiteX2" fmla="*/ 2232000 w 2232000"/>
              <a:gd name="connsiteY2" fmla="*/ 128742 h 2232000"/>
              <a:gd name="connsiteX3" fmla="*/ 2232000 w 2232000"/>
              <a:gd name="connsiteY3" fmla="*/ 2103258 h 2232000"/>
              <a:gd name="connsiteX4" fmla="*/ 2103258 w 2232000"/>
              <a:gd name="connsiteY4" fmla="*/ 2232000 h 2232000"/>
              <a:gd name="connsiteX5" fmla="*/ 128742 w 2232000"/>
              <a:gd name="connsiteY5" fmla="*/ 2232000 h 2232000"/>
              <a:gd name="connsiteX6" fmla="*/ 0 w 2232000"/>
              <a:gd name="connsiteY6" fmla="*/ 2103258 h 2232000"/>
              <a:gd name="connsiteX7" fmla="*/ 0 w 2232000"/>
              <a:gd name="connsiteY7" fmla="*/ 128742 h 2232000"/>
              <a:gd name="connsiteX8" fmla="*/ 128742 w 2232000"/>
              <a:gd name="connsiteY8" fmla="*/ 0 h 22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00" h="2232000">
                <a:moveTo>
                  <a:pt x="128742" y="0"/>
                </a:moveTo>
                <a:lnTo>
                  <a:pt x="2103258" y="0"/>
                </a:lnTo>
                <a:cubicBezTo>
                  <a:pt x="2174360" y="0"/>
                  <a:pt x="2232000" y="57640"/>
                  <a:pt x="2232000" y="128742"/>
                </a:cubicBezTo>
                <a:lnTo>
                  <a:pt x="2232000" y="2103258"/>
                </a:lnTo>
                <a:cubicBezTo>
                  <a:pt x="2232000" y="2174360"/>
                  <a:pt x="2174360" y="2232000"/>
                  <a:pt x="2103258" y="2232000"/>
                </a:cubicBezTo>
                <a:lnTo>
                  <a:pt x="128742" y="2232000"/>
                </a:lnTo>
                <a:cubicBezTo>
                  <a:pt x="57640" y="2232000"/>
                  <a:pt x="0" y="2174360"/>
                  <a:pt x="0" y="2103258"/>
                </a:cubicBezTo>
                <a:lnTo>
                  <a:pt x="0" y="128742"/>
                </a:lnTo>
                <a:cubicBezTo>
                  <a:pt x="0" y="57640"/>
                  <a:pt x="57640" y="0"/>
                  <a:pt x="128742" y="0"/>
                </a:cubicBezTo>
                <a:close/>
              </a:path>
            </a:pathLst>
          </a:custGeom>
          <a:ln>
            <a:solidFill>
              <a:schemeClr val="accent1"/>
            </a:solidFill>
          </a:ln>
        </p:spPr>
      </p:pic>
      <p:sp>
        <p:nvSpPr>
          <p:cNvPr id="18" name="矩形 17"/>
          <p:cNvSpPr/>
          <p:nvPr/>
        </p:nvSpPr>
        <p:spPr>
          <a:xfrm>
            <a:off x="5050693" y="3959102"/>
            <a:ext cx="3278121" cy="844652"/>
          </a:xfrm>
          <a:prstGeom prst="rect">
            <a:avLst/>
          </a:prstGeom>
          <a:noFill/>
        </p:spPr>
        <p:txBody>
          <a:bodyPr wrap="square" lIns="0" tIns="0" rIns="0" bIns="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kumimoji="1" lang="zh-CN" altLang="en-US" sz="2400" b="1" dirty="0">
                <a:solidFill>
                  <a:srgbClr val="FFFFFF"/>
                </a:solidFill>
                <a:latin typeface="+mn-ea"/>
                <a:cs typeface="+mn-ea"/>
              </a:rPr>
              <a:t>外部组织</a:t>
            </a:r>
            <a:endParaRPr kumimoji="1" lang="zh-CN" altLang="en-US" sz="2400" b="1" dirty="0">
              <a:solidFill>
                <a:srgbClr val="FFFFFF"/>
              </a:solidFill>
              <a:latin typeface="+mn-ea"/>
              <a:cs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826141" cy="58477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导入案例</a:t>
            </a:r>
            <a:endParaRPr lang="zh-CN" altLang="en-US" sz="3200" b="1" dirty="0">
              <a:latin typeface="Verdana" panose="020B0604030504040204" pitchFamily="34" charset="0"/>
              <a:ea typeface="微软雅黑" panose="020B0503020204020204" pitchFamily="34" charset="-122"/>
            </a:endParaRPr>
          </a:p>
        </p:txBody>
      </p:sp>
      <p:sp>
        <p:nvSpPr>
          <p:cNvPr id="4" name="文本框 3"/>
          <p:cNvSpPr txBox="1"/>
          <p:nvPr/>
        </p:nvSpPr>
        <p:spPr>
          <a:xfrm>
            <a:off x="755576" y="1772816"/>
            <a:ext cx="7488832" cy="4524315"/>
          </a:xfrm>
          <a:prstGeom prst="rect">
            <a:avLst/>
          </a:prstGeom>
          <a:noFill/>
        </p:spPr>
        <p:txBody>
          <a:bodyPr wrap="square">
            <a:spAutoFit/>
          </a:bodyPr>
          <a:lstStyle/>
          <a:p>
            <a:r>
              <a:rPr lang="zh-CN" altLang="en-US" sz="1800" dirty="0"/>
              <a:t>     苹果公司致力于推动供应链低碳化转型，成为全球典范。</a:t>
            </a:r>
            <a:endParaRPr lang="en-US" altLang="zh-CN" sz="1800" dirty="0"/>
          </a:p>
          <a:p>
            <a:r>
              <a:rPr lang="en-US" altLang="zh-CN" sz="1800" dirty="0"/>
              <a:t>     </a:t>
            </a:r>
            <a:endParaRPr lang="en-US" altLang="zh-CN" sz="1800" dirty="0"/>
          </a:p>
          <a:p>
            <a:r>
              <a:rPr lang="en-US" altLang="zh-CN" sz="1800" dirty="0"/>
              <a:t>     </a:t>
            </a:r>
            <a:r>
              <a:rPr lang="zh-CN" altLang="en-US" sz="1800" dirty="0"/>
              <a:t>苹果公司在设计阶段就考虑环境影响，采用环保材料如回收铝材和可再生能源，优化产品结构以减少能源消耗。在包装上，苹果减少材料使用并采用可回收材质，如iPhone 15使用了75%的再生铝金属和100%的再生钴，包装盒也取消塑封膜改为纸质材料。此外，通过“Apple Trade In”计划鼓励用户回收旧设备，延长产品寿命。</a:t>
            </a:r>
            <a:endParaRPr lang="zh-CN" altLang="en-US" sz="1800" dirty="0"/>
          </a:p>
          <a:p>
            <a:endParaRPr lang="zh-CN" altLang="en-US" sz="1800" dirty="0"/>
          </a:p>
          <a:p>
            <a:r>
              <a:rPr lang="zh-CN" altLang="en-US" sz="1800" dirty="0"/>
              <a:t>      苹果公司与供应商紧密合作，要求遵循严格的环保标准，并提供培训与技术支持以改进生产工艺和减少碳排放。2023年，苹果与250多家供应商承诺100%使用可再生电力生产其产品，并通过绿色金融工具支持供应商清洁能源转型。</a:t>
            </a:r>
            <a:endParaRPr lang="zh-CN" altLang="en-US" sz="1800" dirty="0"/>
          </a:p>
          <a:p>
            <a:endParaRPr lang="zh-CN" altLang="en-US" sz="1800" dirty="0"/>
          </a:p>
          <a:p>
            <a:r>
              <a:rPr lang="zh-CN" altLang="en-US" sz="1800" dirty="0"/>
              <a:t>     通过这些措施，苹果公司成功构建了低碳供应链，展示了企业应对环境挑战的决心，为其他企业提供了宝贵经验。借鉴苹果的实践，更多企业可以加入低碳供应链建设，共同推动全球可持续发展。</a:t>
            </a:r>
            <a:endParaRPr lang="zh-CN" altLang="en-US" sz="1800" dirty="0"/>
          </a:p>
        </p:txBody>
      </p:sp>
      <p:sp>
        <p:nvSpPr>
          <p:cNvPr id="6" name="文本框 5"/>
          <p:cNvSpPr txBox="1"/>
          <p:nvPr/>
        </p:nvSpPr>
        <p:spPr>
          <a:xfrm>
            <a:off x="1763688" y="1186281"/>
            <a:ext cx="5733693" cy="400110"/>
          </a:xfrm>
          <a:prstGeom prst="rect">
            <a:avLst/>
          </a:prstGeom>
          <a:noFill/>
        </p:spPr>
        <p:txBody>
          <a:bodyPr wrap="square">
            <a:spAutoFit/>
          </a:bodyPr>
          <a:lstStyle/>
          <a:p>
            <a:r>
              <a:rPr lang="zh-CN" altLang="zh-CN" sz="2000" b="1" kern="100" dirty="0">
                <a:effectLst/>
                <a:latin typeface="Calibri" panose="020F0502020204030204" pitchFamily="34" charset="0"/>
                <a:ea typeface="宋体" panose="02010600030101010101" pitchFamily="2" charset="-122"/>
                <a:cs typeface="宋体" panose="02010600030101010101" pitchFamily="2" charset="-122"/>
              </a:rPr>
              <a:t>苹果公司的低碳供应链实践：绿色转型的典范</a:t>
            </a:r>
            <a:endParaRPr lang="en-US" altLang="zh-CN" sz="2000" b="1"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https://photo-static-api.fotomore.com/creative/vcg/veer/612/veer-136956124.jpg"/>
          <p:cNvPicPr>
            <a:picLocks noChangeAspect="1"/>
          </p:cNvPicPr>
          <p:nvPr/>
        </p:nvPicPr>
        <p:blipFill>
          <a:blip r:embed="rId1"/>
          <a:srcRect l="17816" r="17816"/>
          <a:stretch>
            <a:fillRect/>
          </a:stretch>
        </p:blipFill>
        <p:spPr>
          <a:xfrm>
            <a:off x="1919709" y="1668131"/>
            <a:ext cx="1748878" cy="2717017"/>
          </a:xfrm>
          <a:prstGeom prst="roundRect">
            <a:avLst>
              <a:gd name="adj" fmla="val 50000"/>
            </a:avLst>
          </a:prstGeom>
          <a:ln>
            <a:solidFill>
              <a:schemeClr val="tx1">
                <a:lumMod val="40000"/>
                <a:lumOff val="60000"/>
                <a:alpha val="20000"/>
              </a:schemeClr>
            </a:solidFill>
          </a:ln>
        </p:spPr>
      </p:pic>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低碳运输设施</a:t>
            </a:r>
            <a:endParaRPr lang="zh-CN" sz="2800" dirty="0">
              <a:ea typeface="微软雅黑" panose="020B0503020204020204" pitchFamily="34" charset="-122"/>
              <a:sym typeface="+mn-ea"/>
            </a:endParaRPr>
          </a:p>
        </p:txBody>
      </p:sp>
      <p:sp>
        <p:nvSpPr>
          <p:cNvPr id="4" name="矩形 3"/>
          <p:cNvSpPr/>
          <p:nvPr/>
        </p:nvSpPr>
        <p:spPr>
          <a:xfrm>
            <a:off x="827584" y="5103244"/>
            <a:ext cx="3218469" cy="989514"/>
          </a:xfrm>
          <a:prstGeom prst="rect">
            <a:avLst/>
          </a:prstGeom>
        </p:spPr>
        <p:txBody>
          <a:bodyPr wrap="square" lIns="0" tIns="0" rIns="0" b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spcBef>
                <a:spcPct val="0"/>
              </a:spcBef>
              <a:spcAft>
                <a:spcPct val="0"/>
              </a:spcAft>
            </a:pPr>
            <a:r>
              <a:rPr lang="zh-CN" altLang="en-US" sz="1600" kern="100" dirty="0">
                <a:effectLst/>
                <a:latin typeface="Calibri" panose="020F0502020204030204" pitchFamily="34" charset="0"/>
                <a:ea typeface="宋体" panose="02010600030101010101" pitchFamily="2" charset="-122"/>
                <a:cs typeface="Times New Roman" panose="02020603050405020304" pitchFamily="18" charset="0"/>
              </a:rPr>
              <a:t>对废旧物流设备进行拆解和回收，以及对废旧物流设施（如废旧仓库）进行改造升级等</a:t>
            </a:r>
            <a:endParaRPr lang="zh-CN" altLang="en-US" sz="1400" dirty="0">
              <a:ln>
                <a:noFill/>
                <a:prstDash val="sysDot"/>
              </a:ln>
              <a:solidFill>
                <a:schemeClr val="tx1">
                  <a:lumMod val="85000"/>
                  <a:lumOff val="15000"/>
                </a:schemeClr>
              </a:solidFill>
              <a:latin typeface="+mn-ea"/>
              <a:cs typeface="+mn-ea"/>
            </a:endParaRPr>
          </a:p>
        </p:txBody>
      </p:sp>
      <p:sp>
        <p:nvSpPr>
          <p:cNvPr id="5" name="矩形 4"/>
          <p:cNvSpPr/>
          <p:nvPr/>
        </p:nvSpPr>
        <p:spPr>
          <a:xfrm>
            <a:off x="4572000" y="5103244"/>
            <a:ext cx="4320754" cy="989514"/>
          </a:xfrm>
          <a:prstGeom prst="rect">
            <a:avLst/>
          </a:prstGeom>
        </p:spPr>
        <p:txBody>
          <a:bodyPr wrap="square" lIns="0" tIns="0" rIns="0" bIns="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spcBef>
                <a:spcPct val="0"/>
              </a:spcBef>
              <a:spcAft>
                <a:spcPct val="0"/>
              </a:spcAft>
            </a:pPr>
            <a:r>
              <a:rPr lang="zh-CN" altLang="zh-CN" sz="1600" kern="100" dirty="0">
                <a:effectLst/>
                <a:latin typeface="Calibri" panose="020F0502020204030204" pitchFamily="34" charset="0"/>
                <a:ea typeface="宋体" panose="02010600030101010101" pitchFamily="2" charset="-122"/>
                <a:cs typeface="Times New Roman" panose="02020603050405020304" pitchFamily="18" charset="0"/>
              </a:rPr>
              <a:t>能提供车辆、驾驶员和货物信息查询、发布、统计分析、管理等服务功能的物流信息平台；能提供车辆运行位置与运行状态监控等调度服务智能运营监控系统</a:t>
            </a:r>
            <a:endParaRPr lang="zh-CN" altLang="en-US" sz="1400" dirty="0">
              <a:ln>
                <a:noFill/>
                <a:prstDash val="sysDot"/>
              </a:ln>
              <a:solidFill>
                <a:schemeClr val="tx1">
                  <a:lumMod val="85000"/>
                  <a:lumOff val="15000"/>
                </a:schemeClr>
              </a:solidFill>
              <a:latin typeface="+mn-ea"/>
              <a:cs typeface="+mn-ea"/>
            </a:endParaRPr>
          </a:p>
        </p:txBody>
      </p:sp>
      <p:sp>
        <p:nvSpPr>
          <p:cNvPr id="2" name="矩形 1"/>
          <p:cNvSpPr/>
          <p:nvPr/>
        </p:nvSpPr>
        <p:spPr>
          <a:xfrm>
            <a:off x="1648869" y="4598714"/>
            <a:ext cx="2228208" cy="482667"/>
          </a:xfrm>
          <a:prstGeom prst="rect">
            <a:avLst/>
          </a:prstGeom>
          <a:noFill/>
        </p:spPr>
        <p:txBody>
          <a:bodyPr wrap="square" lIns="0" tIns="0" rIns="0" bIns="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sz="1600" b="1" dirty="0">
                <a:solidFill>
                  <a:schemeClr val="accent1"/>
                </a:solidFill>
                <a:latin typeface="+mn-ea"/>
                <a:cs typeface="+mn-ea"/>
              </a:rPr>
              <a:t>废旧物流设施循环利用</a:t>
            </a:r>
            <a:endParaRPr lang="zh-CN" altLang="en-US" sz="1600" b="1" dirty="0">
              <a:solidFill>
                <a:schemeClr val="accent1"/>
              </a:solidFill>
              <a:latin typeface="+mn-ea"/>
              <a:cs typeface="+mn-ea"/>
            </a:endParaRPr>
          </a:p>
        </p:txBody>
      </p:sp>
      <p:pic>
        <p:nvPicPr>
          <p:cNvPr id="9" name="https://photo-static-api.fotomore.com/creative/vcg/400/new/VCG211406629223.jpg"/>
          <p:cNvPicPr>
            <a:picLocks noChangeAspect="1"/>
          </p:cNvPicPr>
          <p:nvPr/>
        </p:nvPicPr>
        <p:blipFill>
          <a:blip r:embed="rId3"/>
          <a:srcRect l="17816" r="17816"/>
          <a:stretch>
            <a:fillRect/>
          </a:stretch>
        </p:blipFill>
        <p:spPr>
          <a:xfrm>
            <a:off x="5674539" y="1668131"/>
            <a:ext cx="1748878" cy="2717016"/>
          </a:xfrm>
          <a:prstGeom prst="roundRect">
            <a:avLst>
              <a:gd name="adj" fmla="val 50000"/>
            </a:avLst>
          </a:prstGeom>
          <a:ln>
            <a:solidFill>
              <a:schemeClr val="tx1">
                <a:lumMod val="40000"/>
                <a:lumOff val="60000"/>
                <a:alpha val="20000"/>
              </a:schemeClr>
            </a:solidFill>
          </a:ln>
        </p:spPr>
      </p:pic>
      <p:sp>
        <p:nvSpPr>
          <p:cNvPr id="10" name="椭圆 9"/>
          <p:cNvSpPr/>
          <p:nvPr/>
        </p:nvSpPr>
        <p:spPr>
          <a:xfrm>
            <a:off x="1605638" y="2489931"/>
            <a:ext cx="628142" cy="628142"/>
          </a:xfrm>
          <a:prstGeom prst="ellipse">
            <a:avLst/>
          </a:prstGeom>
          <a:solidFill>
            <a:srgbClr val="FFFFFF"/>
          </a:solidFill>
          <a:ln>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0"/>
              </a:spcBef>
              <a:spcAft>
                <a:spcPct val="0"/>
              </a:spcAft>
            </a:pPr>
            <a:r>
              <a:rPr lang="en-US" altLang="zh-CN" sz="1600" b="1">
                <a:solidFill>
                  <a:schemeClr val="accent1"/>
                </a:solidFill>
                <a:latin typeface="+mn-ea"/>
                <a:cs typeface="+mn-ea"/>
                <a:sym typeface="+mn-ea"/>
              </a:rPr>
              <a:t>01</a:t>
            </a:r>
            <a:endParaRPr lang="zh-CN" altLang="en-US" sz="1600" b="1" dirty="0">
              <a:solidFill>
                <a:schemeClr val="accent1"/>
              </a:solidFill>
              <a:latin typeface="+mn-ea"/>
              <a:cs typeface="+mn-ea"/>
              <a:sym typeface="+mn-ea"/>
            </a:endParaRPr>
          </a:p>
        </p:txBody>
      </p:sp>
      <p:sp>
        <p:nvSpPr>
          <p:cNvPr id="12" name="椭圆 11"/>
          <p:cNvSpPr/>
          <p:nvPr/>
        </p:nvSpPr>
        <p:spPr>
          <a:xfrm>
            <a:off x="5266924" y="2489931"/>
            <a:ext cx="628142" cy="628142"/>
          </a:xfrm>
          <a:prstGeom prst="ellipse">
            <a:avLst/>
          </a:prstGeom>
          <a:solidFill>
            <a:srgbClr val="FFFFFF"/>
          </a:solidFill>
          <a:ln>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0"/>
              </a:spcBef>
              <a:spcAft>
                <a:spcPct val="0"/>
              </a:spcAft>
            </a:pPr>
            <a:r>
              <a:rPr lang="en-US" altLang="zh-CN" sz="1600" b="1">
                <a:solidFill>
                  <a:schemeClr val="accent1"/>
                </a:solidFill>
                <a:latin typeface="+mn-ea"/>
                <a:cs typeface="+mn-ea"/>
                <a:sym typeface="+mn-ea"/>
              </a:rPr>
              <a:t>02</a:t>
            </a:r>
            <a:endParaRPr lang="zh-CN" altLang="en-US" sz="1600" b="1" dirty="0">
              <a:solidFill>
                <a:schemeClr val="accent1"/>
              </a:solidFill>
              <a:latin typeface="+mn-ea"/>
              <a:cs typeface="+mn-ea"/>
              <a:sym typeface="+mn-ea"/>
            </a:endParaRPr>
          </a:p>
        </p:txBody>
      </p:sp>
      <p:sp>
        <p:nvSpPr>
          <p:cNvPr id="13" name="矩形 12"/>
          <p:cNvSpPr/>
          <p:nvPr/>
        </p:nvSpPr>
        <p:spPr>
          <a:xfrm>
            <a:off x="5310155" y="4598714"/>
            <a:ext cx="2228208" cy="482667"/>
          </a:xfrm>
          <a:prstGeom prst="rect">
            <a:avLst/>
          </a:prstGeom>
          <a:noFill/>
        </p:spPr>
        <p:txBody>
          <a:bodyPr wrap="square" lIns="0" tIns="0" rIns="0" bIns="0"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sz="1600" b="1" dirty="0">
                <a:solidFill>
                  <a:schemeClr val="accent1"/>
                </a:solidFill>
                <a:latin typeface="+mn-ea"/>
                <a:cs typeface="+mn-ea"/>
              </a:rPr>
              <a:t>使用信息化技术</a:t>
            </a:r>
            <a:endParaRPr lang="zh-CN" altLang="en-US" sz="1600" b="1" dirty="0">
              <a:solidFill>
                <a:schemeClr val="accent1"/>
              </a:solidFill>
              <a:latin typeface="+mn-ea"/>
              <a:cs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4412875"/>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简要说明低碳供应链管理的主要内容有哪些。</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2.</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简述选择低碳供应商的意义。</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3.</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什么是清洁生产？</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4.</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简述低碳运输的方式有哪些。</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5.</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简述我国低碳供应链发展现状及未来发展趋势？</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2337118"/>
            <a:ext cx="4033838" cy="1878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认识低碳供应链管理体系</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低碳供应链的含义</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低碳供应链管理流程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7"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低碳供应链的含义</a:t>
            </a:r>
            <a:endParaRPr lang="zh-CN" altLang="en-US"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3057247"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低碳供应链的含义</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331595" y="1988820"/>
            <a:ext cx="6520815" cy="3891193"/>
          </a:xfrm>
          <a:prstGeom prst="rect">
            <a:avLst/>
          </a:prstGeom>
          <a:noFill/>
          <a:ln w="9525">
            <a:noFill/>
          </a:ln>
        </p:spPr>
        <p:txBody>
          <a:bodyPr wrap="square">
            <a:spAutoFit/>
          </a:bodyPr>
          <a:lstStyle/>
          <a:p>
            <a:pPr marL="285750" indent="-285750">
              <a:lnSpc>
                <a:spcPts val="3000"/>
              </a:lnSpc>
              <a:buFont typeface="Wingdings" panose="05000000000000000000" charset="0"/>
              <a:buChar char="ü"/>
            </a:pPr>
            <a:r>
              <a:rPr lang="zh-CN" altLang="en-US" sz="1800" dirty="0"/>
              <a:t>低碳供应链是指通过采用低碳的生产和物流方式，以及减少碳排放的产品和服务，来降低整个供应链的碳足迹和环境影响。它是一个包含多个环节的复杂系统，包括原材料采购、生产、物流、销售和售后服务等多个环节</a:t>
            </a:r>
            <a:r>
              <a:rPr altLang="zh-CN" sz="1800" dirty="0">
                <a:latin typeface="Verdana" panose="020B0604030504040204" pitchFamily="34" charset="0"/>
              </a:rPr>
              <a:t>。</a:t>
            </a: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nSpc>
                <a:spcPts val="3000"/>
              </a:lnSpc>
              <a:buFont typeface="Wingdings" panose="05000000000000000000" charset="0"/>
              <a:buChar char="ü"/>
            </a:pPr>
            <a:r>
              <a:rPr lang="zh-CN" altLang="zh-CN" sz="1800" dirty="0"/>
              <a:t>低碳供应链管理是一种现代化的战略管理方法，其基础是供应链管理理论，旨在全面考虑整个供应链中的碳排放因素，涵盖供应商、制造商、销售商和最终用户等各个环节</a:t>
            </a:r>
            <a:r>
              <a:rPr altLang="zh-CN" sz="1800" dirty="0">
                <a:sym typeface="+mn-ea"/>
              </a:rPr>
              <a:t>。</a:t>
            </a: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algn="l">
              <a:lnSpc>
                <a:spcPts val="3000"/>
              </a:lnSpc>
              <a:buClrTx/>
              <a:buSzTx/>
              <a:buFontTx/>
            </a:pPr>
            <a:endParaRPr altLang="zh-CN" sz="1800" dirty="0">
              <a:latin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187"/>
                                        </p:tgtEl>
                                        <p:attrNameLst>
                                          <p:attrName>style.visibility</p:attrName>
                                        </p:attrNameLst>
                                      </p:cBhvr>
                                      <p:to>
                                        <p:strVal val="visible"/>
                                      </p:to>
                                    </p:set>
                                    <p:animEffect transition="in" filter="barn(inVertical)">
                                      <p:cBhvr>
                                        <p:cTn id="7" dur="500"/>
                                        <p:tgtEl>
                                          <p:spTgt spid="718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7"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7"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低碳供应链管理流程</a:t>
            </a:r>
            <a:endParaRPr lang="zh-CN" altLang="en-US" sz="2400" dirty="0">
              <a:latin typeface="微软雅黑" panose="020B0503020204020204" pitchFamily="34" charset="-122"/>
              <a:ea typeface="微软雅黑" panose="020B0503020204020204" pitchFamily="34" charset="-122"/>
            </a:endParaRPr>
          </a:p>
          <a:p>
            <a:pPr marL="0" lvl="1" indent="0" eaLnBrk="1" hangingPunct="1">
              <a:buClr>
                <a:schemeClr val="accent2"/>
              </a:buClr>
              <a:buFont typeface="Wingdings" panose="05000000000000000000" pitchFamily="2" charset="2"/>
              <a:buChar char="p"/>
            </a:pP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低碳供应链管理流程</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331595" y="1988820"/>
            <a:ext cx="6520815" cy="811954"/>
          </a:xfrm>
          <a:prstGeom prst="rect">
            <a:avLst/>
          </a:prstGeom>
          <a:noFill/>
          <a:ln w="9525">
            <a:noFill/>
          </a:ln>
        </p:spPr>
        <p:txBody>
          <a:bodyPr wrap="square">
            <a:spAutoFit/>
          </a:bodyPr>
          <a:lstStyle/>
          <a:p>
            <a:pPr marL="285750" indent="-285750">
              <a:lnSpc>
                <a:spcPts val="3000"/>
              </a:lnSpc>
              <a:buFont typeface="Wingdings" panose="05000000000000000000" charset="0"/>
              <a:buChar char="ü"/>
            </a:pPr>
            <a:r>
              <a:rPr lang="zh-CN" altLang="zh-CN" sz="1800" dirty="0"/>
              <a:t>低碳供应链管理流程分为低碳采购、低碳制造、低碳支付、低碳物流和逆向物流等环节</a:t>
            </a:r>
            <a:r>
              <a:rPr altLang="zh-CN" sz="1800" dirty="0">
                <a:latin typeface="Verdana" panose="020B0604030504040204" pitchFamily="34" charset="0"/>
              </a:rPr>
              <a:t>。</a:t>
            </a:r>
            <a:endParaRPr altLang="zh-CN" sz="1800" dirty="0">
              <a:latin typeface="Verdana" panose="020B0604030504040204" pitchFamily="34" charset="0"/>
            </a:endParaRPr>
          </a:p>
        </p:txBody>
      </p:sp>
      <p:pic>
        <p:nvPicPr>
          <p:cNvPr id="3" name="图片 2"/>
          <p:cNvPicPr>
            <a:picLocks noChangeAspect="1"/>
          </p:cNvPicPr>
          <p:nvPr/>
        </p:nvPicPr>
        <p:blipFill>
          <a:blip r:embed="rId1"/>
          <a:stretch>
            <a:fillRect/>
          </a:stretch>
        </p:blipFill>
        <p:spPr bwMode="auto">
          <a:xfrm>
            <a:off x="1719282" y="2924944"/>
            <a:ext cx="5805045" cy="33460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187"/>
                                        </p:tgtEl>
                                        <p:attrNameLst>
                                          <p:attrName>style.visibility</p:attrName>
                                        </p:attrNameLst>
                                      </p:cBhvr>
                                      <p:to>
                                        <p:strVal val="visible"/>
                                      </p:to>
                                    </p:set>
                                    <p:animEffect transition="in" filter="barn(inVertical)">
                                      <p:cBhvr>
                                        <p:cTn id="7" dur="500"/>
                                        <p:tgtEl>
                                          <p:spTgt spid="718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7"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1988503"/>
            <a:ext cx="4033838" cy="1878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低碳采购</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低碳采购概述</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选择低碳供应商</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2339102"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低碳采购概述</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低碳材料</a:t>
            </a:r>
            <a:endParaRPr lang="zh-CN" altLang="en-US" sz="2400" dirty="0">
              <a:latin typeface="微软雅黑" panose="020B0503020204020204" pitchFamily="34" charset="-122"/>
              <a:ea typeface="微软雅黑" panose="020B0503020204020204" pitchFamily="34" charset="-122"/>
            </a:endParaRPr>
          </a:p>
        </p:txBody>
      </p:sp>
      <p:sp>
        <p:nvSpPr>
          <p:cNvPr id="2" name="矩形 1"/>
          <p:cNvSpPr/>
          <p:nvPr/>
        </p:nvSpPr>
        <p:spPr>
          <a:xfrm>
            <a:off x="755333" y="1917177"/>
            <a:ext cx="7705099" cy="4067524"/>
          </a:xfrm>
          <a:prstGeom prst="rect">
            <a:avLst/>
          </a:prstGeom>
          <a:noFill/>
          <a:ln w="9525">
            <a:noFill/>
          </a:ln>
        </p:spPr>
        <p:txBody>
          <a:bodyPr wrap="square">
            <a:spAutoFit/>
          </a:bodyPr>
          <a:lstStyle/>
          <a:p>
            <a:pPr>
              <a:lnSpc>
                <a:spcPts val="3500"/>
              </a:lnSpc>
            </a:pPr>
            <a:r>
              <a:rPr lang="en-US" altLang="zh-CN" sz="1800" dirty="0"/>
              <a:t>      </a:t>
            </a:r>
            <a:r>
              <a:rPr lang="zh-CN" altLang="zh-CN" sz="1800" dirty="0"/>
              <a:t>在供应链的整个生命周期中，原材料的使用贯穿了生产流程、产品应用、废弃及回收等各个环节。为了实现低碳采购，原材料的选择应优先考虑低碳材料，这些材料在满足使用性能的同时，尽量减少对不可再生自然资源的依赖。在生产过程中，应追求低能耗、低污染、低排放的目标，确保产品的制造过程对环境影响最小化。此外，产品应具有较长的使用寿命，在使用过程中避免产生有害物质，实现节能减排。当产品不再使用时，应能够方便地进行回收和再利用，实现资源的多次循环利用。通过这样的方式，我们可以促进供应链的可持续发展，降低对环境的负面影响。</a:t>
            </a:r>
            <a:r>
              <a:rPr lang="zh-CN" altLang="zh-CN" sz="1800" dirty="0">
                <a:solidFill>
                  <a:schemeClr val="tx1"/>
                </a:solidFill>
                <a:latin typeface="Verdana" panose="020B0604030504040204" pitchFamily="34" charset="0"/>
              </a:rPr>
              <a:t>。</a:t>
            </a:r>
            <a:endParaRPr lang="zh-CN" altLang="zh-CN" sz="1800" dirty="0">
              <a:solidFill>
                <a:schemeClr val="tx1"/>
              </a:solidFill>
              <a:latin typeface="Verdana" panose="020B0604030504040204" pitchFamily="34" charset="0"/>
            </a:endParaRPr>
          </a:p>
          <a:p>
            <a:pPr>
              <a:lnSpc>
                <a:spcPts val="3500"/>
              </a:lnSpc>
            </a:pPr>
            <a:endParaRPr lang="zh-CN" altLang="zh-CN" sz="1800" dirty="0">
              <a:solidFill>
                <a:schemeClr val="tx1"/>
              </a:solidFill>
              <a:latin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
  <p:tag name="KSO_WM_UNIT_INDEX" val="1_1_1"/>
  <p:tag name="KSO_WM_DIAGRAM_GROUP_CODE" val="n1-1"/>
  <p:tag name="KSO_WM_UNIT_FILL_TYPE" val="3"/>
  <p:tag name="KSO_WM_DIAGRAM_USE_COLOR_VALUE" val="{&quot;color_scheme&quot;:1,&quot;color_type&quot;:1,&quot;theme_color_indexes&quot;:[]}"/>
</p:tagLst>
</file>

<file path=ppt/tags/tag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2_1"/>
  <p:tag name="KSO_WM_UNIT_INDEX" val="1_2_1"/>
  <p:tag name="KSO_WM_DIAGRAM_GROUP_CODE" val="n1-1"/>
  <p:tag name="KSO_WM_UNIT_LINE_FORE_SCHEMECOLOR_INDEX" val="5"/>
  <p:tag name="KSO_WM_DIAGRAM_USE_COLOR_VALUE" val="{&quot;color_scheme&quot;:1,&quot;color_type&quot;:1,&quot;theme_color_indexes&quot;:[]}"/>
</p:tagLst>
</file>

<file path=ppt/tags/tag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2"/>
  <p:tag name="KSO_WM_UNIT_INDEX" val="1_1_2"/>
  <p:tag name="KSO_WM_DIAGRAM_GROUP_CODE" val="n1-1"/>
  <p:tag name="KSO_WM_UNIT_FILL_TYPE" val="3"/>
  <p:tag name="KSO_WM_DIAGRAM_USE_COLOR_VALUE" val="{&quot;color_scheme&quot;:1,&quot;color_type&quot;:1,&quot;theme_color_indexes&quot;:[]}"/>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1_1"/>
  <p:tag name="KSO_WM_UNIT_INDEX" val="1_2_1_1"/>
  <p:tag name="KSO_WM_DIAGRAM_GROUP_CODE" val="n1-1"/>
  <p:tag name="KSO_WM_UNIT_FILL_TYPE" val="3"/>
  <p:tag name="KSO_WM_UNIT_LINE_FORE_SCHEMECOLOR_INDEX" val="14"/>
  <p:tag name="KSO_WM_DIAGRAM_USE_COLOR_VALUE" val="{&quot;color_scheme&quot;:1,&quot;color_type&quot;:1,&quot;theme_color_indexes&quot;:[]}"/>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3_1"/>
  <p:tag name="KSO_WM_UNIT_INDEX" val="1_2_3_1"/>
  <p:tag name="KSO_WM_DIAGRAM_GROUP_CODE" val="n1-1"/>
  <p:tag name="KSO_WM_UNIT_FILL_TYPE" val="3"/>
  <p:tag name="KSO_WM_UNIT_LINE_FORE_SCHEMECOLOR_INDEX" val="14"/>
  <p:tag name="KSO_WM_DIAGRAM_USE_COLOR_VALUE" val="{&quot;color_scheme&quot;:1,&quot;color_type&quot;:1,&quot;theme_color_indexes&quot;:[]}"/>
</p:tagLst>
</file>

<file path=ppt/tags/tag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3_1"/>
  <p:tag name="KSO_WM_UNIT_INDEX" val="1_2_3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5"/>
  <p:tag name="KSO_WM_UNIT_INDEX" val="1_1_5"/>
  <p:tag name="KSO_WM_DIAGRAM_GROUP_CODE" val="n1-1"/>
  <p:tag name="KSO_WM_DIAGRAM_USE_COLOR_VALUE" val="{&quot;color_scheme&quot;:1,&quot;color_type&quot;:1,&quot;theme_color_indexes&quot;:[]}"/>
</p:tagLst>
</file>

<file path=ppt/tags/tag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1_1"/>
  <p:tag name="KSO_WM_UNIT_INDEX" val="1_2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DIAGRAM_VERSION" val="3"/>
  <p:tag name="KSO_WM_DIAGRAM_COLOR_TRICK" val="1"/>
  <p:tag name="KSO_WM_DIAGRAM_COLOR_TEXT_CAN_REMOVE" val="n"/>
  <p:tag name="KSO_WM_UNIT_VALUE" val="63*63"/>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3_1"/>
  <p:tag name="KSO_WM_UNIT_INDEX" val="1_2_3_1"/>
  <p:tag name="KSO_WM_DIAGRAM_GROUP_CODE" val="n1-1"/>
  <p:tag name="KSO_WM_DIAGRAM_USE_COLOR_VALUE" val="{&quot;color_scheme&quot;:1,&quot;color_type&quot;:1,&quot;theme_color_indexes&quot;:[]}"/>
</p:tagLst>
</file>

<file path=ppt/tags/tag21.xml><?xml version="1.0" encoding="utf-8"?>
<p:tagLst xmlns:p="http://schemas.openxmlformats.org/presentationml/2006/main">
  <p:tag name="KSO_WM_DIAGRAM_VERSION" val="3"/>
  <p:tag name="KSO_WM_DIAGRAM_COLOR_TRICK" val="1"/>
  <p:tag name="KSO_WM_DIAGRAM_COLOR_TEXT_CAN_REMOVE" val="n"/>
  <p:tag name="KSO_WM_UNIT_VALUE" val="58*5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2_1"/>
  <p:tag name="KSO_WM_UNIT_INDEX" val="1_2_2_1"/>
  <p:tag name="KSO_WM_DIAGRAM_GROUP_CODE" val="n1-1"/>
  <p:tag name="KSO_WM_DIAGRAM_USE_COLOR_VALUE" val="{&quot;color_scheme&quot;:1,&quot;color_type&quot;:1,&quot;theme_color_indexes&quot;:[]}"/>
</p:tagLst>
</file>

<file path=ppt/tags/tag22.xml><?xml version="1.0" encoding="utf-8"?>
<p:tagLst xmlns:p="http://schemas.openxmlformats.org/presentationml/2006/main">
  <p:tag name="KSO_WM_DIAGRAM_VERSION" val="3"/>
  <p:tag name="KSO_WM_DIAGRAM_COLOR_TRICK" val="1"/>
  <p:tag name="KSO_WM_DIAGRAM_COLOR_TEXT_CAN_REMOVE" val="n"/>
  <p:tag name="KSO_WM_UNIT_VALUE" val="66*56"/>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1_1"/>
  <p:tag name="KSO_WM_UNIT_INDEX" val="1_2_1_1"/>
  <p:tag name="KSO_WM_DIAGRAM_GROUP_CODE" val="n1-1"/>
  <p:tag name="KSO_WM_DIAGRAM_USE_COLOR_VALUE" val="{&quot;color_scheme&quot;:1,&quot;color_type&quot;:1,&quot;theme_color_indexes&quot;:[]}"/>
</p:tagLst>
</file>

<file path=ppt/tags/tag23.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3"/>
  <p:tag name="KSO_WM_UNIT_INDEX" val="1_1_3"/>
  <p:tag name="KSO_WM_DIAGRAM_GROUP_CODE" val="n1-1"/>
  <p:tag name="KSO_WM_UNIT_FILL_TYPE" val="3"/>
  <p:tag name="KSO_WM_DIAGRAM_USE_COLOR_VALUE" val="{&quot;color_scheme&quot;:1,&quot;color_type&quot;:1,&quot;theme_color_indexes&quot;:[]}"/>
</p:tagLst>
</file>

<file path=ppt/tags/tag24.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8"/>
  <p:tag name="KSO_WM_UNIT_INDEX" val="1_1_8"/>
  <p:tag name="KSO_WM_DIAGRAM_GROUP_CODE" val="n1-1"/>
  <p:tag name="KSO_WM_UNIT_FILL_TYPE" val="3"/>
  <p:tag name="KSO_WM_DIAGRAM_USE_COLOR_VALUE" val="{&quot;color_scheme&quot;:1,&quot;color_type&quot;:1,&quot;theme_color_indexes&quot;:[]}"/>
</p:tagLst>
</file>

<file path=ppt/tags/tag25.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0"/>
  <p:tag name="KSO_WM_UNIT_INDEX" val="1_1_10"/>
  <p:tag name="KSO_WM_DIAGRAM_GROUP_CODE" val="n1-1"/>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26.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4"/>
  <p:tag name="KSO_WM_UNIT_INDEX" val="1_1_4"/>
  <p:tag name="KSO_WM_DIAGRAM_GROUP_CODE" val="n1-1"/>
  <p:tag name="KSO_WM_UNIT_FILL_TYPE" val="3"/>
  <p:tag name="KSO_WM_DIAGRAM_USE_COLOR_VALUE" val="{&quot;color_scheme&quot;:1,&quot;color_type&quot;:1,&quot;theme_color_indexes&quot;:[]}"/>
</p:tagLst>
</file>

<file path=ppt/tags/tag27.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6"/>
  <p:tag name="KSO_WM_UNIT_INDEX" val="1_1_6"/>
  <p:tag name="KSO_WM_DIAGRAM_GROUP_CODE" val="n1-1"/>
  <p:tag name="KSO_WM_UNIT_FILL_TYPE" val="3"/>
  <p:tag name="KSO_WM_DIAGRAM_USE_COLOR_VALUE" val="{&quot;color_scheme&quot;:1,&quot;color_type&quot;:1,&quot;theme_color_indexes&quot;:[]}"/>
</p:tagLst>
</file>

<file path=ppt/tags/tag2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7"/>
  <p:tag name="KSO_WM_UNIT_INDEX" val="1_1_7"/>
  <p:tag name="KSO_WM_DIAGRAM_GROUP_CODE" val="n1-1"/>
  <p:tag name="KSO_WM_UNIT_FILL_TYPE" val="3"/>
  <p:tag name="KSO_WM_DIAGRAM_USE_COLOR_VALUE" val="{&quot;color_scheme&quot;:1,&quot;color_type&quot;:1,&quot;theme_color_indexes&quot;:[]}"/>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DIAGRAM_VERSION" val="3"/>
  <p:tag name="KSO_WM_DIAGRAM_COLOR_TRICK" val="1"/>
  <p:tag name="KSO_WM_DIAGRAM_COLOR_TEXT_CAN_REMOVE" val="n"/>
  <p:tag name="KSO_WM_UNIT_VALUE" val="58*5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2_1"/>
  <p:tag name="KSO_WM_UNIT_INDEX" val="1_2_2_1"/>
  <p:tag name="KSO_WM_DIAGRAM_GROUP_CODE" val="n1-1"/>
  <p:tag name="KSO_WM_DIAGRAM_USE_COLOR_VALUE" val="{&quot;color_scheme&quot;:1,&quot;color_type&quot;:1,&quot;theme_color_indexes&quot;:[]}"/>
</p:tagLst>
</file>

<file path=ppt/tags/tag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33199_1*m_i*1_1"/>
  <p:tag name="KSO_WM_TEMPLATE_CATEGORY" val="diagram"/>
  <p:tag name="KSO_WM_TEMPLATE_INDEX" val="20233199"/>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
</p:tagLst>
</file>

<file path=ppt/tags/tag3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3199_1*m_h_f*1_1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 name="KSO_WM_DIAGRAM_USE_COLOR_VALUE" val="{&quot;color_scheme&quot;:1,&quot;color_type&quot;:1,&quot;theme_color_indexes&quot;:[]}"/>
</p:tagLst>
</file>

<file path=ppt/tags/tag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3199_1*m_h_a*1_1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33199_1*m_h_i*1_1_1"/>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LINE_FORE_SCHEMECOLOR_INDEX" val="13"/>
  <p:tag name="KSO_WM_DIAGRAM_USE_COLOR_VALUE" val="{&quot;color_scheme&quot;:1,&quot;color_type&quot;:1,&quot;theme_color_indexes&quot;:[]}"/>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233199_1*m_h_i*1_1_2"/>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PRESET_TEXT" val="1"/>
  <p:tag name="KSO_WM_UNIT_LINE_FORE_SCHEMECOLOR_INDEX" val="13"/>
  <p:tag name="KSO_WM_UNIT_TEXT_FILL_FORE_SCHEMECOLOR_INDEX" val="1"/>
  <p:tag name="KSO_WM_UNIT_TEXT_FILL_TYPE" val="1"/>
  <p:tag name="KSO_WM_DIAGRAM_USE_COLOR_VALUE" val="{&quot;color_scheme&quot;:1,&quot;color_type&quot;:1,&quot;theme_color_indexes&quot;:[]}"/>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3199_1*m_h_x*1_1_1"/>
  <p:tag name="KSO_WM_TEMPLATE_CATEGORY" val="diagram"/>
  <p:tag name="KSO_WM_TEMPLATE_INDEX" val="20233199"/>
  <p:tag name="KSO_WM_UNIT_LAYERLEVEL" val="1_1_1"/>
  <p:tag name="KSO_WM_TAG_VERSION" val="3.0"/>
  <p:tag name="KSO_WM_BEAUTIFY_FLAG" val="#wm#"/>
  <p:tag name="KSO_WM_UNIT_VALUE" val="138*146"/>
  <p:tag name="KSO_WM_UNIT_TYPE" val="m_h_x"/>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3199_1*m_h_f*1_2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 name="KSO_WM_DIAGRAM_USE_COLOR_VALUE" val="{&quot;color_scheme&quot;:1,&quot;color_type&quot;:1,&quot;theme_color_indexes&quot;:[]}"/>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3199_1*m_h_a*1_2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3199_1*m_h_i*1_2_1"/>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LINE_FORE_SCHEMECOLOR_INDEX" val="13"/>
  <p:tag name="KSO_WM_DIAGRAM_USE_COLOR_VALUE" val="{&quot;color_scheme&quot;:1,&quot;color_type&quot;:1,&quot;theme_color_indexes&quot;:[]}"/>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233199_1*m_h_i*1_2_2"/>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PRESET_TEXT" val="2"/>
  <p:tag name="KSO_WM_UNIT_LINE_FORE_SCHEMECOLOR_INDEX" val="13"/>
  <p:tag name="KSO_WM_UNIT_TEXT_FILL_FORE_SCHEMECOLOR_INDEX" val="1"/>
  <p:tag name="KSO_WM_UNIT_TEXT_FILL_TYPE" val="1"/>
  <p:tag name="KSO_WM_DIAGRAM_USE_COLOR_VALUE" val="{&quot;color_scheme&quot;:1,&quot;color_type&quot;:1,&quot;theme_color_indexes&quot;:[]}"/>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3199_1*m_h_x*1_2_1"/>
  <p:tag name="KSO_WM_TEMPLATE_CATEGORY" val="diagram"/>
  <p:tag name="KSO_WM_TEMPLATE_INDEX" val="20233199"/>
  <p:tag name="KSO_WM_UNIT_LAYERLEVEL" val="1_1_1"/>
  <p:tag name="KSO_WM_TAG_VERSION" val="3.0"/>
  <p:tag name="KSO_WM_BEAUTIFY_FLAG" val="#wm#"/>
  <p:tag name="KSO_WM_UNIT_VALUE" val="145*146"/>
  <p:tag name="KSO_WM_UNIT_TYPE" val="m_h_x"/>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0939_1*m_h_f*1_2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78"/>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5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0939_1*m_h_f*1_1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78"/>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5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0939_1*m_h_i*1_1_2"/>
  <p:tag name="KSO_WM_TEMPLATE_CATEGORY" val="diagram"/>
  <p:tag name="KSO_WM_TEMPLATE_INDEX" val="20230939"/>
  <p:tag name="KSO_WM_UNIT_LAYERLEVEL" val="1_1_1"/>
  <p:tag name="KSO_WM_TAG_VERSION" val="3.0"/>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3.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30939_1*m_h_i*1_1_4"/>
  <p:tag name="KSO_WM_TEMPLATE_CATEGORY" val="diagram"/>
  <p:tag name="KSO_WM_TEMPLATE_INDEX" val="20230939"/>
  <p:tag name="KSO_WM_UNIT_LAYERLEVEL" val="1_1_1"/>
  <p:tag name="KSO_WM_TAG_VERSION" val="3.0"/>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5,&quot;transparency&quot;:0},&quot;type&quot;:1},&quot;glow&quot;:{&quot;colorType&quot;:0},&quot;line&quot;:{&quot;type&quot;:0},&quot;shadow&quot;:{&quot;brightness&quot;:0.800000011920929,&quot;colorType&quot;:1,&quot;foreColorIndex&quot;:5,&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4.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30939_1*m_h_i*1_1_3"/>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5.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30939_1*m_h_i*1_1_1"/>
  <p:tag name="KSO_WM_TEMPLATE_CATEGORY" val="diagram"/>
  <p:tag name="KSO_WM_TEMPLATE_INDEX" val="20230939"/>
  <p:tag name="KSO_WM_UNIT_LAYERLEVEL" val="1_1_1"/>
  <p:tag name="KSO_WM_TAG_VERSION" val="3.0"/>
  <p:tag name="KSO_WM_UNIT_LINE_FORE_SCHEMECOLOR_INDEX" val="5"/>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6.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0939_1*m_h_i*1_2_2"/>
  <p:tag name="KSO_WM_TEMPLATE_CATEGORY" val="diagram"/>
  <p:tag name="KSO_WM_TEMPLATE_INDEX" val="20230939"/>
  <p:tag name="KSO_WM_UNIT_LAYERLEVEL" val="1_1_1"/>
  <p:tag name="KSO_WM_TAG_VERSION" val="3.0"/>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6,&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7.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30939_1*m_h_i*1_2_4"/>
  <p:tag name="KSO_WM_TEMPLATE_CATEGORY" val="diagram"/>
  <p:tag name="KSO_WM_TEMPLATE_INDEX" val="20230939"/>
  <p:tag name="KSO_WM_UNIT_LAYERLEVEL" val="1_1_1"/>
  <p:tag name="KSO_WM_TAG_VERSION" val="3.0"/>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6,&quot;transparency&quot;:0},&quot;type&quot;:1},&quot;glow&quot;:{&quot;colorType&quot;:0},&quot;line&quot;:{&quot;type&quot;:0},&quot;shadow&quot;:{&quot;brightness&quot;:0.800000011920929,&quot;colorType&quot;:1,&quot;foreColorIndex&quot;:6,&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8.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30939_1*m_h_i*1_2_3"/>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6,&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0939_1*m_h_i*1_2_1"/>
  <p:tag name="KSO_WM_TEMPLATE_CATEGORY" val="diagram"/>
  <p:tag name="KSO_WM_TEMPLATE_INDEX" val="20230939"/>
  <p:tag name="KSO_WM_UNIT_LAYERLEVEL" val="1_1_1"/>
  <p:tag name="KSO_WM_TAG_VERSION" val="3.0"/>
  <p:tag name="KSO_WM_UNIT_LINE_FORE_SCHEMECOLOR_INDEX" val="6"/>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solidLine&quot;:{&quot;brightness&quot;:0,&quot;colorType&quot;:1,&quot;foreColorIndex&quot;:6,&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0939_1*m_h_a*1_1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6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0939_1*m_h_a*1_2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62.xml><?xml version="1.0" encoding="utf-8"?>
<p:tagLst xmlns:p="http://schemas.openxmlformats.org/presentationml/2006/main">
  <p:tag name="KSO_WM_DIAGRAM_VERSION" val="3"/>
  <p:tag name="KSO_WM_DIAGRAM_COLOR_TRICK" val="4"/>
  <p:tag name="KSO_WM_DIAGRAM_COLOR_TEXT_CAN_REMOVE" val="n"/>
  <p:tag name="KSO_WM_UNIT_VALUE" val="86*73"/>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0939_1*m_h_x*1_2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63.xml><?xml version="1.0" encoding="utf-8"?>
<p:tagLst xmlns:p="http://schemas.openxmlformats.org/presentationml/2006/main">
  <p:tag name="KSO_WM_DIAGRAM_VERSION" val="3"/>
  <p:tag name="KSO_WM_DIAGRAM_COLOR_TRICK" val="4"/>
  <p:tag name="KSO_WM_DIAGRAM_COLOR_TEXT_CAN_REMOVE" val="n"/>
  <p:tag name="KSO_WM_UNIT_VALUE" val="82*76"/>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0939_1*m_h_x*1_1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
  <p:tag name="resource_record_key" val="{&quot;70&quot;:[3312532,3314314,3312588,3314281,3322207,3323799,3323399,3314290,3314294,3314199,3314197,3312355,3314283,3312357,3320039,3314368],&quot;71&quot;:[76235680038]}"/>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6000000238418579,&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9"/>
  <p:tag name="KSO_WM_UNIT_INDEX" val="1_1_9"/>
  <p:tag name="KSO_WM_DIAGRAM_GROUP_CODE" val="n1-1"/>
  <p:tag name="KSO_WM_DIAGRAM_USE_COLOR_VALUE" val="{&quot;color_scheme&quot;:1,&quot;color_type&quot;:1,&quot;theme_color_indexes&quot;:[]}"/>
</p:tagLst>
</file>

<file path=ppt/tags/tag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1"/>
  <p:tag name="KSO_WM_UNIT_INDEX" val="1_1_11"/>
  <p:tag name="KSO_WM_DIAGRAM_GROUP_CODE" val="n1-1"/>
  <p:tag name="KSO_WM_DIAGRAM_USE_COLOR_VALUE" val="{&quot;color_scheme&quot;:1,&quot;color_type&quot;:1,&quot;theme_color_indexes&quot;:[]}"/>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8117</Words>
  <Application>WPS 演示</Application>
  <PresentationFormat>全屏显示(4:3)</PresentationFormat>
  <Paragraphs>763</Paragraphs>
  <Slides>41</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41</vt:i4>
      </vt:variant>
    </vt:vector>
  </HeadingPairs>
  <TitlesOfParts>
    <vt:vector size="55" baseType="lpstr">
      <vt:lpstr>Arial</vt:lpstr>
      <vt:lpstr>宋体</vt:lpstr>
      <vt:lpstr>Wingdings</vt:lpstr>
      <vt:lpstr>Verdana</vt:lpstr>
      <vt:lpstr>微软雅黑</vt:lpstr>
      <vt:lpstr>Calibri</vt:lpstr>
      <vt:lpstr>黑体</vt:lpstr>
      <vt:lpstr>Times New Roman</vt:lpstr>
      <vt:lpstr>幼圆</vt:lpstr>
      <vt:lpstr>华文琥珀</vt:lpstr>
      <vt:lpstr>Wingdings</vt:lpstr>
      <vt:lpstr>Arial Unicode MS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174</cp:revision>
  <dcterms:created xsi:type="dcterms:W3CDTF">2016-07-30T05:49:00Z</dcterms:created>
  <dcterms:modified xsi:type="dcterms:W3CDTF">2025-05-18T14:05:04Z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7BA6CA706602485E9905247A30DC61E0_12</vt:lpwstr>
  </property>
  <property fmtid="{D5CDD505-2E9C-101B-9397-08002B2CF9AE}" pid="3" name="KSOProductBuildVer">
    <vt:lpwstr>2052-12.1.0.21171</vt:lpwstr>
  </property>
</Properties>
</file>