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2E17D-7EAD-4DA2-BCF1-A42FD69B2130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799E8-7899-4562-A405-A0034DA814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564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2E17D-7EAD-4DA2-BCF1-A42FD69B2130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799E8-7899-4562-A405-A0034DA814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258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2E17D-7EAD-4DA2-BCF1-A42FD69B2130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799E8-7899-4562-A405-A0034DA814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791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0934" y="244936"/>
            <a:ext cx="9997016" cy="749300"/>
          </a:xfrm>
        </p:spPr>
        <p:txBody>
          <a:bodyPr/>
          <a:lstStyle>
            <a:lvl1pPr>
              <a:defRPr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424217"/>
            <a:ext cx="10885714" cy="4821007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7B9BB-8C2D-404E-A344-BC0BAB711D30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729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24114" y="313235"/>
            <a:ext cx="8699591" cy="647700"/>
          </a:xfrm>
        </p:spPr>
        <p:txBody>
          <a:bodyPr>
            <a:noAutofit/>
          </a:bodyPr>
          <a:lstStyle>
            <a:lvl1pPr algn="l">
              <a:defRPr sz="24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22301" y="1358900"/>
            <a:ext cx="10947400" cy="5016499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4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429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2E17D-7EAD-4DA2-BCF1-A42FD69B2130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799E8-7899-4562-A405-A0034DA814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352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2E17D-7EAD-4DA2-BCF1-A42FD69B2130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799E8-7899-4562-A405-A0034DA814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457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2E17D-7EAD-4DA2-BCF1-A42FD69B2130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799E8-7899-4562-A405-A0034DA814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155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2E17D-7EAD-4DA2-BCF1-A42FD69B2130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799E8-7899-4562-A405-A0034DA814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743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2E17D-7EAD-4DA2-BCF1-A42FD69B2130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799E8-7899-4562-A405-A0034DA814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487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2E17D-7EAD-4DA2-BCF1-A42FD69B2130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799E8-7899-4562-A405-A0034DA814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769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2E17D-7EAD-4DA2-BCF1-A42FD69B2130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799E8-7899-4562-A405-A0034DA814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237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2E17D-7EAD-4DA2-BCF1-A42FD69B2130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799E8-7899-4562-A405-A0034DA814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347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02E17D-7EAD-4DA2-BCF1-A42FD69B2130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799E8-7899-4562-A405-A0034DA814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231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" y="0"/>
            <a:ext cx="12325605" cy="6858000"/>
          </a:xfrm>
          <a:prstGeom prst="rect">
            <a:avLst/>
          </a:prstGeom>
        </p:spPr>
      </p:pic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67781" y="282639"/>
            <a:ext cx="9997016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270001"/>
            <a:ext cx="11040533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7B4B1-16DD-4597-BAF4-F416D47B56D6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26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7457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8000"/>
            <a:ext cx="12325083" cy="6810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0" y="2413336"/>
            <a:ext cx="122027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　团队沟通与团队协调</a:t>
            </a:r>
          </a:p>
        </p:txBody>
      </p:sp>
      <p:sp>
        <p:nvSpPr>
          <p:cNvPr id="8" name="矩形 7"/>
          <p:cNvSpPr/>
          <p:nvPr/>
        </p:nvSpPr>
        <p:spPr>
          <a:xfrm>
            <a:off x="505813" y="128114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000000"/>
                </a:solidFill>
              </a:rPr>
              <a:t>第二部分　实训篇</a:t>
            </a:r>
          </a:p>
        </p:txBody>
      </p:sp>
    </p:spTree>
    <p:extLst>
      <p:ext uri="{BB962C8B-B14F-4D97-AF65-F5344CB8AC3E}">
        <p14:creationId xmlns:p14="http://schemas.microsoft.com/office/powerpoint/2010/main" val="246827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团队沟通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四、项目引申</a:t>
            </a:r>
          </a:p>
          <a:p>
            <a:r>
              <a:rPr lang="zh-CN" altLang="zh-CN" dirty="0"/>
              <a:t>列夫·托尔斯泰曾经说过一段关于沟通的话</a:t>
            </a:r>
            <a:r>
              <a:rPr lang="en-US" altLang="zh-CN" dirty="0"/>
              <a:t>:</a:t>
            </a:r>
            <a:r>
              <a:rPr lang="zh-CN" altLang="zh-CN" dirty="0"/>
              <a:t>“与人交谈一次</a:t>
            </a:r>
            <a:r>
              <a:rPr lang="en-US" altLang="zh-CN" dirty="0"/>
              <a:t>,</a:t>
            </a:r>
            <a:r>
              <a:rPr lang="zh-CN" altLang="zh-CN" dirty="0"/>
              <a:t>往往比多年闭门劳作更能启发心智。思想必定是在与人交往中产生</a:t>
            </a:r>
            <a:r>
              <a:rPr lang="en-US" altLang="zh-CN" dirty="0"/>
              <a:t>,</a:t>
            </a:r>
            <a:r>
              <a:rPr lang="zh-CN" altLang="zh-CN" dirty="0"/>
              <a:t>而在孤独中进行加工和表达。”由此</a:t>
            </a:r>
            <a:r>
              <a:rPr lang="en-US" altLang="zh-CN" dirty="0"/>
              <a:t>,</a:t>
            </a:r>
            <a:r>
              <a:rPr lang="zh-CN" altLang="zh-CN" dirty="0"/>
              <a:t>也可以发现沟通的重要性。</a:t>
            </a:r>
          </a:p>
          <a:p>
            <a:r>
              <a:rPr lang="zh-CN" altLang="zh-CN" dirty="0"/>
              <a:t>中国春秋战国时期的“百家争鸣”也是很好的证明</a:t>
            </a:r>
            <a:r>
              <a:rPr lang="en-US" altLang="zh-CN" dirty="0"/>
              <a:t>,</a:t>
            </a:r>
            <a:r>
              <a:rPr lang="zh-CN" altLang="zh-CN" dirty="0"/>
              <a:t>那个时期</a:t>
            </a:r>
            <a:r>
              <a:rPr lang="en-US" altLang="zh-CN" dirty="0"/>
              <a:t>,</a:t>
            </a:r>
            <a:r>
              <a:rPr lang="zh-CN" altLang="zh-CN" dirty="0"/>
              <a:t>各个思想流派的沟通交流造就了彼此思想碰撞的火花</a:t>
            </a:r>
            <a:r>
              <a:rPr lang="en-US" altLang="zh-CN" dirty="0"/>
              <a:t>,</a:t>
            </a:r>
            <a:r>
              <a:rPr lang="zh-CN" altLang="zh-CN" dirty="0"/>
              <a:t>从而产生了各流派各自的经典著作。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310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团队沟通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五、问题思考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请思考沟通的含义。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请回忆与沟通相关的知识点及其大致内容。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请简要叙述沟通项目的点评要点。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请列举影响有效沟通的若干因素。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请写出与沟通相关的名人名言。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398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团队协调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一、基础知识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基本概念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协调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领导协调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协调能力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协调职能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协调的作用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减少内耗、增加效益的重要手段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增强组织凝聚力的有效途径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调动员工积极性的重要方法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3882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团队协调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协调的原则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全员参与的原则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有效沟通的原则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及时协调的原则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连续性原则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直接接触的原则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协调能力的作用</a:t>
            </a:r>
          </a:p>
          <a:p>
            <a:r>
              <a:rPr lang="zh-CN" altLang="zh-CN" dirty="0"/>
              <a:t>协调能力</a:t>
            </a:r>
            <a:r>
              <a:rPr lang="en-US" altLang="zh-CN" dirty="0"/>
              <a:t>,</a:t>
            </a:r>
            <a:r>
              <a:rPr lang="zh-CN" altLang="zh-CN" dirty="0"/>
              <a:t>是化解矛盾的能力</a:t>
            </a:r>
            <a:r>
              <a:rPr lang="en-US" altLang="zh-CN" dirty="0"/>
              <a:t>,</a:t>
            </a:r>
            <a:r>
              <a:rPr lang="zh-CN" altLang="zh-CN" dirty="0"/>
              <a:t>是聚分力为合力的能力</a:t>
            </a:r>
            <a:r>
              <a:rPr lang="en-US" altLang="zh-CN" dirty="0"/>
              <a:t>,</a:t>
            </a:r>
            <a:r>
              <a:rPr lang="zh-CN" altLang="zh-CN" dirty="0"/>
              <a:t>是变消极因素为积极因素的能力</a:t>
            </a:r>
            <a:r>
              <a:rPr lang="en-US" altLang="zh-CN" dirty="0"/>
              <a:t>,</a:t>
            </a:r>
            <a:r>
              <a:rPr lang="zh-CN" altLang="zh-CN" dirty="0"/>
              <a:t>是动员群众、组织群众、充分调动人的积极性的能力。我们党要提高执政能力</a:t>
            </a:r>
            <a:r>
              <a:rPr lang="en-US" altLang="zh-CN" dirty="0"/>
              <a:t>,</a:t>
            </a:r>
            <a:r>
              <a:rPr lang="zh-CN" altLang="zh-CN" dirty="0"/>
              <a:t>其中很重要的一条</a:t>
            </a:r>
            <a:r>
              <a:rPr lang="en-US" altLang="zh-CN" dirty="0"/>
              <a:t>,</a:t>
            </a:r>
            <a:r>
              <a:rPr lang="zh-CN" altLang="zh-CN" dirty="0"/>
              <a:t>就是要具备很强的协调能力。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362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团队协调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协调的方法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确立清晰的思路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投入真挚的情感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保持冷静的心态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领导者还要心胸宽广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相关观点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组织协调的类型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组织协调的原则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743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团队协调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二、项目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dirty="0"/>
              <a:t>七巧板</a:t>
            </a:r>
          </a:p>
          <a:p>
            <a:endParaRPr lang="zh-CN" altLang="en-US" dirty="0"/>
          </a:p>
        </p:txBody>
      </p:sp>
      <p:pic>
        <p:nvPicPr>
          <p:cNvPr id="4" name="903.jpg" descr="id:21474925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08912" y="2331077"/>
            <a:ext cx="6098728" cy="30729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33011" y="5666073"/>
            <a:ext cx="1685077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9-3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七巧板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23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团队协调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学员表现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小组不清楚自己的任务目标。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第</a:t>
            </a:r>
            <a:r>
              <a:rPr lang="en-US" altLang="zh-CN" dirty="0"/>
              <a:t>7</a:t>
            </a:r>
            <a:r>
              <a:rPr lang="zh-CN" altLang="zh-CN" dirty="0"/>
              <a:t>小组由领导小组变成了快递小组。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点评指正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如何才开始做一件事情</a:t>
            </a:r>
            <a:r>
              <a:rPr lang="en-US" altLang="zh-CN" dirty="0"/>
              <a:t>:</a:t>
            </a:r>
            <a:r>
              <a:rPr lang="zh-CN" altLang="zh-CN" dirty="0"/>
              <a:t>明白了这是什么事</a:t>
            </a:r>
            <a:r>
              <a:rPr lang="en-US" altLang="zh-CN" dirty="0"/>
              <a:t>,</a:t>
            </a:r>
            <a:r>
              <a:rPr lang="zh-CN" altLang="zh-CN" dirty="0"/>
              <a:t>为什么我要做这件事。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在项目开始前就明确了第</a:t>
            </a:r>
            <a:r>
              <a:rPr lang="en-US" altLang="zh-CN" dirty="0"/>
              <a:t>7</a:t>
            </a:r>
            <a:r>
              <a:rPr lang="zh-CN" altLang="zh-CN" dirty="0"/>
              <a:t>小组为领导小组</a:t>
            </a:r>
            <a:r>
              <a:rPr lang="en-US" altLang="zh-CN" dirty="0"/>
              <a:t>,</a:t>
            </a:r>
            <a:r>
              <a:rPr lang="zh-CN" altLang="zh-CN" dirty="0"/>
              <a:t>为何最后却沦为快递小组。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</a:t>
            </a:r>
          </a:p>
          <a:p>
            <a:r>
              <a:rPr lang="zh-CN" altLang="zh-CN" dirty="0"/>
              <a:t>……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543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团队协调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三、项目引申</a:t>
            </a:r>
          </a:p>
          <a:p>
            <a:r>
              <a:rPr lang="zh-CN" altLang="zh-CN" dirty="0"/>
              <a:t>分工是一把双刃剑</a:t>
            </a:r>
            <a:r>
              <a:rPr lang="en-US" altLang="zh-CN" dirty="0"/>
              <a:t>,</a:t>
            </a:r>
            <a:r>
              <a:rPr lang="zh-CN" altLang="zh-CN" dirty="0"/>
              <a:t>因为不分工的时候大家做事非常有乐趣</a:t>
            </a:r>
            <a:r>
              <a:rPr lang="en-US" altLang="zh-CN" dirty="0"/>
              <a:t>,</a:t>
            </a:r>
            <a:r>
              <a:rPr lang="zh-CN" altLang="zh-CN" dirty="0"/>
              <a:t>一分工就完全没有乐趣了</a:t>
            </a:r>
            <a:r>
              <a:rPr lang="en-US" altLang="zh-CN" dirty="0"/>
              <a:t>,</a:t>
            </a:r>
            <a:r>
              <a:rPr lang="zh-CN" altLang="zh-CN" dirty="0"/>
              <a:t>使得工作很单调</a:t>
            </a:r>
            <a:r>
              <a:rPr lang="en-US" altLang="zh-CN" dirty="0"/>
              <a:t>,</a:t>
            </a:r>
            <a:r>
              <a:rPr lang="zh-CN" altLang="zh-CN" dirty="0"/>
              <a:t>使得工人没有技术。但通过分工</a:t>
            </a:r>
            <a:r>
              <a:rPr lang="en-US" altLang="zh-CN" dirty="0"/>
              <a:t>,</a:t>
            </a:r>
            <a:r>
              <a:rPr lang="zh-CN" altLang="zh-CN" dirty="0"/>
              <a:t>组织能使没有技术的工人生产出很多具有技术性的东西。所以今天不能单打独斗</a:t>
            </a:r>
            <a:r>
              <a:rPr lang="en-US" altLang="zh-CN" dirty="0"/>
              <a:t>,</a:t>
            </a:r>
            <a:r>
              <a:rPr lang="zh-CN" altLang="zh-CN" dirty="0"/>
              <a:t>组织应有必要的分工。如果不能合作</a:t>
            </a:r>
            <a:r>
              <a:rPr lang="en-US" altLang="zh-CN" dirty="0"/>
              <a:t>,</a:t>
            </a:r>
            <a:r>
              <a:rPr lang="zh-CN" altLang="zh-CN" dirty="0"/>
              <a:t>你就不要分工。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601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团队协调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四、问题思考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请简述协调的概念。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请简述协调的原则。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请叙述你对于协调的理解。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如何正确地看待分工与协作的关系。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结合实际的工作与生活</a:t>
            </a:r>
            <a:r>
              <a:rPr lang="en-US" altLang="zh-CN" dirty="0"/>
              <a:t>,</a:t>
            </a:r>
            <a:r>
              <a:rPr lang="zh-CN" altLang="zh-CN" dirty="0"/>
              <a:t>谈谈如何有效地开展协调工作。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7376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54783"/>
            <a:ext cx="7778839" cy="749300"/>
          </a:xfrm>
        </p:spPr>
        <p:txBody>
          <a:bodyPr/>
          <a:lstStyle/>
          <a:p>
            <a:pPr algn="ctr"/>
            <a:r>
              <a:rPr lang="zh-CN" altLang="en-US" sz="2800" dirty="0" smtClean="0"/>
              <a:t>目   录</a:t>
            </a:r>
            <a:endParaRPr lang="zh-CN" altLang="en-US" sz="2800" dirty="0"/>
          </a:p>
        </p:txBody>
      </p:sp>
      <p:grpSp>
        <p:nvGrpSpPr>
          <p:cNvPr id="4" name="组合 3"/>
          <p:cNvGrpSpPr/>
          <p:nvPr/>
        </p:nvGrpSpPr>
        <p:grpSpPr>
          <a:xfrm>
            <a:off x="1870430" y="2287469"/>
            <a:ext cx="6390109" cy="1475925"/>
            <a:chOff x="2488640" y="2139114"/>
            <a:chExt cx="6390109" cy="1475925"/>
          </a:xfrm>
        </p:grpSpPr>
        <p:grpSp>
          <p:nvGrpSpPr>
            <p:cNvPr id="5" name="Group 4"/>
            <p:cNvGrpSpPr/>
            <p:nvPr/>
          </p:nvGrpSpPr>
          <p:grpSpPr bwMode="auto">
            <a:xfrm>
              <a:off x="2488640" y="2139114"/>
              <a:ext cx="6390109" cy="639332"/>
              <a:chOff x="0" y="0"/>
              <a:chExt cx="2982" cy="288"/>
            </a:xfrm>
          </p:grpSpPr>
          <p:sp>
            <p:nvSpPr>
              <p:cNvPr id="14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方正粗黑宋简体" panose="02000000000000000000" charset="-122"/>
                    <a:sym typeface="+mn-ea"/>
                  </a:rPr>
                  <a:t>第一节　团队沟通</a:t>
                </a:r>
              </a:p>
            </p:txBody>
          </p:sp>
          <p:sp>
            <p:nvSpPr>
              <p:cNvPr id="16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Group 8"/>
            <p:cNvGrpSpPr/>
            <p:nvPr/>
          </p:nvGrpSpPr>
          <p:grpSpPr bwMode="auto">
            <a:xfrm>
              <a:off x="2488640" y="2975707"/>
              <a:ext cx="6390109" cy="639332"/>
              <a:chOff x="0" y="0"/>
              <a:chExt cx="2982" cy="288"/>
            </a:xfrm>
          </p:grpSpPr>
          <p:sp>
            <p:nvSpPr>
              <p:cNvPr id="11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299" y="60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锐字工房云字库准圆GBK" panose="02010604000000000000" charset="-122"/>
                    <a:sym typeface="+mn-ea"/>
                  </a:rPr>
                  <a:t>第二节　团队协调</a:t>
                </a:r>
              </a:p>
            </p:txBody>
          </p:sp>
          <p:sp>
            <p:nvSpPr>
              <p:cNvPr id="13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81316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团队沟通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一、基础知识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基本概念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沟通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有效沟通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基本类型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语词和非语词沟通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单向沟通和双向沟通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有意沟通和无意沟通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828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团队沟通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沟通的功能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信息传递功能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激励功能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控制功能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情绪表达功能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有效沟通的关键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信息的透明程度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信息的反馈</a:t>
            </a:r>
            <a:r>
              <a:rPr lang="zh-CN" altLang="zh-CN" dirty="0" smtClean="0"/>
              <a:t>程度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84369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团队沟通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沟通的技巧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倾听技巧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气氛控制技巧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推动技巧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632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团队沟通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二、项目一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dirty="0"/>
              <a:t>盲人摸号</a:t>
            </a:r>
          </a:p>
          <a:p>
            <a:endParaRPr lang="zh-CN" altLang="en-US" dirty="0"/>
          </a:p>
        </p:txBody>
      </p:sp>
      <p:pic>
        <p:nvPicPr>
          <p:cNvPr id="4" name="901.jpg" descr="id:214749241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44518" y="2279561"/>
            <a:ext cx="7244948" cy="30811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09037" y="5622736"/>
            <a:ext cx="1915909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9-1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盲人摸号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93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团队沟通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学员表现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团队间发出的信号相似。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有学员受到外界因素干扰</a:t>
            </a:r>
            <a:r>
              <a:rPr lang="en-US" altLang="zh-CN" dirty="0"/>
              <a:t>,</a:t>
            </a:r>
            <a:r>
              <a:rPr lang="zh-CN" altLang="zh-CN" dirty="0"/>
              <a:t>走错队伍。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点评指正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独特。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反馈。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</a:t>
            </a:r>
          </a:p>
          <a:p>
            <a:r>
              <a:rPr lang="zh-CN" altLang="zh-CN" dirty="0"/>
              <a:t>……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700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团队沟通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三、项目二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dirty="0"/>
              <a:t>空方阵</a:t>
            </a:r>
          </a:p>
          <a:p>
            <a:endParaRPr lang="zh-CN" altLang="en-US" dirty="0"/>
          </a:p>
        </p:txBody>
      </p:sp>
      <p:pic>
        <p:nvPicPr>
          <p:cNvPr id="4" name="902.jpg" descr="id:214749245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993757" y="2021983"/>
            <a:ext cx="7541162" cy="345463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1" y="5738646"/>
            <a:ext cx="1685077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9-2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空方阵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85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团队沟通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学员表现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观察团队不能很好地完成自己的任务。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计划团队以为执行团队已经非常了解任务</a:t>
            </a:r>
            <a:r>
              <a:rPr lang="en-US" altLang="zh-CN" dirty="0"/>
              <a:t>,</a:t>
            </a:r>
            <a:r>
              <a:rPr lang="zh-CN" altLang="zh-CN" dirty="0"/>
              <a:t>但在真正的挑战中</a:t>
            </a:r>
            <a:r>
              <a:rPr lang="en-US" altLang="zh-CN" dirty="0"/>
              <a:t>,</a:t>
            </a:r>
            <a:r>
              <a:rPr lang="zh-CN" altLang="zh-CN" dirty="0"/>
              <a:t>执行团队难以着手</a:t>
            </a:r>
            <a:r>
              <a:rPr lang="en-US" altLang="zh-CN" dirty="0"/>
              <a:t>,</a:t>
            </a:r>
            <a:r>
              <a:rPr lang="zh-CN" altLang="zh-CN" dirty="0"/>
              <a:t>而计划团队也觉得自己讲得不够完善。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点评指正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当任务到达你的手中时</a:t>
            </a:r>
            <a:r>
              <a:rPr lang="en-US" altLang="zh-CN" dirty="0"/>
              <a:t>,</a:t>
            </a:r>
            <a:r>
              <a:rPr lang="zh-CN" altLang="zh-CN" dirty="0"/>
              <a:t>不管这个任务是简单还是困难都应该尽自己最大的努力去做好。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有效的沟通需要信息发送者进行全面清晰的传递</a:t>
            </a:r>
            <a:r>
              <a:rPr lang="en-US" altLang="zh-CN" dirty="0"/>
              <a:t>,</a:t>
            </a:r>
            <a:r>
              <a:rPr lang="zh-CN" altLang="zh-CN" dirty="0"/>
              <a:t>需要接收者做出及时的反应</a:t>
            </a:r>
            <a:r>
              <a:rPr lang="en-US" altLang="zh-CN" dirty="0"/>
              <a:t>,</a:t>
            </a:r>
            <a:r>
              <a:rPr lang="zh-CN" altLang="zh-CN" dirty="0"/>
              <a:t>从而得以修正。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</a:t>
            </a:r>
          </a:p>
          <a:p>
            <a:r>
              <a:rPr lang="zh-CN" altLang="zh-CN" dirty="0"/>
              <a:t>……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311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962</Words>
  <Application>Microsoft Office PowerPoint</Application>
  <PresentationFormat>宽屏</PresentationFormat>
  <Paragraphs>123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GungsuhChe</vt:lpstr>
      <vt:lpstr>NEU-BZ-S92</vt:lpstr>
      <vt:lpstr>方正粗黑宋简体</vt:lpstr>
      <vt:lpstr>方正书宋_GBK</vt:lpstr>
      <vt:lpstr>黑体</vt:lpstr>
      <vt:lpstr>楷体</vt:lpstr>
      <vt:lpstr>锐字工房云字库准圆GBK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默认设计模板</vt:lpstr>
      <vt:lpstr>PowerPoint 演示文稿</vt:lpstr>
      <vt:lpstr>目   录</vt:lpstr>
      <vt:lpstr>第一节　团队沟通</vt:lpstr>
      <vt:lpstr>第一节　团队沟通</vt:lpstr>
      <vt:lpstr>第一节　团队沟通</vt:lpstr>
      <vt:lpstr>第一节　团队沟通</vt:lpstr>
      <vt:lpstr>第一节　团队沟通</vt:lpstr>
      <vt:lpstr>第一节　团队沟通</vt:lpstr>
      <vt:lpstr>第一节　团队沟通</vt:lpstr>
      <vt:lpstr>第一节　团队沟通</vt:lpstr>
      <vt:lpstr>第一节　团队沟通</vt:lpstr>
      <vt:lpstr>第二节　团队协调</vt:lpstr>
      <vt:lpstr>第二节　团队协调</vt:lpstr>
      <vt:lpstr>第二节　团队协调</vt:lpstr>
      <vt:lpstr>第二节　团队协调</vt:lpstr>
      <vt:lpstr>第二节　团队协调</vt:lpstr>
      <vt:lpstr>第二节　团队协调</vt:lpstr>
      <vt:lpstr>第二节　团队协调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3</cp:revision>
  <dcterms:created xsi:type="dcterms:W3CDTF">2021-12-05T12:37:43Z</dcterms:created>
  <dcterms:modified xsi:type="dcterms:W3CDTF">2021-12-05T13:01:20Z</dcterms:modified>
</cp:coreProperties>
</file>