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1293" r:id="rId2"/>
    <p:sldId id="1133" r:id="rId3"/>
    <p:sldId id="1153" r:id="rId4"/>
    <p:sldId id="1184" r:id="rId5"/>
    <p:sldId id="1185" r:id="rId6"/>
    <p:sldId id="1186" r:id="rId7"/>
    <p:sldId id="1187" r:id="rId8"/>
    <p:sldId id="1188" r:id="rId9"/>
    <p:sldId id="1189" r:id="rId10"/>
    <p:sldId id="1191" r:id="rId11"/>
    <p:sldId id="1182" r:id="rId12"/>
    <p:sldId id="1192" r:id="rId13"/>
    <p:sldId id="1193" r:id="rId14"/>
    <p:sldId id="1194" r:id="rId15"/>
    <p:sldId id="1183" r:id="rId16"/>
    <p:sldId id="1195" r:id="rId1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54">
          <p15:clr>
            <a:srgbClr val="A4A3A4"/>
          </p15:clr>
        </p15:guide>
        <p15:guide id="2" pos="2860">
          <p15:clr>
            <a:srgbClr val="A4A3A4"/>
          </p15:clr>
        </p15:guide>
      </p15:sldGuideLst>
    </p:ext>
    <p:ext uri="{2D200454-40CA-4A62-9FC3-DE9A4176ACB9}">
      <p15:notesGuideLst xmlns:p15="http://schemas.microsoft.com/office/powerpoint/2012/main" xmlns="">
        <p15:guide id="1" orient="horz" pos="287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84"/>
      </p:cViewPr>
      <p:guideLst>
        <p:guide orient="horz" pos="2154"/>
        <p:guide pos="2860"/>
      </p:guideLst>
    </p:cSldViewPr>
  </p:slideViewPr>
  <p:notesTextViewPr>
    <p:cViewPr>
      <p:scale>
        <a:sx n="1" d="1"/>
        <a:sy n="1" d="1"/>
      </p:scale>
      <p:origin x="0" y="0"/>
    </p:cViewPr>
  </p:notesTextViewPr>
  <p:notesViewPr>
    <p:cSldViewPr>
      <p:cViewPr varScale="1">
        <p:scale>
          <a:sx n="58" d="100"/>
          <a:sy n="58" d="100"/>
        </p:scale>
        <p:origin x="-2580" y="-78"/>
      </p:cViewPr>
      <p:guideLst>
        <p:guide orient="horz" pos="2871"/>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2.wmf"/><Relationship Id="rId1" Type="http://schemas.openxmlformats.org/officeDocument/2006/relationships/image" Target="../media/image4.wmf"/><Relationship Id="rId4"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E3135A-BE9F-44C2-BD3E-EAA7F8E0C4E5}" type="datetimeFigureOut">
              <a:rPr lang="zh-CN" altLang="en-US" smtClean="0"/>
              <a:t>2022/8/29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3915CC-F604-4EEC-AA36-7BDDB3418D42}" type="slidenum">
              <a:rPr lang="zh-CN" altLang="en-US" smtClean="0"/>
              <a:t>‹#›</a:t>
            </a:fld>
            <a:endParaRPr lang="zh-CN" altLang="en-US"/>
          </a:p>
        </p:txBody>
      </p:sp>
    </p:spTree>
    <p:extLst>
      <p:ext uri="{BB962C8B-B14F-4D97-AF65-F5344CB8AC3E}">
        <p14:creationId xmlns:p14="http://schemas.microsoft.com/office/powerpoint/2010/main" val="10004233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403648" y="260648"/>
            <a:ext cx="7497762" cy="706437"/>
          </a:xfrm>
        </p:spPr>
        <p:txBody>
          <a:bodyPr/>
          <a:lstStyle>
            <a:lvl1pPr>
              <a:defRPr>
                <a:solidFill>
                  <a:schemeClr val="tx2"/>
                </a:solidFill>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467544" y="1268760"/>
            <a:ext cx="8280400" cy="5112568"/>
          </a:xfrm>
        </p:spPr>
        <p:txBody>
          <a:bodyPr/>
          <a:lstStyle>
            <a:lvl1pPr algn="just">
              <a:lnSpc>
                <a:spcPct val="125000"/>
              </a:lnSpc>
              <a:defRPr/>
            </a:lvl1pPr>
            <a:lvl2pPr algn="just">
              <a:lnSpc>
                <a:spcPct val="125000"/>
              </a:lnSpc>
              <a:defRPr/>
            </a:lvl2pPr>
            <a:lvl3pPr algn="just">
              <a:lnSpc>
                <a:spcPct val="125000"/>
              </a:lnSpc>
              <a:defRPr/>
            </a:lvl3pPr>
            <a:lvl4pPr algn="just">
              <a:lnSpc>
                <a:spcPct val="125000"/>
              </a:lnSpc>
              <a:defRPr/>
            </a:lvl4pPr>
            <a:lvl5pPr algn="just">
              <a:lnSpc>
                <a:spcPct val="125000"/>
              </a:lnSpc>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Rectangle 7"/>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6" name="Rectangle 8"/>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403648" y="274291"/>
            <a:ext cx="7497762" cy="706437"/>
          </a:xfrm>
        </p:spPr>
        <p:txBody>
          <a:bodyPr/>
          <a:lstStyle>
            <a:lvl1pPr>
              <a:defRPr b="0">
                <a:latin typeface="华文中宋" pitchFamily="2" charset="-122"/>
                <a:ea typeface="华文中宋" pitchFamily="2" charset="-122"/>
              </a:defRPr>
            </a:lvl1pPr>
          </a:lstStyle>
          <a:p>
            <a:r>
              <a:rPr lang="zh-CN" altLang="en-US" dirty="0" smtClean="0"/>
              <a:t>单击此处编辑母版标题样式</a:t>
            </a:r>
            <a:endParaRPr lang="zh-CN" altLang="en-US" dirty="0"/>
          </a:p>
        </p:txBody>
      </p:sp>
      <p:sp>
        <p:nvSpPr>
          <p:cNvPr id="4" name="内容占位符 3"/>
          <p:cNvSpPr>
            <a:spLocks noGrp="1"/>
          </p:cNvSpPr>
          <p:nvPr>
            <p:ph sz="half" idx="2"/>
          </p:nvPr>
        </p:nvSpPr>
        <p:spPr>
          <a:xfrm>
            <a:off x="395536" y="1268760"/>
            <a:ext cx="8291264" cy="5112568"/>
          </a:xfrm>
        </p:spPr>
        <p:txBody>
          <a:bodyPr/>
          <a:lstStyle>
            <a:lvl1pPr algn="just">
              <a:lnSpc>
                <a:spcPct val="135000"/>
              </a:lnSpc>
              <a:spcBef>
                <a:spcPts val="625"/>
              </a:spcBef>
              <a:buFont typeface="Arial" pitchFamily="34" charset="0"/>
              <a:buChar char="•"/>
              <a:defRPr sz="1800" b="0">
                <a:latin typeface="+mn-ea"/>
                <a:ea typeface="+mn-ea"/>
              </a:defRPr>
            </a:lvl1pPr>
            <a:lvl2pPr algn="just">
              <a:lnSpc>
                <a:spcPct val="135000"/>
              </a:lnSpc>
              <a:spcBef>
                <a:spcPts val="625"/>
              </a:spcBef>
              <a:buFont typeface="Arial" pitchFamily="34" charset="0"/>
              <a:buChar char="•"/>
              <a:defRPr sz="1800" b="0">
                <a:latin typeface="+mn-ea"/>
                <a:ea typeface="+mn-ea"/>
              </a:defRPr>
            </a:lvl2pPr>
            <a:lvl3pPr algn="just">
              <a:lnSpc>
                <a:spcPct val="135000"/>
              </a:lnSpc>
              <a:spcBef>
                <a:spcPts val="625"/>
              </a:spcBef>
              <a:buFont typeface="Arial" pitchFamily="34" charset="0"/>
              <a:buChar char="•"/>
              <a:defRPr sz="1800" b="0">
                <a:latin typeface="+mn-ea"/>
                <a:ea typeface="+mn-ea"/>
              </a:defRPr>
            </a:lvl3pPr>
            <a:lvl4pPr algn="just">
              <a:lnSpc>
                <a:spcPct val="135000"/>
              </a:lnSpc>
              <a:spcBef>
                <a:spcPts val="625"/>
              </a:spcBef>
              <a:buFont typeface="Arial" pitchFamily="34" charset="0"/>
              <a:buChar char="•"/>
              <a:defRPr sz="1800" b="0">
                <a:latin typeface="+mn-ea"/>
                <a:ea typeface="+mn-ea"/>
              </a:defRPr>
            </a:lvl4pPr>
            <a:lvl5pPr algn="just">
              <a:lnSpc>
                <a:spcPct val="135000"/>
              </a:lnSpc>
              <a:spcBef>
                <a:spcPts val="625"/>
              </a:spcBef>
              <a:buFont typeface="Arial" pitchFamily="34" charset="0"/>
              <a:buChar char="•"/>
              <a:defRPr sz="1800" b="0">
                <a:latin typeface="+mn-ea"/>
                <a:ea typeface="+mn-ea"/>
              </a:defRPr>
            </a:lvl5pPr>
            <a:lvl6pPr>
              <a:defRPr sz="1800"/>
            </a:lvl6pPr>
            <a:lvl7pPr>
              <a:defRPr sz="1800"/>
            </a:lvl7pPr>
            <a:lvl8pPr>
              <a:defRPr sz="1800"/>
            </a:lvl8pPr>
            <a:lvl9pPr>
              <a:defRPr sz="18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Rectangle 7"/>
          <p:cNvSpPr>
            <a:spLocks noGrp="1" noChangeArrowheads="1"/>
          </p:cNvSpPr>
          <p:nvPr userDrawn="1">
            <p:ph type="dt" sz="half" idx="10"/>
          </p:nvPr>
        </p:nvSpPr>
        <p:spPr/>
        <p:txBody>
          <a:bodyPr/>
          <a:lstStyle>
            <a:lvl1pPr>
              <a:defRPr/>
            </a:lvl1pPr>
          </a:lstStyle>
          <a:p>
            <a:pPr>
              <a:defRPr/>
            </a:pPr>
            <a:endParaRPr lang="zh-CN" altLang="zh-CN"/>
          </a:p>
        </p:txBody>
      </p:sp>
      <p:sp>
        <p:nvSpPr>
          <p:cNvPr id="6" name="Rectangle 8"/>
          <p:cNvSpPr>
            <a:spLocks noGrp="1" noChangeArrowheads="1"/>
          </p:cNvSpPr>
          <p:nvPr userDrawn="1">
            <p:ph type="ftr" sz="quarter" idx="11"/>
          </p:nvPr>
        </p:nvSpPr>
        <p:spPr/>
        <p:txBody>
          <a:bodyPr/>
          <a:lstStyle>
            <a:lvl1pPr>
              <a:defRPr/>
            </a:lvl1pPr>
          </a:lstStyle>
          <a:p>
            <a:pPr>
              <a:defRPr/>
            </a:pPr>
            <a:endParaRPr lang="zh-CN" altLang="zh-CN"/>
          </a:p>
        </p:txBody>
      </p:sp>
      <p:sp>
        <p:nvSpPr>
          <p:cNvPr id="7" name="Rectangle 9"/>
          <p:cNvSpPr>
            <a:spLocks noGrp="1" noChangeArrowheads="1"/>
          </p:cNvSpPr>
          <p:nvPr userDrawn="1">
            <p:ph type="sldNum" sz="quarter" idx="12"/>
          </p:nvPr>
        </p:nvSpPr>
        <p:spPr/>
        <p:txBody>
          <a:bodyPr/>
          <a:lstStyle>
            <a:lvl1pPr>
              <a:defRPr/>
            </a:lvl1pPr>
          </a:lstStyle>
          <a:p>
            <a:pPr>
              <a:defRPr/>
            </a:pPr>
            <a:fld id="{BE613377-92FF-4B1C-9A4D-EF878028BFE8}" type="slidenum">
              <a:rPr lang="zh-CN" altLang="zh-CN"/>
              <a:t>‹#›</a:t>
            </a:fld>
            <a:endParaRPr lang="zh-CN"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theme" Target="../theme/theme1.xml"/><Relationship Id="rId7"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wmf"/><Relationship Id="rId5" Type="http://schemas.openxmlformats.org/officeDocument/2006/relationships/oleObject" Target="../embeddings/oleObject1.bin"/><Relationship Id="rId4" Type="http://schemas.openxmlformats.org/officeDocument/2006/relationships/vmlDrawing" Target="../drawings/vmlDrawing1.vml"/><Relationship Id="rId9" Type="http://schemas.openxmlformats.org/officeDocument/2006/relationships/image" Target="../media/image2.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graphicFrame>
        <p:nvGraphicFramePr>
          <p:cNvPr id="7" name="对象 6"/>
          <p:cNvGraphicFramePr/>
          <p:nvPr userDrawn="1"/>
        </p:nvGraphicFramePr>
        <p:xfrm>
          <a:off x="1403350" y="0"/>
          <a:ext cx="7759065" cy="962660"/>
        </p:xfrm>
        <a:graphic>
          <a:graphicData uri="http://schemas.openxmlformats.org/presentationml/2006/ole">
            <mc:AlternateContent xmlns:mc="http://schemas.openxmlformats.org/markup-compatibility/2006">
              <mc:Choice xmlns:v="urn:schemas-microsoft-com:vml" Requires="v">
                <p:oleObj spid="_x0000_s1055" r:id="rId5" imgW="6791325" imgH="962025" progId="Paint.Picture">
                  <p:embed/>
                </p:oleObj>
              </mc:Choice>
              <mc:Fallback>
                <p:oleObj r:id="rId5" imgW="6791325" imgH="962025" progId="Paint.Picture">
                  <p:embed/>
                  <p:pic>
                    <p:nvPicPr>
                      <p:cNvPr id="0" name="图片 7"/>
                      <p:cNvPicPr/>
                      <p:nvPr/>
                    </p:nvPicPr>
                    <p:blipFill>
                      <a:blip r:embed="rId6"/>
                    </p:blipFill>
                    <p:spPr>
                      <a:xfrm>
                        <a:off x="1403350" y="0"/>
                        <a:ext cx="7759065" cy="962660"/>
                      </a:xfrm>
                      <a:prstGeom prst="rect">
                        <a:avLst/>
                      </a:prstGeom>
                    </p:spPr>
                  </p:pic>
                </p:oleObj>
              </mc:Fallback>
            </mc:AlternateContent>
          </a:graphicData>
        </a:graphic>
      </p:graphicFrame>
      <p:sp>
        <p:nvSpPr>
          <p:cNvPr id="1026" name="Rectangle 5"/>
          <p:cNvSpPr>
            <a:spLocks noGrp="1" noChangeArrowheads="1"/>
          </p:cNvSpPr>
          <p:nvPr>
            <p:ph type="title"/>
          </p:nvPr>
        </p:nvSpPr>
        <p:spPr bwMode="auto">
          <a:xfrm>
            <a:off x="1475656" y="274291"/>
            <a:ext cx="7497762" cy="7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dirty="0" smtClean="0"/>
              <a:t>单击此处编辑母版标题样式</a:t>
            </a:r>
          </a:p>
        </p:txBody>
      </p:sp>
      <p:sp>
        <p:nvSpPr>
          <p:cNvPr id="1027" name="Rectangle 6"/>
          <p:cNvSpPr>
            <a:spLocks noGrp="1" noChangeArrowheads="1"/>
          </p:cNvSpPr>
          <p:nvPr>
            <p:ph type="body" idx="1"/>
          </p:nvPr>
        </p:nvSpPr>
        <p:spPr bwMode="auto">
          <a:xfrm>
            <a:off x="395536" y="1340768"/>
            <a:ext cx="8280400"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1031" name="Rectangle 7"/>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latin typeface="Arial" pitchFamily="34" charset="0"/>
              </a:defRPr>
            </a:lvl1pPr>
          </a:lstStyle>
          <a:p>
            <a:pPr fontAlgn="base">
              <a:spcBef>
                <a:spcPct val="0"/>
              </a:spcBef>
              <a:spcAft>
                <a:spcPct val="0"/>
              </a:spcAft>
              <a:defRPr/>
            </a:pPr>
            <a:endParaRPr lang="en-US" altLang="zh-CN">
              <a:solidFill>
                <a:srgbClr val="000000"/>
              </a:solidFill>
            </a:endParaRPr>
          </a:p>
        </p:txBody>
      </p:sp>
      <p:sp>
        <p:nvSpPr>
          <p:cNvPr id="1032" name="Rectangle 8"/>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latin typeface="Arial" pitchFamily="34" charset="0"/>
              </a:defRPr>
            </a:lvl1pPr>
          </a:lstStyle>
          <a:p>
            <a:pPr fontAlgn="base">
              <a:spcBef>
                <a:spcPct val="0"/>
              </a:spcBef>
              <a:spcAft>
                <a:spcPct val="0"/>
              </a:spcAft>
              <a:defRPr/>
            </a:pPr>
            <a:endParaRPr lang="en-US" altLang="zh-CN">
              <a:solidFill>
                <a:srgbClr val="000000"/>
              </a:solidFill>
            </a:endParaRPr>
          </a:p>
        </p:txBody>
      </p:sp>
      <p:sp>
        <p:nvSpPr>
          <p:cNvPr id="1033" name="Rectangle 9"/>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atin typeface="Arial" pitchFamily="34" charset="0"/>
              </a:defRPr>
            </a:lvl1pPr>
          </a:lstStyle>
          <a:p>
            <a:pPr fontAlgn="base">
              <a:spcBef>
                <a:spcPct val="0"/>
              </a:spcBef>
              <a:spcAft>
                <a:spcPct val="0"/>
              </a:spcAft>
              <a:defRPr/>
            </a:pPr>
            <a:fld id="{A7F89BE6-BB91-4137-ACFE-16E9194B9FFD}" type="slidenum">
              <a:rPr lang="zh-CN" altLang="en-US">
                <a:solidFill>
                  <a:srgbClr val="000000"/>
                </a:solidFill>
              </a:rPr>
              <a:t>‹#›</a:t>
            </a:fld>
            <a:endParaRPr lang="en-US" altLang="zh-CN">
              <a:solidFill>
                <a:srgbClr val="000000"/>
              </a:solidFill>
            </a:endParaRPr>
          </a:p>
        </p:txBody>
      </p:sp>
      <p:pic>
        <p:nvPicPr>
          <p:cNvPr id="2" name="Picture 10" descr="LOGO"/>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6948264" y="6453336"/>
            <a:ext cx="2160811" cy="3600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4" name="对象 3"/>
          <p:cNvGraphicFramePr/>
          <p:nvPr userDrawn="1"/>
        </p:nvGraphicFramePr>
        <p:xfrm>
          <a:off x="635" y="0"/>
          <a:ext cx="1408430" cy="991870"/>
        </p:xfrm>
        <a:graphic>
          <a:graphicData uri="http://schemas.openxmlformats.org/presentationml/2006/ole">
            <mc:AlternateContent xmlns:mc="http://schemas.openxmlformats.org/markup-compatibility/2006">
              <mc:Choice xmlns:v="urn:schemas-microsoft-com:vml" Requires="v">
                <p:oleObj spid="_x0000_s1056" r:id="rId8" imgW="2809875" imgH="2181225" progId="Paint.Picture">
                  <p:embed/>
                </p:oleObj>
              </mc:Choice>
              <mc:Fallback>
                <p:oleObj r:id="rId8" imgW="2809875" imgH="2181225" progId="Paint.Picture">
                  <p:embed/>
                  <p:pic>
                    <p:nvPicPr>
                      <p:cNvPr id="0" name="图片 4"/>
                      <p:cNvPicPr/>
                      <p:nvPr/>
                    </p:nvPicPr>
                    <p:blipFill>
                      <a:blip r:embed="rId9"/>
                    </p:blipFill>
                    <p:spPr>
                      <a:xfrm>
                        <a:off x="635" y="0"/>
                        <a:ext cx="1408430" cy="991870"/>
                      </a:xfrm>
                      <a:prstGeom prst="rect">
                        <a:avLst/>
                      </a:prstGeom>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rtl="0" eaLnBrk="0" fontAlgn="base" hangingPunct="0">
        <a:spcBef>
          <a:spcPct val="0"/>
        </a:spcBef>
        <a:spcAft>
          <a:spcPct val="0"/>
        </a:spcAft>
        <a:defRPr sz="2300" b="0">
          <a:solidFill>
            <a:schemeClr val="tx2"/>
          </a:solidFill>
          <a:latin typeface="华文中宋" pitchFamily="2" charset="-122"/>
          <a:ea typeface="华文中宋" pitchFamily="2" charset="-122"/>
          <a:cs typeface="+mj-cs"/>
        </a:defRPr>
      </a:lvl1pPr>
      <a:lvl2pPr algn="l" rtl="0" eaLnBrk="0" fontAlgn="base" hangingPunct="0">
        <a:spcBef>
          <a:spcPct val="0"/>
        </a:spcBef>
        <a:spcAft>
          <a:spcPct val="0"/>
        </a:spcAft>
        <a:defRPr sz="2400" b="1">
          <a:solidFill>
            <a:srgbClr val="FFFF00"/>
          </a:solidFill>
          <a:latin typeface="Arial" pitchFamily="34" charset="0"/>
          <a:ea typeface="GungsuhChe" pitchFamily="49" charset="-127"/>
        </a:defRPr>
      </a:lvl2pPr>
      <a:lvl3pPr algn="l" rtl="0" eaLnBrk="0" fontAlgn="base" hangingPunct="0">
        <a:spcBef>
          <a:spcPct val="0"/>
        </a:spcBef>
        <a:spcAft>
          <a:spcPct val="0"/>
        </a:spcAft>
        <a:defRPr sz="2400" b="1">
          <a:solidFill>
            <a:srgbClr val="FFFF00"/>
          </a:solidFill>
          <a:latin typeface="Arial" pitchFamily="34" charset="0"/>
          <a:ea typeface="GungsuhChe" pitchFamily="49" charset="-127"/>
        </a:defRPr>
      </a:lvl3pPr>
      <a:lvl4pPr algn="l" rtl="0" eaLnBrk="0" fontAlgn="base" hangingPunct="0">
        <a:spcBef>
          <a:spcPct val="0"/>
        </a:spcBef>
        <a:spcAft>
          <a:spcPct val="0"/>
        </a:spcAft>
        <a:defRPr sz="2400" b="1">
          <a:solidFill>
            <a:srgbClr val="FFFF00"/>
          </a:solidFill>
          <a:latin typeface="Arial" pitchFamily="34" charset="0"/>
          <a:ea typeface="GungsuhChe" pitchFamily="49" charset="-127"/>
        </a:defRPr>
      </a:lvl4pPr>
      <a:lvl5pPr algn="l" rtl="0" eaLnBrk="0" fontAlgn="base" hangingPunct="0">
        <a:spcBef>
          <a:spcPct val="0"/>
        </a:spcBef>
        <a:spcAft>
          <a:spcPct val="0"/>
        </a:spcAft>
        <a:defRPr sz="2400" b="1">
          <a:solidFill>
            <a:srgbClr val="FFFF00"/>
          </a:solidFill>
          <a:latin typeface="Arial" pitchFamily="34" charset="0"/>
          <a:ea typeface="GungsuhChe" pitchFamily="49" charset="-127"/>
        </a:defRPr>
      </a:lvl5pPr>
      <a:lvl6pPr marL="457200" algn="l" rtl="0" fontAlgn="base">
        <a:spcBef>
          <a:spcPct val="0"/>
        </a:spcBef>
        <a:spcAft>
          <a:spcPct val="0"/>
        </a:spcAft>
        <a:defRPr sz="2400" b="1">
          <a:solidFill>
            <a:srgbClr val="FFFF00"/>
          </a:solidFill>
          <a:latin typeface="Arial" pitchFamily="34" charset="0"/>
          <a:ea typeface="GungsuhChe" pitchFamily="49" charset="-127"/>
        </a:defRPr>
      </a:lvl6pPr>
      <a:lvl7pPr marL="914400" algn="l" rtl="0" fontAlgn="base">
        <a:spcBef>
          <a:spcPct val="0"/>
        </a:spcBef>
        <a:spcAft>
          <a:spcPct val="0"/>
        </a:spcAft>
        <a:defRPr sz="2400" b="1">
          <a:solidFill>
            <a:srgbClr val="FFFF00"/>
          </a:solidFill>
          <a:latin typeface="Arial" pitchFamily="34" charset="0"/>
          <a:ea typeface="GungsuhChe" pitchFamily="49" charset="-127"/>
        </a:defRPr>
      </a:lvl7pPr>
      <a:lvl8pPr marL="1371600" algn="l" rtl="0" fontAlgn="base">
        <a:spcBef>
          <a:spcPct val="0"/>
        </a:spcBef>
        <a:spcAft>
          <a:spcPct val="0"/>
        </a:spcAft>
        <a:defRPr sz="2400" b="1">
          <a:solidFill>
            <a:srgbClr val="FFFF00"/>
          </a:solidFill>
          <a:latin typeface="Arial" pitchFamily="34" charset="0"/>
          <a:ea typeface="GungsuhChe" pitchFamily="49" charset="-127"/>
        </a:defRPr>
      </a:lvl8pPr>
      <a:lvl9pPr marL="1828800" algn="l" rtl="0" fontAlgn="base">
        <a:spcBef>
          <a:spcPct val="0"/>
        </a:spcBef>
        <a:spcAft>
          <a:spcPct val="0"/>
        </a:spcAft>
        <a:defRPr sz="2400" b="1">
          <a:solidFill>
            <a:srgbClr val="FFFF00"/>
          </a:solidFill>
          <a:latin typeface="Arial" pitchFamily="34" charset="0"/>
          <a:ea typeface="GungsuhChe" pitchFamily="49" charset="-127"/>
        </a:defRPr>
      </a:lvl9pPr>
    </p:titleStyle>
    <p:bodyStyle>
      <a:lvl1pPr marL="342900" indent="-342900" algn="l" rtl="0" eaLnBrk="0" fontAlgn="base" hangingPunct="0">
        <a:lnSpc>
          <a:spcPct val="125000"/>
        </a:lnSpc>
        <a:spcBef>
          <a:spcPct val="20000"/>
        </a:spcBef>
        <a:spcAft>
          <a:spcPct val="0"/>
        </a:spcAft>
        <a:buChar char="•"/>
        <a:defRPr>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a:solidFill>
            <a:schemeClr val="tx1"/>
          </a:solidFill>
          <a:latin typeface="+mn-lt"/>
          <a:ea typeface="+mn-ea"/>
        </a:defRPr>
      </a:lvl2pPr>
      <a:lvl3pPr marL="1143000" indent="-228600" algn="l" rtl="0" eaLnBrk="0" fontAlgn="base" hangingPunct="0">
        <a:lnSpc>
          <a:spcPct val="125000"/>
        </a:lnSpc>
        <a:spcBef>
          <a:spcPct val="20000"/>
        </a:spcBef>
        <a:spcAft>
          <a:spcPct val="0"/>
        </a:spcAft>
        <a:buChar char="•"/>
        <a:defRPr>
          <a:solidFill>
            <a:schemeClr val="tx1"/>
          </a:solidFill>
          <a:latin typeface="+mn-lt"/>
          <a:ea typeface="+mn-ea"/>
        </a:defRPr>
      </a:lvl3pPr>
      <a:lvl4pPr marL="1600200" indent="-228600" algn="l" rtl="0" eaLnBrk="0" fontAlgn="base" hangingPunct="0">
        <a:lnSpc>
          <a:spcPct val="125000"/>
        </a:lnSpc>
        <a:spcBef>
          <a:spcPct val="20000"/>
        </a:spcBef>
        <a:spcAft>
          <a:spcPct val="0"/>
        </a:spcAft>
        <a:buChar char="–"/>
        <a:defRPr>
          <a:solidFill>
            <a:schemeClr val="tx1"/>
          </a:solidFill>
          <a:latin typeface="+mn-lt"/>
          <a:ea typeface="+mn-ea"/>
        </a:defRPr>
      </a:lvl4pPr>
      <a:lvl5pPr marL="2057400" indent="-228600" algn="l" rtl="0" eaLnBrk="0" fontAlgn="base" hangingPunct="0">
        <a:lnSpc>
          <a:spcPct val="125000"/>
        </a:lnSpc>
        <a:spcBef>
          <a:spcPct val="20000"/>
        </a:spcBef>
        <a:spcAft>
          <a:spcPct val="0"/>
        </a:spcAft>
        <a:buChar char="»"/>
        <a:defRPr>
          <a:solidFill>
            <a:schemeClr val="tx1"/>
          </a:solidFill>
          <a:latin typeface="+mn-lt"/>
          <a:ea typeface="+mn-ea"/>
        </a:defRPr>
      </a:lvl5pPr>
      <a:lvl6pPr marL="2514600" indent="-228600" algn="l" rtl="0" fontAlgn="base">
        <a:lnSpc>
          <a:spcPct val="125000"/>
        </a:lnSpc>
        <a:spcBef>
          <a:spcPct val="20000"/>
        </a:spcBef>
        <a:spcAft>
          <a:spcPct val="0"/>
        </a:spcAft>
        <a:buChar char="»"/>
        <a:defRPr>
          <a:solidFill>
            <a:schemeClr val="tx1"/>
          </a:solidFill>
          <a:latin typeface="+mn-lt"/>
          <a:ea typeface="+mn-ea"/>
        </a:defRPr>
      </a:lvl6pPr>
      <a:lvl7pPr marL="2971800" indent="-228600" algn="l" rtl="0" fontAlgn="base">
        <a:lnSpc>
          <a:spcPct val="125000"/>
        </a:lnSpc>
        <a:spcBef>
          <a:spcPct val="20000"/>
        </a:spcBef>
        <a:spcAft>
          <a:spcPct val="0"/>
        </a:spcAft>
        <a:buChar char="»"/>
        <a:defRPr>
          <a:solidFill>
            <a:schemeClr val="tx1"/>
          </a:solidFill>
          <a:latin typeface="+mn-lt"/>
          <a:ea typeface="+mn-ea"/>
        </a:defRPr>
      </a:lvl7pPr>
      <a:lvl8pPr marL="3429000" indent="-228600" algn="l" rtl="0" fontAlgn="base">
        <a:lnSpc>
          <a:spcPct val="125000"/>
        </a:lnSpc>
        <a:spcBef>
          <a:spcPct val="20000"/>
        </a:spcBef>
        <a:spcAft>
          <a:spcPct val="0"/>
        </a:spcAft>
        <a:buChar char="»"/>
        <a:defRPr>
          <a:solidFill>
            <a:schemeClr val="tx1"/>
          </a:solidFill>
          <a:latin typeface="+mn-lt"/>
          <a:ea typeface="+mn-ea"/>
        </a:defRPr>
      </a:lvl8pPr>
      <a:lvl9pPr marL="3886200" indent="-228600" algn="l" rtl="0" fontAlgn="base">
        <a:lnSpc>
          <a:spcPct val="125000"/>
        </a:lnSpc>
        <a:spcBef>
          <a:spcPct val="20000"/>
        </a:spcBef>
        <a:spcAft>
          <a:spcPct val="0"/>
        </a:spcAft>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wmf"/><Relationship Id="rId11" Type="http://schemas.openxmlformats.org/officeDocument/2006/relationships/image" Target="../media/image7.png"/><Relationship Id="rId5" Type="http://schemas.openxmlformats.org/officeDocument/2006/relationships/oleObject" Target="../embeddings/oleObject4.bin"/><Relationship Id="rId10" Type="http://schemas.openxmlformats.org/officeDocument/2006/relationships/image" Target="../media/image6.wmf"/><Relationship Id="rId4" Type="http://schemas.openxmlformats.org/officeDocument/2006/relationships/image" Target="../media/image4.wmf"/><Relationship Id="rId9" Type="http://schemas.openxmlformats.org/officeDocument/2006/relationships/oleObject" Target="../embeddings/oleObject6.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10.jpeg"/><Relationship Id="rId7" Type="http://schemas.openxmlformats.org/officeDocument/2006/relationships/oleObject" Target="../embeddings/oleObject8.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8.wmf"/><Relationship Id="rId5" Type="http://schemas.openxmlformats.org/officeDocument/2006/relationships/oleObject" Target="../embeddings/oleObject7.bin"/><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6"/>
          <p:cNvSpPr txBox="1">
            <a:spLocks noChangeArrowheads="1"/>
          </p:cNvSpPr>
          <p:nvPr/>
        </p:nvSpPr>
        <p:spPr bwMode="auto">
          <a:xfrm>
            <a:off x="2123728" y="2492896"/>
            <a:ext cx="67818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b="1">
                <a:solidFill>
                  <a:schemeClr val="tx1"/>
                </a:solidFill>
                <a:latin typeface="Arial" charset="0"/>
                <a:ea typeface="宋体" charset="-122"/>
              </a:defRPr>
            </a:lvl1pPr>
            <a:lvl2pPr marL="742950" indent="-285750" eaLnBrk="0" hangingPunct="0">
              <a:defRPr b="1">
                <a:solidFill>
                  <a:schemeClr val="tx1"/>
                </a:solidFill>
                <a:latin typeface="Arial" charset="0"/>
                <a:ea typeface="宋体" charset="-122"/>
              </a:defRPr>
            </a:lvl2pPr>
            <a:lvl3pPr marL="1143000" indent="-228600" eaLnBrk="0" hangingPunct="0">
              <a:defRPr b="1">
                <a:solidFill>
                  <a:schemeClr val="tx1"/>
                </a:solidFill>
                <a:latin typeface="Arial" charset="0"/>
                <a:ea typeface="宋体" charset="-122"/>
              </a:defRPr>
            </a:lvl3pPr>
            <a:lvl4pPr marL="1600200" indent="-228600" eaLnBrk="0" hangingPunct="0">
              <a:defRPr b="1">
                <a:solidFill>
                  <a:schemeClr val="tx1"/>
                </a:solidFill>
                <a:latin typeface="Arial" charset="0"/>
                <a:ea typeface="宋体" charset="-122"/>
              </a:defRPr>
            </a:lvl4pPr>
            <a:lvl5pPr marL="2057400" indent="-228600" eaLnBrk="0" hangingPunct="0">
              <a:defRPr b="1">
                <a:solidFill>
                  <a:schemeClr val="tx1"/>
                </a:solidFill>
                <a:latin typeface="Arial" charset="0"/>
                <a:ea typeface="宋体" charset="-122"/>
              </a:defRPr>
            </a:lvl5pPr>
            <a:lvl6pPr marL="2514600" indent="-228600" eaLnBrk="0" fontAlgn="base" hangingPunct="0">
              <a:spcBef>
                <a:spcPct val="0"/>
              </a:spcBef>
              <a:spcAft>
                <a:spcPct val="0"/>
              </a:spcAft>
              <a:defRPr b="1">
                <a:solidFill>
                  <a:schemeClr val="tx1"/>
                </a:solidFill>
                <a:latin typeface="Arial" charset="0"/>
                <a:ea typeface="宋体" charset="-122"/>
              </a:defRPr>
            </a:lvl6pPr>
            <a:lvl7pPr marL="2971800" indent="-228600" eaLnBrk="0" fontAlgn="base" hangingPunct="0">
              <a:spcBef>
                <a:spcPct val="0"/>
              </a:spcBef>
              <a:spcAft>
                <a:spcPct val="0"/>
              </a:spcAft>
              <a:defRPr b="1">
                <a:solidFill>
                  <a:schemeClr val="tx1"/>
                </a:solidFill>
                <a:latin typeface="Arial" charset="0"/>
                <a:ea typeface="宋体" charset="-122"/>
              </a:defRPr>
            </a:lvl7pPr>
            <a:lvl8pPr marL="3429000" indent="-228600" eaLnBrk="0" fontAlgn="base" hangingPunct="0">
              <a:spcBef>
                <a:spcPct val="0"/>
              </a:spcBef>
              <a:spcAft>
                <a:spcPct val="0"/>
              </a:spcAft>
              <a:defRPr b="1">
                <a:solidFill>
                  <a:schemeClr val="tx1"/>
                </a:solidFill>
                <a:latin typeface="Arial" charset="0"/>
                <a:ea typeface="宋体" charset="-122"/>
              </a:defRPr>
            </a:lvl8pPr>
            <a:lvl9pPr marL="3886200" indent="-228600" eaLnBrk="0" fontAlgn="base" hangingPunct="0">
              <a:spcBef>
                <a:spcPct val="0"/>
              </a:spcBef>
              <a:spcAft>
                <a:spcPct val="0"/>
              </a:spcAft>
              <a:defRPr b="1">
                <a:solidFill>
                  <a:schemeClr val="tx1"/>
                </a:solidFill>
                <a:latin typeface="Arial" charset="0"/>
                <a:ea typeface="宋体" charset="-122"/>
              </a:defRPr>
            </a:lvl9pPr>
          </a:lstStyle>
          <a:p>
            <a:pPr eaLnBrk="1" hangingPunct="1"/>
            <a:r>
              <a:rPr lang="zh-CN" altLang="en-US" sz="3200" dirty="0" smtClean="0">
                <a:latin typeface="Arial Black" pitchFamily="34" charset="0"/>
                <a:ea typeface="华文细黑" pitchFamily="2" charset="-122"/>
              </a:rPr>
              <a:t>第四章    内部审计的职业道德规范</a:t>
            </a:r>
            <a:endParaRPr lang="zh-CN" altLang="en-US" sz="3200" dirty="0">
              <a:latin typeface="Arial Black" pitchFamily="34" charset="0"/>
              <a:ea typeface="华文细黑" pitchFamily="2" charset="-122"/>
            </a:endParaRPr>
          </a:p>
        </p:txBody>
      </p:sp>
      <p:grpSp>
        <p:nvGrpSpPr>
          <p:cNvPr id="9" name="Group 8"/>
          <p:cNvGrpSpPr/>
          <p:nvPr/>
        </p:nvGrpSpPr>
        <p:grpSpPr>
          <a:xfrm>
            <a:off x="-77153" y="119"/>
            <a:ext cx="9221470" cy="6868795"/>
            <a:chOff x="-77153" y="119"/>
            <a:chExt cx="9221470" cy="6868795"/>
          </a:xfrm>
        </p:grpSpPr>
        <p:grpSp>
          <p:nvGrpSpPr>
            <p:cNvPr id="13" name="组合 12"/>
            <p:cNvGrpSpPr/>
            <p:nvPr/>
          </p:nvGrpSpPr>
          <p:grpSpPr>
            <a:xfrm>
              <a:off x="-77153" y="119"/>
              <a:ext cx="9221470" cy="6868795"/>
              <a:chOff x="-57" y="-43"/>
              <a:chExt cx="14522" cy="10817"/>
            </a:xfrm>
          </p:grpSpPr>
          <p:graphicFrame>
            <p:nvGraphicFramePr>
              <p:cNvPr id="2" name="对象 1"/>
              <p:cNvGraphicFramePr/>
              <p:nvPr/>
            </p:nvGraphicFramePr>
            <p:xfrm>
              <a:off x="-57" y="-43"/>
              <a:ext cx="14522" cy="2960"/>
            </p:xfrm>
            <a:graphic>
              <a:graphicData uri="http://schemas.openxmlformats.org/presentationml/2006/ole">
                <mc:AlternateContent xmlns:mc="http://schemas.openxmlformats.org/markup-compatibility/2006">
                  <mc:Choice xmlns:v="urn:schemas-microsoft-com:vml" Requires="v">
                    <p:oleObj spid="_x0000_s24598" name="Bitmap Image" r:id="rId3" imgW="6858000" imgH="2638425" progId="Paint.Picture">
                      <p:embed/>
                    </p:oleObj>
                  </mc:Choice>
                  <mc:Fallback>
                    <p:oleObj name="Bitmap Image" r:id="rId3" imgW="6858000" imgH="2638425" progId="Paint.Picture">
                      <p:embed/>
                      <p:pic>
                        <p:nvPicPr>
                          <p:cNvPr id="0" name=""/>
                          <p:cNvPicPr/>
                          <p:nvPr/>
                        </p:nvPicPr>
                        <p:blipFill>
                          <a:blip r:embed="rId4"/>
                          <a:stretch>
                            <a:fillRect/>
                          </a:stretch>
                        </p:blipFill>
                        <p:spPr>
                          <a:xfrm>
                            <a:off x="-57" y="-43"/>
                            <a:ext cx="14522" cy="2960"/>
                          </a:xfrm>
                          <a:prstGeom prst="rect">
                            <a:avLst/>
                          </a:prstGeom>
                        </p:spPr>
                      </p:pic>
                    </p:oleObj>
                  </mc:Fallback>
                </mc:AlternateContent>
              </a:graphicData>
            </a:graphic>
          </p:graphicFrame>
          <p:graphicFrame>
            <p:nvGraphicFramePr>
              <p:cNvPr id="4" name="对象 3"/>
              <p:cNvGraphicFramePr/>
              <p:nvPr/>
            </p:nvGraphicFramePr>
            <p:xfrm>
              <a:off x="5" y="2912"/>
              <a:ext cx="3256" cy="2795"/>
            </p:xfrm>
            <a:graphic>
              <a:graphicData uri="http://schemas.openxmlformats.org/presentationml/2006/ole">
                <mc:AlternateContent xmlns:mc="http://schemas.openxmlformats.org/markup-compatibility/2006">
                  <mc:Choice xmlns:v="urn:schemas-microsoft-com:vml" Requires="v">
                    <p:oleObj spid="_x0000_s24599" r:id="rId5" imgW="2809875" imgH="2181225" progId="Paint.Picture">
                      <p:embed/>
                    </p:oleObj>
                  </mc:Choice>
                  <mc:Fallback>
                    <p:oleObj r:id="rId5" imgW="2809875" imgH="2181225" progId="Paint.Picture">
                      <p:embed/>
                      <p:pic>
                        <p:nvPicPr>
                          <p:cNvPr id="0" name=""/>
                          <p:cNvPicPr/>
                          <p:nvPr/>
                        </p:nvPicPr>
                        <p:blipFill>
                          <a:blip r:embed="rId6"/>
                        </p:blipFill>
                        <p:spPr>
                          <a:xfrm>
                            <a:off x="5" y="2912"/>
                            <a:ext cx="3256" cy="2795"/>
                          </a:xfrm>
                          <a:prstGeom prst="rect">
                            <a:avLst/>
                          </a:prstGeom>
                        </p:spPr>
                      </p:pic>
                    </p:oleObj>
                  </mc:Fallback>
                </mc:AlternateContent>
              </a:graphicData>
            </a:graphic>
          </p:graphicFrame>
          <p:graphicFrame>
            <p:nvGraphicFramePr>
              <p:cNvPr id="6" name="对象 5"/>
              <p:cNvGraphicFramePr/>
              <p:nvPr/>
            </p:nvGraphicFramePr>
            <p:xfrm>
              <a:off x="-57" y="5707"/>
              <a:ext cx="14482" cy="5067"/>
            </p:xfrm>
            <a:graphic>
              <a:graphicData uri="http://schemas.openxmlformats.org/presentationml/2006/ole">
                <mc:AlternateContent xmlns:mc="http://schemas.openxmlformats.org/markup-compatibility/2006">
                  <mc:Choice xmlns:v="urn:schemas-microsoft-com:vml" Requires="v">
                    <p:oleObj spid="_x0000_s24600" r:id="rId7" imgW="6238875" imgH="2009775" progId="Paint.Picture">
                      <p:embed/>
                    </p:oleObj>
                  </mc:Choice>
                  <mc:Fallback>
                    <p:oleObj r:id="rId7" imgW="6238875" imgH="2009775" progId="Paint.Picture">
                      <p:embed/>
                      <p:pic>
                        <p:nvPicPr>
                          <p:cNvPr id="0" name=""/>
                          <p:cNvPicPr/>
                          <p:nvPr/>
                        </p:nvPicPr>
                        <p:blipFill>
                          <a:blip r:embed="rId8"/>
                        </p:blipFill>
                        <p:spPr>
                          <a:xfrm>
                            <a:off x="-57" y="5707"/>
                            <a:ext cx="14482" cy="5067"/>
                          </a:xfrm>
                          <a:prstGeom prst="rect">
                            <a:avLst/>
                          </a:prstGeom>
                        </p:spPr>
                      </p:pic>
                    </p:oleObj>
                  </mc:Fallback>
                </mc:AlternateContent>
              </a:graphicData>
            </a:graphic>
          </p:graphicFrame>
          <p:graphicFrame>
            <p:nvGraphicFramePr>
              <p:cNvPr id="8" name="对象 7"/>
              <p:cNvGraphicFramePr>
                <a:graphicFrameLocks noChangeAspect="1"/>
              </p:cNvGraphicFramePr>
              <p:nvPr/>
            </p:nvGraphicFramePr>
            <p:xfrm>
              <a:off x="801" y="717"/>
              <a:ext cx="8445" cy="827"/>
            </p:xfrm>
            <a:graphic>
              <a:graphicData uri="http://schemas.openxmlformats.org/presentationml/2006/ole">
                <mc:AlternateContent xmlns:mc="http://schemas.openxmlformats.org/markup-compatibility/2006">
                  <mc:Choice xmlns:v="urn:schemas-microsoft-com:vml" Requires="v">
                    <p:oleObj spid="_x0000_s24601" name="Bitmap Image" r:id="rId9" imgW="4019400" imgH="399960" progId="Paint.Picture">
                      <p:embed/>
                    </p:oleObj>
                  </mc:Choice>
                  <mc:Fallback>
                    <p:oleObj name="Bitmap Image" r:id="rId9" imgW="4019400" imgH="399960" progId="Paint.Picture">
                      <p:embed/>
                      <p:pic>
                        <p:nvPicPr>
                          <p:cNvPr id="0" name=""/>
                          <p:cNvPicPr/>
                          <p:nvPr/>
                        </p:nvPicPr>
                        <p:blipFill>
                          <a:blip r:embed="rId10"/>
                          <a:stretch>
                            <a:fillRect/>
                          </a:stretch>
                        </p:blipFill>
                        <p:spPr>
                          <a:xfrm>
                            <a:off x="801" y="717"/>
                            <a:ext cx="8445" cy="827"/>
                          </a:xfrm>
                          <a:prstGeom prst="rect">
                            <a:avLst/>
                          </a:prstGeom>
                        </p:spPr>
                      </p:pic>
                    </p:oleObj>
                  </mc:Fallback>
                </mc:AlternateContent>
              </a:graphicData>
            </a:graphic>
          </p:graphicFrame>
        </p:grpSp>
        <p:pic>
          <p:nvPicPr>
            <p:cNvPr id="5" name="Picture 4"/>
            <p:cNvPicPr>
              <a:picLocks noChangeAspect="1"/>
            </p:cNvPicPr>
            <p:nvPr/>
          </p:nvPicPr>
          <p:blipFill>
            <a:blip r:embed="rId11"/>
            <a:stretch>
              <a:fillRect/>
            </a:stretch>
          </p:blipFill>
          <p:spPr>
            <a:xfrm>
              <a:off x="3379416" y="6141479"/>
              <a:ext cx="2375762" cy="314860"/>
            </a:xfrm>
            <a:prstGeom prst="rect">
              <a:avLst/>
            </a:prstGeom>
          </p:spPr>
        </p:pic>
      </p:grpSp>
    </p:spTree>
    <p:extLst>
      <p:ext uri="{BB962C8B-B14F-4D97-AF65-F5344CB8AC3E}">
        <p14:creationId xmlns:p14="http://schemas.microsoft.com/office/powerpoint/2010/main" val="40069465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第一节</a:t>
            </a:r>
            <a:r>
              <a:rPr lang="zh-CN" altLang="en-US" dirty="0"/>
              <a:t>　内部审计职业道德规范概述</a:t>
            </a:r>
            <a:endParaRPr lang="zh-CN" altLang="en-US" dirty="0"/>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九、交流与沟通</a:t>
            </a:r>
            <a:endParaRPr lang="zh-CN" altLang="en-US" dirty="0"/>
          </a:p>
          <a:p>
            <a:r>
              <a:rPr lang="zh-CN" altLang="en-US" dirty="0"/>
              <a:t>内部审计职业道德要求“内部审计人员应具有较强的人际交往技能,妥善处理好与组织内外相关机构和人士的关系</a:t>
            </a:r>
            <a:r>
              <a:rPr lang="zh-CN" altLang="en-US" dirty="0" smtClean="0"/>
              <a:t>”。</a:t>
            </a:r>
            <a:endParaRPr lang="en-US" altLang="zh-CN" dirty="0" smtClean="0"/>
          </a:p>
          <a:p>
            <a:endParaRPr lang="zh-CN" altLang="en-US" dirty="0"/>
          </a:p>
          <a:p>
            <a:pPr marL="0" indent="0">
              <a:buNone/>
            </a:pPr>
            <a:r>
              <a:rPr lang="zh-CN" altLang="en-US" sz="2400" b="1" kern="1200" dirty="0">
                <a:solidFill>
                  <a:srgbClr val="000000"/>
                </a:solidFill>
                <a:latin typeface="黑体" pitchFamily="2" charset="-122"/>
                <a:ea typeface="黑体" pitchFamily="2" charset="-122"/>
                <a:cs typeface="+mn-ea"/>
              </a:rPr>
              <a:t>十、后续教育</a:t>
            </a:r>
          </a:p>
          <a:p>
            <a:r>
              <a:rPr lang="zh-CN" altLang="en-US" dirty="0"/>
              <a:t>内部审计工作与组织经营管理的各个方面紧密相连。内部审计人员的知识结构和专业水平不能只限于一个狭窄的范围之内,而应广泛涉猎,吸取多方面的知识,而且身处新经济时代,各类知识的更新与发展很快,只有不断地学习,接受后续教育,才能保持良好的专业水平,胜任内部审计工作。</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内部审计人员的执业能力</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一、内部审计人员执业能力的基本要求</a:t>
            </a:r>
          </a:p>
          <a:p>
            <a:pPr marL="0" indent="0">
              <a:buNone/>
            </a:pPr>
            <a:r>
              <a:rPr lang="zh-CN" altLang="en-US" sz="2200" b="1" kern="1200" dirty="0">
                <a:solidFill>
                  <a:srgbClr val="000000"/>
                </a:solidFill>
                <a:latin typeface="楷体_GB2312" pitchFamily="49" charset="-122"/>
                <a:ea typeface="楷体_GB2312" pitchFamily="49" charset="-122"/>
                <a:cs typeface="+mn-ea"/>
              </a:rPr>
              <a:t>(一)政治素质</a:t>
            </a:r>
          </a:p>
          <a:p>
            <a:pPr marL="0" indent="0">
              <a:buNone/>
            </a:pPr>
            <a:r>
              <a:rPr lang="zh-CN" altLang="en-US" sz="2200" b="1" kern="1200" dirty="0">
                <a:solidFill>
                  <a:srgbClr val="000000"/>
                </a:solidFill>
                <a:latin typeface="楷体_GB2312" pitchFamily="49" charset="-122"/>
                <a:ea typeface="楷体_GB2312" pitchFamily="49" charset="-122"/>
                <a:cs typeface="+mn-ea"/>
              </a:rPr>
              <a:t>(二)职业道德</a:t>
            </a:r>
          </a:p>
          <a:p>
            <a:pPr marL="0" indent="0">
              <a:buNone/>
            </a:pPr>
            <a:r>
              <a:rPr lang="zh-CN" altLang="en-US" sz="2200" b="1" kern="1200" dirty="0">
                <a:solidFill>
                  <a:srgbClr val="000000"/>
                </a:solidFill>
                <a:latin typeface="楷体_GB2312" pitchFamily="49" charset="-122"/>
                <a:ea typeface="楷体_GB2312" pitchFamily="49" charset="-122"/>
                <a:cs typeface="+mn-ea"/>
              </a:rPr>
              <a:t>(三)职业作风</a:t>
            </a:r>
          </a:p>
          <a:p>
            <a:pPr marL="0" indent="0">
              <a:buNone/>
            </a:pPr>
            <a:r>
              <a:rPr lang="zh-CN" altLang="en-US" sz="2200" b="1" kern="1200" dirty="0">
                <a:solidFill>
                  <a:srgbClr val="000000"/>
                </a:solidFill>
                <a:latin typeface="楷体_GB2312" pitchFamily="49" charset="-122"/>
                <a:ea typeface="楷体_GB2312" pitchFamily="49" charset="-122"/>
                <a:cs typeface="+mn-ea"/>
              </a:rPr>
              <a:t>(四)业务</a:t>
            </a:r>
            <a:r>
              <a:rPr lang="zh-CN" altLang="en-US" sz="2200" b="1" kern="1200" dirty="0" smtClean="0">
                <a:solidFill>
                  <a:srgbClr val="000000"/>
                </a:solidFill>
                <a:latin typeface="楷体_GB2312" pitchFamily="49" charset="-122"/>
                <a:ea typeface="楷体_GB2312" pitchFamily="49" charset="-122"/>
                <a:cs typeface="+mn-ea"/>
              </a:rPr>
              <a:t>素质</a:t>
            </a:r>
            <a:endParaRPr lang="en-US" altLang="zh-CN" sz="2200" b="1" kern="1200" dirty="0" smtClean="0">
              <a:solidFill>
                <a:srgbClr val="000000"/>
              </a:solidFill>
              <a:latin typeface="楷体_GB2312" pitchFamily="49" charset="-122"/>
              <a:ea typeface="楷体_GB2312" pitchFamily="49" charset="-122"/>
              <a:cs typeface="+mn-ea"/>
            </a:endParaRPr>
          </a:p>
          <a:p>
            <a:pPr marL="0" indent="0">
              <a:buNone/>
            </a:pPr>
            <a:r>
              <a:rPr lang="en-US" altLang="zh-CN" sz="2200" b="1" kern="1200" dirty="0" smtClean="0">
                <a:solidFill>
                  <a:srgbClr val="000000"/>
                </a:solidFill>
                <a:latin typeface="楷体_GB2312" pitchFamily="49" charset="-122"/>
                <a:ea typeface="楷体_GB2312" pitchFamily="49" charset="-122"/>
                <a:cs typeface="+mn-ea"/>
              </a:rPr>
              <a:t>(</a:t>
            </a:r>
            <a:r>
              <a:rPr lang="zh-CN" altLang="en-US" sz="2200" b="1" kern="1200" dirty="0" smtClean="0">
                <a:solidFill>
                  <a:srgbClr val="000000"/>
                </a:solidFill>
                <a:latin typeface="楷体_GB2312" pitchFamily="49" charset="-122"/>
                <a:ea typeface="楷体_GB2312" pitchFamily="49" charset="-122"/>
                <a:cs typeface="+mn-ea"/>
              </a:rPr>
              <a:t>五</a:t>
            </a:r>
            <a:r>
              <a:rPr lang="en-US" altLang="zh-CN" sz="2200" b="1" kern="1200" dirty="0" smtClean="0">
                <a:solidFill>
                  <a:srgbClr val="000000"/>
                </a:solidFill>
                <a:latin typeface="楷体_GB2312" pitchFamily="49" charset="-122"/>
                <a:ea typeface="楷体_GB2312" pitchFamily="49" charset="-122"/>
                <a:cs typeface="+mn-ea"/>
              </a:rPr>
              <a:t>)</a:t>
            </a:r>
            <a:r>
              <a:rPr lang="zh-CN" altLang="en-US" sz="2200" b="1" kern="1200" dirty="0" smtClean="0">
                <a:solidFill>
                  <a:srgbClr val="000000"/>
                </a:solidFill>
                <a:latin typeface="楷体_GB2312" pitchFamily="49" charset="-122"/>
                <a:ea typeface="楷体_GB2312" pitchFamily="49" charset="-122"/>
                <a:cs typeface="+mn-ea"/>
              </a:rPr>
              <a:t>综合素质</a:t>
            </a:r>
            <a:endParaRPr lang="zh-CN" altLang="en-US" sz="2200" b="1" kern="1200" dirty="0">
              <a:solidFill>
                <a:srgbClr val="000000"/>
              </a:solidFill>
              <a:latin typeface="楷体_GB2312" pitchFamily="49" charset="-122"/>
              <a:ea typeface="楷体_GB2312" pitchFamily="49" charset="-122"/>
              <a:cs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内部审计人员的执业能力</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二、内部审计人员岗位资格和CIA</a:t>
            </a:r>
          </a:p>
          <a:p>
            <a:pPr marL="0" indent="0">
              <a:buNone/>
            </a:pPr>
            <a:r>
              <a:rPr lang="zh-CN" altLang="en-US" sz="2200" b="1" kern="1200" dirty="0">
                <a:solidFill>
                  <a:srgbClr val="000000"/>
                </a:solidFill>
                <a:latin typeface="楷体_GB2312" pitchFamily="49" charset="-122"/>
                <a:ea typeface="楷体_GB2312" pitchFamily="49" charset="-122"/>
                <a:cs typeface="+mn-ea"/>
              </a:rPr>
              <a:t>(一)内部审计人员岗位资格证书</a:t>
            </a:r>
          </a:p>
          <a:p>
            <a:r>
              <a:rPr lang="zh-CN" altLang="en-US" dirty="0"/>
              <a:t>内部审计人员岗位资格证书是从事内部审计工作的人员应具备的任职资格证明。内部审计人员岗位资格证书应通过考试取得。内部审计人员岗位资格证书的考试,一般由省级内部审计协会组织,考试合格者发给内部审计人员岗位资格证书。</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内部审计人员的执业能力</a:t>
            </a:r>
          </a:p>
        </p:txBody>
      </p:sp>
      <p:sp>
        <p:nvSpPr>
          <p:cNvPr id="3" name="内容占位符 2"/>
          <p:cNvSpPr>
            <a:spLocks noGrp="1"/>
          </p:cNvSpPr>
          <p:nvPr>
            <p:ph sz="half" idx="2"/>
          </p:nvPr>
        </p:nvSpPr>
        <p:spPr/>
        <p:txBody>
          <a:bodyPr/>
          <a:lstStyle/>
          <a:p>
            <a:pPr marL="0" indent="0">
              <a:buNone/>
            </a:pPr>
            <a:r>
              <a:rPr lang="zh-CN" altLang="en-US" sz="2200" b="1" kern="1200" dirty="0">
                <a:solidFill>
                  <a:srgbClr val="000000"/>
                </a:solidFill>
                <a:latin typeface="楷体_GB2312" pitchFamily="49" charset="-122"/>
                <a:ea typeface="楷体_GB2312" pitchFamily="49" charset="-122"/>
                <a:cs typeface="+mn-ea"/>
              </a:rPr>
              <a:t>(二)国际注册内部审计师</a:t>
            </a:r>
          </a:p>
          <a:p>
            <a:r>
              <a:rPr lang="zh-CN" altLang="en-US" dirty="0"/>
              <a:t>1.国际注册内部审计师考试</a:t>
            </a:r>
          </a:p>
          <a:p>
            <a:r>
              <a:rPr lang="zh-CN" altLang="en-US" dirty="0"/>
              <a:t>2.CIA与传统的内部审计人员的差异</a:t>
            </a:r>
          </a:p>
          <a:p>
            <a:r>
              <a:rPr lang="zh-CN" altLang="en-US" dirty="0"/>
              <a:t>3.国际注册内部审计师考试在中国的开展</a:t>
            </a:r>
          </a:p>
          <a:p>
            <a:r>
              <a:rPr lang="zh-CN" altLang="en-US" dirty="0"/>
              <a:t>4.资格证书取得条件与后续教育</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内部审计人员的执业能力</a:t>
            </a:r>
          </a:p>
        </p:txBody>
      </p:sp>
      <p:sp>
        <p:nvSpPr>
          <p:cNvPr id="3" name="内容占位符 2"/>
          <p:cNvSpPr>
            <a:spLocks noGrp="1"/>
          </p:cNvSpPr>
          <p:nvPr>
            <p:ph sz="half" idx="2"/>
          </p:nvPr>
        </p:nvSpPr>
        <p:spPr/>
        <p:txBody>
          <a:bodyPr/>
          <a:lstStyle/>
          <a:p>
            <a:pPr marL="0" indent="0">
              <a:buNone/>
            </a:pPr>
            <a:r>
              <a:rPr lang="zh-CN" altLang="en-US" sz="2200" b="1" kern="1200" dirty="0">
                <a:solidFill>
                  <a:srgbClr val="000000"/>
                </a:solidFill>
                <a:latin typeface="楷体_GB2312" pitchFamily="49" charset="-122"/>
                <a:ea typeface="楷体_GB2312" pitchFamily="49" charset="-122"/>
                <a:cs typeface="+mn-ea"/>
              </a:rPr>
              <a:t>(三)内部审计人员的后续教育</a:t>
            </a:r>
          </a:p>
          <a:p>
            <a:r>
              <a:rPr lang="zh-CN" altLang="en-US" dirty="0"/>
              <a:t>1.内部审计人员后续教育的组织领导和范围</a:t>
            </a:r>
          </a:p>
          <a:p>
            <a:r>
              <a:rPr lang="zh-CN" altLang="en-US" dirty="0"/>
              <a:t>2.内部审计人员后续教育的内容与形式</a:t>
            </a:r>
          </a:p>
          <a:p>
            <a:r>
              <a:rPr lang="zh-CN" altLang="en-US" dirty="0"/>
              <a:t>3.内部审计组织的职责</a:t>
            </a:r>
          </a:p>
          <a:p>
            <a:r>
              <a:rPr lang="zh-CN" altLang="en-US" dirty="0"/>
              <a:t>4.内部审计人员后续教育的检查与考核</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内部审计协会</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一、中国内部审计协会</a:t>
            </a:r>
          </a:p>
          <a:p>
            <a:pPr marL="0" indent="0">
              <a:buNone/>
            </a:pPr>
            <a:r>
              <a:rPr lang="zh-CN" altLang="en-US" sz="2200" b="1" kern="1200" dirty="0">
                <a:solidFill>
                  <a:srgbClr val="000000"/>
                </a:solidFill>
                <a:latin typeface="楷体_GB2312" pitchFamily="49" charset="-122"/>
                <a:ea typeface="楷体_GB2312" pitchFamily="49" charset="-122"/>
                <a:cs typeface="+mn-ea"/>
              </a:rPr>
              <a:t>(一)协会简介</a:t>
            </a:r>
          </a:p>
          <a:p>
            <a:pPr marL="0" indent="0">
              <a:buNone/>
            </a:pPr>
            <a:r>
              <a:rPr lang="zh-CN" altLang="en-US" sz="2200" b="1" kern="1200" dirty="0">
                <a:solidFill>
                  <a:srgbClr val="000000"/>
                </a:solidFill>
                <a:latin typeface="楷体_GB2312" pitchFamily="49" charset="-122"/>
                <a:ea typeface="楷体_GB2312" pitchFamily="49" charset="-122"/>
                <a:cs typeface="+mn-ea"/>
              </a:rPr>
              <a:t>(二)协会宗旨</a:t>
            </a:r>
          </a:p>
          <a:p>
            <a:pPr marL="0" indent="0">
              <a:buNone/>
            </a:pPr>
            <a:r>
              <a:rPr lang="zh-CN" altLang="en-US" sz="2200" b="1" kern="1200" dirty="0">
                <a:solidFill>
                  <a:srgbClr val="000000"/>
                </a:solidFill>
                <a:latin typeface="楷体_GB2312" pitchFamily="49" charset="-122"/>
                <a:ea typeface="楷体_GB2312" pitchFamily="49" charset="-122"/>
                <a:cs typeface="+mn-ea"/>
              </a:rPr>
              <a:t>(三)业务范围</a:t>
            </a:r>
          </a:p>
          <a:p>
            <a:pPr marL="0" indent="0">
              <a:buNone/>
            </a:pPr>
            <a:r>
              <a:rPr lang="zh-CN" altLang="en-US" sz="2200" b="1" kern="1200" dirty="0">
                <a:solidFill>
                  <a:srgbClr val="000000"/>
                </a:solidFill>
                <a:latin typeface="楷体_GB2312" pitchFamily="49" charset="-122"/>
                <a:ea typeface="楷体_GB2312" pitchFamily="49" charset="-122"/>
                <a:cs typeface="+mn-ea"/>
              </a:rPr>
              <a:t>(四)组织架构</a:t>
            </a:r>
          </a:p>
          <a:p>
            <a:pPr marL="0" indent="0">
              <a:buNone/>
            </a:pPr>
            <a:r>
              <a:rPr lang="zh-CN" altLang="en-US" sz="2200" b="1" kern="1200" dirty="0">
                <a:solidFill>
                  <a:srgbClr val="000000"/>
                </a:solidFill>
                <a:latin typeface="楷体_GB2312" pitchFamily="49" charset="-122"/>
                <a:ea typeface="楷体_GB2312" pitchFamily="49" charset="-122"/>
                <a:cs typeface="+mn-ea"/>
              </a:rPr>
              <a:t>(五)会员</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内部审计协会</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二、国际内部审计师协会</a:t>
            </a:r>
          </a:p>
          <a:p>
            <a:pPr marL="0" indent="0">
              <a:buNone/>
            </a:pPr>
            <a:r>
              <a:rPr lang="zh-CN" altLang="en-US" sz="2200" b="1" kern="1200" dirty="0">
                <a:solidFill>
                  <a:srgbClr val="000000"/>
                </a:solidFill>
                <a:latin typeface="楷体_GB2312" pitchFamily="49" charset="-122"/>
                <a:ea typeface="楷体_GB2312" pitchFamily="49" charset="-122"/>
                <a:cs typeface="+mn-ea"/>
              </a:rPr>
              <a:t>(一)协会简介</a:t>
            </a:r>
          </a:p>
          <a:p>
            <a:pPr marL="0" indent="0">
              <a:buNone/>
            </a:pPr>
            <a:r>
              <a:rPr lang="zh-CN" altLang="en-US" sz="2200" b="1" kern="1200" dirty="0">
                <a:solidFill>
                  <a:srgbClr val="000000"/>
                </a:solidFill>
                <a:latin typeface="楷体_GB2312" pitchFamily="49" charset="-122"/>
                <a:ea typeface="楷体_GB2312" pitchFamily="49" charset="-122"/>
                <a:cs typeface="+mn-ea"/>
              </a:rPr>
              <a:t>(二)机构设置</a:t>
            </a:r>
          </a:p>
          <a:p>
            <a:pPr marL="0" indent="0">
              <a:buNone/>
            </a:pPr>
            <a:r>
              <a:rPr lang="zh-CN" altLang="en-US" sz="2200" b="1" kern="1200" dirty="0">
                <a:solidFill>
                  <a:srgbClr val="000000"/>
                </a:solidFill>
                <a:latin typeface="楷体_GB2312" pitchFamily="49" charset="-122"/>
                <a:ea typeface="楷体_GB2312" pitchFamily="49" charset="-122"/>
                <a:cs typeface="+mn-ea"/>
              </a:rPr>
              <a:t>(三)国际内部审计师协会的主要职责</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4"/>
          <p:cNvSpPr txBox="1">
            <a:spLocks noChangeArrowheads="1"/>
          </p:cNvSpPr>
          <p:nvPr/>
        </p:nvSpPr>
        <p:spPr bwMode="auto">
          <a:xfrm>
            <a:off x="762000" y="3810000"/>
            <a:ext cx="406400" cy="1041400"/>
          </a:xfrm>
          <a:prstGeom prst="rect">
            <a:avLst/>
          </a:prstGeom>
          <a:noFill/>
          <a:ln w="9525">
            <a:noFill/>
            <a:miter lim="800000"/>
          </a:ln>
          <a:effectLst/>
        </p:spPr>
        <p:txBody>
          <a:bodyPr>
            <a:spAutoFit/>
          </a:bodyPr>
          <a:lstStyle/>
          <a:p>
            <a:pPr>
              <a:lnSpc>
                <a:spcPct val="115000"/>
              </a:lnSpc>
              <a:spcBef>
                <a:spcPct val="30000"/>
              </a:spcBef>
            </a:pPr>
            <a:r>
              <a:rPr lang="zh-CN" altLang="en-US" sz="2400" b="0" dirty="0"/>
              <a:t>目</a:t>
            </a:r>
          </a:p>
          <a:p>
            <a:pPr>
              <a:lnSpc>
                <a:spcPct val="115000"/>
              </a:lnSpc>
              <a:spcBef>
                <a:spcPct val="30000"/>
              </a:spcBef>
            </a:pPr>
            <a:r>
              <a:rPr lang="zh-CN" altLang="en-US" sz="2400" b="0" dirty="0"/>
              <a:t>录</a:t>
            </a:r>
          </a:p>
        </p:txBody>
      </p:sp>
      <p:pic>
        <p:nvPicPr>
          <p:cNvPr id="3076" name="Picture 30" descr="C:\Documents and Settings\Owner.LENOVO-8F230386\Application Data\Tencent\Users\744749695\QQ\WinTemp\RichOle\(2V]~YC`8X(O`O85XZJ[)}V.jpg"/>
          <p:cNvPicPr>
            <a:picLocks noChangeAspect="1" noChangeArrowheads="1"/>
          </p:cNvPicPr>
          <p:nvPr/>
        </p:nvPicPr>
        <p:blipFill>
          <a:blip r:embed="rId3" cstate="print"/>
          <a:srcRect/>
          <a:stretch>
            <a:fillRect/>
          </a:stretch>
        </p:blipFill>
        <p:spPr bwMode="auto">
          <a:xfrm>
            <a:off x="0" y="-47625"/>
            <a:ext cx="9144000" cy="1114425"/>
          </a:xfrm>
          <a:prstGeom prst="rect">
            <a:avLst/>
          </a:prstGeom>
          <a:noFill/>
          <a:ln w="9525">
            <a:noFill/>
            <a:miter lim="800000"/>
            <a:headEnd/>
            <a:tailEnd/>
          </a:ln>
        </p:spPr>
      </p:pic>
      <p:grpSp>
        <p:nvGrpSpPr>
          <p:cNvPr id="2" name="组合 1"/>
          <p:cNvGrpSpPr/>
          <p:nvPr/>
        </p:nvGrpSpPr>
        <p:grpSpPr bwMode="auto">
          <a:xfrm>
            <a:off x="1981200" y="2613660"/>
            <a:ext cx="5181600" cy="2155853"/>
            <a:chOff x="1981200" y="1838371"/>
            <a:chExt cx="5181600" cy="2155839"/>
          </a:xfrm>
        </p:grpSpPr>
        <p:grpSp>
          <p:nvGrpSpPr>
            <p:cNvPr id="3" name="Group 5"/>
            <p:cNvGrpSpPr/>
            <p:nvPr/>
          </p:nvGrpSpPr>
          <p:grpSpPr bwMode="auto">
            <a:xfrm>
              <a:off x="1981200" y="1838371"/>
              <a:ext cx="5181600" cy="717606"/>
              <a:chOff x="0" y="0"/>
              <a:chExt cx="2976" cy="432"/>
            </a:xfrm>
          </p:grpSpPr>
          <p:sp>
            <p:nvSpPr>
              <p:cNvPr id="3099" name="AutoShape 4"/>
              <p:cNvSpPr>
                <a:spLocks noChangeArrowheads="1"/>
              </p:cNvSpPr>
              <p:nvPr/>
            </p:nvSpPr>
            <p:spPr bwMode="auto">
              <a:xfrm>
                <a:off x="240" y="75"/>
                <a:ext cx="2736" cy="288"/>
              </a:xfrm>
              <a:prstGeom prst="roundRect">
                <a:avLst>
                  <a:gd name="adj" fmla="val 16667"/>
                </a:avLst>
              </a:prstGeom>
              <a:gradFill rotWithShape="1">
                <a:gsLst>
                  <a:gs pos="0">
                    <a:srgbClr val="FF9900"/>
                  </a:gs>
                  <a:gs pos="50000">
                    <a:srgbClr val="F9E9CD"/>
                  </a:gs>
                  <a:gs pos="100000">
                    <a:srgbClr val="FF9900"/>
                  </a:gs>
                </a:gsLst>
                <a:lin ang="5400000" scaled="1"/>
              </a:gradFill>
              <a:ln w="12700">
                <a:solidFill>
                  <a:schemeClr val="bg1"/>
                </a:solidFill>
                <a:round/>
              </a:ln>
              <a:effectLst/>
            </p:spPr>
            <p:txBody>
              <a:bodyPr wrap="none" anchor="ctr"/>
              <a:lstStyle/>
              <a:p>
                <a:endParaRPr lang="zh-CN" altLang="en-US" b="1"/>
              </a:p>
            </p:txBody>
          </p:sp>
          <p:sp>
            <p:nvSpPr>
              <p:cNvPr id="3100" name="AutoShape 5"/>
              <p:cNvSpPr>
                <a:spLocks noChangeArrowheads="1"/>
              </p:cNvSpPr>
              <p:nvPr/>
            </p:nvSpPr>
            <p:spPr bwMode="auto">
              <a:xfrm>
                <a:off x="0" y="0"/>
                <a:ext cx="432" cy="432"/>
              </a:xfrm>
              <a:prstGeom prst="diamond">
                <a:avLst/>
              </a:prstGeom>
              <a:solidFill>
                <a:srgbClr val="FF9900"/>
              </a:solidFill>
              <a:ln w="25400">
                <a:solidFill>
                  <a:schemeClr val="bg1"/>
                </a:solidFill>
                <a:miter lim="800000"/>
              </a:ln>
              <a:effectLst/>
            </p:spPr>
            <p:txBody>
              <a:bodyPr wrap="none" anchor="ctr"/>
              <a:lstStyle/>
              <a:p>
                <a:endParaRPr lang="zh-CN" altLang="en-US" b="1"/>
              </a:p>
            </p:txBody>
          </p:sp>
          <p:sp>
            <p:nvSpPr>
              <p:cNvPr id="3101" name="Text Box 6"/>
              <p:cNvSpPr txBox="1">
                <a:spLocks noChangeArrowheads="1"/>
              </p:cNvSpPr>
              <p:nvPr/>
            </p:nvSpPr>
            <p:spPr bwMode="auto">
              <a:xfrm>
                <a:off x="384" y="110"/>
                <a:ext cx="2160" cy="222"/>
              </a:xfrm>
              <a:prstGeom prst="rect">
                <a:avLst/>
              </a:prstGeom>
              <a:noFill/>
              <a:ln w="9525">
                <a:noFill/>
                <a:miter lim="800000"/>
              </a:ln>
              <a:effectLst/>
            </p:spPr>
            <p:txBody>
              <a:bodyPr>
                <a:spAutoFit/>
              </a:bodyPr>
              <a:lstStyle/>
              <a:p>
                <a:r>
                  <a:rPr lang="zh-CN" altLang="en-US" b="1" dirty="0" smtClean="0"/>
                  <a:t>  内部</a:t>
                </a:r>
                <a:r>
                  <a:rPr lang="zh-CN" altLang="en-US" b="1" dirty="0" smtClean="0"/>
                  <a:t>审计职业道德规范概述</a:t>
                </a:r>
                <a:endParaRPr lang="zh-CN" altLang="en-US" b="1" dirty="0" smtClean="0"/>
              </a:p>
            </p:txBody>
          </p:sp>
          <p:sp>
            <p:nvSpPr>
              <p:cNvPr id="3102" name="Text Box 7"/>
              <p:cNvSpPr txBox="1">
                <a:spLocks noChangeArrowheads="1"/>
              </p:cNvSpPr>
              <p:nvPr/>
            </p:nvSpPr>
            <p:spPr bwMode="auto">
              <a:xfrm>
                <a:off x="106" y="62"/>
                <a:ext cx="205" cy="278"/>
              </a:xfrm>
              <a:prstGeom prst="rect">
                <a:avLst/>
              </a:prstGeom>
              <a:noFill/>
              <a:ln w="9525">
                <a:noFill/>
                <a:miter lim="800000"/>
              </a:ln>
              <a:effectLst/>
            </p:spPr>
            <p:txBody>
              <a:bodyPr wrap="none">
                <a:spAutoFit/>
              </a:bodyPr>
              <a:lstStyle/>
              <a:p>
                <a:pPr algn="ctr"/>
                <a:r>
                  <a:rPr lang="en-US" altLang="zh-CN" sz="2400" b="1"/>
                  <a:t>1</a:t>
                </a:r>
              </a:p>
            </p:txBody>
          </p:sp>
        </p:grpSp>
        <p:grpSp>
          <p:nvGrpSpPr>
            <p:cNvPr id="4" name="Group 10"/>
            <p:cNvGrpSpPr/>
            <p:nvPr/>
          </p:nvGrpSpPr>
          <p:grpSpPr bwMode="auto">
            <a:xfrm>
              <a:off x="1981200" y="2590822"/>
              <a:ext cx="5181600" cy="717606"/>
              <a:chOff x="0" y="0"/>
              <a:chExt cx="2976" cy="432"/>
            </a:xfrm>
          </p:grpSpPr>
          <p:sp>
            <p:nvSpPr>
              <p:cNvPr id="53" name="AutoShape 9"/>
              <p:cNvSpPr>
                <a:spLocks noChangeArrowheads="1"/>
              </p:cNvSpPr>
              <p:nvPr/>
            </p:nvSpPr>
            <p:spPr bwMode="auto">
              <a:xfrm>
                <a:off x="240" y="75"/>
                <a:ext cx="2736" cy="291"/>
              </a:xfrm>
              <a:prstGeom prst="roundRect">
                <a:avLst>
                  <a:gd name="adj" fmla="val 16667"/>
                </a:avLst>
              </a:prstGeom>
              <a:gradFill rotWithShape="1">
                <a:gsLst>
                  <a:gs pos="0">
                    <a:schemeClr val="accent1"/>
                  </a:gs>
                  <a:gs pos="50000">
                    <a:srgbClr val="DDEFEF"/>
                  </a:gs>
                  <a:gs pos="100000">
                    <a:schemeClr val="accent1"/>
                  </a:gs>
                </a:gsLst>
                <a:lin ang="5400000" scaled="1"/>
              </a:gradFill>
              <a:ln w="127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zh-CN" altLang="en-US" b="1">
                  <a:latin typeface="Arial" pitchFamily="34" charset="0"/>
                  <a:ea typeface="宋体" pitchFamily="2" charset="-122"/>
                </a:endParaRPr>
              </a:p>
            </p:txBody>
          </p:sp>
          <p:sp>
            <p:nvSpPr>
              <p:cNvPr id="3096" name="AutoShape 10"/>
              <p:cNvSpPr>
                <a:spLocks noChangeArrowheads="1"/>
              </p:cNvSpPr>
              <p:nvPr/>
            </p:nvSpPr>
            <p:spPr bwMode="auto">
              <a:xfrm>
                <a:off x="0" y="0"/>
                <a:ext cx="432" cy="432"/>
              </a:xfrm>
              <a:prstGeom prst="diamond">
                <a:avLst/>
              </a:prstGeom>
              <a:solidFill>
                <a:schemeClr val="accent1"/>
              </a:solidFill>
              <a:ln w="25400">
                <a:solidFill>
                  <a:schemeClr val="bg1"/>
                </a:solidFill>
                <a:miter lim="800000"/>
              </a:ln>
              <a:effectLst/>
            </p:spPr>
            <p:txBody>
              <a:bodyPr wrap="none" anchor="ctr"/>
              <a:lstStyle/>
              <a:p>
                <a:endParaRPr lang="zh-CN" altLang="en-US" b="1"/>
              </a:p>
            </p:txBody>
          </p:sp>
          <p:sp>
            <p:nvSpPr>
              <p:cNvPr id="3097" name="Text Box 11"/>
              <p:cNvSpPr txBox="1">
                <a:spLocks noChangeArrowheads="1"/>
              </p:cNvSpPr>
              <p:nvPr/>
            </p:nvSpPr>
            <p:spPr bwMode="auto">
              <a:xfrm>
                <a:off x="384" y="110"/>
                <a:ext cx="2160" cy="220"/>
              </a:xfrm>
              <a:prstGeom prst="rect">
                <a:avLst/>
              </a:prstGeom>
              <a:noFill/>
              <a:ln w="9525">
                <a:noFill/>
                <a:miter lim="800000"/>
              </a:ln>
              <a:effectLst/>
            </p:spPr>
            <p:txBody>
              <a:bodyPr>
                <a:spAutoFit/>
              </a:bodyPr>
              <a:lstStyle/>
              <a:p>
                <a:r>
                  <a:rPr lang="zh-CN" altLang="en-US" b="1" dirty="0" smtClean="0"/>
                  <a:t>  内部审计人员的执业能力</a:t>
                </a:r>
              </a:p>
            </p:txBody>
          </p:sp>
          <p:sp>
            <p:nvSpPr>
              <p:cNvPr id="3098" name="Text Box 12"/>
              <p:cNvSpPr txBox="1">
                <a:spLocks noChangeArrowheads="1"/>
              </p:cNvSpPr>
              <p:nvPr/>
            </p:nvSpPr>
            <p:spPr bwMode="auto">
              <a:xfrm>
                <a:off x="106" y="62"/>
                <a:ext cx="205" cy="278"/>
              </a:xfrm>
              <a:prstGeom prst="rect">
                <a:avLst/>
              </a:prstGeom>
              <a:noFill/>
              <a:ln w="9525">
                <a:noFill/>
                <a:miter lim="800000"/>
              </a:ln>
              <a:effectLst/>
            </p:spPr>
            <p:txBody>
              <a:bodyPr wrap="none">
                <a:spAutoFit/>
              </a:bodyPr>
              <a:lstStyle/>
              <a:p>
                <a:pPr algn="ctr"/>
                <a:r>
                  <a:rPr lang="en-US" altLang="zh-CN" sz="2400" b="1"/>
                  <a:t>2</a:t>
                </a:r>
              </a:p>
            </p:txBody>
          </p:sp>
        </p:grpSp>
        <p:grpSp>
          <p:nvGrpSpPr>
            <p:cNvPr id="5" name="Group 15"/>
            <p:cNvGrpSpPr/>
            <p:nvPr/>
          </p:nvGrpSpPr>
          <p:grpSpPr bwMode="auto">
            <a:xfrm>
              <a:off x="1981200" y="3276604"/>
              <a:ext cx="5181600" cy="717606"/>
              <a:chOff x="0" y="0"/>
              <a:chExt cx="2976" cy="432"/>
            </a:xfrm>
          </p:grpSpPr>
          <p:sp>
            <p:nvSpPr>
              <p:cNvPr id="48" name="AutoShape 14"/>
              <p:cNvSpPr>
                <a:spLocks noChangeArrowheads="1"/>
              </p:cNvSpPr>
              <p:nvPr/>
            </p:nvSpPr>
            <p:spPr bwMode="auto">
              <a:xfrm>
                <a:off x="240" y="75"/>
                <a:ext cx="2736" cy="291"/>
              </a:xfrm>
              <a:prstGeom prst="roundRect">
                <a:avLst>
                  <a:gd name="adj" fmla="val 16667"/>
                </a:avLst>
              </a:prstGeom>
              <a:gradFill rotWithShape="1">
                <a:gsLst>
                  <a:gs pos="0">
                    <a:schemeClr val="hlink"/>
                  </a:gs>
                  <a:gs pos="50000">
                    <a:srgbClr val="E0E8D8"/>
                  </a:gs>
                  <a:gs pos="100000">
                    <a:schemeClr val="hlink"/>
                  </a:gs>
                </a:gsLst>
                <a:lin ang="5400000" scaled="1"/>
              </a:gradFill>
              <a:ln w="127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zh-CN" altLang="en-US" b="1">
                  <a:latin typeface="Arial" pitchFamily="34" charset="0"/>
                  <a:ea typeface="宋体" pitchFamily="2" charset="-122"/>
                </a:endParaRPr>
              </a:p>
            </p:txBody>
          </p:sp>
          <p:sp>
            <p:nvSpPr>
              <p:cNvPr id="3092" name="AutoShape 15"/>
              <p:cNvSpPr>
                <a:spLocks noChangeArrowheads="1"/>
              </p:cNvSpPr>
              <p:nvPr/>
            </p:nvSpPr>
            <p:spPr bwMode="auto">
              <a:xfrm>
                <a:off x="0" y="0"/>
                <a:ext cx="432" cy="432"/>
              </a:xfrm>
              <a:prstGeom prst="diamond">
                <a:avLst/>
              </a:prstGeom>
              <a:solidFill>
                <a:schemeClr val="hlink"/>
              </a:solidFill>
              <a:ln w="25400">
                <a:solidFill>
                  <a:schemeClr val="bg1"/>
                </a:solidFill>
                <a:miter lim="800000"/>
              </a:ln>
              <a:effectLst/>
            </p:spPr>
            <p:txBody>
              <a:bodyPr wrap="none" anchor="ctr"/>
              <a:lstStyle/>
              <a:p>
                <a:endParaRPr lang="zh-CN" altLang="en-US" b="1"/>
              </a:p>
            </p:txBody>
          </p:sp>
          <p:sp>
            <p:nvSpPr>
              <p:cNvPr id="3093" name="Text Box 16"/>
              <p:cNvSpPr txBox="1">
                <a:spLocks noChangeArrowheads="1"/>
              </p:cNvSpPr>
              <p:nvPr/>
            </p:nvSpPr>
            <p:spPr bwMode="auto">
              <a:xfrm>
                <a:off x="394" y="110"/>
                <a:ext cx="2160" cy="220"/>
              </a:xfrm>
              <a:prstGeom prst="rect">
                <a:avLst/>
              </a:prstGeom>
              <a:noFill/>
              <a:ln w="9525">
                <a:noFill/>
                <a:miter lim="800000"/>
              </a:ln>
              <a:effectLst/>
            </p:spPr>
            <p:txBody>
              <a:bodyPr>
                <a:spAutoFit/>
              </a:bodyPr>
              <a:lstStyle/>
              <a:p>
                <a:r>
                  <a:rPr lang="zh-CN" altLang="en-US" b="1" dirty="0" smtClean="0"/>
                  <a:t>  内部审计协会</a:t>
                </a:r>
              </a:p>
            </p:txBody>
          </p:sp>
          <p:sp>
            <p:nvSpPr>
              <p:cNvPr id="3094" name="Text Box 17"/>
              <p:cNvSpPr txBox="1">
                <a:spLocks noChangeArrowheads="1"/>
              </p:cNvSpPr>
              <p:nvPr/>
            </p:nvSpPr>
            <p:spPr bwMode="auto">
              <a:xfrm>
                <a:off x="106" y="62"/>
                <a:ext cx="205" cy="278"/>
              </a:xfrm>
              <a:prstGeom prst="rect">
                <a:avLst/>
              </a:prstGeom>
              <a:noFill/>
              <a:ln w="9525">
                <a:noFill/>
                <a:miter lim="800000"/>
              </a:ln>
              <a:effectLst/>
            </p:spPr>
            <p:txBody>
              <a:bodyPr wrap="none">
                <a:spAutoFit/>
              </a:bodyPr>
              <a:lstStyle/>
              <a:p>
                <a:pPr algn="ctr"/>
                <a:r>
                  <a:rPr lang="en-US" altLang="zh-CN" sz="2400" b="1"/>
                  <a:t>3</a:t>
                </a:r>
              </a:p>
            </p:txBody>
          </p:sp>
        </p:grpSp>
      </p:grpSp>
      <p:pic>
        <p:nvPicPr>
          <p:cNvPr id="32" name="Picture 3"/>
          <p:cNvPicPr>
            <a:picLocks noChangeAspect="1" noChangeArrowheads="1"/>
          </p:cNvPicPr>
          <p:nvPr/>
        </p:nvPicPr>
        <p:blipFill>
          <a:blip r:embed="rId4" cstate="print"/>
          <a:srcRect/>
          <a:stretch>
            <a:fillRect/>
          </a:stretch>
        </p:blipFill>
        <p:spPr bwMode="auto">
          <a:xfrm>
            <a:off x="0" y="6165305"/>
            <a:ext cx="9144000" cy="692696"/>
          </a:xfrm>
          <a:prstGeom prst="rect">
            <a:avLst/>
          </a:prstGeom>
          <a:noFill/>
          <a:ln w="9525">
            <a:noFill/>
            <a:miter lim="800000"/>
            <a:headEnd/>
            <a:tailEnd/>
          </a:ln>
        </p:spPr>
      </p:pic>
      <p:graphicFrame>
        <p:nvGraphicFramePr>
          <p:cNvPr id="7" name="对象 6"/>
          <p:cNvGraphicFramePr/>
          <p:nvPr/>
        </p:nvGraphicFramePr>
        <p:xfrm>
          <a:off x="1619885" y="2060575"/>
          <a:ext cx="104775" cy="3623310"/>
        </p:xfrm>
        <a:graphic>
          <a:graphicData uri="http://schemas.openxmlformats.org/presentationml/2006/ole">
            <mc:AlternateContent xmlns:mc="http://schemas.openxmlformats.org/markup-compatibility/2006">
              <mc:Choice xmlns:v="urn:schemas-microsoft-com:vml" Requires="v">
                <p:oleObj spid="_x0000_s8223" r:id="rId5" imgW="104775" imgH="2619375" progId="Paint.Picture">
                  <p:embed/>
                </p:oleObj>
              </mc:Choice>
              <mc:Fallback>
                <p:oleObj r:id="rId5" imgW="104775" imgH="2619375" progId="Paint.Picture">
                  <p:embed/>
                  <p:pic>
                    <p:nvPicPr>
                      <p:cNvPr id="0" name="图片 7"/>
                      <p:cNvPicPr/>
                      <p:nvPr/>
                    </p:nvPicPr>
                    <p:blipFill>
                      <a:blip r:embed="rId6"/>
                    </p:blipFill>
                    <p:spPr>
                      <a:xfrm>
                        <a:off x="1619885" y="2060575"/>
                        <a:ext cx="104775" cy="3623310"/>
                      </a:xfrm>
                      <a:prstGeom prst="rect">
                        <a:avLst/>
                      </a:prstGeom>
                    </p:spPr>
                  </p:pic>
                </p:oleObj>
              </mc:Fallback>
            </mc:AlternateContent>
          </a:graphicData>
        </a:graphic>
      </p:graphicFrame>
      <p:graphicFrame>
        <p:nvGraphicFramePr>
          <p:cNvPr id="9" name="对象 8"/>
          <p:cNvGraphicFramePr/>
          <p:nvPr/>
        </p:nvGraphicFramePr>
        <p:xfrm>
          <a:off x="5715" y="6165215"/>
          <a:ext cx="9130665" cy="707390"/>
        </p:xfrm>
        <a:graphic>
          <a:graphicData uri="http://schemas.openxmlformats.org/presentationml/2006/ole">
            <mc:AlternateContent xmlns:mc="http://schemas.openxmlformats.org/markup-compatibility/2006">
              <mc:Choice xmlns:v="urn:schemas-microsoft-com:vml" Requires="v">
                <p:oleObj spid="_x0000_s8224" r:id="rId7" imgW="6886575" imgH="657225" progId="Paint.Picture">
                  <p:embed/>
                </p:oleObj>
              </mc:Choice>
              <mc:Fallback>
                <p:oleObj r:id="rId7" imgW="6886575" imgH="657225" progId="Paint.Picture">
                  <p:embed/>
                  <p:pic>
                    <p:nvPicPr>
                      <p:cNvPr id="0" name="图片 9"/>
                      <p:cNvPicPr/>
                      <p:nvPr/>
                    </p:nvPicPr>
                    <p:blipFill>
                      <a:blip r:embed="rId8"/>
                    </p:blipFill>
                    <p:spPr>
                      <a:xfrm>
                        <a:off x="5715" y="6165215"/>
                        <a:ext cx="9130665" cy="707390"/>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第一节　</a:t>
            </a:r>
            <a:r>
              <a:rPr lang="zh-CN" altLang="en-US" dirty="0"/>
              <a:t>内部审计职业道德规范概述</a:t>
            </a:r>
            <a:endParaRPr lang="zh-CN" altLang="en-US" dirty="0"/>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一</a:t>
            </a:r>
            <a:r>
              <a:rPr lang="zh-CN" altLang="en-US" sz="2400" b="1" kern="1200" dirty="0" smtClean="0">
                <a:solidFill>
                  <a:srgbClr val="000000"/>
                </a:solidFill>
                <a:latin typeface="黑体" pitchFamily="2" charset="-122"/>
                <a:ea typeface="黑体" pitchFamily="2" charset="-122"/>
                <a:cs typeface="+mn-ea"/>
              </a:rPr>
              <a:t>、</a:t>
            </a:r>
            <a:r>
              <a:rPr lang="zh-CN" altLang="en-US" sz="2400" b="1" dirty="0"/>
              <a:t>内部审计职业道德</a:t>
            </a:r>
            <a:r>
              <a:rPr lang="zh-CN" altLang="en-US" sz="2400" b="1" dirty="0" smtClean="0"/>
              <a:t>规范的含义</a:t>
            </a:r>
            <a:endParaRPr lang="zh-CN" altLang="en-US" sz="2400" b="1" kern="1200" dirty="0">
              <a:solidFill>
                <a:srgbClr val="000000"/>
              </a:solidFill>
              <a:latin typeface="黑体" pitchFamily="2" charset="-122"/>
              <a:ea typeface="黑体" pitchFamily="2" charset="-122"/>
              <a:cs typeface="+mn-ea"/>
            </a:endParaRPr>
          </a:p>
          <a:p>
            <a:pPr marL="0" indent="0">
              <a:buNone/>
            </a:pPr>
            <a:r>
              <a:rPr lang="zh-CN" altLang="en-US" sz="2200" b="1" kern="1200" dirty="0">
                <a:solidFill>
                  <a:srgbClr val="000000"/>
                </a:solidFill>
                <a:latin typeface="楷体_GB2312" pitchFamily="49" charset="-122"/>
                <a:ea typeface="楷体_GB2312" pitchFamily="49" charset="-122"/>
                <a:cs typeface="+mn-ea"/>
              </a:rPr>
              <a:t>(一)内部审计职业道德的必要性</a:t>
            </a:r>
          </a:p>
          <a:p>
            <a:r>
              <a:rPr lang="zh-CN" altLang="en-US" dirty="0"/>
              <a:t>内部审计职业道德是指内部审计人员的职业素质、职业品德、专业胜任能力以及职业责任的总称。内部审计职业道德规范是对内部审计人员职业行为的标准规范。</a:t>
            </a:r>
          </a:p>
          <a:p>
            <a:pPr marL="0" indent="0">
              <a:buNone/>
            </a:pPr>
            <a:r>
              <a:rPr lang="zh-CN" altLang="en-US" sz="2200" b="1" kern="1200" dirty="0">
                <a:solidFill>
                  <a:srgbClr val="000000"/>
                </a:solidFill>
                <a:latin typeface="楷体_GB2312" pitchFamily="49" charset="-122"/>
                <a:ea typeface="楷体_GB2312" pitchFamily="49" charset="-122"/>
                <a:cs typeface="+mn-ea"/>
              </a:rPr>
              <a:t>(二)内部审计职业道德的目的</a:t>
            </a:r>
          </a:p>
          <a:p>
            <a:r>
              <a:rPr lang="zh-CN" altLang="en-US" dirty="0"/>
              <a:t>(1)确立衡量内部审计人员行为的道德标准,约束内部审计人员的职业行为,促使内部审计人员恪守独立、客观、正直、勤勉的原则,以应有的职业谨慎态度提供各种专业服务,有效发挥内部审计的监督、评价与服务作用。</a:t>
            </a:r>
          </a:p>
          <a:p>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第一节　</a:t>
            </a:r>
            <a:r>
              <a:rPr lang="zh-CN" altLang="en-US" dirty="0"/>
              <a:t>内部审计职业道德规范概述</a:t>
            </a:r>
            <a:endParaRPr lang="zh-CN" altLang="en-US" dirty="0"/>
          </a:p>
        </p:txBody>
      </p:sp>
      <p:sp>
        <p:nvSpPr>
          <p:cNvPr id="3" name="内容占位符 2"/>
          <p:cNvSpPr>
            <a:spLocks noGrp="1"/>
          </p:cNvSpPr>
          <p:nvPr>
            <p:ph sz="half" idx="2"/>
          </p:nvPr>
        </p:nvSpPr>
        <p:spPr/>
        <p:txBody>
          <a:bodyPr/>
          <a:lstStyle/>
          <a:p>
            <a:r>
              <a:rPr lang="zh-CN" altLang="en-US" dirty="0">
                <a:sym typeface="+mn-ea"/>
              </a:rPr>
              <a:t>(2)明确内部审计人员的职业要求和职业纪律,促使内部审计机构和内部审计人员遵守内部审计准则及相关的职业准则;不断提高技术技能和道德水准,维护和提高内部审计人员的职业形象;取得外界理解和支持,增加外界对内部审计职业的信赖。</a:t>
            </a:r>
            <a:endParaRPr lang="zh-CN" altLang="en-US" dirty="0"/>
          </a:p>
          <a:p>
            <a:r>
              <a:rPr lang="zh-CN" altLang="en-US" dirty="0">
                <a:sym typeface="+mn-ea"/>
              </a:rPr>
              <a:t>(3)明确内部审计人员的职业责任,维护内部审计人员的正当权益,维护国家利益、组织利益、员工利益,保护投资者和其他利害关系人的合法权益,促进社会主义市场经济的健康发展。</a:t>
            </a:r>
            <a:endParaRPr lang="zh-CN" altLang="en-US" dirty="0"/>
          </a:p>
          <a:p>
            <a:pPr marL="0" indent="0">
              <a:buNone/>
            </a:pPr>
            <a:r>
              <a:rPr lang="zh-CN" altLang="zh-CN" sz="2000" b="1" dirty="0"/>
              <a:t>（三）内部审计职业道德规范的作用</a:t>
            </a:r>
          </a:p>
          <a:p>
            <a:pPr marL="0" indent="0">
              <a:buNone/>
            </a:pPr>
            <a:r>
              <a:rPr lang="en-US" altLang="zh-CN" dirty="0"/>
              <a:t>1.</a:t>
            </a:r>
            <a:r>
              <a:rPr lang="zh-CN" altLang="zh-CN" dirty="0"/>
              <a:t>对内部审计职业本身进行严格的道德约束，保证内部审计工作的质量</a:t>
            </a:r>
          </a:p>
          <a:p>
            <a:pPr marL="0" indent="0">
              <a:buNone/>
            </a:pPr>
            <a:r>
              <a:rPr lang="en-US" altLang="zh-CN" dirty="0"/>
              <a:t>2.</a:t>
            </a:r>
            <a:r>
              <a:rPr lang="zh-CN" altLang="zh-CN" dirty="0"/>
              <a:t>增加利益相关者对内部审计职业的信赖和内部审计工作的权威性</a:t>
            </a:r>
          </a:p>
          <a:p>
            <a:pPr marL="0" indent="0">
              <a:buNone/>
            </a:pPr>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第一节　</a:t>
            </a:r>
            <a:r>
              <a:rPr lang="zh-CN" altLang="en-US" dirty="0"/>
              <a:t>内部审计职业道德规范概述</a:t>
            </a:r>
            <a:endParaRPr lang="zh-CN" altLang="en-US" dirty="0"/>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二、内部审计职业道德的含义和基本要求</a:t>
            </a:r>
            <a:endParaRPr lang="zh-CN" altLang="en-US" dirty="0"/>
          </a:p>
          <a:p>
            <a:pPr marL="0" indent="0">
              <a:buNone/>
            </a:pPr>
            <a:r>
              <a:rPr lang="zh-CN" altLang="en-US" sz="2200" b="1" kern="1200" dirty="0">
                <a:solidFill>
                  <a:srgbClr val="000000"/>
                </a:solidFill>
                <a:latin typeface="楷体_GB2312" pitchFamily="49" charset="-122"/>
                <a:ea typeface="楷体_GB2312" pitchFamily="49" charset="-122"/>
                <a:cs typeface="+mn-ea"/>
              </a:rPr>
              <a:t>(一)内部审计职业道德的含义</a:t>
            </a:r>
          </a:p>
          <a:p>
            <a:r>
              <a:rPr lang="zh-CN" altLang="en-US" dirty="0"/>
              <a:t>1.职业品德</a:t>
            </a:r>
          </a:p>
          <a:p>
            <a:r>
              <a:rPr lang="zh-CN" altLang="en-US" dirty="0"/>
              <a:t>2.职业纪律</a:t>
            </a:r>
          </a:p>
          <a:p>
            <a:r>
              <a:rPr lang="zh-CN" altLang="en-US" dirty="0"/>
              <a:t>3.专业胜任能力</a:t>
            </a:r>
          </a:p>
          <a:p>
            <a:r>
              <a:rPr lang="zh-CN" altLang="en-US" dirty="0"/>
              <a:t>4.职业责任</a:t>
            </a:r>
          </a:p>
          <a:p>
            <a:pPr marL="0" indent="0">
              <a:buNone/>
            </a:pPr>
            <a:r>
              <a:rPr lang="zh-CN" altLang="en-US" sz="2200" b="1" kern="1200" dirty="0">
                <a:solidFill>
                  <a:srgbClr val="000000"/>
                </a:solidFill>
                <a:latin typeface="楷体_GB2312" pitchFamily="49" charset="-122"/>
                <a:ea typeface="楷体_GB2312" pitchFamily="49" charset="-122"/>
                <a:cs typeface="+mn-ea"/>
              </a:rPr>
              <a:t>(二)内部审计职业道德的基本要求</a:t>
            </a:r>
          </a:p>
          <a:p>
            <a:r>
              <a:rPr lang="zh-CN" altLang="en-US" dirty="0"/>
              <a:t>1.内部审计人员在履行职责时,应当严格遵守中国内部审计准则及中国内部审计协会制定的其他规定</a:t>
            </a:r>
          </a:p>
          <a:p>
            <a:r>
              <a:rPr lang="zh-CN" altLang="en-US" dirty="0"/>
              <a:t>2.内部审计人员不得从事损害国家利益、组织利益和内部审计职业荣誉的活动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第一节　</a:t>
            </a:r>
            <a:r>
              <a:rPr lang="zh-CN" altLang="en-US" dirty="0"/>
              <a:t>内部审计职业道德规范概述</a:t>
            </a:r>
            <a:endParaRPr lang="zh-CN" altLang="en-US" dirty="0"/>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三、职业道德的基本原则</a:t>
            </a:r>
          </a:p>
          <a:p>
            <a:pPr marL="0" indent="0">
              <a:buNone/>
            </a:pPr>
            <a:r>
              <a:rPr lang="zh-CN" altLang="en-US" sz="2200" b="1" kern="1200" dirty="0">
                <a:solidFill>
                  <a:srgbClr val="000000"/>
                </a:solidFill>
                <a:latin typeface="楷体_GB2312" pitchFamily="49" charset="-122"/>
                <a:ea typeface="楷体_GB2312" pitchFamily="49" charset="-122"/>
                <a:cs typeface="+mn-ea"/>
              </a:rPr>
              <a:t>(一)独立原则</a:t>
            </a:r>
          </a:p>
          <a:p>
            <a:pPr marL="0" indent="0">
              <a:buNone/>
            </a:pPr>
            <a:r>
              <a:rPr lang="zh-CN" altLang="en-US" sz="2200" b="1" kern="1200" dirty="0">
                <a:solidFill>
                  <a:srgbClr val="000000"/>
                </a:solidFill>
                <a:latin typeface="楷体_GB2312" pitchFamily="49" charset="-122"/>
                <a:ea typeface="楷体_GB2312" pitchFamily="49" charset="-122"/>
                <a:cs typeface="+mn-ea"/>
              </a:rPr>
              <a:t>(二)客观原则</a:t>
            </a:r>
          </a:p>
          <a:p>
            <a:pPr marL="0" indent="0">
              <a:buNone/>
            </a:pPr>
            <a:r>
              <a:rPr lang="zh-CN" altLang="en-US" sz="2200" b="1" kern="1200" dirty="0">
                <a:solidFill>
                  <a:srgbClr val="000000"/>
                </a:solidFill>
                <a:latin typeface="楷体_GB2312" pitchFamily="49" charset="-122"/>
                <a:ea typeface="楷体_GB2312" pitchFamily="49" charset="-122"/>
                <a:cs typeface="+mn-ea"/>
              </a:rPr>
              <a:t>(三)正直原则</a:t>
            </a:r>
          </a:p>
          <a:p>
            <a:pPr marL="0" indent="0">
              <a:buNone/>
            </a:pPr>
            <a:r>
              <a:rPr lang="zh-CN" altLang="en-US" sz="2200" b="1" kern="1200" dirty="0">
                <a:solidFill>
                  <a:srgbClr val="000000"/>
                </a:solidFill>
                <a:latin typeface="楷体_GB2312" pitchFamily="49" charset="-122"/>
                <a:ea typeface="楷体_GB2312" pitchFamily="49" charset="-122"/>
                <a:cs typeface="+mn-ea"/>
              </a:rPr>
              <a:t>(四)勤勉原则</a:t>
            </a:r>
          </a:p>
          <a:p>
            <a:pPr marL="0" indent="0">
              <a:buNone/>
            </a:pPr>
            <a:r>
              <a:rPr lang="zh-CN" altLang="en-US" sz="2200" b="1" kern="1200" dirty="0">
                <a:solidFill>
                  <a:srgbClr val="000000"/>
                </a:solidFill>
                <a:latin typeface="楷体_GB2312" pitchFamily="49" charset="-122"/>
                <a:ea typeface="楷体_GB2312" pitchFamily="49" charset="-122"/>
                <a:cs typeface="+mn-ea"/>
              </a:rPr>
              <a:t>(五)廉洁原则</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第一节　</a:t>
            </a:r>
            <a:r>
              <a:rPr lang="zh-CN" altLang="en-US" dirty="0"/>
              <a:t>内部审计职业道德规范概述</a:t>
            </a:r>
            <a:endParaRPr lang="zh-CN" altLang="en-US" dirty="0"/>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四、职业谨慎和职业判断</a:t>
            </a:r>
            <a:endParaRPr lang="zh-CN" altLang="en-US" dirty="0"/>
          </a:p>
          <a:p>
            <a:pPr marL="0" indent="0">
              <a:buNone/>
            </a:pPr>
            <a:r>
              <a:rPr lang="zh-CN" altLang="en-US" sz="2200" b="1" kern="1200" dirty="0">
                <a:solidFill>
                  <a:srgbClr val="000000"/>
                </a:solidFill>
                <a:latin typeface="楷体_GB2312" pitchFamily="49" charset="-122"/>
                <a:ea typeface="楷体_GB2312" pitchFamily="49" charset="-122"/>
                <a:cs typeface="+mn-ea"/>
              </a:rPr>
              <a:t>(一)职业谨慎</a:t>
            </a:r>
          </a:p>
          <a:p>
            <a:r>
              <a:rPr lang="zh-CN" altLang="en-US" dirty="0"/>
              <a:t>应有的职业谨慎要求内部审计人员应该具备谨慎的态度和技能。内部审计人员在实施内部审计活动时,应具备一丝不苟的责任感,秉持应有的职业谨慎,注意评价自己的能力、知识、经验和判断水平是否胜任所承担的责任,严格遵守职业技术规范和道德准则,对其所负责的各项业务妥善规划与监督。</a:t>
            </a:r>
          </a:p>
          <a:p>
            <a:pPr marL="0" indent="0">
              <a:buNone/>
            </a:pPr>
            <a:r>
              <a:rPr lang="zh-CN" altLang="en-US" sz="2200" b="1" kern="1200" dirty="0">
                <a:solidFill>
                  <a:srgbClr val="000000"/>
                </a:solidFill>
                <a:latin typeface="楷体_GB2312" pitchFamily="49" charset="-122"/>
                <a:ea typeface="楷体_GB2312" pitchFamily="49" charset="-122"/>
                <a:cs typeface="+mn-ea"/>
              </a:rPr>
              <a:t>(二)职业判断</a:t>
            </a:r>
          </a:p>
          <a:p>
            <a:r>
              <a:rPr lang="zh-CN" altLang="en-US" dirty="0"/>
              <a:t>审计职业判断是审计工作的重要组成部分,它贯穿整个审计工作的全过程,从对被审计单位的选择、内部控制制度测试结果的评估、重要性原则的运用、审计抽样方法的选择及其结果的评价,直至决定审计意见的表达,都离不开审计人员的职业判断。</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第一节　</a:t>
            </a:r>
            <a:r>
              <a:rPr lang="zh-CN" altLang="en-US" dirty="0"/>
              <a:t>内部审计职业道德规范概述</a:t>
            </a:r>
            <a:endParaRPr lang="zh-CN" altLang="en-US" dirty="0"/>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五、专业胜任能力</a:t>
            </a:r>
            <a:endParaRPr lang="zh-CN" altLang="en-US" dirty="0"/>
          </a:p>
          <a:p>
            <a:pPr marL="0" indent="0">
              <a:buNone/>
            </a:pPr>
            <a:r>
              <a:rPr lang="zh-CN" altLang="en-US" sz="2200" b="1" kern="1200" dirty="0">
                <a:solidFill>
                  <a:srgbClr val="000000"/>
                </a:solidFill>
                <a:latin typeface="楷体_GB2312" pitchFamily="49" charset="-122"/>
                <a:ea typeface="楷体_GB2312" pitchFamily="49" charset="-122"/>
                <a:cs typeface="+mn-ea"/>
              </a:rPr>
              <a:t>(一)总体要求</a:t>
            </a:r>
          </a:p>
          <a:p>
            <a:pPr marL="0" indent="0">
              <a:buNone/>
            </a:pPr>
            <a:r>
              <a:rPr lang="zh-CN" altLang="en-US" sz="2200" b="1" kern="1200" dirty="0">
                <a:solidFill>
                  <a:srgbClr val="000000"/>
                </a:solidFill>
                <a:latin typeface="楷体_GB2312" pitchFamily="49" charset="-122"/>
                <a:ea typeface="楷体_GB2312" pitchFamily="49" charset="-122"/>
                <a:cs typeface="+mn-ea"/>
              </a:rPr>
              <a:t>(二)专业胜任能力的要求</a:t>
            </a:r>
          </a:p>
          <a:p>
            <a:pPr marL="0" indent="0">
              <a:buNone/>
            </a:pPr>
            <a:r>
              <a:rPr lang="zh-CN" altLang="en-US" sz="2200" b="1" kern="1200" dirty="0">
                <a:solidFill>
                  <a:srgbClr val="000000"/>
                </a:solidFill>
                <a:latin typeface="楷体_GB2312" pitchFamily="49" charset="-122"/>
                <a:ea typeface="楷体_GB2312" pitchFamily="49" charset="-122"/>
                <a:cs typeface="+mn-ea"/>
              </a:rPr>
              <a:t>(三)几项具体要求</a:t>
            </a:r>
          </a:p>
          <a:p>
            <a:pPr marL="0" indent="0">
              <a:buNone/>
            </a:pPr>
            <a:r>
              <a:rPr lang="zh-CN" altLang="en-US" sz="2200" b="1" kern="1200" dirty="0">
                <a:solidFill>
                  <a:srgbClr val="000000"/>
                </a:solidFill>
                <a:latin typeface="楷体_GB2312" pitchFamily="49" charset="-122"/>
                <a:ea typeface="楷体_GB2312" pitchFamily="49" charset="-122"/>
                <a:cs typeface="+mn-ea"/>
              </a:rPr>
              <a:t>(四)利用专家工</a:t>
            </a:r>
            <a:r>
              <a:rPr lang="zh-CN" altLang="en-US" sz="2200" b="1" kern="1200" dirty="0" smtClean="0">
                <a:solidFill>
                  <a:srgbClr val="000000"/>
                </a:solidFill>
                <a:latin typeface="楷体_GB2312" pitchFamily="49" charset="-122"/>
                <a:ea typeface="楷体_GB2312" pitchFamily="49" charset="-122"/>
                <a:cs typeface="+mn-ea"/>
              </a:rPr>
              <a:t>作</a:t>
            </a:r>
            <a:endParaRPr lang="en-US" altLang="zh-CN" sz="2200" b="1" kern="1200" dirty="0" smtClean="0">
              <a:solidFill>
                <a:srgbClr val="000000"/>
              </a:solidFill>
              <a:latin typeface="楷体_GB2312" pitchFamily="49" charset="-122"/>
              <a:ea typeface="楷体_GB2312" pitchFamily="49" charset="-122"/>
              <a:cs typeface="+mn-ea"/>
            </a:endParaRPr>
          </a:p>
          <a:p>
            <a:pPr marL="0" indent="0">
              <a:buNone/>
            </a:pPr>
            <a:endParaRPr lang="zh-CN" altLang="en-US" sz="2200" b="1" kern="1200" dirty="0">
              <a:solidFill>
                <a:srgbClr val="000000"/>
              </a:solidFill>
              <a:latin typeface="楷体_GB2312" pitchFamily="49" charset="-122"/>
              <a:ea typeface="楷体_GB2312" pitchFamily="49" charset="-122"/>
              <a:cs typeface="+mn-ea"/>
            </a:endParaRPr>
          </a:p>
          <a:p>
            <a:pPr marL="0" indent="0">
              <a:buNone/>
            </a:pPr>
            <a:r>
              <a:rPr lang="zh-CN" altLang="en-US" sz="2400" b="1" kern="1200" dirty="0">
                <a:solidFill>
                  <a:srgbClr val="000000"/>
                </a:solidFill>
                <a:latin typeface="黑体" pitchFamily="2" charset="-122"/>
                <a:ea typeface="黑体" pitchFamily="2" charset="-122"/>
                <a:cs typeface="+mn-ea"/>
              </a:rPr>
              <a:t>六、诚实服务</a:t>
            </a:r>
            <a:endParaRPr lang="zh-CN" altLang="en-US" dirty="0"/>
          </a:p>
          <a:p>
            <a:r>
              <a:rPr lang="zh-CN" altLang="en-US" dirty="0"/>
              <a:t>内部审计职业的道德要求“内部审计人员应诚实地为组织服务,不做任何违反诚信原则的事情”。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第一节　</a:t>
            </a:r>
            <a:r>
              <a:rPr lang="zh-CN" altLang="en-US" dirty="0"/>
              <a:t>内部审计职业道德规范概述</a:t>
            </a:r>
            <a:endParaRPr lang="zh-CN" altLang="en-US" dirty="0"/>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七、保密</a:t>
            </a:r>
          </a:p>
          <a:p>
            <a:r>
              <a:rPr lang="zh-CN" altLang="en-US" dirty="0"/>
              <a:t>由于内部审计工作的性质决定了内部审计人员经常会接触到组织的一些机密的内部信息,内部审计人员对于执行业务过程中知悉的商业秘密、所掌握的被审计单位的资料和情况,应当严格保守秘密。这一责任不因审计业务结束而终止</a:t>
            </a:r>
            <a:r>
              <a:rPr lang="zh-CN" altLang="en-US" dirty="0" smtClean="0"/>
              <a:t>。</a:t>
            </a:r>
            <a:endParaRPr lang="en-US" altLang="zh-CN" dirty="0" smtClean="0"/>
          </a:p>
          <a:p>
            <a:endParaRPr lang="zh-CN" altLang="en-US" dirty="0"/>
          </a:p>
          <a:p>
            <a:pPr marL="0" indent="0">
              <a:buNone/>
            </a:pPr>
            <a:r>
              <a:rPr lang="zh-CN" altLang="en-US" sz="2400" b="1" kern="1200" dirty="0">
                <a:solidFill>
                  <a:srgbClr val="000000"/>
                </a:solidFill>
                <a:latin typeface="黑体" pitchFamily="2" charset="-122"/>
                <a:ea typeface="黑体" pitchFamily="2" charset="-122"/>
                <a:cs typeface="+mn-ea"/>
              </a:rPr>
              <a:t>八、信息披露</a:t>
            </a:r>
          </a:p>
          <a:p>
            <a:r>
              <a:rPr lang="zh-CN" altLang="en-US" dirty="0"/>
              <a:t>内部审计人员有责任将审计过程中所了解的重要事项如实进行反映,在审计报告中应客观地披露所了解的全部重要事项;否则,可能使所提交的审计报告产生曲解或使潜在的风险不为组织的管理层所重视。</a:t>
            </a:r>
          </a:p>
        </p:txBody>
      </p:sp>
    </p:spTree>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TotalTime>
  <Words>1177</Words>
  <Application>Microsoft Office PowerPoint</Application>
  <PresentationFormat>全屏显示(4:3)</PresentationFormat>
  <Paragraphs>100</Paragraphs>
  <Slides>16</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16</vt:i4>
      </vt:variant>
    </vt:vector>
  </HeadingPairs>
  <TitlesOfParts>
    <vt:vector size="18" baseType="lpstr">
      <vt:lpstr>默认设计模板</vt:lpstr>
      <vt:lpstr>Bitmap Image</vt:lpstr>
      <vt:lpstr>PowerPoint 演示文稿</vt:lpstr>
      <vt:lpstr>PowerPoint 演示文稿</vt:lpstr>
      <vt:lpstr>第一节　内部审计职业道德规范概述</vt:lpstr>
      <vt:lpstr>第一节　内部审计职业道德规范概述</vt:lpstr>
      <vt:lpstr>第一节　内部审计职业道德规范概述</vt:lpstr>
      <vt:lpstr>第一节　内部审计职业道德规范概述</vt:lpstr>
      <vt:lpstr>第一节　内部审计职业道德规范概述</vt:lpstr>
      <vt:lpstr>第一节　内部审计职业道德规范概述</vt:lpstr>
      <vt:lpstr>第一节　内部审计职业道德规范概述</vt:lpstr>
      <vt:lpstr>第一节　内部审计职业道德规范概述</vt:lpstr>
      <vt:lpstr>第二节　内部审计人员的执业能力</vt:lpstr>
      <vt:lpstr>第二节　内部审计人员的执业能力</vt:lpstr>
      <vt:lpstr>第二节　内部审计人员的执业能力</vt:lpstr>
      <vt:lpstr>第二节　内部审计人员的执业能力</vt:lpstr>
      <vt:lpstr>第三节　内部审计协会</vt:lpstr>
      <vt:lpstr>第三节　内部审计协会</vt:lpstr>
    </vt:vector>
  </TitlesOfParts>
  <Company>Lenovo (Beijing)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匿名用户</dc:creator>
  <cp:lastModifiedBy>linjiayi</cp:lastModifiedBy>
  <cp:revision>127</cp:revision>
  <dcterms:created xsi:type="dcterms:W3CDTF">2013-07-06T13:20:00Z</dcterms:created>
  <dcterms:modified xsi:type="dcterms:W3CDTF">2022-08-29T04:44:18Z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2052-10.1.0.5554</vt:lpwstr>
  </property>
</Properties>
</file>