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2" r:id="rId2"/>
    <p:sldId id="297" r:id="rId3"/>
    <p:sldId id="315" r:id="rId4"/>
    <p:sldId id="303" r:id="rId5"/>
    <p:sldId id="304" r:id="rId6"/>
    <p:sldId id="305" r:id="rId7"/>
    <p:sldId id="306" r:id="rId8"/>
    <p:sldId id="324" r:id="rId9"/>
    <p:sldId id="310" r:id="rId10"/>
    <p:sldId id="311" r:id="rId11"/>
    <p:sldId id="325" r:id="rId12"/>
    <p:sldId id="316" r:id="rId13"/>
    <p:sldId id="317" r:id="rId14"/>
    <p:sldId id="319" r:id="rId15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4" userDrawn="1">
          <p15:clr>
            <a:srgbClr val="A4A3A4"/>
          </p15:clr>
        </p15:guide>
        <p15:guide id="2" pos="38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2020"/>
    <a:srgbClr val="B2B2B2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73" autoAdjust="0"/>
    <p:restoredTop sz="94660"/>
  </p:normalViewPr>
  <p:slideViewPr>
    <p:cSldViewPr snapToGrid="0" showGuides="1">
      <p:cViewPr varScale="1">
        <p:scale>
          <a:sx n="95" d="100"/>
          <a:sy n="95" d="100"/>
        </p:scale>
        <p:origin x="208" y="544"/>
      </p:cViewPr>
      <p:guideLst>
        <p:guide orient="horz" pos="2194"/>
        <p:guide pos="3832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单击此处添加标题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单击此处添加副标题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3751117"/>
            <a:ext cx="7321550" cy="811357"/>
          </a:xfrm>
        </p:spPr>
        <p:txBody>
          <a:bodyPr anchor="b">
            <a:normAutofit/>
          </a:bodyPr>
          <a:lstStyle>
            <a:lvl1pPr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24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2025/7/12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F·5642电子商务综合实训-封一"/>
          <p:cNvPicPr>
            <a:picLocks noChangeAspect="1"/>
          </p:cNvPicPr>
          <p:nvPr/>
        </p:nvPicPr>
        <p:blipFill>
          <a:blip r:embed="rId2"/>
          <a:srcRect t="8528" r="6724" b="51704"/>
          <a:stretch>
            <a:fillRect/>
          </a:stretch>
        </p:blipFill>
        <p:spPr>
          <a:xfrm>
            <a:off x="2002155" y="171450"/>
            <a:ext cx="8606155" cy="506158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/>
        </p:nvSpPr>
        <p:spPr>
          <a:xfrm>
            <a:off x="690934" y="359871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dirty="0" err="1">
                <a:solidFill>
                  <a:schemeClr val="bg1"/>
                </a:solidFill>
                <a:sym typeface="+mn-ea"/>
              </a:rPr>
              <a:t>任务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二  资金时间价值</a:t>
            </a:r>
          </a:p>
        </p:txBody>
      </p:sp>
      <p:pic>
        <p:nvPicPr>
          <p:cNvPr id="18" name="image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80" y="1302385"/>
            <a:ext cx="312420" cy="41656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80745" y="1309370"/>
            <a:ext cx="406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相关知识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C3239421-B5BB-7D40-91CC-58BE741E6006}"/>
                  </a:ext>
                </a:extLst>
              </p:cNvPr>
              <p:cNvSpPr txBox="1"/>
              <p:nvPr/>
            </p:nvSpPr>
            <p:spPr>
              <a:xfrm>
                <a:off x="880745" y="1769745"/>
                <a:ext cx="8731885" cy="43556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zh-CN" sz="2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一、 单利计算方法</a:t>
                </a:r>
                <a:r>
                  <a:rPr lang="zh-CN" altLang="en-US" sz="2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：</a:t>
                </a:r>
                <a:r>
                  <a:rPr lang="en-GB" altLang="zh-CN" sz="2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en-US" sz="2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GB" altLang="zh-CN" sz="2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en-US" sz="2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GB" altLang="zh-CN" sz="2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PV+I</a:t>
                </a:r>
                <a:r>
                  <a:rPr lang="zh-CN" altLang="en-US" sz="2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GB" altLang="zh-CN" sz="2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en-US" sz="2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GB" altLang="zh-CN" sz="2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PV(1+i·n)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zh-CN" sz="2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二、 复利计算方法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2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  </a:t>
                </a:r>
                <a:r>
                  <a:rPr lang="en-US" altLang="zh-CN" sz="2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一</a:t>
                </a:r>
                <a:r>
                  <a:rPr lang="en-US" altLang="zh-CN" sz="2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) </a:t>
                </a:r>
                <a:r>
                  <a:rPr lang="zh-CN" altLang="zh-CN" sz="2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复利终值的计算</a:t>
                </a:r>
                <a:endParaRPr lang="en-US" altLang="zh-CN" sz="2000" dirty="0">
                  <a:effectLst/>
                  <a:latin typeface="KaiTi" panose="02010609060101010101" pitchFamily="49" charset="-122"/>
                  <a:ea typeface="KaiTi" panose="02010609060101010101" pitchFamily="49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2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     </a:t>
                </a:r>
                <a:r>
                  <a:rPr lang="en-US" altLang="zh-CN" sz="2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1. </a:t>
                </a:r>
                <a:r>
                  <a:rPr lang="zh-CN" altLang="zh-CN" sz="2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一次性投入资金的复利现值</a:t>
                </a:r>
                <a:endParaRPr lang="en-US" altLang="zh-CN" sz="2000" dirty="0">
                  <a:effectLst/>
                  <a:latin typeface="KaiTi" panose="02010609060101010101" pitchFamily="49" charset="-122"/>
                  <a:ea typeface="KaiTi" panose="02010609060101010101" pitchFamily="49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2000" i="1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        </a:t>
                </a:r>
                <a:r>
                  <a:rPr lang="en-US" altLang="zh-CN" sz="2000" i="1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sz="2000" i="1" baseline="-25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en-US" sz="2000" i="1" baseline="-25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en-US" sz="2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i="1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PV</a:t>
                </a:r>
                <a:r>
                  <a:rPr lang="en-US" altLang="zh-CN" sz="2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(1+</a:t>
                </a:r>
                <a:r>
                  <a:rPr lang="en-US" altLang="zh-CN" sz="2000" i="1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sz="2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000" i="1" baseline="30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n</a:t>
                </a:r>
              </a:p>
              <a:p>
                <a:pPr>
                  <a:lnSpc>
                    <a:spcPct val="150000"/>
                  </a:lnSpc>
                </a:pPr>
                <a:endParaRPr lang="en-US" altLang="zh-CN" sz="2000" i="1" baseline="30000" dirty="0">
                  <a:effectLst/>
                  <a:latin typeface="KaiTi" panose="02010609060101010101" pitchFamily="49" charset="-122"/>
                  <a:ea typeface="KaiTi" panose="02010609060101010101" pitchFamily="49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2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     </a:t>
                </a:r>
                <a:r>
                  <a:rPr lang="en-US" altLang="zh-CN" sz="2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2. </a:t>
                </a:r>
                <a:r>
                  <a:rPr lang="zh-CN" altLang="zh-CN" sz="2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年金的复利终值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2000" i="1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        </a:t>
                </a:r>
                <a:r>
                  <a:rPr lang="en-US" altLang="zh-CN" i="1" dirty="0">
                    <a:latin typeface="KaiTi" panose="02010609060101010101" pitchFamily="49" charset="-122"/>
                    <a:ea typeface="KaiTi" panose="02010609060101010101" pitchFamily="49" charset="-122"/>
                  </a:rPr>
                  <a:t>R</a:t>
                </a:r>
                <a:r>
                  <a:rPr lang="zh-CN" altLang="en-US" i="1" dirty="0">
                    <a:latin typeface="KaiTi" panose="02010609060101010101" pitchFamily="49" charset="-122"/>
                    <a:ea typeface="KaiTi" panose="02010609060101010101" pitchFamily="49" charset="-122"/>
                  </a:rPr>
                  <a:t> </a:t>
                </a:r>
                <a:r>
                  <a:rPr lang="en-US" altLang="zh-CN" i="1" dirty="0">
                    <a:latin typeface="KaiTi" panose="02010609060101010101" pitchFamily="49" charset="-122"/>
                    <a:ea typeface="KaiTi" panose="02010609060101010101" pitchFamily="49" charset="-122"/>
                  </a:rPr>
                  <a:t>=</a:t>
                </a:r>
                <a:r>
                  <a:rPr lang="zh-CN" altLang="en-US" i="1" dirty="0">
                    <a:latin typeface="KaiTi" panose="02010609060101010101" pitchFamily="49" charset="-122"/>
                    <a:ea typeface="KaiTi" panose="02010609060101010101" pitchFamily="49" charset="-122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/>
                        </m:ctrlPr>
                      </m:fPr>
                      <m:num>
                        <m:sSub>
                          <m:sSubPr>
                            <m:ctrlPr>
                              <a:rPr lang="zh-CN" altLang="zh-CN" i="1"/>
                            </m:ctrlPr>
                          </m:sSubPr>
                          <m:e>
                            <m:r>
                              <a:rPr lang="en-US" altLang="zh-CN" i="1"/>
                              <m:t>𝑆</m:t>
                            </m:r>
                          </m:e>
                          <m:sub>
                            <m:r>
                              <a:rPr lang="en-US" altLang="zh-CN" i="1"/>
                              <m:t>𝐴</m:t>
                            </m:r>
                          </m:sub>
                        </m:sSub>
                      </m:num>
                      <m:den>
                        <m:f>
                          <m:fPr>
                            <m:ctrlPr>
                              <a:rPr lang="zh-CN" altLang="zh-CN" i="1"/>
                            </m:ctrlPr>
                          </m:fPr>
                          <m:num>
                            <m:sSup>
                              <m:sSupPr>
                                <m:ctrlPr>
                                  <a:rPr lang="zh-CN" altLang="zh-CN" i="1"/>
                                </m:ctrlPr>
                              </m:sSupPr>
                              <m:e>
                                <m:r>
                                  <a:rPr lang="en-US" altLang="zh-CN" i="1"/>
                                  <m:t>(1+</m:t>
                                </m:r>
                                <m:r>
                                  <a:rPr lang="en-US" altLang="zh-CN" i="1"/>
                                  <m:t>𝑖</m:t>
                                </m:r>
                                <m:r>
                                  <a:rPr lang="en-US" altLang="zh-CN" i="1"/>
                                  <m:t>)</m:t>
                                </m:r>
                              </m:e>
                              <m:sup>
                                <m:r>
                                  <a:rPr lang="en-US" altLang="zh-CN" i="1"/>
                                  <m:t>𝑛</m:t>
                                </m:r>
                              </m:sup>
                            </m:sSup>
                            <m:r>
                              <a:rPr lang="en-US" altLang="zh-CN" i="1"/>
                              <m:t>−1</m:t>
                            </m:r>
                          </m:num>
                          <m:den>
                            <m:r>
                              <a:rPr lang="en-US" altLang="zh-CN" i="1"/>
                              <m:t>𝑖</m:t>
                            </m:r>
                          </m:den>
                        </m:f>
                      </m:den>
                    </m:f>
                  </m:oMath>
                </a14:m>
                <a:r>
                  <a:rPr lang="zh-CN" altLang="en-US" i="1" dirty="0">
                    <a:latin typeface="KaiTi" panose="02010609060101010101" pitchFamily="49" charset="-122"/>
                    <a:ea typeface="KaiTi" panose="02010609060101010101" pitchFamily="49" charset="-122"/>
                  </a:rPr>
                  <a:t> </a:t>
                </a:r>
                <a:r>
                  <a:rPr lang="en-US" altLang="zh-CN" i="1" dirty="0">
                    <a:latin typeface="KaiTi" panose="02010609060101010101" pitchFamily="49" charset="-122"/>
                    <a:ea typeface="KaiTi" panose="02010609060101010101" pitchFamily="49" charset="-122"/>
                  </a:rPr>
                  <a:t>=</a:t>
                </a:r>
                <a:r>
                  <a:rPr lang="zh-CN" altLang="en-US" i="1" dirty="0">
                    <a:latin typeface="KaiTi" panose="02010609060101010101" pitchFamily="49" charset="-122"/>
                    <a:ea typeface="KaiTi" panose="02010609060101010101" pitchFamily="49" charset="-122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i="1"/>
                        </m:ctrlPr>
                      </m:fPr>
                      <m:num>
                        <m:r>
                          <a:rPr lang="zh-CN" altLang="zh-CN" i="1"/>
                          <m:t>年金终值</m:t>
                        </m:r>
                      </m:num>
                      <m:den>
                        <m:r>
                          <a:rPr lang="zh-CN" altLang="zh-CN" i="1"/>
                          <m:t>年金终值系数</m:t>
                        </m:r>
                      </m:den>
                    </m:f>
                  </m:oMath>
                </a14:m>
                <a:endParaRPr lang="zh-CN" altLang="zh-CN" dirty="0">
                  <a:latin typeface="KaiTi" panose="02010609060101010101" pitchFamily="49" charset="-122"/>
                  <a:ea typeface="KaiTi" panose="02010609060101010101" pitchFamily="49" charset="-122"/>
                </a:endParaRPr>
              </a:p>
              <a:p>
                <a:pPr>
                  <a:lnSpc>
                    <a:spcPct val="150000"/>
                  </a:lnSpc>
                </a:pPr>
                <a:endParaRPr lang="zh-CN" altLang="zh-CN" sz="2000" dirty="0">
                  <a:effectLst/>
                  <a:latin typeface="KaiTi" panose="02010609060101010101" pitchFamily="49" charset="-122"/>
                  <a:ea typeface="KaiTi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C3239421-B5BB-7D40-91CC-58BE741E60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0745" y="1769745"/>
                <a:ext cx="8731885" cy="4355616"/>
              </a:xfrm>
              <a:prstGeom prst="rect">
                <a:avLst/>
              </a:prstGeom>
              <a:blipFill>
                <a:blip r:embed="rId3"/>
                <a:stretch>
                  <a:fillRect l="-7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文本框 7">
            <a:extLst>
              <a:ext uri="{FF2B5EF4-FFF2-40B4-BE49-F238E27FC236}">
                <a16:creationId xmlns:a16="http://schemas.microsoft.com/office/drawing/2014/main" id="{A655AA12-8B97-43D8-FB2F-AFC2BE0A16EF}"/>
              </a:ext>
            </a:extLst>
          </p:cNvPr>
          <p:cNvSpPr txBox="1"/>
          <p:nvPr/>
        </p:nvSpPr>
        <p:spPr>
          <a:xfrm>
            <a:off x="6278461" y="2785389"/>
            <a:ext cx="2688007" cy="1477328"/>
          </a:xfrm>
          <a:prstGeom prst="rect">
            <a:avLst/>
          </a:prstGeom>
          <a:noFill/>
          <a:ln>
            <a:solidFill>
              <a:srgbClr val="20202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800" i="1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S</a:t>
            </a:r>
            <a:r>
              <a:rPr lang="zh-CN" altLang="zh-CN" sz="18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表示终值</a:t>
            </a:r>
            <a:r>
              <a:rPr lang="en-US" altLang="zh-CN" sz="18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即本利和</a:t>
            </a:r>
            <a:endParaRPr lang="en-US" altLang="zh-CN" sz="18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algn="ctr"/>
            <a:r>
              <a:rPr lang="en-US" altLang="zh-CN" sz="1800" i="1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PV</a:t>
            </a:r>
            <a:r>
              <a:rPr lang="zh-CN" altLang="zh-CN" sz="18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表示现值</a:t>
            </a:r>
            <a:r>
              <a:rPr lang="en-US" altLang="zh-CN" sz="18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18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即本金</a:t>
            </a:r>
            <a:endParaRPr lang="en-US" altLang="zh-CN" sz="18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algn="ctr"/>
            <a:r>
              <a:rPr lang="en-US" altLang="zh-CN" sz="1800" i="1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zh-CN" altLang="zh-CN" sz="18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表示利息</a:t>
            </a:r>
            <a:endParaRPr lang="en-US" altLang="zh-CN" sz="18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algn="ctr"/>
            <a:r>
              <a:rPr lang="en-US" altLang="zh-CN" sz="1800" i="1" dirty="0" err="1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zh-CN" altLang="zh-CN" sz="18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表示利率</a:t>
            </a:r>
            <a:endParaRPr lang="en-US" altLang="zh-CN" dirty="0"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algn="ctr"/>
            <a:r>
              <a:rPr lang="en-US" altLang="zh-CN" sz="1800" i="1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zh-CN" altLang="zh-CN" sz="18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表示计息期数</a:t>
            </a:r>
            <a:r>
              <a:rPr lang="zh-CN" altLang="zh-CN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</a:t>
            </a:r>
            <a:endParaRPr lang="zh-CN" altLang="en-US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40F45C48-E2EE-10AC-5A47-50FD1D167217}"/>
              </a:ext>
            </a:extLst>
          </p:cNvPr>
          <p:cNvSpPr txBox="1"/>
          <p:nvPr/>
        </p:nvSpPr>
        <p:spPr>
          <a:xfrm>
            <a:off x="6278461" y="4607700"/>
            <a:ext cx="2688007" cy="1200329"/>
          </a:xfrm>
          <a:prstGeom prst="rect">
            <a:avLst/>
          </a:prstGeom>
          <a:noFill/>
          <a:ln>
            <a:solidFill>
              <a:srgbClr val="20202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8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SA</a:t>
            </a:r>
            <a:r>
              <a:rPr lang="zh-CN" altLang="en-US" sz="18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表示年金终值</a:t>
            </a:r>
            <a:endParaRPr lang="en-US" altLang="zh-CN" sz="18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algn="ctr"/>
            <a:r>
              <a:rPr lang="en-US" altLang="zh-CN" sz="18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R</a:t>
            </a:r>
            <a:r>
              <a:rPr lang="zh-CN" altLang="en-US" sz="18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表示每期的年金</a:t>
            </a:r>
            <a:endParaRPr lang="en-US" altLang="zh-CN" sz="18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algn="ctr"/>
            <a:r>
              <a:rPr lang="en-US" altLang="zh-CN" sz="1800" dirty="0" err="1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zh-CN" altLang="en-US" sz="18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表示利率</a:t>
            </a:r>
            <a:endParaRPr lang="en-US" altLang="zh-CN" sz="18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algn="ctr"/>
            <a:r>
              <a:rPr lang="en-US" altLang="zh-CN" sz="18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n</a:t>
            </a:r>
            <a:r>
              <a:rPr lang="zh-CN" altLang="en-US" sz="18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表示年金的计息期数</a:t>
            </a:r>
            <a:endParaRPr lang="zh-CN" altLang="en-US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2DCDAE28-A826-32A5-F978-7341D521F12C}"/>
                  </a:ext>
                </a:extLst>
              </p:cNvPr>
              <p:cNvSpPr txBox="1"/>
              <p:nvPr/>
            </p:nvSpPr>
            <p:spPr>
              <a:xfrm>
                <a:off x="988319" y="1302385"/>
                <a:ext cx="8731885" cy="48491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endParaRPr lang="en-US" altLang="zh-CN" sz="2000" dirty="0">
                  <a:effectLst/>
                  <a:latin typeface="KaiTi" panose="02010609060101010101" pitchFamily="49" charset="-122"/>
                  <a:ea typeface="KaiTi" panose="02010609060101010101" pitchFamily="49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endParaRPr lang="en-US" altLang="zh-CN" sz="2000" dirty="0">
                  <a:latin typeface="KaiTi" panose="02010609060101010101" pitchFamily="49" charset="-122"/>
                  <a:ea typeface="KaiTi" panose="02010609060101010101" pitchFamily="49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2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二</a:t>
                </a:r>
                <a:r>
                  <a:rPr lang="en-US" altLang="zh-CN" sz="2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) </a:t>
                </a:r>
                <a:r>
                  <a:rPr lang="zh-CN" altLang="zh-CN" sz="2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复利现值的计算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zh-CN" sz="2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1. </a:t>
                </a:r>
                <a:r>
                  <a:rPr lang="zh-CN" altLang="zh-CN" sz="2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一次性投入资金的复利现值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2000" i="1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   </a:t>
                </a:r>
                <a:r>
                  <a:rPr lang="en-US" altLang="zh-CN" sz="2000" i="1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PV=S</a:t>
                </a:r>
                <a:r>
                  <a:rPr lang="en-US" altLang="zh-CN" sz="2000" i="1" baseline="-25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0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000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zh-CN" altLang="zh-CN" sz="20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000" i="1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(1+</m:t>
                            </m:r>
                            <m:r>
                              <a:rPr lang="en-US" altLang="zh-CN" sz="2000" i="1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𝑖</m:t>
                            </m:r>
                            <m:r>
                              <a:rPr lang="en-US" altLang="zh-CN" sz="2000" i="1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2000" i="1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000" i="1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=S</a:t>
                </a:r>
                <a:r>
                  <a:rPr lang="en-US" altLang="zh-CN" sz="2000" i="1" baseline="-25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2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(1</a:t>
                </a:r>
                <a:r>
                  <a:rPr lang="en-US" altLang="zh-CN" sz="2000" i="1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+i</a:t>
                </a:r>
                <a:r>
                  <a:rPr lang="en-US" altLang="zh-CN" sz="2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000" i="1" baseline="30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-n</a:t>
                </a:r>
                <a:endParaRPr lang="zh-CN" altLang="zh-CN" sz="2000" dirty="0">
                  <a:effectLst/>
                  <a:latin typeface="KaiTi" panose="02010609060101010101" pitchFamily="49" charset="-122"/>
                  <a:ea typeface="KaiTi" panose="02010609060101010101" pitchFamily="49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endParaRPr lang="en-US" altLang="zh-CN" sz="2000" dirty="0">
                  <a:effectLst/>
                  <a:latin typeface="KaiTi" panose="02010609060101010101" pitchFamily="49" charset="-122"/>
                  <a:ea typeface="KaiTi" panose="02010609060101010101" pitchFamily="49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2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2. </a:t>
                </a:r>
                <a:r>
                  <a:rPr lang="zh-CN" altLang="zh-CN" sz="2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年金的复利现值</a:t>
                </a:r>
                <a:r>
                  <a:rPr lang="zh-CN" altLang="zh-CN" sz="2000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</a:rPr>
                  <a:t> </a:t>
                </a:r>
                <a:endParaRPr lang="en-US" altLang="zh-CN" sz="2000" dirty="0">
                  <a:effectLst/>
                  <a:latin typeface="KaiTi" panose="02010609060101010101" pitchFamily="49" charset="-122"/>
                  <a:ea typeface="KaiTi" panose="02010609060101010101" pitchFamily="49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2000" i="1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   </a:t>
                </a:r>
                <a:r>
                  <a:rPr lang="en-US" altLang="zh-CN" sz="2000" i="1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en-US" sz="2000" i="1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i="1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en-US" sz="2000" i="1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0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000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𝑃</m:t>
                        </m:r>
                        <m:sSub>
                          <m:sSubPr>
                            <m:ctrlPr>
                              <a:rPr lang="zh-CN" altLang="zh-CN" sz="20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zh-CN" sz="2000" i="1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sub>
                        </m:sSub>
                      </m:num>
                      <m:den>
                        <m:f>
                          <m:fPr>
                            <m:ctrlPr>
                              <a:rPr lang="zh-CN" altLang="zh-CN" sz="20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000" i="1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zh-CN" altLang="zh-CN" sz="2000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000" i="1">
                                    <a:effectLst/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(1+</m:t>
                                </m:r>
                                <m:r>
                                  <a:rPr lang="en-US" altLang="zh-CN" sz="2000" i="1">
                                    <a:effectLst/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  <m:r>
                                  <a:rPr lang="en-US" altLang="zh-CN" sz="2000" i="1">
                                    <a:effectLst/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2000" i="1">
                                    <a:effectLst/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r>
                                  <a:rPr lang="en-US" altLang="zh-CN" sz="2000" i="1">
                                    <a:effectLst/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𝑛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2000" i="1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den>
                        </m:f>
                      </m:den>
                    </m:f>
                  </m:oMath>
                </a14:m>
                <a:r>
                  <a:rPr lang="zh-CN" altLang="en-US" sz="2000" i="1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i="1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=</a:t>
                </a:r>
                <a:r>
                  <a:rPr lang="zh-CN" altLang="en-US" sz="2000" i="1" dirty="0">
                    <a:effectLst/>
                    <a:latin typeface="KaiTi" panose="02010609060101010101" pitchFamily="49" charset="-122"/>
                    <a:ea typeface="KaiTi" panose="02010609060101010101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0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zh-CN" altLang="zh-CN" sz="2000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年金现值</m:t>
                        </m:r>
                      </m:num>
                      <m:den>
                        <m:r>
                          <a:rPr lang="zh-CN" altLang="zh-CN" sz="2000" i="1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年金现值系数</m:t>
                        </m:r>
                      </m:den>
                    </m:f>
                  </m:oMath>
                </a14:m>
                <a:endParaRPr lang="zh-CN" altLang="zh-CN" sz="2000" dirty="0">
                  <a:effectLst/>
                  <a:latin typeface="KaiTi" panose="02010609060101010101" pitchFamily="49" charset="-122"/>
                  <a:ea typeface="KaiTi" panose="02010609060101010101" pitchFamily="49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endParaRPr lang="zh-CN" altLang="en-US" sz="2000" dirty="0">
                  <a:latin typeface="KaiTi" panose="02010609060101010101" pitchFamily="49" charset="-122"/>
                  <a:ea typeface="KaiTi" panose="02010609060101010101" pitchFamily="49" charset="-122"/>
                </a:endParaRPr>
              </a:p>
            </p:txBody>
          </p:sp>
        </mc:Choice>
        <mc:Fallback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2DCDAE28-A826-32A5-F978-7341D521F1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8319" y="1302385"/>
                <a:ext cx="8731885" cy="4849148"/>
              </a:xfrm>
              <a:prstGeom prst="rect">
                <a:avLst/>
              </a:prstGeom>
              <a:blipFill>
                <a:blip r:embed="rId2"/>
                <a:stretch>
                  <a:fillRect l="-7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标题 1">
            <a:extLst>
              <a:ext uri="{FF2B5EF4-FFF2-40B4-BE49-F238E27FC236}">
                <a16:creationId xmlns:a16="http://schemas.microsoft.com/office/drawing/2014/main" id="{C17F51D4-F9F8-6E9E-59BE-D349871131E1}"/>
              </a:ext>
            </a:extLst>
          </p:cNvPr>
          <p:cNvSpPr>
            <a:spLocks noGrp="1"/>
          </p:cNvSpPr>
          <p:nvPr/>
        </p:nvSpPr>
        <p:spPr>
          <a:xfrm>
            <a:off x="690934" y="359871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dirty="0" err="1">
                <a:solidFill>
                  <a:schemeClr val="bg1"/>
                </a:solidFill>
                <a:sym typeface="+mn-ea"/>
              </a:rPr>
              <a:t>任务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二  资金时间价值</a:t>
            </a:r>
          </a:p>
        </p:txBody>
      </p:sp>
      <p:pic>
        <p:nvPicPr>
          <p:cNvPr id="10" name="image6.jpeg">
            <a:extLst>
              <a:ext uri="{FF2B5EF4-FFF2-40B4-BE49-F238E27FC236}">
                <a16:creationId xmlns:a16="http://schemas.microsoft.com/office/drawing/2014/main" id="{D37DE119-D6F2-7CB0-2E5E-3D6F19C20A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980" y="1302385"/>
            <a:ext cx="312420" cy="416560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1C5AAFCF-A6B7-DC22-821D-1B1FF71C702D}"/>
              </a:ext>
            </a:extLst>
          </p:cNvPr>
          <p:cNvSpPr txBox="1"/>
          <p:nvPr/>
        </p:nvSpPr>
        <p:spPr>
          <a:xfrm>
            <a:off x="880745" y="1309370"/>
            <a:ext cx="406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相关知识</a:t>
            </a:r>
          </a:p>
        </p:txBody>
      </p:sp>
    </p:spTree>
    <p:extLst>
      <p:ext uri="{BB962C8B-B14F-4D97-AF65-F5344CB8AC3E}">
        <p14:creationId xmlns:p14="http://schemas.microsoft.com/office/powerpoint/2010/main" val="17501703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9.jpeg">
            <a:extLst>
              <a:ext uri="{FF2B5EF4-FFF2-40B4-BE49-F238E27FC236}">
                <a16:creationId xmlns:a16="http://schemas.microsoft.com/office/drawing/2014/main" id="{B07CB991-5E3A-F45A-6F87-E8C2B5D48B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670" y="1496060"/>
            <a:ext cx="396875" cy="39687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31DC91EE-D5AE-CC96-6311-65E72D5CF55E}"/>
              </a:ext>
            </a:extLst>
          </p:cNvPr>
          <p:cNvSpPr txBox="1"/>
          <p:nvPr/>
        </p:nvSpPr>
        <p:spPr>
          <a:xfrm>
            <a:off x="1171574" y="1432560"/>
            <a:ext cx="9997015" cy="1113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任务实施：分析为什么</a:t>
            </a:r>
            <a:r>
              <a:rPr lang="en-GB" altLang="zh-CN" sz="2400" dirty="0">
                <a:latin typeface="楷体" panose="02010609060101010101" charset="-122"/>
                <a:ea typeface="楷体" panose="02010609060101010101" charset="-122"/>
              </a:rPr>
              <a:t>X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网店融资租入厂房时要与出租方协商年初与年末支付租金的问题。</a:t>
            </a:r>
            <a:endParaRPr lang="en-US" altLang="zh-CN" sz="24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03631DF2-CFE8-C414-49A5-70DD12F5B368}"/>
              </a:ext>
            </a:extLst>
          </p:cNvPr>
          <p:cNvSpPr>
            <a:spLocks noGrp="1"/>
          </p:cNvSpPr>
          <p:nvPr/>
        </p:nvSpPr>
        <p:spPr>
          <a:xfrm>
            <a:off x="690934" y="359871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dirty="0" err="1">
                <a:solidFill>
                  <a:schemeClr val="bg1"/>
                </a:solidFill>
                <a:sym typeface="+mn-ea"/>
              </a:rPr>
              <a:t>任务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二  资金时间价值</a:t>
            </a:r>
          </a:p>
        </p:txBody>
      </p:sp>
    </p:spTree>
    <p:extLst>
      <p:ext uri="{BB962C8B-B14F-4D97-AF65-F5344CB8AC3E}">
        <p14:creationId xmlns:p14="http://schemas.microsoft.com/office/powerpoint/2010/main" val="5361577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6.jpeg">
            <a:extLst>
              <a:ext uri="{FF2B5EF4-FFF2-40B4-BE49-F238E27FC236}">
                <a16:creationId xmlns:a16="http://schemas.microsoft.com/office/drawing/2014/main" id="{4E6D4BA3-06C7-8654-106F-66F2D2EC5C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80" y="1290955"/>
            <a:ext cx="312420" cy="41656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C5693278-82B4-BAF6-23C1-E9E33277B486}"/>
              </a:ext>
            </a:extLst>
          </p:cNvPr>
          <p:cNvSpPr txBox="1"/>
          <p:nvPr/>
        </p:nvSpPr>
        <p:spPr>
          <a:xfrm>
            <a:off x="880745" y="1297940"/>
            <a:ext cx="406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相关知识</a:t>
            </a: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41FB683C-F3D7-4CC5-428D-5481DC48BC1D}"/>
              </a:ext>
            </a:extLst>
          </p:cNvPr>
          <p:cNvSpPr>
            <a:spLocks noGrp="1"/>
          </p:cNvSpPr>
          <p:nvPr/>
        </p:nvSpPr>
        <p:spPr>
          <a:xfrm>
            <a:off x="690933" y="354369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dirty="0" err="1">
                <a:solidFill>
                  <a:schemeClr val="bg1"/>
                </a:solidFill>
                <a:sym typeface="+mn-ea"/>
              </a:rPr>
              <a:t>任务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三   网店财务分析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23238698-4D67-20F3-6BD9-C718A636AAE9}"/>
              </a:ext>
            </a:extLst>
          </p:cNvPr>
          <p:cNvSpPr txBox="1"/>
          <p:nvPr/>
        </p:nvSpPr>
        <p:spPr>
          <a:xfrm>
            <a:off x="690933" y="2074440"/>
            <a:ext cx="6098240" cy="3883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一、 网店财务分析的作用</a:t>
            </a:r>
            <a:endParaRPr lang="en-US" altLang="zh-CN" sz="24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二、 网店财务分析的内容</a:t>
            </a:r>
          </a:p>
          <a:p>
            <a:pPr indent="304800">
              <a:lnSpc>
                <a:spcPct val="150000"/>
              </a:lnSpc>
            </a:pP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偿债能力</a:t>
            </a:r>
          </a:p>
          <a:p>
            <a:pPr indent="304800">
              <a:lnSpc>
                <a:spcPct val="150000"/>
              </a:lnSpc>
            </a:pP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盈利能力</a:t>
            </a:r>
          </a:p>
          <a:p>
            <a:pPr indent="304800">
              <a:lnSpc>
                <a:spcPct val="150000"/>
              </a:lnSpc>
            </a:pP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营运能力</a:t>
            </a:r>
          </a:p>
          <a:p>
            <a:pPr indent="304800">
              <a:lnSpc>
                <a:spcPct val="150000"/>
              </a:lnSpc>
            </a:pP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成长能力</a:t>
            </a:r>
          </a:p>
          <a:p>
            <a:pPr indent="304800">
              <a:lnSpc>
                <a:spcPct val="150000"/>
              </a:lnSpc>
            </a:pPr>
            <a:endParaRPr lang="zh-CN" altLang="zh-CN" sz="24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9220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9.jpeg">
            <a:extLst>
              <a:ext uri="{FF2B5EF4-FFF2-40B4-BE49-F238E27FC236}">
                <a16:creationId xmlns:a16="http://schemas.microsoft.com/office/drawing/2014/main" id="{0A3B7EFC-EAA5-9AC1-CA0B-9385B5222C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670" y="1496060"/>
            <a:ext cx="396875" cy="396875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7EB0E6A7-FC8B-2DE4-3091-1BF00D8418BE}"/>
              </a:ext>
            </a:extLst>
          </p:cNvPr>
          <p:cNvSpPr txBox="1"/>
          <p:nvPr/>
        </p:nvSpPr>
        <p:spPr>
          <a:xfrm>
            <a:off x="1285874" y="1174469"/>
            <a:ext cx="9997015" cy="698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任务实施：计算财务指标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8CC8A958-2B68-7BE7-11CD-C4967971A644}"/>
              </a:ext>
            </a:extLst>
          </p:cNvPr>
          <p:cNvSpPr>
            <a:spLocks noGrp="1"/>
          </p:cNvSpPr>
          <p:nvPr/>
        </p:nvSpPr>
        <p:spPr>
          <a:xfrm>
            <a:off x="690933" y="354369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dirty="0" err="1">
                <a:solidFill>
                  <a:schemeClr val="bg1"/>
                </a:solidFill>
                <a:sym typeface="+mn-ea"/>
              </a:rPr>
              <a:t>任务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三   网店财务分析</a:t>
            </a:r>
          </a:p>
        </p:txBody>
      </p:sp>
    </p:spTree>
    <p:extLst>
      <p:ext uri="{BB962C8B-B14F-4D97-AF65-F5344CB8AC3E}">
        <p14:creationId xmlns:p14="http://schemas.microsoft.com/office/powerpoint/2010/main" val="309541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50825" y="277495"/>
            <a:ext cx="11666220" cy="6412230"/>
            <a:chOff x="395" y="437"/>
            <a:chExt cx="18372" cy="10098"/>
          </a:xfrm>
        </p:grpSpPr>
        <p:pic>
          <p:nvPicPr>
            <p:cNvPr id="4" name="图片 3" descr="F·5642电子商务综合实训-封一"/>
            <p:cNvPicPr>
              <a:picLocks noChangeAspect="1"/>
            </p:cNvPicPr>
            <p:nvPr/>
          </p:nvPicPr>
          <p:blipFill>
            <a:blip r:embed="rId2">
              <a:alphaModFix amt="20000"/>
            </a:blip>
            <a:srcRect t="59815" r="31637" b="11213"/>
            <a:stretch>
              <a:fillRect/>
            </a:stretch>
          </p:blipFill>
          <p:spPr>
            <a:xfrm>
              <a:off x="1954" y="1085"/>
              <a:ext cx="15156" cy="8861"/>
            </a:xfrm>
            <a:prstGeom prst="rect">
              <a:avLst/>
            </a:prstGeom>
          </p:spPr>
        </p:pic>
        <p:pic>
          <p:nvPicPr>
            <p:cNvPr id="5" name="图片 4" descr="F·5642电子商务综合实训-封一"/>
            <p:cNvPicPr>
              <a:picLocks noChangeAspect="1"/>
            </p:cNvPicPr>
            <p:nvPr/>
          </p:nvPicPr>
          <p:blipFill>
            <a:blip r:embed="rId2"/>
            <a:srcRect l="64069" t="87580" r="10804" b="4991"/>
            <a:stretch>
              <a:fillRect/>
            </a:stretch>
          </p:blipFill>
          <p:spPr>
            <a:xfrm>
              <a:off x="14875" y="8948"/>
              <a:ext cx="3892" cy="1587"/>
            </a:xfrm>
            <a:prstGeom prst="rect">
              <a:avLst/>
            </a:prstGeom>
          </p:spPr>
        </p:pic>
        <p:pic>
          <p:nvPicPr>
            <p:cNvPr id="7" name="图片 6" descr="F·5642电子商务综合实训-封一"/>
            <p:cNvPicPr>
              <a:picLocks noChangeAspect="1"/>
            </p:cNvPicPr>
            <p:nvPr/>
          </p:nvPicPr>
          <p:blipFill>
            <a:blip r:embed="rId2"/>
            <a:srcRect l="5837" t="11824" r="32942" b="80324"/>
            <a:stretch>
              <a:fillRect/>
            </a:stretch>
          </p:blipFill>
          <p:spPr>
            <a:xfrm>
              <a:off x="395" y="437"/>
              <a:ext cx="8760" cy="1550"/>
            </a:xfrm>
            <a:prstGeom prst="rect">
              <a:avLst/>
            </a:prstGeom>
          </p:spPr>
        </p:pic>
      </p:grpSp>
      <p:sp>
        <p:nvSpPr>
          <p:cNvPr id="8" name="文本框 7"/>
          <p:cNvSpPr txBox="1"/>
          <p:nvPr/>
        </p:nvSpPr>
        <p:spPr>
          <a:xfrm>
            <a:off x="-12879" y="2711018"/>
            <a:ext cx="12191999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第八章　网店财务管理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50825" y="277495"/>
            <a:ext cx="11666220" cy="6412230"/>
            <a:chOff x="395" y="437"/>
            <a:chExt cx="18372" cy="10098"/>
          </a:xfrm>
        </p:grpSpPr>
        <p:pic>
          <p:nvPicPr>
            <p:cNvPr id="8" name="图片 7" descr="F·5642电子商务综合实训-封一"/>
            <p:cNvPicPr>
              <a:picLocks noChangeAspect="1"/>
            </p:cNvPicPr>
            <p:nvPr/>
          </p:nvPicPr>
          <p:blipFill>
            <a:blip r:embed="rId2">
              <a:alphaModFix amt="20000"/>
            </a:blip>
            <a:srcRect t="59815" r="31637" b="11213"/>
            <a:stretch>
              <a:fillRect/>
            </a:stretch>
          </p:blipFill>
          <p:spPr>
            <a:xfrm>
              <a:off x="1954" y="1085"/>
              <a:ext cx="15156" cy="8861"/>
            </a:xfrm>
            <a:prstGeom prst="rect">
              <a:avLst/>
            </a:prstGeom>
          </p:spPr>
        </p:pic>
        <p:pic>
          <p:nvPicPr>
            <p:cNvPr id="10" name="图片 9" descr="F·5642电子商务综合实训-封一"/>
            <p:cNvPicPr>
              <a:picLocks noChangeAspect="1"/>
            </p:cNvPicPr>
            <p:nvPr/>
          </p:nvPicPr>
          <p:blipFill>
            <a:blip r:embed="rId2"/>
            <a:srcRect l="64069" t="87580" r="10804" b="4991"/>
            <a:stretch>
              <a:fillRect/>
            </a:stretch>
          </p:blipFill>
          <p:spPr>
            <a:xfrm>
              <a:off x="14875" y="8948"/>
              <a:ext cx="3892" cy="1587"/>
            </a:xfrm>
            <a:prstGeom prst="rect">
              <a:avLst/>
            </a:prstGeom>
          </p:spPr>
        </p:pic>
        <p:pic>
          <p:nvPicPr>
            <p:cNvPr id="11" name="图片 10" descr="F·5642电子商务综合实训-封一"/>
            <p:cNvPicPr>
              <a:picLocks noChangeAspect="1"/>
            </p:cNvPicPr>
            <p:nvPr/>
          </p:nvPicPr>
          <p:blipFill>
            <a:blip r:embed="rId2"/>
            <a:srcRect l="5837" t="11824" r="32942" b="80324"/>
            <a:stretch>
              <a:fillRect/>
            </a:stretch>
          </p:blipFill>
          <p:spPr>
            <a:xfrm>
              <a:off x="395" y="437"/>
              <a:ext cx="8760" cy="1550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4065905" y="1976120"/>
            <a:ext cx="6079490" cy="3342640"/>
            <a:chOff x="3579" y="2966"/>
            <a:chExt cx="9574" cy="5264"/>
          </a:xfrm>
        </p:grpSpPr>
        <p:grpSp>
          <p:nvGrpSpPr>
            <p:cNvPr id="27" name="组合 26"/>
            <p:cNvGrpSpPr/>
            <p:nvPr/>
          </p:nvGrpSpPr>
          <p:grpSpPr>
            <a:xfrm>
              <a:off x="4976" y="2966"/>
              <a:ext cx="8177" cy="2743"/>
              <a:chOff x="4976" y="3189"/>
              <a:chExt cx="8177" cy="2743"/>
            </a:xfrm>
          </p:grpSpPr>
          <p:sp>
            <p:nvSpPr>
              <p:cNvPr id="15" name="Rectangle 6"/>
              <p:cNvSpPr>
                <a:spLocks noChangeArrowheads="1"/>
              </p:cNvSpPr>
              <p:nvPr/>
            </p:nvSpPr>
            <p:spPr bwMode="auto">
              <a:xfrm>
                <a:off x="4976" y="3189"/>
                <a:ext cx="8177" cy="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342900" marR="0" lvl="0" indent="-342900" algn="l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charset="0"/>
                  <a:buChar char="Ø"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方正粗黑宋简体" panose="02000000000000000000" charset="-122"/>
                    <a:sym typeface="+mn-ea"/>
                  </a:rPr>
                  <a:t>学习目标</a:t>
                </a:r>
              </a:p>
            </p:txBody>
          </p:sp>
          <p:sp>
            <p:nvSpPr>
              <p:cNvPr id="13" name="Rectangle 10"/>
              <p:cNvSpPr>
                <a:spLocks noChangeArrowheads="1"/>
              </p:cNvSpPr>
              <p:nvPr/>
            </p:nvSpPr>
            <p:spPr bwMode="auto">
              <a:xfrm>
                <a:off x="4976" y="4198"/>
                <a:ext cx="8177" cy="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342900" marR="0" lvl="0" indent="-342900" algn="l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charset="0"/>
                  <a:buChar char="Ø"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锐字工房云字库准圆GBK" panose="02010604000000000000" charset="-122"/>
                    <a:sym typeface="+mn-ea"/>
                  </a:rPr>
                  <a:t>思维导图</a:t>
                </a:r>
              </a:p>
            </p:txBody>
          </p:sp>
          <p:sp>
            <p:nvSpPr>
              <p:cNvPr id="18" name="Rectangle 10"/>
              <p:cNvSpPr>
                <a:spLocks noChangeArrowheads="1"/>
              </p:cNvSpPr>
              <p:nvPr/>
            </p:nvSpPr>
            <p:spPr bwMode="auto">
              <a:xfrm>
                <a:off x="4976" y="5207"/>
                <a:ext cx="2819" cy="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342900" marR="0" lvl="0" indent="-342900" algn="l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charset="0"/>
                  <a:buChar char="Ø"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锐字工房云字库准圆GBK" panose="02010604000000000000" charset="-122"/>
                    <a:sym typeface="+mn-ea"/>
                  </a:rPr>
                  <a:t>引导案例</a:t>
                </a:r>
              </a:p>
            </p:txBody>
          </p:sp>
        </p:grpSp>
        <p:sp>
          <p:nvSpPr>
            <p:cNvPr id="19" name="文本框 18"/>
            <p:cNvSpPr txBox="1"/>
            <p:nvPr/>
          </p:nvSpPr>
          <p:spPr>
            <a:xfrm>
              <a:off x="3579" y="5989"/>
              <a:ext cx="8000" cy="224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indent="279400" defTabSz="266700">
                <a:lnSpc>
                  <a:spcPct val="150000"/>
                </a:lnSpc>
                <a:spcAft>
                  <a:spcPct val="0"/>
                </a:spcAft>
              </a:pPr>
              <a:r>
                <a:rPr lang="zh-CN" altLang="zh-CN" sz="2000" dirty="0">
                  <a:effectLst/>
                  <a:latin typeface="+mj-ea"/>
                  <a:ea typeface="+mj-ea"/>
                  <a:cs typeface="Times New Roman" panose="02020603050405020304" pitchFamily="18" charset="0"/>
                </a:rPr>
                <a:t>任务一　网店财务管理基本认知</a:t>
              </a:r>
              <a:r>
                <a:rPr lang="zh-CN" altLang="zh-CN" sz="2000" dirty="0">
                  <a:effectLst/>
                  <a:latin typeface="+mj-ea"/>
                  <a:ea typeface="+mj-ea"/>
                </a:rPr>
                <a:t> </a:t>
              </a:r>
              <a:r>
                <a:rPr lang="zh-CN" altLang="en-US" sz="2000" dirty="0">
                  <a:latin typeface="+mj-ea"/>
                  <a:ea typeface="+mj-ea"/>
                  <a:cs typeface="+mj-ea"/>
                </a:rPr>
                <a:t>	</a:t>
              </a:r>
              <a:endParaRPr lang="en-US" altLang="zh-CN" sz="2000" dirty="0">
                <a:latin typeface="+mj-ea"/>
                <a:ea typeface="+mj-ea"/>
                <a:cs typeface="+mj-ea"/>
              </a:endParaRPr>
            </a:p>
            <a:p>
              <a:pPr marL="0" indent="279400" defTabSz="266700">
                <a:lnSpc>
                  <a:spcPct val="150000"/>
                </a:lnSpc>
                <a:spcAft>
                  <a:spcPct val="0"/>
                </a:spcAft>
              </a:pPr>
              <a:r>
                <a:rPr lang="zh-CN" altLang="zh-CN" sz="2000" dirty="0">
                  <a:effectLst/>
                  <a:latin typeface="+mj-ea"/>
                  <a:ea typeface="+mj-ea"/>
                  <a:cs typeface="Times New Roman" panose="02020603050405020304" pitchFamily="18" charset="0"/>
                </a:rPr>
                <a:t>任务二　资金时间价值</a:t>
              </a:r>
              <a:endParaRPr lang="en-US" altLang="zh-CN" sz="2000" dirty="0">
                <a:effectLst/>
                <a:latin typeface="+mj-ea"/>
                <a:ea typeface="+mj-ea"/>
                <a:cs typeface="Times New Roman" panose="02020603050405020304" pitchFamily="18" charset="0"/>
              </a:endParaRPr>
            </a:p>
            <a:p>
              <a:pPr marL="0" indent="279400" defTabSz="266700">
                <a:lnSpc>
                  <a:spcPct val="150000"/>
                </a:lnSpc>
                <a:spcAft>
                  <a:spcPct val="0"/>
                </a:spcAft>
              </a:pPr>
              <a:r>
                <a:rPr lang="zh-CN" altLang="zh-CN" sz="2000" dirty="0">
                  <a:effectLst/>
                  <a:latin typeface="+mj-ea"/>
                  <a:ea typeface="+mj-ea"/>
                  <a:cs typeface="Times New Roman" panose="02020603050405020304" pitchFamily="18" charset="0"/>
                </a:rPr>
                <a:t>任务三　网店财务分析</a:t>
              </a:r>
              <a:r>
                <a:rPr lang="zh-CN" altLang="zh-CN" sz="2000" dirty="0">
                  <a:effectLst/>
                  <a:latin typeface="+mj-ea"/>
                  <a:ea typeface="+mj-ea"/>
                </a:rPr>
                <a:t> </a:t>
              </a:r>
              <a:endParaRPr lang="zh-CN" altLang="en-US" sz="2000" dirty="0">
                <a:latin typeface="+mj-ea"/>
                <a:ea typeface="+mj-ea"/>
                <a:cs typeface="+mj-ea"/>
              </a:endParaRPr>
            </a:p>
          </p:txBody>
        </p:sp>
      </p:grpSp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5229860" y="1122045"/>
            <a:ext cx="173291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锐字工房云字库准圆GBK" panose="02010604000000000000" charset="-122"/>
                <a:sym typeface="+mn-ea"/>
              </a:rPr>
              <a:t>目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锐字工房云字库准圆GBK" panose="02010604000000000000" charset="-122"/>
                <a:sym typeface="+mn-ea"/>
              </a:rPr>
              <a:t>    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锐字工房云字库准圆GBK" panose="02010604000000000000" charset="-122"/>
                <a:sym typeface="+mn-ea"/>
              </a:rPr>
              <a:t>录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/>
        </p:nvSpPr>
        <p:spPr>
          <a:xfrm>
            <a:off x="690934" y="341456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</a:rPr>
              <a:t>学习目标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76604" y="1641475"/>
            <a:ext cx="11213465" cy="412369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defTabSz="266700">
              <a:lnSpc>
                <a:spcPct val="9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知识目标</a:t>
            </a:r>
          </a:p>
          <a:p>
            <a:pPr defTabSz="266700">
              <a:lnSpc>
                <a:spcPct val="90000"/>
              </a:lnSpc>
              <a:spcAft>
                <a:spcPts val="1500"/>
              </a:spcAft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学生需了解财务管理的基本概念、原理及在网店运营中的应用。</a:t>
            </a:r>
          </a:p>
          <a:p>
            <a:pPr marL="285750" indent="-285750" defTabSz="266700">
              <a:lnSpc>
                <a:spcPct val="9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能力目标</a:t>
            </a:r>
          </a:p>
          <a:p>
            <a:pPr defTabSz="266700">
              <a:lnSpc>
                <a:spcPct val="90000"/>
              </a:lnSpc>
              <a:spcAft>
                <a:spcPts val="1500"/>
              </a:spcAft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能够运用财务分析方法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对网店经营状况进行评估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为决策提供有力支持。</a:t>
            </a:r>
          </a:p>
          <a:p>
            <a:pPr marL="285750" indent="-285750" defTabSz="266700">
              <a:lnSpc>
                <a:spcPct val="9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素质及思政目标</a:t>
            </a:r>
          </a:p>
          <a:p>
            <a:pPr defTabSz="266700">
              <a:lnSpc>
                <a:spcPct val="90000"/>
              </a:lnSpc>
              <a:spcAft>
                <a:spcPts val="1500"/>
              </a:spcAft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在财务管理过程中保持高度的诚信和职业道德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实事求是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不弄虚作假。在网店财务管理中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培养学生精益求精的工匠精神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追求卓越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不断提升服务质量。</a:t>
            </a:r>
          </a:p>
          <a:p>
            <a:pPr marL="285750" indent="-285750" defTabSz="266700">
              <a:lnSpc>
                <a:spcPct val="9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endParaRPr lang="zh-CN" altLang="en-US" sz="24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/>
        </p:nvSpPr>
        <p:spPr>
          <a:xfrm>
            <a:off x="690934" y="331931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</a:rPr>
              <a:t>思维导图</a:t>
            </a:r>
          </a:p>
        </p:txBody>
      </p:sp>
      <p:pic>
        <p:nvPicPr>
          <p:cNvPr id="3" name="image343.jpeg">
            <a:extLst>
              <a:ext uri="{FF2B5EF4-FFF2-40B4-BE49-F238E27FC236}">
                <a16:creationId xmlns:a16="http://schemas.microsoft.com/office/drawing/2014/main" id="{118C70F2-7923-2C3F-E9E6-11B7A60536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4460" y="1485582"/>
            <a:ext cx="8528685" cy="409343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/>
        </p:nvSpPr>
        <p:spPr>
          <a:xfrm>
            <a:off x="690934" y="312881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</a:rPr>
              <a:t>引导案例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794510" y="1935480"/>
            <a:ext cx="8214995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网店的时间价值革命</a:t>
            </a:r>
            <a:endParaRPr lang="en-US" altLang="zh-CN" sz="2400" b="1" dirty="0" err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E96DE303-BC85-8FB1-E4C2-AB43BD49B0D5}"/>
              </a:ext>
            </a:extLst>
          </p:cNvPr>
          <p:cNvSpPr txBox="1"/>
          <p:nvPr/>
        </p:nvSpPr>
        <p:spPr>
          <a:xfrm>
            <a:off x="931862" y="3105835"/>
            <a:ext cx="9997016" cy="11137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03200" algn="ctr">
              <a:lnSpc>
                <a:spcPct val="150000"/>
              </a:lnSpc>
            </a:pPr>
            <a:r>
              <a:rPr lang="zh-CN" altLang="en-US" sz="2400" b="1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 b="1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案例思考</a:t>
            </a:r>
            <a:r>
              <a:rPr lang="en-US" altLang="zh-CN" sz="2400" b="1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: </a:t>
            </a:r>
            <a:r>
              <a:rPr lang="zh-CN" altLang="zh-CN" sz="2400" b="1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在网店企业的运营中</a:t>
            </a:r>
            <a:r>
              <a:rPr lang="en-US" altLang="zh-CN" sz="2400" b="1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如何有效利用资金时间价值来优化财务策略</a:t>
            </a:r>
            <a:r>
              <a:rPr lang="en-US" altLang="zh-CN" sz="2400" b="1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b="1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促进企业的可持续发展</a:t>
            </a:r>
            <a:r>
              <a:rPr lang="en-US" altLang="zh-CN" sz="2400" b="1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2400" b="1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/>
        </p:nvSpPr>
        <p:spPr>
          <a:xfrm>
            <a:off x="817934" y="304626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en-US" altLang="zh-CN" dirty="0" err="1">
                <a:solidFill>
                  <a:schemeClr val="bg1"/>
                </a:solidFill>
                <a:sym typeface="+mn-ea"/>
              </a:rPr>
              <a:t>任务一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  网店财务管理基本认知</a:t>
            </a:r>
            <a:endParaRPr lang="en-US" altLang="zh-CN" dirty="0">
              <a:solidFill>
                <a:schemeClr val="bg1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+mn-ea"/>
            </a:endParaRPr>
          </a:p>
        </p:txBody>
      </p:sp>
      <p:pic>
        <p:nvPicPr>
          <p:cNvPr id="18" name="image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80" y="1188085"/>
            <a:ext cx="312420" cy="41656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80745" y="1195070"/>
            <a:ext cx="406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相关知识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95E81F68-330C-E1D3-ABAA-6B351A647BA3}"/>
              </a:ext>
            </a:extLst>
          </p:cNvPr>
          <p:cNvSpPr txBox="1"/>
          <p:nvPr/>
        </p:nvSpPr>
        <p:spPr>
          <a:xfrm>
            <a:off x="631190" y="1924398"/>
            <a:ext cx="782701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/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一、 财务活动</a:t>
            </a:r>
          </a:p>
          <a:p>
            <a:pPr indent="279400"/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筹资活动</a:t>
            </a:r>
            <a:endParaRPr lang="en-US" altLang="zh-CN" sz="24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279400"/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投资活动</a:t>
            </a:r>
          </a:p>
          <a:p>
            <a:pPr indent="279400"/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资金营运活动</a:t>
            </a:r>
          </a:p>
          <a:p>
            <a:pPr indent="279400"/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分配活动</a:t>
            </a:r>
          </a:p>
          <a:p>
            <a:pPr indent="279400"/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二、 财务关系</a:t>
            </a:r>
          </a:p>
          <a:p>
            <a:pPr indent="279400"/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网店与投资者、受资者的财务关系</a:t>
            </a:r>
          </a:p>
          <a:p>
            <a:pPr indent="279400"/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网店与债权人、债务人的财务关系</a:t>
            </a:r>
          </a:p>
          <a:p>
            <a:pPr indent="279400"/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网店与税务机关之间的财务关系</a:t>
            </a:r>
          </a:p>
          <a:p>
            <a:pPr indent="279400"/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网店内部的财务关系</a:t>
            </a:r>
          </a:p>
          <a:p>
            <a:pPr indent="279400"/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网店与顾客的财务关系</a:t>
            </a:r>
          </a:p>
          <a:p>
            <a:pPr indent="279400"/>
            <a:endParaRPr lang="zh-CN" altLang="zh-CN" sz="24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6.jpeg">
            <a:extLst>
              <a:ext uri="{FF2B5EF4-FFF2-40B4-BE49-F238E27FC236}">
                <a16:creationId xmlns:a16="http://schemas.microsoft.com/office/drawing/2014/main" id="{5B9D0651-5A9D-4AA5-EEEB-6CCAEF7F91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80" y="1188085"/>
            <a:ext cx="312420" cy="41656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FC239692-5D3D-C9A9-D47D-FB5BB73438E3}"/>
              </a:ext>
            </a:extLst>
          </p:cNvPr>
          <p:cNvSpPr txBox="1"/>
          <p:nvPr/>
        </p:nvSpPr>
        <p:spPr>
          <a:xfrm>
            <a:off x="880745" y="1195070"/>
            <a:ext cx="406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相关知识</a:t>
            </a: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37A607B0-2D32-CDD3-2B20-943FE115D7D8}"/>
              </a:ext>
            </a:extLst>
          </p:cNvPr>
          <p:cNvSpPr>
            <a:spLocks noGrp="1"/>
          </p:cNvSpPr>
          <p:nvPr/>
        </p:nvSpPr>
        <p:spPr>
          <a:xfrm>
            <a:off x="817934" y="304626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en-US" altLang="zh-CN" dirty="0" err="1">
                <a:solidFill>
                  <a:schemeClr val="bg1"/>
                </a:solidFill>
                <a:sym typeface="+mn-ea"/>
              </a:rPr>
              <a:t>任务一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  网店财务管理基本认知</a:t>
            </a:r>
            <a:endParaRPr lang="en-US" altLang="zh-CN" dirty="0">
              <a:solidFill>
                <a:schemeClr val="bg1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+mn-ea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3B7BE17D-6410-D3E0-5BCF-5D15775AFC13}"/>
              </a:ext>
            </a:extLst>
          </p:cNvPr>
          <p:cNvSpPr txBox="1"/>
          <p:nvPr/>
        </p:nvSpPr>
        <p:spPr>
          <a:xfrm>
            <a:off x="631190" y="1742788"/>
            <a:ext cx="6097904" cy="55457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三、 网店财务管理目标</a:t>
            </a:r>
            <a:endParaRPr lang="en-US" altLang="zh-CN" sz="24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50000"/>
              </a:lnSpc>
            </a:pP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利润最大化</a:t>
            </a:r>
          </a:p>
          <a:p>
            <a:pPr indent="304800">
              <a:lnSpc>
                <a:spcPct val="150000"/>
              </a:lnSpc>
            </a:pP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股东财富最大化</a:t>
            </a:r>
          </a:p>
          <a:p>
            <a:pPr indent="304800"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四、 网店财务管理环节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</a:t>
            </a:r>
            <a:endParaRPr lang="en-US" altLang="zh-CN" sz="2400" dirty="0"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50000"/>
              </a:lnSpc>
            </a:pP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财务预测</a:t>
            </a:r>
          </a:p>
          <a:p>
            <a:pPr indent="304800">
              <a:lnSpc>
                <a:spcPct val="150000"/>
              </a:lnSpc>
            </a:pP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财务决策</a:t>
            </a:r>
          </a:p>
          <a:p>
            <a:pPr indent="304800">
              <a:lnSpc>
                <a:spcPct val="150000"/>
              </a:lnSpc>
            </a:pP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财务预算</a:t>
            </a:r>
          </a:p>
          <a:p>
            <a:pPr indent="304800">
              <a:lnSpc>
                <a:spcPct val="150000"/>
              </a:lnSpc>
            </a:pP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财务控制</a:t>
            </a:r>
          </a:p>
          <a:p>
            <a:pPr indent="304800">
              <a:lnSpc>
                <a:spcPct val="150000"/>
              </a:lnSpc>
            </a:pP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财务分析</a:t>
            </a:r>
          </a:p>
          <a:p>
            <a:pPr indent="304800">
              <a:lnSpc>
                <a:spcPct val="150000"/>
              </a:lnSpc>
            </a:pPr>
            <a:endParaRPr lang="zh-CN" altLang="zh-CN" sz="24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797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9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670" y="1496060"/>
            <a:ext cx="396875" cy="39687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171574" y="1432560"/>
            <a:ext cx="9997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任务实施：“情景设计”内容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认识网店财务管理岗位设置</a:t>
            </a:r>
            <a:endParaRPr lang="en-US" altLang="zh-CN" sz="24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标题 1">
            <a:extLst>
              <a:ext uri="{FF2B5EF4-FFF2-40B4-BE49-F238E27FC236}">
                <a16:creationId xmlns:a16="http://schemas.microsoft.com/office/drawing/2014/main" id="{4FFDAB7E-A000-CD64-13CA-5B16758E8594}"/>
              </a:ext>
            </a:extLst>
          </p:cNvPr>
          <p:cNvSpPr>
            <a:spLocks noGrp="1"/>
          </p:cNvSpPr>
          <p:nvPr/>
        </p:nvSpPr>
        <p:spPr>
          <a:xfrm>
            <a:off x="817934" y="304626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en-US" altLang="zh-CN" dirty="0" err="1">
                <a:solidFill>
                  <a:schemeClr val="bg1"/>
                </a:solidFill>
                <a:sym typeface="+mn-ea"/>
              </a:rPr>
              <a:t>任务一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  网店财务管理基本认知</a:t>
            </a:r>
            <a:endParaRPr lang="en-US" altLang="zh-CN" dirty="0">
              <a:solidFill>
                <a:schemeClr val="bg1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PS​​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591</Words>
  <Application>Microsoft Macintosh PowerPoint</Application>
  <PresentationFormat>宽屏</PresentationFormat>
  <Paragraphs>86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楷体</vt:lpstr>
      <vt:lpstr>楷体</vt:lpstr>
      <vt:lpstr>微软雅黑</vt:lpstr>
      <vt:lpstr>微软雅黑</vt:lpstr>
      <vt:lpstr>Arial</vt:lpstr>
      <vt:lpstr>Arial Black</vt:lpstr>
      <vt:lpstr>Calibri</vt:lpstr>
      <vt:lpstr>Cambria Math</vt:lpstr>
      <vt:lpstr>Wingdings</vt:lpstr>
      <vt:lpstr>WPS​​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F0450</dc:creator>
  <cp:lastModifiedBy>Yuxuan Wu</cp:lastModifiedBy>
  <cp:revision>12</cp:revision>
  <dcterms:created xsi:type="dcterms:W3CDTF">2023-07-11T07:43:00Z</dcterms:created>
  <dcterms:modified xsi:type="dcterms:W3CDTF">2025-07-12T07:26:21Z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2052-12.8.2.17148</vt:lpwstr>
  </property>
  <property fmtid="{D5CDD505-2E9C-101B-9397-08002B2CF9AE}" pid="3" name="ICV">
    <vt:lpwstr>C0F0E8161CF642129E1613BD62D94B52_11</vt:lpwstr>
  </property>
</Properties>
</file>