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0880990C-F54C-4882-88CB-44EA1A53275C}" type="slidenum">
              <a:rPr lang="zh-CN" altLang="zh-CN">
                <a:solidFill>
                  <a:srgbClr val="000000"/>
                </a:solidFill>
              </a:rPr>
            </a:fld>
            <a:endParaRPr lang="zh-CN" altLang="zh-CN">
              <a:solidFill>
                <a:srgbClr val="000000"/>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115060" y="546100"/>
            <a:ext cx="9572625" cy="646430"/>
          </a:xfrm>
        </p:spPr>
        <p:txBody>
          <a:bodyPr/>
          <a:lstStyle>
            <a:lvl1pPr>
              <a:defRPr>
                <a:solidFill>
                  <a:schemeClr val="tx1"/>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424217"/>
            <a:ext cx="10885714" cy="4821007"/>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6647B9BB-8C2D-404E-A344-BC0BAB711D30}" type="slidenum">
              <a:rPr lang="zh-CN" altLang="zh-CN">
                <a:solidFill>
                  <a:srgbClr val="000000"/>
                </a:solidFill>
              </a:rPr>
            </a:fld>
            <a:endParaRPr lang="zh-CN" altLang="zh-CN">
              <a:solidFill>
                <a:srgbClr val="000000"/>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6" name="内容占位符 2"/>
          <p:cNvSpPr>
            <a:spLocks noGrp="1"/>
          </p:cNvSpPr>
          <p:nvPr>
            <p:ph idx="1"/>
          </p:nvPr>
        </p:nvSpPr>
        <p:spPr>
          <a:xfrm>
            <a:off x="622300" y="1508125"/>
            <a:ext cx="10947400" cy="4867275"/>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1027" name="Rectangle 5"/>
          <p:cNvSpPr>
            <a:spLocks noGrp="1" noChangeArrowheads="1"/>
          </p:cNvSpPr>
          <p:nvPr>
            <p:ph type="title"/>
          </p:nvPr>
        </p:nvSpPr>
        <p:spPr bwMode="auto">
          <a:xfrm>
            <a:off x="1094740" y="584200"/>
            <a:ext cx="9271635"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
            <a:pPr lvl="0"/>
            <a:r>
              <a:rPr lang="zh-CN" altLang="zh-CN" dirty="0" smtClean="0"/>
              <a:t>单击此处编辑母版标题样式</a:t>
            </a:r>
            <a:endParaRPr lang="zh-CN" altLang="zh-CN" dirty="0" smtClean="0"/>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6" name="图片 5" descr="图片5"/>
          <p:cNvPicPr>
            <a:picLocks noChangeAspect="1"/>
          </p:cNvPicPr>
          <p:nvPr userDrawn="1"/>
        </p:nvPicPr>
        <p:blipFill>
          <a:blip r:embed="rId5"/>
          <a:stretch>
            <a:fillRect/>
          </a:stretch>
        </p:blipFill>
        <p:spPr>
          <a:xfrm>
            <a:off x="0" y="0"/>
            <a:ext cx="12266930" cy="6858000"/>
          </a:xfrm>
          <a:prstGeom prst="rect">
            <a:avLst/>
          </a:prstGeom>
        </p:spPr>
      </p:pic>
      <p:sp>
        <p:nvSpPr>
          <p:cNvPr id="1027" name="Rectangle 5"/>
          <p:cNvSpPr>
            <a:spLocks noGrp="1" noChangeArrowheads="1"/>
          </p:cNvSpPr>
          <p:nvPr>
            <p:ph type="title"/>
          </p:nvPr>
        </p:nvSpPr>
        <p:spPr bwMode="auto">
          <a:xfrm>
            <a:off x="1094740" y="584200"/>
            <a:ext cx="9271635"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zh-CN" dirty="0" smtClean="0"/>
              <a:t>单击此处编辑母版标题样式</a:t>
            </a:r>
            <a:endParaRPr lang="zh-CN" altLang="zh-CN" dirty="0" smtClean="0"/>
          </a:p>
        </p:txBody>
      </p:sp>
      <p:sp>
        <p:nvSpPr>
          <p:cNvPr id="1028" name="Rectangle 6"/>
          <p:cNvSpPr>
            <a:spLocks noGrp="1" noChangeArrowheads="1"/>
          </p:cNvSpPr>
          <p:nvPr>
            <p:ph type="body" idx="1"/>
          </p:nvPr>
        </p:nvSpPr>
        <p:spPr bwMode="auto">
          <a:xfrm>
            <a:off x="760095" y="1523365"/>
            <a:ext cx="10712450" cy="4861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zh-CN" smtClean="0"/>
              <a:t>单击此处编辑母版文本样式</a:t>
            </a:r>
            <a:endParaRPr lang="zh-CN" altLang="zh-CN" smtClean="0"/>
          </a:p>
          <a:p>
            <a:pPr lvl="1"/>
            <a:r>
              <a:rPr lang="zh-CN" altLang="zh-CN" smtClean="0"/>
              <a:t>第二级</a:t>
            </a:r>
            <a:endParaRPr lang="zh-CN" altLang="zh-CN" smtClean="0"/>
          </a:p>
          <a:p>
            <a:pPr lvl="2"/>
            <a:r>
              <a:rPr lang="zh-CN" altLang="zh-CN" smtClean="0"/>
              <a:t>第三级</a:t>
            </a:r>
            <a:endParaRPr lang="zh-CN" altLang="zh-CN" smtClean="0"/>
          </a:p>
          <a:p>
            <a:pPr lvl="3"/>
            <a:r>
              <a:rPr lang="zh-CN" altLang="zh-CN" smtClean="0"/>
              <a:t>第四级</a:t>
            </a:r>
            <a:endParaRPr lang="zh-CN" altLang="zh-CN" smtClean="0"/>
          </a:p>
          <a:p>
            <a:pPr lvl="4"/>
            <a:r>
              <a:rPr lang="zh-CN" altLang="zh-CN" smtClean="0"/>
              <a:t>第五级</a:t>
            </a:r>
            <a:endParaRPr lang="zh-CN" altLang="zh-CN" smtClean="0"/>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fld>
            <a:endParaRPr lang="zh-CN"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rtl="0" eaLnBrk="0" fontAlgn="base" hangingPunct="0">
        <a:spcBef>
          <a:spcPct val="0"/>
        </a:spcBef>
        <a:spcAft>
          <a:spcPct val="0"/>
        </a:spcAft>
        <a:defRPr sz="2400" b="1" kern="1200">
          <a:solidFill>
            <a:schemeClr val="tx2"/>
          </a:solidFill>
          <a:latin typeface="华文中宋" panose="02010600040101010101" charset="-122"/>
          <a:ea typeface="华文中宋" panose="02010600040101010101"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6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6.png"/><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01634" y="476430"/>
            <a:ext cx="8699591" cy="647700"/>
          </a:xfrm>
        </p:spPr>
        <p:txBody>
          <a:bodyPr/>
          <a:p>
            <a:endParaRPr lang="zh-CN" altLang="en-US"/>
          </a:p>
        </p:txBody>
      </p:sp>
      <p:sp>
        <p:nvSpPr>
          <p:cNvPr id="3" name="内容占位符 2"/>
          <p:cNvSpPr>
            <a:spLocks noGrp="1"/>
          </p:cNvSpPr>
          <p:nvPr>
            <p:ph idx="1"/>
          </p:nvPr>
        </p:nvSpPr>
        <p:spPr/>
        <p:txBody>
          <a:bodyPr/>
          <a:p>
            <a:endParaRPr lang="zh-CN" altLang="en-US"/>
          </a:p>
        </p:txBody>
      </p:sp>
      <p:pic>
        <p:nvPicPr>
          <p:cNvPr id="4" name="图片 3" descr="图片3"/>
          <p:cNvPicPr>
            <a:picLocks noChangeAspect="1"/>
          </p:cNvPicPr>
          <p:nvPr/>
        </p:nvPicPr>
        <p:blipFill>
          <a:blip r:embed="rId1"/>
          <a:stretch>
            <a:fillRect/>
          </a:stretch>
        </p:blipFill>
        <p:spPr>
          <a:xfrm>
            <a:off x="-635" y="19050"/>
            <a:ext cx="12207240" cy="6863715"/>
          </a:xfrm>
          <a:prstGeom prst="rect">
            <a:avLst/>
          </a:prstGeom>
        </p:spPr>
      </p:pic>
      <p:sp>
        <p:nvSpPr>
          <p:cNvPr id="5" name="文本框 4"/>
          <p:cNvSpPr txBox="1"/>
          <p:nvPr/>
        </p:nvSpPr>
        <p:spPr>
          <a:xfrm>
            <a:off x="741680" y="2874645"/>
            <a:ext cx="10804525" cy="768350"/>
          </a:xfrm>
          <a:prstGeom prst="rect">
            <a:avLst/>
          </a:prstGeom>
          <a:noFill/>
        </p:spPr>
        <p:txBody>
          <a:bodyPr wrap="square" rtlCol="0">
            <a:spAutoFit/>
          </a:bodyPr>
          <a:p>
            <a:pPr algn="ctr"/>
            <a:r>
              <a:rPr lang="zh-CN" altLang="en-US" sz="4400" b="1" dirty="0">
                <a:latin typeface="华文中宋" panose="02010600040101010101" charset="-122"/>
                <a:ea typeface="华文中宋" panose="02010600040101010101" charset="-122"/>
              </a:rPr>
              <a:t>第十八章　投资决策</a:t>
            </a:r>
            <a:endParaRPr lang="zh-CN" altLang="en-US" sz="4400" b="1" dirty="0">
              <a:latin typeface="华文中宋" panose="02010600040101010101" charset="-122"/>
              <a:ea typeface="华文中宋" panose="02010600040101010101" charset="-122"/>
            </a:endParaRPr>
          </a:p>
        </p:txBody>
      </p:sp>
      <p:sp>
        <p:nvSpPr>
          <p:cNvPr id="100" name="文本框 99"/>
          <p:cNvSpPr txBox="1"/>
          <p:nvPr/>
        </p:nvSpPr>
        <p:spPr>
          <a:xfrm>
            <a:off x="793115" y="2270125"/>
            <a:ext cx="3915410" cy="521970"/>
          </a:xfrm>
          <a:prstGeom prst="rect">
            <a:avLst/>
          </a:prstGeom>
          <a:noFill/>
          <a:ln w="9525">
            <a:noFill/>
          </a:ln>
        </p:spPr>
        <p:txBody>
          <a:bodyPr wrap="square">
            <a:spAutoFit/>
          </a:bodyPr>
          <a:p>
            <a:pPr indent="0" algn="ctr"/>
            <a:r>
              <a:rPr lang="zh-CN" sz="2800" b="1">
                <a:solidFill>
                  <a:srgbClr val="00FFFF"/>
                </a:solidFill>
                <a:cs typeface="方正书宋_GBK" charset="0"/>
              </a:rPr>
              <a:t>第五篇　分析决策篇</a:t>
            </a:r>
            <a:endParaRPr lang="zh-CN" sz="2800" b="1">
              <a:solidFill>
                <a:srgbClr val="00FFFF"/>
              </a:solidFill>
              <a:cs typeface="方正书宋_GBK" charset="0"/>
            </a:endParaRPr>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二、净现值</a:t>
            </a:r>
            <a:endParaRPr lang="zh-CN" altLang="zh-CN" sz="2600" b="1" dirty="0">
              <a:latin typeface="黑体" panose="02010609060101010101" pitchFamily="49" charset="-122"/>
              <a:ea typeface="黑体" panose="02010609060101010101" pitchFamily="49" charset="-122"/>
            </a:endParaRPr>
          </a:p>
          <a:p>
            <a:r>
              <a:rPr lang="zh-CN" altLang="en-US"/>
              <a:t>净现值的计算方法分为以下两种情况:</a:t>
            </a:r>
            <a:endParaRPr lang="zh-CN" altLang="en-US"/>
          </a:p>
          <a:p>
            <a:r>
              <a:rPr lang="zh-CN" altLang="en-US"/>
              <a:t>第一种情况,若投资方案的原始投资额集中在第一年年初投入,且以后各年(1~n年)的现金净流量相等,则表现为普通年金的形式。</a:t>
            </a:r>
            <a:endParaRPr lang="zh-CN" altLang="en-US"/>
          </a:p>
          <a:p>
            <a:r>
              <a:rPr lang="zh-CN" altLang="en-US"/>
              <a:t>其计算公式为:</a:t>
            </a:r>
            <a:r>
              <a:rPr lang="en-US" altLang="zh-CN"/>
              <a:t>    </a:t>
            </a:r>
            <a:r>
              <a:rPr lang="zh-CN" altLang="en-US"/>
              <a:t>净现值=每年相等的现金净流量×n年折现率为i时的年金现值系数-原始投资额</a:t>
            </a:r>
            <a:endParaRPr lang="zh-CN" altLang="en-US"/>
          </a:p>
          <a:p>
            <a:r>
              <a:rPr lang="zh-CN" altLang="en-US"/>
              <a:t>第二种情况,若投资方案每年的现金净流量不相等,则必须按复利现值系数折算成现值,然后加总。</a:t>
            </a:r>
            <a:endParaRPr lang="zh-CN" altLang="en-US"/>
          </a:p>
          <a:p>
            <a:r>
              <a:rPr lang="zh-CN" altLang="en-US"/>
              <a:t>其计算公式为:</a:t>
            </a:r>
            <a:r>
              <a:rPr lang="en-US" altLang="zh-CN"/>
              <a:t>    </a:t>
            </a:r>
            <a:r>
              <a:rPr lang="zh-CN" altLang="en-US"/>
              <a:t>净现值=∑(第t年的现金净流量×第t年利率为i时的复利现值系数)-原始投资额</a:t>
            </a:r>
            <a:endParaRPr lang="zh-CN" altLang="en-US"/>
          </a:p>
        </p:txBody>
      </p:sp>
      <p:sp>
        <p:nvSpPr>
          <p:cNvPr id="3" name="标题 2"/>
          <p:cNvSpPr>
            <a:spLocks noGrp="1" noChangeArrowheads="1"/>
          </p:cNvSpPr>
          <p:nvPr>
            <p:ph type="title"/>
          </p:nvPr>
        </p:nvSpPr>
        <p:spPr/>
        <p:txBody>
          <a:bodyPr/>
          <a:p>
            <a:r>
              <a:rPr lang="zh-CN" altLang="en-US"/>
              <a:t>第三节　投资决策的动态分析法</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三、净现值率</a:t>
            </a:r>
            <a:endParaRPr lang="zh-CN" altLang="zh-CN" sz="2600" b="1" dirty="0">
              <a:latin typeface="黑体" panose="02010609060101010101" pitchFamily="49" charset="-122"/>
              <a:ea typeface="黑体" panose="02010609060101010101" pitchFamily="49" charset="-122"/>
            </a:endParaRPr>
          </a:p>
          <a:p>
            <a:r>
              <a:rPr lang="zh-CN" altLang="en-US"/>
              <a:t>净现值率是指投资项目的净现值与原始投资现值之和的比率,也就是单位投资额现值的净现值。</a:t>
            </a:r>
            <a:endParaRPr lang="zh-CN" altLang="en-US"/>
          </a:p>
          <a:p>
            <a:pPr>
              <a:spcBef>
                <a:spcPts val="2100"/>
              </a:spcBef>
            </a:pPr>
            <a:r>
              <a:rPr lang="zh-CN" altLang="en-US"/>
              <a:t>其计算公式为:</a:t>
            </a:r>
            <a:endParaRPr lang="zh-CN" altLang="en-US"/>
          </a:p>
          <a:p>
            <a:endParaRPr lang="zh-CN" altLang="en-US"/>
          </a:p>
        </p:txBody>
      </p:sp>
      <p:sp>
        <p:nvSpPr>
          <p:cNvPr id="3" name="标题 2"/>
          <p:cNvSpPr>
            <a:spLocks noGrp="1" noChangeArrowheads="1"/>
          </p:cNvSpPr>
          <p:nvPr>
            <p:ph type="title"/>
          </p:nvPr>
        </p:nvSpPr>
        <p:spPr/>
        <p:txBody>
          <a:bodyPr/>
          <a:p>
            <a:r>
              <a:rPr lang="zh-CN" altLang="en-US"/>
              <a:t>第三节　投资决策的动态分析法</a:t>
            </a:r>
            <a:endParaRPr lang="zh-CN" altLang="en-US"/>
          </a:p>
        </p:txBody>
      </p:sp>
      <p:pic>
        <p:nvPicPr>
          <p:cNvPr id="4" name="图片 3"/>
          <p:cNvPicPr>
            <a:picLocks noChangeAspect="1"/>
          </p:cNvPicPr>
          <p:nvPr/>
        </p:nvPicPr>
        <p:blipFill>
          <a:blip r:embed="rId1"/>
          <a:stretch>
            <a:fillRect/>
          </a:stretch>
        </p:blipFill>
        <p:spPr>
          <a:xfrm>
            <a:off x="2600960" y="2607310"/>
            <a:ext cx="3143885" cy="83693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四、获利指数</a:t>
            </a:r>
            <a:endParaRPr lang="zh-CN" altLang="zh-CN" sz="2600" b="1" dirty="0">
              <a:latin typeface="黑体" panose="02010609060101010101" pitchFamily="49" charset="-122"/>
              <a:ea typeface="黑体" panose="02010609060101010101" pitchFamily="49" charset="-122"/>
            </a:endParaRPr>
          </a:p>
          <a:p>
            <a:r>
              <a:rPr lang="zh-CN" altLang="en-US"/>
              <a:t>获利指数,又称现值指数,是投资方案投产后现金净流量的现值与原始投资额现值的比率。</a:t>
            </a:r>
            <a:endParaRPr lang="zh-CN" altLang="en-US"/>
          </a:p>
          <a:p>
            <a:r>
              <a:rPr lang="zh-CN" altLang="en-US"/>
              <a:t>若该指标大于1,说明投资方案投产后的现金净流量的现值大于原始投资额的现值,意味着投资额在项目有效期内能够全部收回,则方案在财务上是可行的;反之,若该指标小于1,说明投资方案投产后的现金净流量的现值小于原始投资额的现值,意味着投资额在项目有效期内无法全部收回,则说明投资方案在财务上不可行。获利指数也可用于投资额不同的多个方案之间的比较。</a:t>
            </a:r>
            <a:endParaRPr lang="zh-CN" altLang="en-US"/>
          </a:p>
          <a:p>
            <a:pPr>
              <a:spcBef>
                <a:spcPts val="2100"/>
              </a:spcBef>
            </a:pPr>
            <a:r>
              <a:rPr lang="zh-CN" altLang="en-US"/>
              <a:t>其计算公式为:</a:t>
            </a:r>
            <a:endParaRPr lang="zh-CN" altLang="en-US"/>
          </a:p>
        </p:txBody>
      </p:sp>
      <p:sp>
        <p:nvSpPr>
          <p:cNvPr id="3" name="标题 2"/>
          <p:cNvSpPr>
            <a:spLocks noGrp="1" noChangeArrowheads="1"/>
          </p:cNvSpPr>
          <p:nvPr>
            <p:ph type="title"/>
          </p:nvPr>
        </p:nvSpPr>
        <p:spPr/>
        <p:txBody>
          <a:bodyPr/>
          <a:p>
            <a:r>
              <a:rPr lang="zh-CN" altLang="en-US"/>
              <a:t>第三节　投资决策的动态分析法</a:t>
            </a:r>
            <a:endParaRPr lang="zh-CN" altLang="en-US"/>
          </a:p>
        </p:txBody>
      </p:sp>
      <p:pic>
        <p:nvPicPr>
          <p:cNvPr id="4" name="图片 3"/>
          <p:cNvPicPr>
            <a:picLocks noChangeAspect="1"/>
          </p:cNvPicPr>
          <p:nvPr/>
        </p:nvPicPr>
        <p:blipFill>
          <a:blip r:embed="rId1"/>
          <a:stretch>
            <a:fillRect/>
          </a:stretch>
        </p:blipFill>
        <p:spPr>
          <a:xfrm>
            <a:off x="2682240" y="4078605"/>
            <a:ext cx="3541395" cy="65659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五、内部收益率</a:t>
            </a:r>
            <a:endParaRPr lang="zh-CN" altLang="zh-CN" sz="2600" b="1" dirty="0">
              <a:latin typeface="黑体" panose="02010609060101010101" pitchFamily="49" charset="-122"/>
              <a:ea typeface="黑体" panose="02010609060101010101" pitchFamily="49" charset="-122"/>
            </a:endParaRPr>
          </a:p>
          <a:p>
            <a:r>
              <a:rPr lang="zh-CN" altLang="en-US"/>
              <a:t>内部收益率,又称内含报酬率,是投资项目实际可望达到的投资报酬率,其实质就是使投资项目的净现值正好等于零时的折现率。若内部收益率大于企业期望的报酬率,则投资方案是可行的;若内部收益率小于企业期望的投资报酬率,则投资方案不可行。内部收益率越高,说明投资项目的效益越好。</a:t>
            </a:r>
            <a:endParaRPr lang="zh-CN" altLang="en-US"/>
          </a:p>
          <a:p>
            <a:r>
              <a:rPr lang="zh-CN" altLang="en-US"/>
              <a:t>内部收益率的计算方法因投资方案每年的现金净流量是否相等而有所不同。</a:t>
            </a:r>
            <a:endParaRPr lang="zh-CN" altLang="en-US"/>
          </a:p>
          <a:p>
            <a:r>
              <a:rPr lang="zh-CN" altLang="en-US"/>
              <a:t>需要注意的是,采用测试法计算内部收益率时,两个折现率之差一般应小于5%,以保证内部收益率的精确度。虽然采用测试法计算较麻烦,但由于实践中投资方案的现金净流量通常是不规则的,因此,此法在实务中应用较多。</a:t>
            </a:r>
            <a:endParaRPr lang="zh-CN" altLang="en-US"/>
          </a:p>
        </p:txBody>
      </p:sp>
      <p:sp>
        <p:nvSpPr>
          <p:cNvPr id="3" name="标题 2"/>
          <p:cNvSpPr>
            <a:spLocks noGrp="1" noChangeArrowheads="1"/>
          </p:cNvSpPr>
          <p:nvPr>
            <p:ph type="title"/>
          </p:nvPr>
        </p:nvSpPr>
        <p:spPr/>
        <p:txBody>
          <a:bodyPr/>
          <a:p>
            <a:r>
              <a:rPr lang="zh-CN" altLang="en-US"/>
              <a:t>第三节　投资决策的动态分析法</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一、单一项目的评价</a:t>
            </a:r>
            <a:endParaRPr lang="zh-CN" altLang="zh-CN" sz="2600" b="1" dirty="0">
              <a:latin typeface="黑体" panose="02010609060101010101" pitchFamily="49" charset="-122"/>
              <a:ea typeface="黑体" panose="02010609060101010101" pitchFamily="49" charset="-122"/>
            </a:endParaRPr>
          </a:p>
          <a:p>
            <a:r>
              <a:rPr lang="zh-CN" altLang="en-US"/>
              <a:t>当企业面临只有一个投资项目可供选择的情况下,评判投资方案的财务可行性所依据的指标是净现值、净现值率、获利指数和内部收益率。当这些指标运用于同一个项目时,可得出相同的结论,即当其中的某一指标的数值使项目在财务上可行,那么,其余三个指标的数值在财务上就都是可行的;反之,当其中的某一指标的数值使项目在财务上不可行,那么,其余三个指标的数值在财务上就都是不可行的。四个指标之间的关系如表18-9所示。</a:t>
            </a:r>
            <a:endParaRPr lang="zh-CN" altLang="en-US"/>
          </a:p>
        </p:txBody>
      </p:sp>
      <p:sp>
        <p:nvSpPr>
          <p:cNvPr id="3" name="标题 2"/>
          <p:cNvSpPr>
            <a:spLocks noGrp="1" noChangeArrowheads="1"/>
          </p:cNvSpPr>
          <p:nvPr>
            <p:ph type="title"/>
          </p:nvPr>
        </p:nvSpPr>
        <p:spPr/>
        <p:txBody>
          <a:bodyPr/>
          <a:p>
            <a:r>
              <a:rPr lang="zh-CN" altLang="en-US"/>
              <a:t>第四节　投资决策分析方法的实际应用</a:t>
            </a:r>
            <a:endParaRPr lang="zh-CN" altLang="en-US"/>
          </a:p>
        </p:txBody>
      </p:sp>
      <p:graphicFrame>
        <p:nvGraphicFramePr>
          <p:cNvPr id="4" name="表格 3"/>
          <p:cNvGraphicFramePr/>
          <p:nvPr>
            <p:custDataLst>
              <p:tags r:id="rId1"/>
            </p:custDataLst>
          </p:nvPr>
        </p:nvGraphicFramePr>
        <p:xfrm>
          <a:off x="1591310" y="4474210"/>
          <a:ext cx="9157970" cy="1706880"/>
        </p:xfrm>
        <a:graphic>
          <a:graphicData uri="http://schemas.openxmlformats.org/drawingml/2006/table">
            <a:tbl>
              <a:tblPr firstRow="1" bandRow="1">
                <a:tableStyleId>{5940675A-B579-460E-94D1-54222C63F5DA}</a:tableStyleId>
              </a:tblPr>
              <a:tblGrid>
                <a:gridCol w="2927985"/>
                <a:gridCol w="3268345"/>
                <a:gridCol w="2961640"/>
              </a:tblGrid>
              <a:tr h="0">
                <a:tc>
                  <a:txBody>
                    <a:bodyPr/>
                    <a:p>
                      <a:pPr indent="0">
                        <a:buNone/>
                      </a:pP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0FFFF"/>
                      </a:solidFill>
                      <a:prstDash val="solid"/>
                      <a:headEnd type="none" w="med" len="med"/>
                      <a:tailEnd type="none" w="med" len="med"/>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指标</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0FFFF"/>
                      </a:solidFill>
                      <a:prstDash val="solid"/>
                      <a:headEnd type="none" w="med" len="med"/>
                      <a:tailEnd type="none" w="med" len="med"/>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指标</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0FFFF"/>
                      </a:solidFill>
                      <a:prstDash val="solid"/>
                      <a:headEnd type="none" w="med" len="med"/>
                      <a:tailEnd type="none" w="med" len="med"/>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r>
              <a:tr h="0">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净现值大于零</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14300" marR="114300" marT="0" marB="0" vert="horz" anchor="ctr" anchorCtr="0">
                    <a:lnL w="12700" cap="flat" cmpd="sng">
                      <a:solidFill>
                        <a:srgbClr val="00FFFF"/>
                      </a:solidFill>
                      <a:prstDash val="solid"/>
                      <a:headEnd type="none" w="med" len="med"/>
                      <a:tailEnd type="none" w="med" len="med"/>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净现值等于零</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14300" marR="114300" marT="0" marB="0" vert="horz" anchor="ctr" anchorCtr="0">
                    <a:lnL w="12700" cap="flat" cmpd="sng">
                      <a:solidFill>
                        <a:srgbClr val="00FFFF"/>
                      </a:solidFill>
                      <a:prstDash val="solid"/>
                      <a:headEnd type="none" w="med" len="med"/>
                      <a:tailEnd type="none" w="med" len="med"/>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净现值小于零</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14300" marR="114300" marT="0" marB="0" vert="horz" anchor="ctr" anchorCtr="0">
                    <a:lnL w="12700" cap="flat" cmpd="sng">
                      <a:solidFill>
                        <a:srgbClr val="00FFFF"/>
                      </a:solidFill>
                      <a:prstDash val="solid"/>
                      <a:headEnd type="none" w="med" len="med"/>
                      <a:tailEnd type="none" w="med" len="med"/>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r>
              <a:tr h="0">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净现值率大于零</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14300" marR="114300" marT="0" marB="0" vert="horz" anchor="ctr" anchorCtr="0">
                    <a:lnL w="12700" cap="flat" cmpd="sng">
                      <a:solidFill>
                        <a:srgbClr val="00FFFF"/>
                      </a:solidFill>
                      <a:prstDash val="solid"/>
                      <a:headEnd type="none" w="med" len="med"/>
                      <a:tailEnd type="none" w="med" len="med"/>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净现值率等于零</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14300" marR="114300" marT="0" marB="0" vert="horz" anchor="ctr" anchorCtr="0">
                    <a:lnL w="12700" cap="flat" cmpd="sng">
                      <a:solidFill>
                        <a:srgbClr val="00FFFF"/>
                      </a:solidFill>
                      <a:prstDash val="solid"/>
                      <a:headEnd type="none" w="med" len="med"/>
                      <a:tailEnd type="none" w="med" len="med"/>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净现值率小于零</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14300" marR="114300" marT="0" marB="0" vert="horz" anchor="ctr" anchorCtr="0">
                    <a:lnL w="12700" cap="flat" cmpd="sng">
                      <a:solidFill>
                        <a:srgbClr val="00FFFF"/>
                      </a:solidFill>
                      <a:prstDash val="solid"/>
                      <a:headEnd type="none" w="med" len="med"/>
                      <a:tailEnd type="none" w="med" len="med"/>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r>
              <a:tr h="0">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获利指数大于1</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14300" marR="114300" marT="0" marB="0" vert="horz" anchor="ctr" anchorCtr="0">
                    <a:lnL w="12700" cap="flat" cmpd="sng">
                      <a:solidFill>
                        <a:srgbClr val="00FFFF"/>
                      </a:solidFill>
                      <a:prstDash val="solid"/>
                      <a:headEnd type="none" w="med" len="med"/>
                      <a:tailEnd type="none" w="med" len="med"/>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获利指数等于1</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14300" marR="114300" marT="0" marB="0" vert="horz" anchor="ctr" anchorCtr="0">
                    <a:lnL w="12700" cap="flat" cmpd="sng">
                      <a:solidFill>
                        <a:srgbClr val="00FFFF"/>
                      </a:solidFill>
                      <a:prstDash val="solid"/>
                      <a:headEnd type="none" w="med" len="med"/>
                      <a:tailEnd type="none" w="med" len="med"/>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获利指数小于1</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14300" marR="114300" marT="0" marB="0" vert="horz" anchor="ctr" anchorCtr="0">
                    <a:lnL w="12700" cap="flat" cmpd="sng">
                      <a:solidFill>
                        <a:srgbClr val="00FFFF"/>
                      </a:solidFill>
                      <a:prstDash val="solid"/>
                      <a:headEnd type="none" w="med" len="med"/>
                      <a:tailEnd type="none" w="med" len="med"/>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r>
              <a:tr h="0">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内部收益率大于资金成本</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14300" marR="114300" marT="0" marB="0" vert="horz" anchor="ctr" anchorCtr="0">
                    <a:lnL w="12700" cap="flat" cmpd="sng">
                      <a:solidFill>
                        <a:srgbClr val="00FFFF"/>
                      </a:solidFill>
                      <a:prstDash val="solid"/>
                      <a:headEnd type="none" w="med" len="med"/>
                      <a:tailEnd type="none" w="med" len="med"/>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内部收益率等于资金成本</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14300" marR="114300" marT="0" marB="0" vert="horz" anchor="ctr" anchorCtr="0">
                    <a:lnL w="12700" cap="flat" cmpd="sng">
                      <a:solidFill>
                        <a:srgbClr val="00FFFF"/>
                      </a:solidFill>
                      <a:prstDash val="solid"/>
                      <a:headEnd type="none" w="med" len="med"/>
                      <a:tailEnd type="none" w="med" len="med"/>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内部收益率小于资金成本</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14300" marR="114300" marT="0" marB="0" vert="horz" anchor="ctr" anchorCtr="0">
                    <a:lnL w="12700" cap="flat" cmpd="sng">
                      <a:solidFill>
                        <a:srgbClr val="00FFFF"/>
                      </a:solidFill>
                      <a:prstDash val="solid"/>
                      <a:headEnd type="none" w="med" len="med"/>
                      <a:tailEnd type="none" w="med" len="med"/>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r>
              <a:tr h="0">
                <a:tc gridSpan="3">
                  <a:txBody>
                    <a:bodyPr/>
                    <a:p>
                      <a:pPr indent="0">
                        <a:buNone/>
                      </a:pP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a:noFill/>
                    </a:lnL>
                    <a:lnR cap="flat">
                      <a:noFill/>
                    </a:lnR>
                    <a:lnT w="12700" cap="flat" cmpd="sng">
                      <a:solidFill>
                        <a:srgbClr val="00FFFF"/>
                      </a:solidFill>
                      <a:prstDash val="solid"/>
                      <a:headEnd type="none" w="med" len="med"/>
                      <a:tailEnd type="none" w="med" len="med"/>
                    </a:lnT>
                    <a:lnB cap="flat">
                      <a:noFill/>
                    </a:lnB>
                    <a:lnTlToBr>
                      <a:noFill/>
                    </a:lnTlToBr>
                    <a:lnBlToTr>
                      <a:noFill/>
                    </a:lnBlToTr>
                    <a:noFill/>
                  </a:tcPr>
                </a:tc>
                <a:tc hMerge="1">
                  <a:tcPr>
                    <a:lnT w="12700" cap="flat" cmpd="sng">
                      <a:solidFill>
                        <a:srgbClr val="00FFFF"/>
                      </a:solidFill>
                      <a:prstDash val="solid"/>
                      <a:headEnd type="none" w="med" len="med"/>
                      <a:tailEnd type="none" w="med" len="med"/>
                    </a:lnT>
                    <a:lnB cap="flat">
                      <a:noFill/>
                    </a:lnB>
                  </a:tcPr>
                </a:tc>
                <a:tc hMerge="1">
                  <a:tcPr>
                    <a:lnR cap="flat">
                      <a:noFill/>
                    </a:lnR>
                    <a:lnT w="12700" cap="flat" cmpd="sng">
                      <a:solidFill>
                        <a:srgbClr val="00FFFF"/>
                      </a:solidFill>
                      <a:prstDash val="solid"/>
                      <a:headEnd type="none" w="med" len="med"/>
                      <a:tailEnd type="none" w="med" len="med"/>
                    </a:lnT>
                    <a:lnB cap="flat">
                      <a:noFill/>
                    </a:lnB>
                  </a:tcPr>
                </a:tc>
              </a:tr>
            </a:tbl>
          </a:graphicData>
        </a:graphic>
      </p:graphicFrame>
      <p:sp>
        <p:nvSpPr>
          <p:cNvPr id="100" name="文本框 99"/>
          <p:cNvSpPr txBox="1"/>
          <p:nvPr/>
        </p:nvSpPr>
        <p:spPr>
          <a:xfrm>
            <a:off x="3556000" y="3996690"/>
            <a:ext cx="5080000" cy="368300"/>
          </a:xfrm>
          <a:prstGeom prst="rect">
            <a:avLst/>
          </a:prstGeom>
          <a:noFill/>
          <a:ln w="9525">
            <a:noFill/>
          </a:ln>
        </p:spPr>
        <p:txBody>
          <a:bodyPr>
            <a:spAutoFit/>
          </a:bodyPr>
          <a:p>
            <a:pPr indent="228600" algn="ctr"/>
            <a:r>
              <a:rPr lang="zh-CN" b="0">
                <a:solidFill>
                  <a:srgbClr val="000000"/>
                </a:solidFill>
                <a:cs typeface="方正书宋_GBK" charset="0"/>
              </a:rPr>
              <a:t>表18-9　相关指标之间的关系</a:t>
            </a:r>
            <a:endParaRPr lang="zh-CN" altLang="en-US" b="0">
              <a:solidFill>
                <a:srgbClr val="000000"/>
              </a:solidFill>
              <a:cs typeface="方正书宋_GBK" charset="0"/>
            </a:endParaRPr>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二、互斥方案的选择</a:t>
            </a:r>
            <a:endParaRPr lang="zh-CN" altLang="zh-CN" sz="2600" b="1" dirty="0">
              <a:latin typeface="黑体" panose="02010609060101010101" pitchFamily="49" charset="-122"/>
              <a:ea typeface="黑体" panose="02010609060101010101" pitchFamily="49" charset="-122"/>
            </a:endParaRPr>
          </a:p>
          <a:p>
            <a:r>
              <a:rPr lang="zh-CN" altLang="en-US"/>
              <a:t>互斥方案是指若干个相互排斥、不能同时采纳的方案。在做此类决策时,必须比较若干方案的经济评价指标,从中选出一个最优方案。对投资规模相同的方案,可以用绝对数的指标,如净现值进行比较,选出净现值最大的方案。对投资规模不同的方案,应以相对数的指标,如净现值率、获利指数进行比较,选出最大值的方案。</a:t>
            </a:r>
            <a:endParaRPr lang="zh-CN" altLang="en-US"/>
          </a:p>
          <a:p>
            <a:r>
              <a:rPr lang="zh-CN" altLang="en-US"/>
              <a:t>在互斥方案的选择中,通常会涉及固定资产更新改造项目的决策,如对原有厂房的改建或扩建、将使用中的旧设备出售以购买新设备(以旧换新)等决策。由于更新改造项目是在原有基础上进行的,备选方案就是原来方案(目前的状况)与新方案(更新改造)这两种方案。按照决策信息相关性的要求,在分析的过程中,通常是采用增量分析法,即在确定备选方案的增量(或差量)现金流量的基础上,计算净现值等经济评价指标,做出最优选择。</a:t>
            </a:r>
            <a:endParaRPr lang="zh-CN" altLang="en-US"/>
          </a:p>
        </p:txBody>
      </p:sp>
      <p:sp>
        <p:nvSpPr>
          <p:cNvPr id="3" name="标题 2"/>
          <p:cNvSpPr>
            <a:spLocks noGrp="1" noChangeArrowheads="1"/>
          </p:cNvSpPr>
          <p:nvPr>
            <p:ph type="title"/>
          </p:nvPr>
        </p:nvSpPr>
        <p:spPr/>
        <p:txBody>
          <a:bodyPr/>
          <a:p>
            <a:r>
              <a:rPr lang="zh-CN" altLang="en-US"/>
              <a:t>第四节　投资决策分析方法的实际应用</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
          <p:cNvSpPr txBox="1"/>
          <p:nvPr/>
        </p:nvSpPr>
        <p:spPr bwMode="auto">
          <a:xfrm>
            <a:off x="1254125" y="572770"/>
            <a:ext cx="65944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algn="l"/>
            <a:r>
              <a:rPr lang="en-US" altLang="zh-CN" sz="2800" smtClean="0">
                <a:latin typeface="华文中宋" panose="02010600040101010101" charset="-122"/>
                <a:ea typeface="华文中宋" panose="02010600040101010101" charset="-122"/>
                <a:cs typeface="华文中宋" panose="02010600040101010101" charset="-122"/>
              </a:rPr>
              <a:t> </a:t>
            </a:r>
            <a:r>
              <a:rPr lang="zh-CN" altLang="en-US" sz="2800" smtClean="0">
                <a:latin typeface="华文中宋" panose="02010600040101010101" charset="-122"/>
                <a:ea typeface="华文中宋" panose="02010600040101010101" charset="-122"/>
                <a:cs typeface="华文中宋" panose="02010600040101010101" charset="-122"/>
              </a:rPr>
              <a:t>目 录</a:t>
            </a:r>
            <a:endParaRPr lang="zh-CN" altLang="en-US" sz="2800" dirty="0" smtClean="0">
              <a:latin typeface="华文中宋" panose="02010600040101010101" charset="-122"/>
              <a:ea typeface="华文中宋" panose="02010600040101010101" charset="-122"/>
              <a:cs typeface="华文中宋" panose="02010600040101010101" charset="-122"/>
            </a:endParaRPr>
          </a:p>
        </p:txBody>
      </p:sp>
      <p:grpSp>
        <p:nvGrpSpPr>
          <p:cNvPr id="17" name="组合 16"/>
          <p:cNvGrpSpPr/>
          <p:nvPr/>
        </p:nvGrpSpPr>
        <p:grpSpPr>
          <a:xfrm>
            <a:off x="2726410" y="2221984"/>
            <a:ext cx="6390109" cy="3075029"/>
            <a:chOff x="3009756" y="1946691"/>
            <a:chExt cx="6390109" cy="3075029"/>
          </a:xfrm>
        </p:grpSpPr>
        <p:grpSp>
          <p:nvGrpSpPr>
            <p:cNvPr id="19" name="组合 18"/>
            <p:cNvGrpSpPr/>
            <p:nvPr/>
          </p:nvGrpSpPr>
          <p:grpSpPr>
            <a:xfrm>
              <a:off x="3009756" y="1946691"/>
              <a:ext cx="6390109" cy="2279494"/>
              <a:chOff x="2488640" y="2139114"/>
              <a:chExt cx="6390109" cy="2279494"/>
            </a:xfrm>
          </p:grpSpPr>
          <p:grpSp>
            <p:nvGrpSpPr>
              <p:cNvPr id="24" name="Group 4"/>
              <p:cNvGrpSpPr/>
              <p:nvPr/>
            </p:nvGrpSpPr>
            <p:grpSpPr bwMode="auto">
              <a:xfrm>
                <a:off x="2488640" y="2139114"/>
                <a:ext cx="6390109" cy="639332"/>
                <a:chOff x="0" y="0"/>
                <a:chExt cx="2982" cy="288"/>
              </a:xfrm>
            </p:grpSpPr>
            <p:sp>
              <p:nvSpPr>
                <p:cNvPr id="33"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34"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华文中宋" panose="02010600040101010101" charset="-122"/>
                      <a:ea typeface="华文中宋" panose="02010600040101010101" charset="-122"/>
                    </a:rPr>
                    <a:t>第一节　投资决策分析需考虑的相关因素</a:t>
                  </a:r>
                  <a:endParaRPr lang="zh-CN" altLang="en-US" sz="2000" b="1" dirty="0">
                    <a:latin typeface="华文中宋" panose="02010600040101010101" charset="-122"/>
                    <a:ea typeface="华文中宋" panose="02010600040101010101" charset="-122"/>
                  </a:endParaRPr>
                </a:p>
              </p:txBody>
            </p:sp>
            <p:sp>
              <p:nvSpPr>
                <p:cNvPr id="35"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nvGrpSpPr>
              <p:cNvPr id="25" name="Group 8"/>
              <p:cNvGrpSpPr/>
              <p:nvPr/>
            </p:nvGrpSpPr>
            <p:grpSpPr bwMode="auto">
              <a:xfrm>
                <a:off x="2488640" y="2975707"/>
                <a:ext cx="6390109" cy="639332"/>
                <a:chOff x="0" y="0"/>
                <a:chExt cx="2982" cy="288"/>
              </a:xfrm>
            </p:grpSpPr>
            <p:sp>
              <p:nvSpPr>
                <p:cNvPr id="30"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31"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华文中宋" panose="02010600040101010101" charset="-122"/>
                      <a:ea typeface="华文中宋" panose="02010600040101010101" charset="-122"/>
                    </a:rPr>
                    <a:t>第二节　投资决策的静态分析法</a:t>
                  </a:r>
                  <a:endParaRPr lang="zh-CN" altLang="en-US" sz="2000" b="1" dirty="0">
                    <a:latin typeface="华文中宋" panose="02010600040101010101" charset="-122"/>
                    <a:ea typeface="华文中宋" panose="02010600040101010101" charset="-122"/>
                  </a:endParaRPr>
                </a:p>
              </p:txBody>
            </p:sp>
            <p:sp>
              <p:nvSpPr>
                <p:cNvPr id="32"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nvGrpSpPr>
              <p:cNvPr id="26" name="Group 12"/>
              <p:cNvGrpSpPr/>
              <p:nvPr/>
            </p:nvGrpSpPr>
            <p:grpSpPr bwMode="auto">
              <a:xfrm>
                <a:off x="2488640" y="3779276"/>
                <a:ext cx="6390109" cy="639332"/>
                <a:chOff x="0" y="0"/>
                <a:chExt cx="2982" cy="288"/>
              </a:xfrm>
            </p:grpSpPr>
            <p:sp>
              <p:nvSpPr>
                <p:cNvPr id="27"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28"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华文中宋" panose="02010600040101010101" charset="-122"/>
                      <a:ea typeface="华文中宋" panose="02010600040101010101" charset="-122"/>
                    </a:rPr>
                    <a:t>第三节　投资决策的动态分析法</a:t>
                  </a:r>
                  <a:endParaRPr lang="zh-CN" altLang="en-US" sz="2000" b="1" dirty="0">
                    <a:latin typeface="华文中宋" panose="02010600040101010101" charset="-122"/>
                    <a:ea typeface="华文中宋" panose="02010600040101010101" charset="-122"/>
                  </a:endParaRPr>
                </a:p>
              </p:txBody>
            </p:sp>
            <p:sp>
              <p:nvSpPr>
                <p:cNvPr id="29"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grpSp>
          <p:nvGrpSpPr>
            <p:cNvPr id="20" name="Group 4"/>
            <p:cNvGrpSpPr/>
            <p:nvPr/>
          </p:nvGrpSpPr>
          <p:grpSpPr bwMode="auto">
            <a:xfrm>
              <a:off x="3009756" y="4382388"/>
              <a:ext cx="6390109" cy="639332"/>
              <a:chOff x="0" y="0"/>
              <a:chExt cx="2982" cy="288"/>
            </a:xfrm>
          </p:grpSpPr>
          <p:sp>
            <p:nvSpPr>
              <p:cNvPr id="21"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22"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华文中宋" panose="02010600040101010101" charset="-122"/>
                    <a:ea typeface="华文中宋" panose="02010600040101010101" charset="-122"/>
                  </a:rPr>
                  <a:t>第四节　投资决策分析方法的实际应用</a:t>
                </a:r>
                <a:endParaRPr lang="zh-CN" altLang="en-US" sz="2000" b="1" dirty="0">
                  <a:latin typeface="华文中宋" panose="02010600040101010101" charset="-122"/>
                  <a:ea typeface="华文中宋" panose="02010600040101010101" charset="-122"/>
                </a:endParaRPr>
              </a:p>
            </p:txBody>
          </p:sp>
          <p:sp>
            <p:nvSpPr>
              <p:cNvPr id="23"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lnSpcReduction="20000"/>
          </a:bodyPr>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一、货币时间价值</a:t>
            </a:r>
            <a:endParaRPr lang="zh-CN" altLang="zh-CN" sz="2600" b="1" dirty="0">
              <a:latin typeface="黑体" panose="02010609060101010101" pitchFamily="49" charset="-122"/>
              <a:ea typeface="黑体" panose="02010609060101010101" pitchFamily="49" charset="-122"/>
            </a:endParaRPr>
          </a:p>
          <a:p>
            <a:pPr marL="0" algn="just">
              <a:buClrTx/>
              <a:buSzTx/>
              <a:buFontTx/>
              <a:buNone/>
            </a:pPr>
            <a:r>
              <a:rPr lang="en-US" altLang="zh-CN" sz="2200" b="1" dirty="0">
                <a:latin typeface="楷体" panose="02010609060101010101" pitchFamily="49" charset="-122"/>
                <a:ea typeface="楷体" panose="02010609060101010101" pitchFamily="49" charset="-122"/>
              </a:rPr>
              <a:t>(一)单利和复利</a:t>
            </a:r>
            <a:endParaRPr lang="en-US" altLang="zh-CN" sz="2200" b="1" dirty="0">
              <a:latin typeface="楷体" panose="02010609060101010101" pitchFamily="49" charset="-122"/>
              <a:ea typeface="楷体" panose="02010609060101010101" pitchFamily="49" charset="-122"/>
            </a:endParaRPr>
          </a:p>
          <a:p>
            <a:r>
              <a:rPr lang="zh-CN" altLang="en-US"/>
              <a:t>1.单利</a:t>
            </a:r>
            <a:endParaRPr lang="zh-CN" altLang="en-US"/>
          </a:p>
          <a:p>
            <a:r>
              <a:rPr lang="zh-CN" altLang="en-US"/>
              <a:t>单利是指只对本金部分计算利息,即各期的利息均以最初的本金为计息的基础,所以,各期的利息是固定不变的。</a:t>
            </a:r>
            <a:endParaRPr lang="zh-CN" altLang="en-US"/>
          </a:p>
          <a:p>
            <a:r>
              <a:rPr lang="zh-CN" altLang="en-US"/>
              <a:t>2.复利</a:t>
            </a:r>
            <a:endParaRPr lang="zh-CN" altLang="en-US"/>
          </a:p>
          <a:p>
            <a:r>
              <a:rPr lang="zh-CN" altLang="en-US"/>
              <a:t>复利是指不仅对本金部分计算利息,而且要计算利息部分的利息。也就是说,本期的本金加上利息作为下期计算利息的基数。</a:t>
            </a:r>
            <a:endParaRPr lang="zh-CN" altLang="en-US"/>
          </a:p>
          <a:p>
            <a:pPr marL="0" algn="just">
              <a:spcBef>
                <a:spcPts val="1500"/>
              </a:spcBef>
              <a:buClrTx/>
              <a:buSzTx/>
              <a:buFontTx/>
              <a:buNone/>
            </a:pPr>
            <a:r>
              <a:rPr lang="en-US" altLang="zh-CN" sz="2200" b="1" dirty="0">
                <a:latin typeface="楷体" panose="02010609060101010101" pitchFamily="49" charset="-122"/>
                <a:ea typeface="楷体" panose="02010609060101010101" pitchFamily="49" charset="-122"/>
              </a:rPr>
              <a:t>(二)复利终值与现值</a:t>
            </a:r>
            <a:endParaRPr lang="en-US" altLang="zh-CN" sz="2200" b="1" dirty="0">
              <a:latin typeface="楷体" panose="02010609060101010101" pitchFamily="49" charset="-122"/>
              <a:ea typeface="楷体" panose="02010609060101010101" pitchFamily="49" charset="-122"/>
            </a:endParaRPr>
          </a:p>
          <a:p>
            <a:r>
              <a:rPr lang="zh-CN" altLang="en-US"/>
              <a:t>投资决策分析中,通常用复利计算货币的时间价值。复利终值是指一定量的本金加上按复利计算的若干期内所得利息的总数,也称本利和。用公式表示如下:终值(本利和)=本金+复利利息</a:t>
            </a:r>
            <a:endParaRPr lang="zh-CN" altLang="en-US"/>
          </a:p>
        </p:txBody>
      </p:sp>
      <p:sp>
        <p:nvSpPr>
          <p:cNvPr id="3" name="标题 2"/>
          <p:cNvSpPr>
            <a:spLocks noGrp="1" noChangeArrowheads="1"/>
          </p:cNvSpPr>
          <p:nvPr>
            <p:ph type="title"/>
          </p:nvPr>
        </p:nvSpPr>
        <p:spPr/>
        <p:txBody>
          <a:bodyPr/>
          <a:p>
            <a:r>
              <a:rPr lang="zh-CN" altLang="en-US"/>
              <a:t>第一节　投资决策分析需考虑的相关因素</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pPr marL="0" algn="just">
              <a:buClrTx/>
              <a:buSzTx/>
              <a:buFontTx/>
              <a:buNone/>
            </a:pPr>
            <a:r>
              <a:rPr lang="en-US" altLang="zh-CN" sz="2200" b="1" dirty="0">
                <a:latin typeface="楷体" panose="02010609060101010101" pitchFamily="49" charset="-122"/>
                <a:ea typeface="楷体" panose="02010609060101010101" pitchFamily="49" charset="-122"/>
              </a:rPr>
              <a:t>(三)年金的终值与现值</a:t>
            </a:r>
            <a:endParaRPr lang="en-US" altLang="zh-CN" sz="2200" b="1" dirty="0">
              <a:latin typeface="楷体" panose="02010609060101010101" pitchFamily="49" charset="-122"/>
              <a:ea typeface="楷体" panose="02010609060101010101" pitchFamily="49" charset="-122"/>
            </a:endParaRPr>
          </a:p>
          <a:p>
            <a:r>
              <a:rPr lang="zh-CN" altLang="en-US"/>
              <a:t>年金是指在一定时期内,每间隔相同的时间,连续存入或支取相等金额的系列收支款。年金的形式主要有普通年金、先付年金和递延年金等。凡在每期期末收入或支出的年金称为普通年金;凡在每期期初收入或支出的年金称为先付年金;凡在第一期期末以后的某一时点收入或支出的年金称为递延年金。由于普通年金形式最为普遍,因此下面只介绍普通年金的终值与现值的计算方法。</a:t>
            </a:r>
            <a:endParaRPr lang="zh-CN" altLang="en-US"/>
          </a:p>
        </p:txBody>
      </p:sp>
      <p:sp>
        <p:nvSpPr>
          <p:cNvPr id="3" name="标题 2"/>
          <p:cNvSpPr>
            <a:spLocks noGrp="1" noChangeArrowheads="1"/>
          </p:cNvSpPr>
          <p:nvPr>
            <p:ph type="title"/>
          </p:nvPr>
        </p:nvSpPr>
        <p:spPr/>
        <p:txBody>
          <a:bodyPr/>
          <a:p>
            <a:r>
              <a:rPr lang="zh-CN" altLang="en-US"/>
              <a:t>第一节　投资决策分析需考虑的相关因素</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lnSpcReduction="20000"/>
          </a:bodyPr>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二、现金流量</a:t>
            </a:r>
            <a:endParaRPr lang="zh-CN" altLang="zh-CN" sz="2600" b="1" dirty="0">
              <a:latin typeface="黑体" panose="02010609060101010101" pitchFamily="49" charset="-122"/>
              <a:ea typeface="黑体" panose="02010609060101010101" pitchFamily="49" charset="-122"/>
            </a:endParaRPr>
          </a:p>
          <a:p>
            <a:pPr marL="0" algn="just">
              <a:buClrTx/>
              <a:buSzTx/>
              <a:buFontTx/>
              <a:buNone/>
            </a:pPr>
            <a:r>
              <a:rPr lang="en-US" altLang="zh-CN" sz="2200" b="1" dirty="0">
                <a:latin typeface="楷体" panose="02010609060101010101" pitchFamily="49" charset="-122"/>
                <a:ea typeface="楷体" panose="02010609060101010101" pitchFamily="49" charset="-122"/>
              </a:rPr>
              <a:t>(一)现金流入量的内容</a:t>
            </a:r>
            <a:endParaRPr lang="en-US" altLang="zh-CN" sz="2200" b="1" dirty="0">
              <a:latin typeface="楷体" panose="02010609060101010101" pitchFamily="49" charset="-122"/>
              <a:ea typeface="楷体" panose="02010609060101010101" pitchFamily="49" charset="-122"/>
            </a:endParaRPr>
          </a:p>
          <a:p>
            <a:r>
              <a:rPr lang="zh-CN" altLang="en-US"/>
              <a:t>现金流入量主要包括营业收入、残值收入和流动资金回收。</a:t>
            </a:r>
            <a:endParaRPr lang="zh-CN" altLang="en-US"/>
          </a:p>
          <a:p>
            <a:r>
              <a:rPr lang="zh-CN" altLang="en-US"/>
              <a:t>营业收入,是指投资项目投产后每年实现的销售净收入。</a:t>
            </a:r>
            <a:endParaRPr lang="zh-CN" altLang="en-US"/>
          </a:p>
          <a:p>
            <a:r>
              <a:rPr lang="zh-CN" altLang="en-US"/>
              <a:t>残值收入,是指固定资产使用期满报废时的残值收入。</a:t>
            </a:r>
            <a:endParaRPr lang="zh-CN" altLang="en-US"/>
          </a:p>
          <a:p>
            <a:r>
              <a:rPr lang="zh-CN" altLang="en-US"/>
              <a:t>流动资金回收,是指投资项目寿命期终了时与之联系的各项流动资产上的投资收回。</a:t>
            </a:r>
            <a:endParaRPr lang="zh-CN" altLang="en-US"/>
          </a:p>
          <a:p>
            <a:pPr marL="0" algn="just">
              <a:spcBef>
                <a:spcPts val="1500"/>
              </a:spcBef>
              <a:buClrTx/>
              <a:buSzTx/>
              <a:buFontTx/>
              <a:buNone/>
            </a:pPr>
            <a:r>
              <a:rPr lang="en-US" altLang="zh-CN" sz="2200" b="1" dirty="0">
                <a:latin typeface="楷体" panose="02010609060101010101" pitchFamily="49" charset="-122"/>
                <a:ea typeface="楷体" panose="02010609060101010101" pitchFamily="49" charset="-122"/>
              </a:rPr>
              <a:t>(二)现金流出量的内容</a:t>
            </a:r>
            <a:endParaRPr lang="en-US" altLang="zh-CN" sz="2200" b="1" dirty="0">
              <a:latin typeface="楷体" panose="02010609060101010101" pitchFamily="49" charset="-122"/>
              <a:ea typeface="楷体" panose="02010609060101010101" pitchFamily="49" charset="-122"/>
            </a:endParaRPr>
          </a:p>
          <a:p>
            <a:r>
              <a:rPr lang="zh-CN" altLang="en-US"/>
              <a:t>现金流出量主要包括投资支出和付现成本。投资支出,是指投放在固定资产上的资金和投资项目建成投产后为进行正常经营活动而投放在流动资产上的资金。付现成本,是指生产经营阶段主要的现金流出项目,是某一时期发生的总成本扣除固定资产折旧额、无形资产摊销等不需用现金支付费用后的差额。</a:t>
            </a:r>
            <a:endParaRPr lang="zh-CN" altLang="en-US"/>
          </a:p>
        </p:txBody>
      </p:sp>
      <p:sp>
        <p:nvSpPr>
          <p:cNvPr id="3" name="标题 2"/>
          <p:cNvSpPr>
            <a:spLocks noGrp="1" noChangeArrowheads="1"/>
          </p:cNvSpPr>
          <p:nvPr>
            <p:ph type="title"/>
          </p:nvPr>
        </p:nvSpPr>
        <p:spPr/>
        <p:txBody>
          <a:bodyPr/>
          <a:p>
            <a:r>
              <a:rPr lang="zh-CN" altLang="en-US"/>
              <a:t>第一节　投资决策分析需考虑的相关因素</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pPr marL="0" algn="just">
              <a:buClrTx/>
              <a:buSzTx/>
              <a:buFontTx/>
              <a:buNone/>
            </a:pPr>
            <a:r>
              <a:rPr lang="en-US" altLang="zh-CN" sz="2200" b="1" dirty="0">
                <a:latin typeface="楷体" panose="02010609060101010101" pitchFamily="49" charset="-122"/>
                <a:ea typeface="楷体" panose="02010609060101010101" pitchFamily="49" charset="-122"/>
              </a:rPr>
              <a:t>(三)现金净流量</a:t>
            </a:r>
            <a:endParaRPr lang="en-US" altLang="zh-CN" sz="2200" b="1" dirty="0">
              <a:latin typeface="楷体" panose="02010609060101010101" pitchFamily="49" charset="-122"/>
              <a:ea typeface="楷体" panose="02010609060101010101" pitchFamily="49" charset="-122"/>
            </a:endParaRPr>
          </a:p>
          <a:p>
            <a:r>
              <a:rPr lang="zh-CN" altLang="en-US"/>
              <a:t>现金净流量是投资项目有效期内每年的现金流入量减去现金流出量的差额。其计算公式为:</a:t>
            </a:r>
            <a:endParaRPr lang="zh-CN" altLang="en-US"/>
          </a:p>
          <a:p>
            <a:r>
              <a:rPr lang="zh-CN" altLang="en-US"/>
              <a:t>某年现金净流量=该年现金流入量-该年现金流出量</a:t>
            </a:r>
            <a:endParaRPr lang="zh-CN" altLang="en-US"/>
          </a:p>
          <a:p>
            <a:r>
              <a:rPr lang="zh-CN" altLang="en-US"/>
              <a:t>	=(该年销售净收入+该年固定资产残值收入+该年流动资金回收)-</a:t>
            </a:r>
            <a:endParaRPr lang="zh-CN" altLang="en-US"/>
          </a:p>
          <a:p>
            <a:r>
              <a:rPr lang="zh-CN" altLang="en-US"/>
              <a:t>	　(该年付现成本+该年投资支出)</a:t>
            </a:r>
            <a:endParaRPr lang="zh-CN" altLang="en-US"/>
          </a:p>
          <a:p>
            <a:r>
              <a:rPr lang="zh-CN" altLang="en-US"/>
              <a:t>	=(该年销售净收入-该年付现成本)+该年固定资产残值收入+</a:t>
            </a:r>
            <a:endParaRPr lang="zh-CN" altLang="en-US"/>
          </a:p>
          <a:p>
            <a:r>
              <a:rPr lang="zh-CN" altLang="en-US"/>
              <a:t>	　该年流动资金回收-该年投资支出</a:t>
            </a:r>
            <a:endParaRPr lang="zh-CN" altLang="en-US"/>
          </a:p>
          <a:p>
            <a:r>
              <a:rPr lang="zh-CN" altLang="en-US"/>
              <a:t>	=[该年销售净收入-(该年总成本-该年折旧额)]+该年固定资产残值收入+</a:t>
            </a:r>
            <a:endParaRPr lang="zh-CN" altLang="en-US"/>
          </a:p>
          <a:p>
            <a:r>
              <a:rPr lang="zh-CN" altLang="en-US"/>
              <a:t>	　该年流动资金回收-该年投资支出</a:t>
            </a:r>
            <a:endParaRPr lang="zh-CN" altLang="en-US"/>
          </a:p>
          <a:p>
            <a:r>
              <a:rPr lang="zh-CN" altLang="en-US"/>
              <a:t>	=该年利润+该年折旧额+该年固定资产残值收入+该年流动资金回收-</a:t>
            </a:r>
            <a:endParaRPr lang="zh-CN" altLang="en-US"/>
          </a:p>
          <a:p>
            <a:r>
              <a:rPr lang="zh-CN" altLang="en-US"/>
              <a:t>	　该年投资支出</a:t>
            </a:r>
            <a:endParaRPr lang="zh-CN" altLang="en-US"/>
          </a:p>
        </p:txBody>
      </p:sp>
      <p:sp>
        <p:nvSpPr>
          <p:cNvPr id="3" name="标题 2"/>
          <p:cNvSpPr>
            <a:spLocks noGrp="1" noChangeArrowheads="1"/>
          </p:cNvSpPr>
          <p:nvPr>
            <p:ph type="title"/>
          </p:nvPr>
        </p:nvSpPr>
        <p:spPr/>
        <p:txBody>
          <a:bodyPr/>
          <a:p>
            <a:r>
              <a:rPr lang="zh-CN" altLang="en-US"/>
              <a:t>第一节　投资决策分析需考虑的相关因素</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一、投资回收期</a:t>
            </a:r>
            <a:endParaRPr lang="zh-CN" altLang="zh-CN" sz="2600" b="1" dirty="0">
              <a:latin typeface="黑体" panose="02010609060101010101" pitchFamily="49" charset="-122"/>
              <a:ea typeface="黑体" panose="02010609060101010101" pitchFamily="49" charset="-122"/>
            </a:endParaRPr>
          </a:p>
          <a:p>
            <a:r>
              <a:rPr lang="zh-CN" altLang="en-US"/>
              <a:t>投资回收期,即投资项目的回收期,又称投资偿还期,是指回收项目原始投资额所需要的时间。</a:t>
            </a:r>
            <a:endParaRPr lang="zh-CN" altLang="en-US"/>
          </a:p>
          <a:p>
            <a:r>
              <a:rPr lang="zh-CN" altLang="en-US"/>
              <a:t>投资回收期可以大致反映项目的风险程度。一般来说,投资回收期越短,意味着投资项目的资金可以在较短的时间内收回,投资风险较小。如果公司对决策方案设定了最长的投资回收期,凡是小于企业期望的回收期的方案,则在财务上是可行的;反之,如果项目回收期大于企业期望的回收期,则投资方案是否可行还要结合动态的指标做出最终的选择。</a:t>
            </a:r>
            <a:endParaRPr lang="zh-CN" altLang="en-US"/>
          </a:p>
        </p:txBody>
      </p:sp>
      <p:sp>
        <p:nvSpPr>
          <p:cNvPr id="3" name="标题 2"/>
          <p:cNvSpPr>
            <a:spLocks noGrp="1" noChangeArrowheads="1"/>
          </p:cNvSpPr>
          <p:nvPr>
            <p:ph type="title"/>
          </p:nvPr>
        </p:nvSpPr>
        <p:spPr/>
        <p:txBody>
          <a:bodyPr/>
          <a:p>
            <a:r>
              <a:rPr lang="zh-CN" altLang="en-US"/>
              <a:t>第二节　投资决策的静态分析法</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二、投资报酬率</a:t>
            </a:r>
            <a:endParaRPr lang="zh-CN" altLang="zh-CN" sz="2600" b="1" dirty="0">
              <a:latin typeface="黑体" panose="02010609060101010101" pitchFamily="49" charset="-122"/>
              <a:ea typeface="黑体" panose="02010609060101010101" pitchFamily="49" charset="-122"/>
            </a:endParaRPr>
          </a:p>
          <a:p>
            <a:r>
              <a:rPr lang="zh-CN" altLang="en-US"/>
              <a:t>投资报酬率,又称会计收益率,是以收益而不是以现金流量来衡量项目的投资回报,是一个相对数指标。它反映了投资回收额与投资额之间的相对关系,即每1元投资所产生的收益情况。</a:t>
            </a:r>
            <a:endParaRPr lang="zh-CN" altLang="en-US"/>
          </a:p>
          <a:p>
            <a:pPr>
              <a:spcBef>
                <a:spcPts val="2100"/>
              </a:spcBef>
            </a:pPr>
            <a:r>
              <a:rPr lang="zh-CN" altLang="en-US"/>
              <a:t>其计算公式如下:</a:t>
            </a:r>
            <a:endParaRPr lang="zh-CN" altLang="en-US"/>
          </a:p>
          <a:p>
            <a:pPr>
              <a:spcBef>
                <a:spcPts val="1800"/>
              </a:spcBef>
            </a:pPr>
            <a:r>
              <a:rPr lang="zh-CN" altLang="en-US"/>
              <a:t>投资报酬率越高,投资项目的投资价值越大。该指标计算简单,其中年均利润的数据也就是会计利润,比较容易获得。但是由于会计利润有一定的可操纵性,在某种程度上会影响投资项目经济效益的客观性,这也是该指标的主要缺点之一。</a:t>
            </a:r>
            <a:endParaRPr lang="zh-CN" altLang="en-US"/>
          </a:p>
        </p:txBody>
      </p:sp>
      <p:sp>
        <p:nvSpPr>
          <p:cNvPr id="3" name="标题 2"/>
          <p:cNvSpPr>
            <a:spLocks noGrp="1" noChangeArrowheads="1"/>
          </p:cNvSpPr>
          <p:nvPr>
            <p:ph type="title"/>
          </p:nvPr>
        </p:nvSpPr>
        <p:spPr/>
        <p:txBody>
          <a:bodyPr/>
          <a:p>
            <a:r>
              <a:rPr lang="zh-CN" altLang="en-US"/>
              <a:t>第二节　投资决策的静态分析法</a:t>
            </a:r>
            <a:endParaRPr lang="zh-CN" altLang="en-US"/>
          </a:p>
        </p:txBody>
      </p:sp>
      <p:pic>
        <p:nvPicPr>
          <p:cNvPr id="5" name="图片 4"/>
          <p:cNvPicPr>
            <a:picLocks noChangeAspect="1"/>
          </p:cNvPicPr>
          <p:nvPr/>
        </p:nvPicPr>
        <p:blipFill>
          <a:blip r:embed="rId1"/>
          <a:stretch>
            <a:fillRect/>
          </a:stretch>
        </p:blipFill>
        <p:spPr>
          <a:xfrm>
            <a:off x="2865755" y="2946400"/>
            <a:ext cx="2929890" cy="73469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一、动态投资回收期</a:t>
            </a:r>
            <a:endParaRPr lang="zh-CN" altLang="zh-CN" sz="2600" b="1" dirty="0">
              <a:latin typeface="黑体" panose="02010609060101010101" pitchFamily="49" charset="-122"/>
              <a:ea typeface="黑体" panose="02010609060101010101" pitchFamily="49" charset="-122"/>
            </a:endParaRPr>
          </a:p>
          <a:p>
            <a:r>
              <a:rPr lang="zh-CN" altLang="en-US"/>
              <a:t>动态的投资回收期与静态的投资回收期的不同之处在于,前者必须将原始投资额与每年现金净流量均按设定的折现率折算为现值的基础上,确定投资额的收回时间。</a:t>
            </a:r>
            <a:endParaRPr lang="zh-CN" altLang="en-US"/>
          </a:p>
          <a:p>
            <a:r>
              <a:rPr lang="zh-CN" altLang="en-US"/>
              <a:t>其计算公式如下:</a:t>
            </a:r>
            <a:endParaRPr lang="zh-CN" altLang="en-US"/>
          </a:p>
          <a:p>
            <a:pPr>
              <a:spcBef>
                <a:spcPts val="1500"/>
              </a:spcBef>
            </a:pPr>
            <a:r>
              <a:rPr lang="zh-CN" altLang="en-US"/>
              <a:t>回收期=(累计折现的现金净流量第一次出现正值的年份-1)+</a:t>
            </a:r>
            <a:endParaRPr lang="zh-CN" altLang="en-US"/>
          </a:p>
          <a:p>
            <a:pPr>
              <a:spcBef>
                <a:spcPts val="2100"/>
              </a:spcBef>
            </a:pPr>
            <a:r>
              <a:rPr lang="zh-CN" altLang="en-US"/>
              <a:t>式中,“累计折现的现金净流量第一次出现正值的年份”表示项目的投资额在该年末已收回,</a:t>
            </a:r>
            <a:r>
              <a:rPr lang="en-US" altLang="zh-CN"/>
              <a:t>          </a:t>
            </a:r>
            <a:endParaRPr lang="en-US" altLang="zh-CN"/>
          </a:p>
          <a:p>
            <a:pPr>
              <a:spcBef>
                <a:spcPts val="2100"/>
              </a:spcBef>
            </a:pPr>
            <a:r>
              <a:rPr lang="en-US" altLang="zh-CN"/>
              <a:t>                                                    </a:t>
            </a:r>
            <a:r>
              <a:rPr lang="zh-CN" altLang="en-US"/>
              <a:t>表示年初未收回的投资所需要的回收时间。</a:t>
            </a:r>
            <a:endParaRPr lang="zh-CN" altLang="en-US"/>
          </a:p>
        </p:txBody>
      </p:sp>
      <p:sp>
        <p:nvSpPr>
          <p:cNvPr id="3" name="标题 2"/>
          <p:cNvSpPr>
            <a:spLocks noGrp="1" noChangeArrowheads="1"/>
          </p:cNvSpPr>
          <p:nvPr>
            <p:ph type="title"/>
          </p:nvPr>
        </p:nvSpPr>
        <p:spPr/>
        <p:txBody>
          <a:bodyPr/>
          <a:p>
            <a:r>
              <a:rPr lang="zh-CN" altLang="en-US"/>
              <a:t>第三节　投资决策的动态分析法</a:t>
            </a:r>
            <a:endParaRPr lang="zh-CN" altLang="en-US"/>
          </a:p>
        </p:txBody>
      </p:sp>
      <p:pic>
        <p:nvPicPr>
          <p:cNvPr id="4" name="图片 3"/>
          <p:cNvPicPr>
            <a:picLocks noChangeAspect="1"/>
          </p:cNvPicPr>
          <p:nvPr/>
        </p:nvPicPr>
        <p:blipFill>
          <a:blip r:embed="rId1"/>
          <a:stretch>
            <a:fillRect/>
          </a:stretch>
        </p:blipFill>
        <p:spPr>
          <a:xfrm>
            <a:off x="7059930" y="3311525"/>
            <a:ext cx="2571750" cy="692150"/>
          </a:xfrm>
          <a:prstGeom prst="rect">
            <a:avLst/>
          </a:prstGeom>
        </p:spPr>
      </p:pic>
      <p:pic>
        <p:nvPicPr>
          <p:cNvPr id="5" name="图片 4"/>
          <p:cNvPicPr>
            <a:picLocks noChangeAspect="1"/>
          </p:cNvPicPr>
          <p:nvPr/>
        </p:nvPicPr>
        <p:blipFill>
          <a:blip r:embed="rId2"/>
          <a:stretch>
            <a:fillRect/>
          </a:stretch>
        </p:blipFill>
        <p:spPr>
          <a:xfrm>
            <a:off x="1221105" y="4673600"/>
            <a:ext cx="3060700" cy="6159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TABLE_BEAUTIFY" val="smartTable{4b251617-6a1d-45f6-8ad0-0f6f5ddaf6f0}"/>
  <p:tag name="TABLE_ENDDRAG_ORIGIN_RECT" val="627*307"/>
  <p:tag name="TABLE_ENDDRAG_RECT" val="93*150*627*307"/>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3312</Words>
  <Application>WPS 演示</Application>
  <PresentationFormat>宽屏</PresentationFormat>
  <Paragraphs>148</Paragraphs>
  <Slides>15</Slides>
  <Notes>4</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15</vt:i4>
      </vt:variant>
    </vt:vector>
  </HeadingPairs>
  <TitlesOfParts>
    <vt:vector size="30" baseType="lpstr">
      <vt:lpstr>Arial</vt:lpstr>
      <vt:lpstr>宋体</vt:lpstr>
      <vt:lpstr>Wingdings</vt:lpstr>
      <vt:lpstr>微软雅黑</vt:lpstr>
      <vt:lpstr>Wingdings</vt:lpstr>
      <vt:lpstr>Calibri</vt:lpstr>
      <vt:lpstr>Arial Unicode MS</vt:lpstr>
      <vt:lpstr>华文中宋</vt:lpstr>
      <vt:lpstr>GungsuhChe</vt:lpstr>
      <vt:lpstr>Malgun Gothic</vt:lpstr>
      <vt:lpstr>方正书宋_GBK</vt:lpstr>
      <vt:lpstr>黑体</vt:lpstr>
      <vt:lpstr>楷体</vt:lpstr>
      <vt:lpstr>Office 主题​​</vt:lpstr>
      <vt:lpstr>默认设计模板</vt:lpstr>
      <vt:lpstr>PowerPoint 演示文稿</vt:lpstr>
      <vt:lpstr>PowerPoint 演示文稿</vt:lpstr>
      <vt:lpstr>第一节　投资决策分析需考虑的相关因素</vt:lpstr>
      <vt:lpstr>第一节　投资决策分析需考虑的相关因素</vt:lpstr>
      <vt:lpstr>第一节　投资决策分析需考虑的相关因素</vt:lpstr>
      <vt:lpstr>第一节　投资决策分析需考虑的相关因素</vt:lpstr>
      <vt:lpstr>第二节　投资决策的静态分析法</vt:lpstr>
      <vt:lpstr>第二节　投资决策的静态分析法</vt:lpstr>
      <vt:lpstr>第三节　投资决策的动态分析法</vt:lpstr>
      <vt:lpstr>第三节　投资决策的动态分析法</vt:lpstr>
      <vt:lpstr>第三节　投资决策的动态分析法</vt:lpstr>
      <vt:lpstr>第三节　投资决策的动态分析法</vt:lpstr>
      <vt:lpstr>第三节　投资决策的动态分析法</vt:lpstr>
      <vt:lpstr>第四节　投资决策分析方法的实际应用</vt:lpstr>
      <vt:lpstr>第四节　投资决策分析方法的实际应用</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sunny</cp:lastModifiedBy>
  <cp:revision>172</cp:revision>
  <dcterms:created xsi:type="dcterms:W3CDTF">2019-06-19T02:08:00Z</dcterms:created>
  <dcterms:modified xsi:type="dcterms:W3CDTF">2021-10-14T03:20:28Z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2052-11.1.0.10700</vt:lpwstr>
  </property>
  <property fmtid="{D5CDD505-2E9C-101B-9397-08002B2CF9AE}" pid="3" name="ICV">
    <vt:lpwstr>D8BD5ACD44A949ACB7D16C7C432B6FDA</vt:lpwstr>
  </property>
</Properties>
</file>