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70" r:id="rId12"/>
    <p:sldId id="265" r:id="rId13"/>
    <p:sldId id="266" r:id="rId14"/>
    <p:sldId id="267" r:id="rId15"/>
    <p:sldId id="268" r:id="rId16"/>
    <p:sldId id="269"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61" autoAdjust="0"/>
    <p:restoredTop sz="94660"/>
  </p:normalViewPr>
  <p:slideViewPr>
    <p:cSldViewPr>
      <p:cViewPr varScale="1">
        <p:scale>
          <a:sx n="80" d="100"/>
          <a:sy n="80" d="100"/>
        </p:scale>
        <p:origin x="-196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6CDE8B9-192A-4504-9CDB-171A5ADA3EB8}"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56D6C31-08E1-4B1B-9A06-727852CACF4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E089D6A-D2CE-4814-B96D-ACD728D7817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5E7BB64-2495-4C84-A5D0-1D40C0837E2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1B01AA9-0613-426E-9278-BE52158341D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ED2E66-C4F4-4655-81F3-BB3ADE86058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FC6715A6-AA79-4B14-AA3E-174A213EA5C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1D0D94C-D730-4CC4-A8AC-2390F619BA8A}"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EC647B30-AF95-4649-B8C9-80C9E6BBDE7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528C6279-C2F2-4036-A255-5A0CDB6D534D}"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B69402AC-6DF3-47C1-A373-79A060A65E8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57B7BFAF-DC41-474D-A944-206D85850081}"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EC949F28-E45C-4EE9-8ACB-3776A6640E55}"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786CC9A2-C0C8-4F58-A119-5AC38E781FBD}"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B05717EE-0664-49B5-982E-DBB7DEC32CA0}"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1D399B00-21F8-4A3A-8FC2-5A970EED7178}"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8C72FDBB-63D4-4A76-ACBA-EBB39C451A53}"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1FBEC6A-2EE0-4DAA-AF66-6AB22EE98C9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DB4B050-E1D1-48EB-89B3-DFBB2F188BE4}"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2F9981-8560-499D-BD20-2887D38A633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2EE589-D68B-42B4-9436-76B29207E68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AB244CD-FA78-4821-B502-16AAF214CAF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9BC4117-DCEF-49B7-B129-8D081DC2480E}"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5F61124-A6C7-4285-AEED-EB5D52C86DE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8C9D879-489A-4BEF-8306-EAE64134026D}"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BC88912-4452-4AA4-8AFD-4CAA1DC1A31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FBE48B8-450A-4A2D-8893-4289D5856B37}"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F034FBC-752F-4A86-BD02-4F6587C4789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C614BF1-76ED-4A34-A9FC-E42BF703B113}"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E94B217-0775-4722-878E-868810AACB8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30738A-B747-49F1-AF50-3ACF05DC73E8}"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71CE786-57ED-4936-8A14-B8A419084E7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B481CFE-BC28-4563-95E6-5893EFCBE543}"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1D8EFCB-E396-47D3-A1BB-B2F426CE938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11607B0-DF9C-4571-8CAD-7A7BDFE7DB9E}"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2837AF59-2DD2-4981-A5AD-784EAA9C01A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C4401FF9-8335-41D4-82DB-907B03E6029B}"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4AC19523-5271-4863-9EA7-2BD8A372B8B6}"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1989138"/>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第二章　税收原则</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idx="4294967295"/>
          </p:nvPr>
        </p:nvSpPr>
        <p:spPr>
          <a:xfrm>
            <a:off x="2700338" y="404813"/>
            <a:ext cx="5853112" cy="647700"/>
          </a:xfrm>
        </p:spPr>
        <p:txBody>
          <a:bodyPr/>
          <a:lstStyle/>
          <a:p>
            <a:r>
              <a:rPr lang="zh-CN" altLang="zh-CN" smtClean="0">
                <a:latin typeface="华文细黑"/>
                <a:ea typeface="华文细黑"/>
                <a:cs typeface="华文细黑"/>
              </a:rPr>
              <a:t>第二节　税收效率原则</a:t>
            </a:r>
            <a:endParaRPr lang="zh-CN" altLang="en-US" smtClean="0">
              <a:latin typeface="华文中宋"/>
              <a:ea typeface="宋体" charset="-122"/>
              <a:cs typeface="华文中宋"/>
            </a:endParaRPr>
          </a:p>
        </p:txBody>
      </p:sp>
      <p:sp>
        <p:nvSpPr>
          <p:cNvPr id="29698" name="Rectangle 3"/>
          <p:cNvSpPr>
            <a:spLocks noGrp="1"/>
          </p:cNvSpPr>
          <p:nvPr>
            <p:ph type="body" idx="4294967295"/>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税收经济效率原则的内容</a:t>
            </a:r>
            <a:endParaRPr lang="zh-CN" altLang="en-US" sz="2200" dirty="0" smtClean="0">
              <a:solidFill>
                <a:srgbClr val="000000"/>
              </a:solidFill>
              <a:latin typeface="楷体_GB2312"/>
              <a:ea typeface="楷体_GB2312"/>
              <a:cs typeface="楷体_GB2312"/>
            </a:endParaRPr>
          </a:p>
          <a:p>
            <a:pPr marL="228600" indent="-228600" defTabSz="449263">
              <a:lnSpc>
                <a:spcPct val="180000"/>
              </a:lnSpc>
            </a:pPr>
            <a:r>
              <a:rPr lang="zh-CN" altLang="en-US" dirty="0" smtClean="0"/>
              <a:t>在市场对经济资源配置低效或无效的情况下</a:t>
            </a:r>
            <a:r>
              <a:rPr lang="en-US" altLang="zh-CN" dirty="0" smtClean="0"/>
              <a:t>,</a:t>
            </a:r>
            <a:r>
              <a:rPr lang="zh-CN" altLang="en-US" dirty="0" smtClean="0"/>
              <a:t>应强化税收杠杆作用</a:t>
            </a:r>
            <a:r>
              <a:rPr lang="en-US" altLang="zh-CN" dirty="0" smtClean="0"/>
              <a:t>,</a:t>
            </a:r>
            <a:r>
              <a:rPr lang="zh-CN" altLang="en-US" dirty="0" smtClean="0"/>
              <a:t>通过税收对经济资源的重新配置</a:t>
            </a:r>
            <a:r>
              <a:rPr lang="en-US" altLang="zh-CN" dirty="0" smtClean="0"/>
              <a:t>,</a:t>
            </a:r>
            <a:r>
              <a:rPr lang="zh-CN" altLang="en-US" dirty="0" smtClean="0"/>
              <a:t>提高资源配置效率</a:t>
            </a:r>
            <a:r>
              <a:rPr lang="zh-CN" altLang="zh-CN" dirty="0" smtClean="0"/>
              <a:t>。</a:t>
            </a:r>
          </a:p>
          <a:p>
            <a:pPr marL="228600" indent="-228600" defTabSz="449263">
              <a:lnSpc>
                <a:spcPct val="180000"/>
              </a:lnSpc>
            </a:pPr>
            <a:r>
              <a:rPr lang="zh-CN" altLang="en-US" dirty="0" smtClean="0"/>
              <a:t>在市场对经济资源配置有效的情况下</a:t>
            </a:r>
            <a:r>
              <a:rPr lang="en-US" altLang="zh-CN" dirty="0" smtClean="0"/>
              <a:t>,</a:t>
            </a:r>
            <a:r>
              <a:rPr lang="zh-CN" altLang="en-US" dirty="0" smtClean="0"/>
              <a:t>应保持税收中性</a:t>
            </a:r>
            <a:r>
              <a:rPr lang="en-US" altLang="zh-CN" dirty="0" smtClean="0"/>
              <a:t>,</a:t>
            </a:r>
            <a:r>
              <a:rPr lang="zh-CN" altLang="en-US" dirty="0" smtClean="0"/>
              <a:t>尽量避免或减少税收对经济的干预</a:t>
            </a:r>
            <a:r>
              <a:rPr lang="en-US" altLang="zh-CN" dirty="0" smtClean="0"/>
              <a:t>,</a:t>
            </a:r>
            <a:r>
              <a:rPr lang="zh-CN" altLang="en-US" dirty="0" smtClean="0"/>
              <a:t>以减少效率损失</a:t>
            </a:r>
            <a:r>
              <a:rPr lang="en-US" altLang="zh-CN" dirty="0" smtClean="0"/>
              <a:t>,</a:t>
            </a:r>
            <a:r>
              <a:rPr lang="zh-CN" altLang="en-US" dirty="0" smtClean="0"/>
              <a:t>使税收超额负担极小化</a:t>
            </a:r>
            <a:r>
              <a:rPr lang="zh-CN" altLang="zh-CN" dirty="0" smtClean="0"/>
              <a:t>。</a:t>
            </a:r>
            <a:endParaRPr lang="zh-CN" alt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627313" y="333375"/>
            <a:ext cx="5926137" cy="647700"/>
          </a:xfrm>
        </p:spPr>
        <p:txBody>
          <a:bodyPr/>
          <a:lstStyle/>
          <a:p>
            <a:r>
              <a:rPr lang="zh-CN" altLang="zh-CN" smtClean="0">
                <a:latin typeface="华文细黑"/>
                <a:ea typeface="华文细黑"/>
                <a:cs typeface="华文细黑"/>
              </a:rPr>
              <a:t>第二节　税收效率原则</a:t>
            </a:r>
            <a:endParaRPr lang="zh-CN" altLang="en-US" smtClean="0">
              <a:latin typeface="华文细黑"/>
              <a:ea typeface="华文细黑"/>
              <a:cs typeface="华文细黑"/>
            </a:endParaRPr>
          </a:p>
        </p:txBody>
      </p:sp>
      <p:sp>
        <p:nvSpPr>
          <p:cNvPr id="30722"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二、税收行政效率原则</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税收成本</a:t>
            </a:r>
          </a:p>
          <a:p>
            <a:pPr marL="228600" indent="-228600" defTabSz="449263"/>
            <a:r>
              <a:rPr lang="zh-CN" altLang="zh-CN" dirty="0" smtClean="0"/>
              <a:t>税收成本就是在实施税收分配</a:t>
            </a:r>
            <a:r>
              <a:rPr lang="zh-CN" altLang="en-US" dirty="0" smtClean="0"/>
              <a:t>的</a:t>
            </a:r>
            <a:r>
              <a:rPr lang="zh-CN" altLang="zh-CN" dirty="0" smtClean="0"/>
              <a:t>过程中所发生的各种有形或无形的耗费。按行为主体及其相关影响划分</a:t>
            </a:r>
            <a:r>
              <a:rPr lang="en-US" altLang="zh-CN" dirty="0" smtClean="0"/>
              <a:t>,</a:t>
            </a:r>
            <a:r>
              <a:rPr lang="zh-CN" altLang="zh-CN" dirty="0" smtClean="0"/>
              <a:t>可分为征</a:t>
            </a:r>
            <a:r>
              <a:rPr lang="zh-CN" altLang="en-US" dirty="0" smtClean="0"/>
              <a:t>收</a:t>
            </a:r>
            <a:r>
              <a:rPr lang="zh-CN" altLang="zh-CN" dirty="0" smtClean="0"/>
              <a:t>成本、纳税成本</a:t>
            </a:r>
            <a:r>
              <a:rPr lang="zh-CN" altLang="en-US" dirty="0" smtClean="0"/>
              <a:t>和</a:t>
            </a:r>
            <a:r>
              <a:rPr lang="zh-CN" altLang="zh-CN" dirty="0" smtClean="0"/>
              <a:t>社会成本。</a:t>
            </a:r>
            <a:r>
              <a:rPr lang="zh-CN" altLang="en-US" dirty="0" smtClean="0"/>
              <a:t>从</a:t>
            </a:r>
            <a:r>
              <a:rPr lang="zh-CN" altLang="zh-CN" dirty="0" smtClean="0"/>
              <a:t>影响范围考虑</a:t>
            </a:r>
            <a:r>
              <a:rPr lang="en-US" altLang="zh-CN" dirty="0" smtClean="0"/>
              <a:t>,</a:t>
            </a:r>
            <a:r>
              <a:rPr lang="zh-CN" altLang="zh-CN" dirty="0" smtClean="0"/>
              <a:t>又有广义和狭义之分。广义的税收成本包括征</a:t>
            </a:r>
            <a:r>
              <a:rPr lang="zh-CN" altLang="en-US" dirty="0" smtClean="0"/>
              <a:t>收</a:t>
            </a:r>
            <a:r>
              <a:rPr lang="zh-CN" altLang="zh-CN" dirty="0" smtClean="0"/>
              <a:t>成本、纳税成本、社会成本和经济成本</a:t>
            </a:r>
            <a:r>
              <a:rPr lang="en-US" altLang="zh-CN" dirty="0" smtClean="0"/>
              <a:t>,</a:t>
            </a:r>
            <a:r>
              <a:rPr lang="zh-CN" altLang="zh-CN" dirty="0" smtClean="0"/>
              <a:t>狭义的税收成本一般是指征收成本。</a:t>
            </a:r>
            <a:endParaRPr lang="en-US" altLang="zh-CN" dirty="0" smtClean="0"/>
          </a:p>
          <a:p>
            <a:pPr marL="228600" indent="-228600" defTabSz="449263"/>
            <a:endParaRPr lang="zh-CN" altLang="zh-CN" sz="1000"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影响税收成本的主要因素</a:t>
            </a:r>
          </a:p>
          <a:p>
            <a:pPr marL="228600" indent="-228600" defTabSz="449263"/>
            <a:r>
              <a:rPr lang="zh-CN" altLang="zh-CN" dirty="0" smtClean="0"/>
              <a:t>税收制度</a:t>
            </a:r>
          </a:p>
          <a:p>
            <a:pPr marL="228600" indent="-228600" defTabSz="449263"/>
            <a:r>
              <a:rPr lang="zh-CN" altLang="zh-CN" dirty="0" smtClean="0"/>
              <a:t>征管制度</a:t>
            </a:r>
          </a:p>
          <a:p>
            <a:pPr marL="228600" indent="-228600" defTabSz="449263"/>
            <a:r>
              <a:rPr lang="zh-CN" altLang="zh-CN" dirty="0" smtClean="0"/>
              <a:t>税收环境</a:t>
            </a:r>
          </a:p>
          <a:p>
            <a:pPr marL="228600" indent="-228600" defTabSz="449263"/>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484438" y="333375"/>
            <a:ext cx="6069012" cy="647700"/>
          </a:xfrm>
        </p:spPr>
        <p:txBody>
          <a:bodyPr/>
          <a:lstStyle/>
          <a:p>
            <a:r>
              <a:rPr lang="zh-CN" altLang="zh-CN" smtClean="0">
                <a:latin typeface="华文细黑"/>
                <a:ea typeface="华文细黑"/>
                <a:cs typeface="华文细黑"/>
              </a:rPr>
              <a:t>第三节　税收公平原则</a:t>
            </a:r>
            <a:endParaRPr lang="zh-CN" altLang="en-US" smtClean="0">
              <a:latin typeface="华文细黑"/>
              <a:ea typeface="华文细黑"/>
              <a:cs typeface="华文细黑"/>
            </a:endParaRPr>
          </a:p>
        </p:txBody>
      </p:sp>
      <p:sp>
        <p:nvSpPr>
          <p:cNvPr id="31746" name="内容占位符 2"/>
          <p:cNvSpPr>
            <a:spLocks noGrp="1"/>
          </p:cNvSpPr>
          <p:nvPr>
            <p:ph idx="1"/>
          </p:nvPr>
        </p:nvSpPr>
        <p:spPr>
          <a:xfrm>
            <a:off x="323850" y="1196975"/>
            <a:ext cx="8424863"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一、税收公平原则的含义</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横向公平</a:t>
            </a:r>
          </a:p>
          <a:p>
            <a:pPr marL="228600" indent="-228600" defTabSz="449263"/>
            <a:r>
              <a:rPr lang="zh-CN" altLang="zh-CN" dirty="0" smtClean="0"/>
              <a:t>横向公平又称水平公平</a:t>
            </a:r>
            <a:r>
              <a:rPr lang="en-US" altLang="zh-CN" dirty="0" smtClean="0"/>
              <a:t>,</a:t>
            </a:r>
            <a:r>
              <a:rPr lang="zh-CN" altLang="zh-CN" dirty="0" smtClean="0"/>
              <a:t>是指经济能力或纳税能力相同的人应当缴纳数额相同的税收</a:t>
            </a:r>
            <a:r>
              <a:rPr lang="en-US" altLang="zh-CN" dirty="0" smtClean="0"/>
              <a:t>,</a:t>
            </a:r>
            <a:r>
              <a:rPr lang="zh-CN" altLang="zh-CN" dirty="0" smtClean="0"/>
              <a:t>即</a:t>
            </a:r>
            <a:r>
              <a:rPr lang="zh-CN" altLang="en-US" dirty="0" smtClean="0"/>
              <a:t>税收制度</a:t>
            </a:r>
            <a:r>
              <a:rPr lang="zh-CN" altLang="zh-CN" dirty="0" smtClean="0"/>
              <a:t>以同等方式对待条件相同的人。</a:t>
            </a:r>
            <a:endParaRPr lang="en-US" altLang="zh-CN" dirty="0" smtClean="0"/>
          </a:p>
          <a:p>
            <a:pPr marL="228600" indent="-228600" defTabSz="449263"/>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纵向公平</a:t>
            </a:r>
          </a:p>
          <a:p>
            <a:pPr marL="228600" indent="-228600" defTabSz="449263"/>
            <a:r>
              <a:rPr lang="zh-CN" altLang="zh-CN" dirty="0" smtClean="0"/>
              <a:t>纵向公平又称垂直公平</a:t>
            </a:r>
            <a:r>
              <a:rPr lang="en-US" altLang="zh-CN" dirty="0" smtClean="0"/>
              <a:t>,</a:t>
            </a:r>
            <a:r>
              <a:rPr lang="zh-CN" altLang="zh-CN" dirty="0" smtClean="0"/>
              <a:t>是指经济能力或纳税能力不同的人应缴纳数额不同的税收</a:t>
            </a:r>
            <a:r>
              <a:rPr lang="en-US" altLang="zh-CN" dirty="0" smtClean="0"/>
              <a:t>,</a:t>
            </a:r>
            <a:r>
              <a:rPr lang="zh-CN" altLang="zh-CN" dirty="0" smtClean="0"/>
              <a:t>即</a:t>
            </a:r>
            <a:r>
              <a:rPr lang="zh-CN" altLang="en-US" dirty="0" smtClean="0"/>
              <a:t>税收制度</a:t>
            </a:r>
            <a:r>
              <a:rPr lang="zh-CN" altLang="zh-CN" dirty="0" smtClean="0"/>
              <a:t>如何对待条件不同的人。</a:t>
            </a:r>
          </a:p>
          <a:p>
            <a:pPr marL="228600" indent="-228600" defTabSz="449263"/>
            <a:endParaRPr lang="zh-CN" alt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627313" y="333375"/>
            <a:ext cx="5710237" cy="647700"/>
          </a:xfrm>
        </p:spPr>
        <p:txBody>
          <a:bodyPr/>
          <a:lstStyle/>
          <a:p>
            <a:r>
              <a:rPr lang="zh-CN" altLang="zh-CN" smtClean="0">
                <a:latin typeface="华文细黑"/>
                <a:ea typeface="华文细黑"/>
                <a:cs typeface="华文细黑"/>
              </a:rPr>
              <a:t>第三节　税收公平原则</a:t>
            </a:r>
            <a:endParaRPr lang="zh-CN" altLang="en-US" smtClean="0">
              <a:latin typeface="华文细黑"/>
              <a:ea typeface="华文细黑"/>
              <a:cs typeface="华文细黑"/>
            </a:endParaRPr>
          </a:p>
        </p:txBody>
      </p:sp>
      <p:sp>
        <p:nvSpPr>
          <p:cNvPr id="32770" name="内容占位符 2"/>
          <p:cNvSpPr>
            <a:spLocks noGrp="1"/>
          </p:cNvSpPr>
          <p:nvPr>
            <p:ph idx="1"/>
          </p:nvPr>
        </p:nvSpPr>
        <p:spPr>
          <a:xfrm>
            <a:off x="395288" y="1052513"/>
            <a:ext cx="835342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二、衡量税收公平的准则</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机会原则</a:t>
            </a:r>
          </a:p>
          <a:p>
            <a:pPr marL="228600" indent="-228600" defTabSz="449263"/>
            <a:r>
              <a:rPr lang="zh-CN" altLang="zh-CN" dirty="0" smtClean="0"/>
              <a:t>机会原则要求以纳税人获利机会的多少来分担税收</a:t>
            </a:r>
            <a:r>
              <a:rPr lang="zh-CN" altLang="en-US" dirty="0" smtClean="0"/>
              <a:t>。</a:t>
            </a:r>
            <a:r>
              <a:rPr lang="zh-CN" altLang="zh-CN" dirty="0" smtClean="0"/>
              <a:t>获利机会的多少取决于纳税人所拥有的经济资源。</a:t>
            </a:r>
            <a:r>
              <a:rPr lang="en-US" altLang="zh-CN" dirty="0" smtClean="0"/>
              <a:t> </a:t>
            </a:r>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利益原则</a:t>
            </a:r>
          </a:p>
          <a:p>
            <a:pPr marL="228600" indent="-228600" defTabSz="449263"/>
            <a:r>
              <a:rPr lang="zh-CN" altLang="zh-CN" dirty="0" smtClean="0"/>
              <a:t>利益原则又称受益原则或利益说</a:t>
            </a:r>
            <a:r>
              <a:rPr lang="en-US" altLang="zh-CN" dirty="0" smtClean="0"/>
              <a:t>,</a:t>
            </a:r>
            <a:r>
              <a:rPr lang="zh-CN" altLang="zh-CN" dirty="0" smtClean="0"/>
              <a:t>是指根据纳税人从政府提供的服务中享受利益的多少而相应地纳税。</a:t>
            </a:r>
            <a:endParaRPr lang="en-US"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能力原则</a:t>
            </a:r>
          </a:p>
          <a:p>
            <a:pPr marL="228600" indent="-228600" defTabSz="449263"/>
            <a:r>
              <a:rPr lang="zh-CN" altLang="en-US" dirty="0" smtClean="0"/>
              <a:t>能力原则又称能力说</a:t>
            </a:r>
            <a:r>
              <a:rPr lang="en-US" altLang="zh-CN" dirty="0" smtClean="0"/>
              <a:t>,</a:t>
            </a:r>
            <a:r>
              <a:rPr lang="zh-CN" altLang="en-US" dirty="0" smtClean="0"/>
              <a:t>是指以纳税人的纳税能力来确定征税及其额度。 </a:t>
            </a:r>
            <a:endParaRPr lang="en-US" altLang="zh-CN" dirty="0" smtClean="0"/>
          </a:p>
          <a:p>
            <a:pPr marL="228600" indent="-228600" defTabSz="449263"/>
            <a:r>
              <a:rPr lang="zh-CN" altLang="zh-CN" dirty="0" smtClean="0"/>
              <a:t>客观标准说</a:t>
            </a:r>
          </a:p>
          <a:p>
            <a:pPr marL="228600" indent="-228600" defTabSz="449263"/>
            <a:r>
              <a:rPr lang="zh-CN" altLang="zh-CN" dirty="0" smtClean="0"/>
              <a:t>主观标准说</a:t>
            </a:r>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第四节　税收稳定原则</a:t>
            </a:r>
            <a:endParaRPr lang="zh-CN" altLang="en-US" smtClean="0">
              <a:latin typeface="华文细黑"/>
              <a:ea typeface="华文细黑"/>
              <a:cs typeface="华文细黑"/>
            </a:endParaRPr>
          </a:p>
        </p:txBody>
      </p:sp>
      <p:sp>
        <p:nvSpPr>
          <p:cNvPr id="33794" name="内容占位符 2"/>
          <p:cNvSpPr>
            <a:spLocks noGrp="1"/>
          </p:cNvSpPr>
          <p:nvPr>
            <p:ph idx="1"/>
          </p:nvPr>
        </p:nvSpPr>
        <p:spPr>
          <a:xfrm>
            <a:off x="323850" y="1196975"/>
            <a:ext cx="8424863"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一、税收自动稳定机制</a:t>
            </a:r>
          </a:p>
          <a:p>
            <a:pPr marL="228600" indent="-228600" defTabSz="449263">
              <a:lnSpc>
                <a:spcPct val="160000"/>
              </a:lnSpc>
            </a:pPr>
            <a:r>
              <a:rPr lang="zh-CN" altLang="zh-CN" dirty="0" smtClean="0"/>
              <a:t>税收自动稳定机制又称“内在稳定器”</a:t>
            </a:r>
            <a:r>
              <a:rPr lang="en-US" altLang="zh-CN" dirty="0" smtClean="0"/>
              <a:t>,</a:t>
            </a:r>
            <a:r>
              <a:rPr lang="zh-CN" altLang="zh-CN" dirty="0" smtClean="0"/>
              <a:t>是指税收制度本身所具有的内在稳定机制</a:t>
            </a:r>
            <a:r>
              <a:rPr lang="zh-CN" altLang="en-US" dirty="0" smtClean="0"/>
              <a:t>。</a:t>
            </a:r>
            <a:r>
              <a:rPr lang="zh-CN" altLang="zh-CN" dirty="0" smtClean="0"/>
              <a:t>它不需要政府随时</a:t>
            </a:r>
            <a:r>
              <a:rPr lang="zh-CN" altLang="en-US" dirty="0" smtClean="0"/>
              <a:t>做</a:t>
            </a:r>
            <a:r>
              <a:rPr lang="zh-CN" altLang="zh-CN" dirty="0" smtClean="0"/>
              <a:t>出判断和采取措施就能收到自行稳定经济的效果</a:t>
            </a:r>
            <a:r>
              <a:rPr lang="zh-CN" altLang="en-US" dirty="0" smtClean="0"/>
              <a:t>,</a:t>
            </a:r>
            <a:r>
              <a:rPr lang="zh-CN" altLang="zh-CN" dirty="0" smtClean="0"/>
              <a:t>主要是税收随经济的增长、衰退而自动增减</a:t>
            </a:r>
            <a:r>
              <a:rPr lang="en-US" altLang="zh-CN" dirty="0" smtClean="0"/>
              <a:t>,</a:t>
            </a:r>
            <a:r>
              <a:rPr lang="zh-CN" altLang="zh-CN" dirty="0" smtClean="0"/>
              <a:t>从而</a:t>
            </a:r>
            <a:r>
              <a:rPr lang="zh-CN" altLang="en-US" dirty="0" smtClean="0"/>
              <a:t>缓和</a:t>
            </a:r>
            <a:r>
              <a:rPr lang="zh-CN" altLang="zh-CN" dirty="0" smtClean="0"/>
              <a:t>经济周期的波动</a:t>
            </a:r>
            <a:r>
              <a:rPr lang="zh-CN" altLang="en-US" dirty="0" smtClean="0"/>
              <a:t>。</a:t>
            </a:r>
            <a:r>
              <a:rPr lang="zh-CN" altLang="zh-CN" dirty="0" smtClean="0"/>
              <a:t>在经济的繁荣时期</a:t>
            </a:r>
            <a:r>
              <a:rPr lang="en-US" altLang="zh-CN" dirty="0" smtClean="0"/>
              <a:t>,</a:t>
            </a:r>
            <a:r>
              <a:rPr lang="zh-CN" altLang="zh-CN" dirty="0" smtClean="0"/>
              <a:t>税款收入因税基的增长而上升</a:t>
            </a:r>
            <a:r>
              <a:rPr lang="en-US" altLang="zh-CN" dirty="0" smtClean="0"/>
              <a:t>,</a:t>
            </a:r>
            <a:r>
              <a:rPr lang="zh-CN" altLang="zh-CN" dirty="0" smtClean="0"/>
              <a:t>使经济扩张趋于缓慢</a:t>
            </a:r>
            <a:r>
              <a:rPr lang="zh-CN" altLang="en-US" dirty="0" smtClean="0"/>
              <a:t>；</a:t>
            </a:r>
            <a:r>
              <a:rPr lang="zh-CN" altLang="zh-CN" dirty="0" smtClean="0"/>
              <a:t>在经济萧条时期</a:t>
            </a:r>
            <a:r>
              <a:rPr lang="en-US" altLang="zh-CN" dirty="0" smtClean="0"/>
              <a:t>,</a:t>
            </a:r>
            <a:r>
              <a:rPr lang="zh-CN" altLang="zh-CN" dirty="0" smtClean="0"/>
              <a:t>税款收入因所得与销售的减少而自动下降</a:t>
            </a:r>
            <a:r>
              <a:rPr lang="en-US" altLang="zh-CN" dirty="0" smtClean="0"/>
              <a:t>,</a:t>
            </a:r>
            <a:r>
              <a:rPr lang="zh-CN" altLang="zh-CN" dirty="0" smtClean="0"/>
              <a:t>使经济收缩趋于缓慢。</a:t>
            </a:r>
          </a:p>
          <a:p>
            <a:pPr marL="228600" indent="-228600" defTabSz="449263"/>
            <a:endParaRPr lang="zh-CN" alt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2555875" y="333375"/>
            <a:ext cx="5976938" cy="647700"/>
          </a:xfrm>
        </p:spPr>
        <p:txBody>
          <a:bodyPr/>
          <a:lstStyle/>
          <a:p>
            <a:r>
              <a:rPr lang="zh-CN" altLang="zh-CN" smtClean="0">
                <a:latin typeface="华文细黑"/>
                <a:ea typeface="华文细黑"/>
                <a:cs typeface="华文细黑"/>
              </a:rPr>
              <a:t>第四节　税收稳定原则</a:t>
            </a:r>
            <a:endParaRPr lang="zh-CN" altLang="en-US" smtClean="0">
              <a:latin typeface="华文细黑"/>
              <a:ea typeface="华文细黑"/>
              <a:cs typeface="华文细黑"/>
            </a:endParaRPr>
          </a:p>
        </p:txBody>
      </p:sp>
      <p:sp>
        <p:nvSpPr>
          <p:cNvPr id="34818" name="内容占位符 2"/>
          <p:cNvSpPr>
            <a:spLocks noGrp="1"/>
          </p:cNvSpPr>
          <p:nvPr>
            <p:ph idx="1"/>
          </p:nvPr>
        </p:nvSpPr>
        <p:spPr>
          <a:xfrm>
            <a:off x="539750" y="1052513"/>
            <a:ext cx="8208963"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二、税收政策抉择</a:t>
            </a:r>
            <a:endParaRPr lang="zh-CN" altLang="en-US" sz="2400" b="1" dirty="0" smtClean="0">
              <a:solidFill>
                <a:srgbClr val="000000"/>
              </a:solidFill>
              <a:latin typeface="黑体" pitchFamily="49" charset="-122"/>
              <a:ea typeface="黑体" pitchFamily="49" charset="-122"/>
            </a:endParaRPr>
          </a:p>
          <a:p>
            <a:pPr marL="228600" indent="-228600" defTabSz="449263">
              <a:lnSpc>
                <a:spcPct val="140000"/>
              </a:lnSpc>
              <a:spcBef>
                <a:spcPct val="0"/>
              </a:spcBef>
              <a:buClr>
                <a:schemeClr val="tx1"/>
              </a:buClr>
              <a:buFontTx/>
              <a:buChar char="•"/>
            </a:pPr>
            <a:r>
              <a:rPr lang="zh-CN" altLang="en-US" dirty="0" smtClean="0"/>
              <a:t>税收政策抉择又称“相机抉择”</a:t>
            </a:r>
            <a:r>
              <a:rPr lang="en-US" altLang="zh-CN" dirty="0" smtClean="0"/>
              <a:t>,</a:t>
            </a:r>
            <a:r>
              <a:rPr lang="zh-CN" altLang="en-US" dirty="0" smtClean="0"/>
              <a:t>是指政府根据经济形势的变化所做出的税收政策变动及其选择，包括两个方面</a:t>
            </a:r>
            <a:r>
              <a:rPr lang="en-US" altLang="zh-CN" dirty="0" smtClean="0"/>
              <a:t>: </a:t>
            </a:r>
            <a:r>
              <a:rPr lang="zh-CN" altLang="en-US" dirty="0" smtClean="0"/>
              <a:t> </a:t>
            </a:r>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扩张性税收政策</a:t>
            </a:r>
          </a:p>
          <a:p>
            <a:pPr marL="228600" indent="-228600" defTabSz="449263"/>
            <a:r>
              <a:rPr lang="zh-CN" altLang="zh-CN" dirty="0" smtClean="0"/>
              <a:t>扩张性税收政策是经济出现萎缩时政府采取的税收政策。经济发生萎缩</a:t>
            </a:r>
            <a:r>
              <a:rPr lang="en-US" altLang="zh-CN" dirty="0" smtClean="0"/>
              <a:t>,</a:t>
            </a:r>
            <a:r>
              <a:rPr lang="zh-CN" altLang="zh-CN" dirty="0" smtClean="0"/>
              <a:t>政府应减少税收</a:t>
            </a:r>
            <a:r>
              <a:rPr lang="en-US" altLang="zh-CN" dirty="0" smtClean="0"/>
              <a:t>,</a:t>
            </a:r>
            <a:r>
              <a:rPr lang="zh-CN" altLang="zh-CN" dirty="0" smtClean="0"/>
              <a:t>以增加个人可支配收入</a:t>
            </a:r>
            <a:r>
              <a:rPr lang="en-US" altLang="zh-CN" dirty="0" smtClean="0"/>
              <a:t>,</a:t>
            </a:r>
            <a:r>
              <a:rPr lang="zh-CN" altLang="zh-CN" dirty="0" smtClean="0"/>
              <a:t>从而造成私人消费支出增加</a:t>
            </a:r>
            <a:r>
              <a:rPr lang="en-US" altLang="zh-CN" dirty="0" smtClean="0"/>
              <a:t>,</a:t>
            </a:r>
            <a:r>
              <a:rPr lang="zh-CN" altLang="zh-CN" dirty="0" smtClean="0"/>
              <a:t>社会总需求扩大</a:t>
            </a:r>
            <a:r>
              <a:rPr lang="en-US" altLang="zh-CN" dirty="0" smtClean="0"/>
              <a:t>,</a:t>
            </a:r>
            <a:r>
              <a:rPr lang="zh-CN" altLang="zh-CN" dirty="0" smtClean="0"/>
              <a:t>使国民生产总值上升到充分就业水平。</a:t>
            </a:r>
            <a:endParaRPr lang="en-US" altLang="zh-CN" dirty="0" smtClean="0"/>
          </a:p>
          <a:p>
            <a:pPr marL="228600" indent="-228600" defTabSz="449263">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紧缩性税收政策</a:t>
            </a:r>
          </a:p>
          <a:p>
            <a:pPr marL="228600" indent="-228600" defTabSz="449263"/>
            <a:r>
              <a:rPr lang="zh-CN" altLang="zh-CN" dirty="0" smtClean="0"/>
              <a:t>紧缩性税收政策是经济出现通货膨胀时政府采取的税收政策。经济发生通货膨胀</a:t>
            </a:r>
            <a:r>
              <a:rPr lang="en-US" altLang="zh-CN" dirty="0" smtClean="0"/>
              <a:t>,</a:t>
            </a:r>
            <a:r>
              <a:rPr lang="zh-CN" altLang="zh-CN" dirty="0" smtClean="0"/>
              <a:t>政府应增加税收以减少个人可支配收入</a:t>
            </a:r>
            <a:r>
              <a:rPr lang="en-US" altLang="zh-CN" dirty="0" smtClean="0"/>
              <a:t>,</a:t>
            </a:r>
            <a:r>
              <a:rPr lang="zh-CN" altLang="zh-CN" dirty="0" smtClean="0"/>
              <a:t>从而造成私人消费支出下降</a:t>
            </a:r>
            <a:r>
              <a:rPr lang="en-US" altLang="zh-CN" dirty="0" smtClean="0"/>
              <a:t>,</a:t>
            </a:r>
            <a:r>
              <a:rPr lang="zh-CN" altLang="zh-CN" dirty="0" smtClean="0"/>
              <a:t>社会总需求缩小</a:t>
            </a:r>
            <a:r>
              <a:rPr lang="en-US" altLang="zh-CN" dirty="0" smtClean="0"/>
              <a:t>,</a:t>
            </a:r>
            <a:r>
              <a:rPr lang="zh-CN" altLang="zh-CN" dirty="0" smtClean="0"/>
              <a:t>降低国民生产总值。</a:t>
            </a:r>
          </a:p>
          <a:p>
            <a:pPr marL="228600" indent="-228600" defTabSz="449263"/>
            <a:endParaRPr lang="zh-CN" altLang="zh-CN"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6"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1507" name="Text Box 5"/>
          <p:cNvSpPr txBox="1">
            <a:spLocks noChangeArrowheads="1"/>
          </p:cNvSpPr>
          <p:nvPr/>
        </p:nvSpPr>
        <p:spPr bwMode="gray">
          <a:xfrm>
            <a:off x="2133600" y="47672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8"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9" name="Rectangle 7"/>
          <p:cNvSpPr>
            <a:spLocks noChangeArrowheads="1"/>
          </p:cNvSpPr>
          <p:nvPr/>
        </p:nvSpPr>
        <p:spPr bwMode="gray">
          <a:xfrm rot="3419336">
            <a:off x="2078037" y="22098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10" name="Text Box 8"/>
          <p:cNvSpPr txBox="1">
            <a:spLocks noChangeArrowheads="1"/>
          </p:cNvSpPr>
          <p:nvPr/>
        </p:nvSpPr>
        <p:spPr bwMode="gray">
          <a:xfrm>
            <a:off x="2987675" y="2297113"/>
            <a:ext cx="417512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西方税收原则理论的发展</a:t>
            </a:r>
            <a:endParaRPr lang="en-US" altLang="zh-CN" sz="2400" b="1">
              <a:solidFill>
                <a:srgbClr val="000000"/>
              </a:solidFill>
              <a:cs typeface="Arial" charset="0"/>
            </a:endParaRPr>
          </a:p>
        </p:txBody>
      </p:sp>
      <p:sp>
        <p:nvSpPr>
          <p:cNvPr id="21511" name="Text Box 9"/>
          <p:cNvSpPr txBox="1">
            <a:spLocks noChangeArrowheads="1"/>
          </p:cNvSpPr>
          <p:nvPr/>
        </p:nvSpPr>
        <p:spPr bwMode="gray">
          <a:xfrm>
            <a:off x="2133600" y="22526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2"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3"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4" name="Text Box 12"/>
          <p:cNvSpPr txBox="1">
            <a:spLocks noChangeArrowheads="1"/>
          </p:cNvSpPr>
          <p:nvPr/>
        </p:nvSpPr>
        <p:spPr bwMode="gray">
          <a:xfrm>
            <a:off x="2133600" y="30908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5" name="Line 13"/>
          <p:cNvSpPr>
            <a:spLocks noChangeShapeType="1"/>
          </p:cNvSpPr>
          <p:nvPr/>
        </p:nvSpPr>
        <p:spPr bwMode="gray">
          <a:xfrm>
            <a:off x="2363788" y="44608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6"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7" name="Text Box 15"/>
          <p:cNvSpPr txBox="1">
            <a:spLocks noChangeArrowheads="1"/>
          </p:cNvSpPr>
          <p:nvPr/>
        </p:nvSpPr>
        <p:spPr bwMode="gray">
          <a:xfrm>
            <a:off x="2133600" y="39290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8" name="Text Box 19"/>
          <p:cNvSpPr txBox="1">
            <a:spLocks noChangeArrowheads="1"/>
          </p:cNvSpPr>
          <p:nvPr/>
        </p:nvSpPr>
        <p:spPr bwMode="gray">
          <a:xfrm>
            <a:off x="2987675"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税收效率原则</a:t>
            </a:r>
            <a:endParaRPr lang="en-US" altLang="zh-CN" sz="2400" b="1">
              <a:solidFill>
                <a:srgbClr val="000000"/>
              </a:solidFill>
              <a:cs typeface="Arial" charset="0"/>
            </a:endParaRPr>
          </a:p>
        </p:txBody>
      </p:sp>
      <p:sp>
        <p:nvSpPr>
          <p:cNvPr id="21519" name="Text Box 20"/>
          <p:cNvSpPr txBox="1">
            <a:spLocks noChangeArrowheads="1"/>
          </p:cNvSpPr>
          <p:nvPr/>
        </p:nvSpPr>
        <p:spPr bwMode="gray">
          <a:xfrm>
            <a:off x="2987675" y="3998913"/>
            <a:ext cx="37449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税收公平原则</a:t>
            </a:r>
            <a:endParaRPr lang="en-US" altLang="zh-CN" sz="2400" b="1">
              <a:solidFill>
                <a:srgbClr val="000000"/>
              </a:solidFill>
              <a:cs typeface="Arial" charset="0"/>
            </a:endParaRPr>
          </a:p>
        </p:txBody>
      </p:sp>
      <p:sp>
        <p:nvSpPr>
          <p:cNvPr id="21520" name="Text Box 21"/>
          <p:cNvSpPr txBox="1">
            <a:spLocks noChangeArrowheads="1"/>
          </p:cNvSpPr>
          <p:nvPr/>
        </p:nvSpPr>
        <p:spPr bwMode="gray">
          <a:xfrm>
            <a:off x="2987675" y="4840288"/>
            <a:ext cx="2160588"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税收稳定原则</a:t>
            </a:r>
            <a:endParaRPr lang="en-US" altLang="zh-CN" sz="2400" b="1">
              <a:solidFill>
                <a:srgbClr val="000000"/>
              </a:solidFill>
              <a:cs typeface="Arial" charset="0"/>
            </a:endParaRPr>
          </a:p>
        </p:txBody>
      </p:sp>
      <p:sp>
        <p:nvSpPr>
          <p:cNvPr id="21521"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中宋"/>
              </a:rPr>
              <a:t>目   录</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a:xfrm>
            <a:off x="1979613" y="549275"/>
            <a:ext cx="6553200" cy="504825"/>
          </a:xfrm>
        </p:spPr>
        <p:txBody>
          <a:bodyPr/>
          <a:lstStyle/>
          <a:p>
            <a:r>
              <a:rPr lang="zh-CN" altLang="zh-CN" smtClean="0">
                <a:latin typeface="华文细黑"/>
                <a:ea typeface="华文细黑"/>
                <a:cs typeface="华文细黑"/>
              </a:rPr>
              <a:t>第一节　西方税收原则理论的发展</a:t>
            </a:r>
            <a:endParaRPr lang="zh-CN" altLang="en-US" smtClean="0">
              <a:latin typeface="华文中宋"/>
              <a:ea typeface="宋体" charset="-122"/>
              <a:cs typeface="华文中宋"/>
            </a:endParaRPr>
          </a:p>
        </p:txBody>
      </p:sp>
      <p:sp>
        <p:nvSpPr>
          <p:cNvPr id="22530" name="Rectangle 3"/>
          <p:cNvSpPr>
            <a:spLocks noGrp="1"/>
          </p:cNvSpPr>
          <p:nvPr>
            <p:ph type="body" idx="1"/>
          </p:nvPr>
        </p:nvSpPr>
        <p:spPr>
          <a:xfrm>
            <a:off x="323850" y="1268413"/>
            <a:ext cx="8351838" cy="5113337"/>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一、威廉·配第的税收原则</a:t>
            </a:r>
          </a:p>
          <a:p>
            <a:pPr marL="228600" indent="-228600" defTabSz="449263">
              <a:lnSpc>
                <a:spcPct val="160000"/>
              </a:lnSpc>
            </a:pPr>
            <a:r>
              <a:rPr lang="zh-CN" altLang="zh-CN" dirty="0" smtClean="0"/>
              <a:t>威廉·配第是古典政治经济学的创始人和财政理论的先驱</a:t>
            </a:r>
            <a:r>
              <a:rPr lang="en-US" altLang="zh-CN" dirty="0" smtClean="0"/>
              <a:t>,</a:t>
            </a:r>
            <a:r>
              <a:rPr lang="zh-CN" altLang="zh-CN" dirty="0" smtClean="0"/>
              <a:t>《赋税论》和《政治算术》</a:t>
            </a:r>
            <a:r>
              <a:rPr lang="zh-CN" altLang="en-US" dirty="0" smtClean="0"/>
              <a:t>是其代表作</a:t>
            </a:r>
            <a:r>
              <a:rPr lang="zh-CN" altLang="zh-CN" dirty="0" smtClean="0"/>
              <a:t>。在这两本著作中</a:t>
            </a:r>
            <a:r>
              <a:rPr lang="en-US" altLang="zh-CN" dirty="0" smtClean="0"/>
              <a:t>,</a:t>
            </a:r>
            <a:r>
              <a:rPr lang="zh-CN" altLang="zh-CN" dirty="0" smtClean="0"/>
              <a:t>他比较深入地探讨了税收问题</a:t>
            </a:r>
            <a:r>
              <a:rPr lang="en-US" altLang="zh-CN" dirty="0" smtClean="0"/>
              <a:t>,</a:t>
            </a:r>
            <a:r>
              <a:rPr lang="zh-CN" altLang="zh-CN" dirty="0" smtClean="0"/>
              <a:t>并提出了税收原则的理论。</a:t>
            </a:r>
          </a:p>
          <a:p>
            <a:pPr marL="228600" indent="-228600" defTabSz="449263">
              <a:lnSpc>
                <a:spcPct val="160000"/>
              </a:lnSpc>
            </a:pPr>
            <a:r>
              <a:rPr lang="zh-CN" altLang="zh-CN" dirty="0" smtClean="0"/>
              <a:t>他提出税收应当贯彻“公平”“简便”“节省”三条标准。他认为</a:t>
            </a:r>
            <a:r>
              <a:rPr lang="en-US" altLang="zh-CN" dirty="0" smtClean="0"/>
              <a:t>,</a:t>
            </a:r>
            <a:r>
              <a:rPr lang="zh-CN" altLang="zh-CN" dirty="0" smtClean="0"/>
              <a:t>“公平”是指税收要对任何人、任何东西“无所偏袒”</a:t>
            </a:r>
            <a:r>
              <a:rPr lang="en-US" altLang="zh-CN" dirty="0" smtClean="0"/>
              <a:t>,</a:t>
            </a:r>
            <a:r>
              <a:rPr lang="zh-CN" altLang="zh-CN" dirty="0" smtClean="0"/>
              <a:t>税负要适当</a:t>
            </a:r>
            <a:r>
              <a:rPr lang="en-US" altLang="zh-CN" dirty="0" smtClean="0"/>
              <a:t>;</a:t>
            </a:r>
            <a:r>
              <a:rPr lang="zh-CN" altLang="zh-CN" dirty="0" smtClean="0"/>
              <a:t>“简便”是指征税的手续不能太</a:t>
            </a:r>
            <a:r>
              <a:rPr lang="zh-CN" altLang="en-US" dirty="0" smtClean="0"/>
              <a:t>烦</a:t>
            </a:r>
            <a:r>
              <a:rPr lang="zh-CN" altLang="zh-CN" dirty="0" smtClean="0"/>
              <a:t>琐</a:t>
            </a:r>
            <a:r>
              <a:rPr lang="en-US" altLang="zh-CN" dirty="0" smtClean="0"/>
              <a:t>,</a:t>
            </a:r>
            <a:r>
              <a:rPr lang="zh-CN" altLang="zh-CN" dirty="0" smtClean="0"/>
              <a:t>方法要简明</a:t>
            </a:r>
            <a:r>
              <a:rPr lang="en-US" altLang="zh-CN" dirty="0" smtClean="0"/>
              <a:t>,</a:t>
            </a:r>
            <a:r>
              <a:rPr lang="zh-CN" altLang="zh-CN" dirty="0" smtClean="0"/>
              <a:t>应尽量给纳税人以便利</a:t>
            </a:r>
            <a:r>
              <a:rPr lang="en-US" altLang="zh-CN" dirty="0" smtClean="0"/>
              <a:t>;</a:t>
            </a:r>
            <a:r>
              <a:rPr lang="zh-CN" altLang="zh-CN" dirty="0" smtClean="0"/>
              <a:t>“节省”是指征税费用不能过多</a:t>
            </a:r>
            <a:r>
              <a:rPr lang="en-US" altLang="zh-CN" dirty="0" smtClean="0"/>
              <a:t>,</a:t>
            </a:r>
            <a:r>
              <a:rPr lang="zh-CN" altLang="zh-CN" dirty="0" smtClean="0"/>
              <a:t>应尽量注意节约。</a:t>
            </a:r>
          </a:p>
          <a:p>
            <a:pPr marL="228600" indent="-228600" defTabSz="449263"/>
            <a:endParaRPr lang="zh-CN" alt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a:xfrm>
            <a:off x="2411413" y="404813"/>
            <a:ext cx="5976937" cy="647700"/>
          </a:xfrm>
        </p:spPr>
        <p:txBody>
          <a:bodyPr/>
          <a:lstStyle/>
          <a:p>
            <a:r>
              <a:rPr lang="zh-CN" altLang="zh-CN" smtClean="0">
                <a:latin typeface="华文细黑"/>
                <a:ea typeface="华文细黑"/>
                <a:cs typeface="华文细黑"/>
              </a:rPr>
              <a:t>第一节　西方税收原则理论的发展</a:t>
            </a:r>
            <a:endParaRPr lang="zh-CN" altLang="en-US" smtClean="0">
              <a:latin typeface="华文中宋"/>
              <a:ea typeface="宋体" charset="-122"/>
              <a:cs typeface="华文中宋"/>
            </a:endParaRPr>
          </a:p>
        </p:txBody>
      </p:sp>
      <p:sp>
        <p:nvSpPr>
          <p:cNvPr id="23554" name="Rectangle 3"/>
          <p:cNvSpPr>
            <a:spLocks noGrp="1"/>
          </p:cNvSpPr>
          <p:nvPr>
            <p:ph type="body" idx="1"/>
          </p:nvPr>
        </p:nvSpPr>
        <p:spPr>
          <a:xfrm>
            <a:off x="395288" y="1196975"/>
            <a:ext cx="8351837"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二、亚当·斯密的税收原则</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平等原则</a:t>
            </a:r>
          </a:p>
          <a:p>
            <a:pPr marL="228600" indent="-228600" defTabSz="449263"/>
            <a:r>
              <a:rPr lang="zh-CN" altLang="zh-CN" dirty="0" smtClean="0"/>
              <a:t>取消免税特权</a:t>
            </a:r>
            <a:r>
              <a:rPr lang="en-US" altLang="zh-CN" dirty="0" smtClean="0"/>
              <a:t>,</a:t>
            </a:r>
            <a:r>
              <a:rPr lang="zh-CN" altLang="zh-CN" dirty="0" smtClean="0"/>
              <a:t>即取消贵族</a:t>
            </a:r>
            <a:r>
              <a:rPr lang="zh-CN" altLang="en-US" dirty="0" smtClean="0"/>
              <a:t>、</a:t>
            </a:r>
            <a:r>
              <a:rPr lang="zh-CN" altLang="zh-CN" dirty="0" smtClean="0"/>
              <a:t>僧侣的特权</a:t>
            </a:r>
            <a:r>
              <a:rPr lang="en-US" altLang="zh-CN" dirty="0" smtClean="0"/>
              <a:t>,</a:t>
            </a:r>
            <a:r>
              <a:rPr lang="zh-CN" altLang="zh-CN" dirty="0" smtClean="0"/>
              <a:t>使他们与普通国民同样依法纳税。</a:t>
            </a:r>
          </a:p>
          <a:p>
            <a:pPr marL="228600" indent="-228600" defTabSz="449263"/>
            <a:r>
              <a:rPr lang="zh-CN" altLang="zh-CN" dirty="0" smtClean="0"/>
              <a:t>税收“中立”</a:t>
            </a:r>
            <a:r>
              <a:rPr lang="en-US" altLang="zh-CN" dirty="0" smtClean="0"/>
              <a:t>,</a:t>
            </a:r>
            <a:r>
              <a:rPr lang="zh-CN" altLang="zh-CN" dirty="0" smtClean="0"/>
              <a:t>即征税不改变财富分配的原有比例</a:t>
            </a:r>
            <a:r>
              <a:rPr lang="en-US" altLang="zh-CN" dirty="0" smtClean="0"/>
              <a:t>,</a:t>
            </a:r>
            <a:r>
              <a:rPr lang="zh-CN" altLang="zh-CN" dirty="0" smtClean="0"/>
              <a:t>不使经济发展受到影响。</a:t>
            </a:r>
          </a:p>
          <a:p>
            <a:pPr marL="228600" indent="-228600" defTabSz="449263"/>
            <a:r>
              <a:rPr lang="zh-CN" altLang="zh-CN" dirty="0" smtClean="0"/>
              <a:t>按负担能力征税</a:t>
            </a:r>
            <a:r>
              <a:rPr lang="en-US" altLang="zh-CN" dirty="0" smtClean="0"/>
              <a:t>,</a:t>
            </a:r>
            <a:r>
              <a:rPr lang="zh-CN" altLang="zh-CN" dirty="0" smtClean="0"/>
              <a:t>即按每个国民在国家保护下所获得的收入征</a:t>
            </a:r>
            <a:r>
              <a:rPr lang="zh-CN" altLang="en-US" dirty="0" smtClean="0"/>
              <a:t>税</a:t>
            </a:r>
            <a:r>
              <a:rPr lang="zh-CN" altLang="zh-CN" dirty="0" smtClean="0"/>
              <a:t>。</a:t>
            </a:r>
            <a:endParaRPr lang="en-US" altLang="zh-CN" dirty="0" smtClean="0"/>
          </a:p>
          <a:p>
            <a:pPr marL="228600" indent="-228600" defTabSz="449263"/>
            <a:endParaRPr lang="zh-CN" altLang="zh-CN" sz="1000"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确实原则</a:t>
            </a:r>
          </a:p>
          <a:p>
            <a:pPr marL="228600" indent="-228600" defTabSz="449263"/>
            <a:r>
              <a:rPr lang="zh-CN" altLang="zh-CN" dirty="0" smtClean="0"/>
              <a:t>确实原则是指应纳税额、纳税方法等必须确实</a:t>
            </a:r>
            <a:r>
              <a:rPr lang="en-US" altLang="zh-CN" dirty="0" smtClean="0"/>
              <a:t>,</a:t>
            </a:r>
            <a:r>
              <a:rPr lang="zh-CN" altLang="zh-CN" dirty="0" smtClean="0"/>
              <a:t>不得任意改变。亚当·斯密强调确实原则</a:t>
            </a:r>
            <a:r>
              <a:rPr lang="en-US" altLang="zh-CN" dirty="0" smtClean="0"/>
              <a:t>,</a:t>
            </a:r>
            <a:r>
              <a:rPr lang="zh-CN" altLang="zh-CN" dirty="0" smtClean="0"/>
              <a:t>实质是说明征税要以法律为准绳。</a:t>
            </a:r>
          </a:p>
          <a:p>
            <a:pPr marL="228600" indent="-228600" defTabSz="449263"/>
            <a:endParaRPr lang="zh-CN" alt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a:xfrm>
            <a:off x="2195513" y="476250"/>
            <a:ext cx="6337300" cy="576263"/>
          </a:xfrm>
        </p:spPr>
        <p:txBody>
          <a:bodyPr/>
          <a:lstStyle/>
          <a:p>
            <a:r>
              <a:rPr lang="zh-CN" altLang="zh-CN" smtClean="0">
                <a:latin typeface="华文细黑"/>
                <a:ea typeface="华文细黑"/>
                <a:cs typeface="华文细黑"/>
              </a:rPr>
              <a:t>第一节　西方税收原则理论的发展</a:t>
            </a:r>
            <a:endParaRPr lang="zh-CN" altLang="en-US" smtClean="0">
              <a:latin typeface="华文中宋"/>
              <a:ea typeface="宋体" charset="-122"/>
              <a:cs typeface="华文中宋"/>
            </a:endParaRPr>
          </a:p>
        </p:txBody>
      </p:sp>
      <p:sp>
        <p:nvSpPr>
          <p:cNvPr id="24578" name="Rectangle 3"/>
          <p:cNvSpPr>
            <a:spLocks noGrp="1"/>
          </p:cNvSpPr>
          <p:nvPr>
            <p:ph type="body" idx="1"/>
          </p:nvPr>
        </p:nvSpPr>
        <p:spPr>
          <a:xfrm>
            <a:off x="323850" y="1341438"/>
            <a:ext cx="8351838" cy="5040312"/>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便利原则</a:t>
            </a:r>
          </a:p>
          <a:p>
            <a:pPr marL="228600" indent="-228600" defTabSz="449263"/>
            <a:r>
              <a:rPr lang="zh-CN" altLang="zh-CN" dirty="0" smtClean="0"/>
              <a:t>便利原则是指征税及其相应的管理手续必须尽量从简</a:t>
            </a:r>
            <a:r>
              <a:rPr lang="en-US" altLang="zh-CN" dirty="0" smtClean="0"/>
              <a:t>,</a:t>
            </a:r>
            <a:r>
              <a:rPr lang="zh-CN" altLang="zh-CN" dirty="0" smtClean="0"/>
              <a:t>给纳税人以最大的方便。</a:t>
            </a:r>
            <a:endParaRPr lang="en-US" altLang="zh-CN" dirty="0" smtClean="0"/>
          </a:p>
          <a:p>
            <a:pPr marL="228600" indent="-228600" defTabSz="449263"/>
            <a:endParaRPr lang="zh-CN" altLang="zh-CN" dirty="0" smtClean="0"/>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最少征收费用原则</a:t>
            </a:r>
          </a:p>
          <a:p>
            <a:pPr marL="228600" indent="-228600" defTabSz="449263"/>
            <a:r>
              <a:rPr lang="zh-CN" altLang="zh-CN" dirty="0" smtClean="0"/>
              <a:t>最少征收费用原则也称节约原则</a:t>
            </a:r>
            <a:r>
              <a:rPr lang="en-US" altLang="zh-CN" dirty="0" smtClean="0"/>
              <a:t>,</a:t>
            </a:r>
            <a:r>
              <a:rPr lang="zh-CN" altLang="zh-CN" dirty="0" smtClean="0"/>
              <a:t>是指国家征税过程中要尽量节约开支</a:t>
            </a:r>
            <a:r>
              <a:rPr lang="en-US" altLang="zh-CN" dirty="0" smtClean="0"/>
              <a:t>,</a:t>
            </a:r>
            <a:r>
              <a:rPr lang="zh-CN" altLang="zh-CN" dirty="0" smtClean="0"/>
              <a:t>所耗</a:t>
            </a:r>
            <a:r>
              <a:rPr lang="zh-CN" altLang="en-US" dirty="0" smtClean="0"/>
              <a:t>费</a:t>
            </a:r>
            <a:r>
              <a:rPr lang="zh-CN" altLang="zh-CN" dirty="0" smtClean="0"/>
              <a:t>用应减少到最低</a:t>
            </a:r>
            <a:r>
              <a:rPr lang="zh-CN" altLang="en-US" dirty="0" smtClean="0"/>
              <a:t>限</a:t>
            </a:r>
            <a:r>
              <a:rPr lang="zh-CN" altLang="zh-CN" dirty="0" smtClean="0"/>
              <a:t>度。</a:t>
            </a:r>
          </a:p>
          <a:p>
            <a:pPr marL="228600" indent="-228600" defTabSz="449263"/>
            <a:endParaRPr lang="zh-CN" alt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a:xfrm>
            <a:off x="2268538" y="476250"/>
            <a:ext cx="5832475" cy="504825"/>
          </a:xfrm>
        </p:spPr>
        <p:txBody>
          <a:bodyPr/>
          <a:lstStyle/>
          <a:p>
            <a:r>
              <a:rPr lang="zh-CN" altLang="zh-CN" smtClean="0">
                <a:latin typeface="华文细黑"/>
                <a:ea typeface="华文细黑"/>
                <a:cs typeface="华文细黑"/>
              </a:rPr>
              <a:t>第一节　西方税收原则理论的发展</a:t>
            </a:r>
            <a:endParaRPr lang="zh-CN" altLang="en-US" smtClean="0">
              <a:latin typeface="华文中宋"/>
              <a:ea typeface="宋体" charset="-122"/>
              <a:cs typeface="华文中宋"/>
            </a:endParaRPr>
          </a:p>
        </p:txBody>
      </p:sp>
      <p:sp>
        <p:nvSpPr>
          <p:cNvPr id="25602" name="Rectangle 3"/>
          <p:cNvSpPr>
            <a:spLocks noGrp="1"/>
          </p:cNvSpPr>
          <p:nvPr>
            <p:ph type="body" idx="1"/>
          </p:nvPr>
        </p:nvSpPr>
        <p:spPr>
          <a:xfrm>
            <a:off x="323850" y="1196975"/>
            <a:ext cx="8496300" cy="5184775"/>
          </a:xfrm>
        </p:spPr>
        <p:txBody>
          <a:bodyPr/>
          <a:lstStyle/>
          <a:p>
            <a:pPr marL="228600" indent="-228600" defTabSz="449263">
              <a:lnSpc>
                <a:spcPct val="18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三、西斯蒙第的税收原则</a:t>
            </a:r>
          </a:p>
          <a:p>
            <a:pPr marL="228600" indent="-228600" defTabSz="449263">
              <a:lnSpc>
                <a:spcPct val="18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税收不可侵及资本</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不能以总收入为课税对象</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税收不可侵及纳税人的最低生活费</a:t>
            </a:r>
          </a:p>
          <a:p>
            <a:pPr marL="228600" indent="-228600"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税收不可驱使资本流向国外</a:t>
            </a:r>
          </a:p>
          <a:p>
            <a:pPr marL="228600" indent="-228600" defTabSz="449263"/>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a:xfrm>
            <a:off x="2124075" y="404813"/>
            <a:ext cx="5761038" cy="504825"/>
          </a:xfrm>
        </p:spPr>
        <p:txBody>
          <a:bodyPr/>
          <a:lstStyle/>
          <a:p>
            <a:r>
              <a:rPr lang="zh-CN" altLang="zh-CN" smtClean="0">
                <a:latin typeface="华文细黑"/>
                <a:ea typeface="华文细黑"/>
                <a:cs typeface="华文细黑"/>
              </a:rPr>
              <a:t>第一节　西方税收原则理论的发展</a:t>
            </a:r>
            <a:endParaRPr lang="zh-CN" altLang="en-US" smtClean="0">
              <a:latin typeface="华文中宋"/>
              <a:ea typeface="宋体" charset="-122"/>
              <a:cs typeface="华文中宋"/>
            </a:endParaRPr>
          </a:p>
        </p:txBody>
      </p:sp>
      <p:sp>
        <p:nvSpPr>
          <p:cNvPr id="26626" name="Rectangle 3"/>
          <p:cNvSpPr>
            <a:spLocks noGrp="1"/>
          </p:cNvSpPr>
          <p:nvPr>
            <p:ph type="body" idx="1"/>
          </p:nvPr>
        </p:nvSpPr>
        <p:spPr>
          <a:xfrm>
            <a:off x="755650" y="1052513"/>
            <a:ext cx="8064500" cy="5329237"/>
          </a:xfrm>
        </p:spPr>
        <p:txBody>
          <a:bodyPr/>
          <a:lstStyle/>
          <a:p>
            <a:pPr marL="228600" indent="-228600" defTabSz="449263">
              <a:lnSpc>
                <a:spcPct val="120000"/>
              </a:lnSpc>
              <a:spcBef>
                <a:spcPct val="0"/>
              </a:spcBef>
              <a:buClr>
                <a:srgbClr val="486AC1"/>
              </a:buClr>
              <a:buFont typeface="Arial" charset="0"/>
              <a:buNone/>
            </a:pPr>
            <a:r>
              <a:rPr lang="zh-CN" altLang="zh-CN" sz="2000" b="1" dirty="0" smtClean="0">
                <a:solidFill>
                  <a:srgbClr val="000000"/>
                </a:solidFill>
                <a:latin typeface="黑体" pitchFamily="49" charset="-122"/>
                <a:ea typeface="黑体" pitchFamily="49" charset="-122"/>
              </a:rPr>
              <a:t>四、瓦格纳的税收原则</a:t>
            </a:r>
            <a:endParaRPr lang="zh-CN" altLang="en-US" sz="2000" b="1" dirty="0" smtClean="0">
              <a:solidFill>
                <a:srgbClr val="000000"/>
              </a:solidFill>
              <a:latin typeface="黑体" pitchFamily="49" charset="-122"/>
              <a:ea typeface="黑体" pitchFamily="49" charset="-122"/>
            </a:endParaRPr>
          </a:p>
          <a:p>
            <a:pPr marL="228600" indent="-228600"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 (</a:t>
            </a:r>
            <a:r>
              <a:rPr lang="zh-CN" altLang="zh-CN" sz="2000" dirty="0" smtClean="0">
                <a:solidFill>
                  <a:srgbClr val="000000"/>
                </a:solidFill>
                <a:latin typeface="楷体_GB2312"/>
                <a:ea typeface="楷体_GB2312"/>
                <a:cs typeface="楷体_GB2312"/>
              </a:rPr>
              <a:t>一</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财政政策原则</a:t>
            </a:r>
          </a:p>
          <a:p>
            <a:pPr marL="228600" indent="-228600" defTabSz="449263">
              <a:lnSpc>
                <a:spcPct val="120000"/>
              </a:lnSpc>
            </a:pPr>
            <a:r>
              <a:rPr lang="zh-CN" altLang="zh-CN" sz="1600" dirty="0" smtClean="0"/>
              <a:t>收入充分原则</a:t>
            </a:r>
          </a:p>
          <a:p>
            <a:pPr marL="228600" indent="-228600" defTabSz="449263">
              <a:lnSpc>
                <a:spcPct val="120000"/>
              </a:lnSpc>
            </a:pPr>
            <a:r>
              <a:rPr lang="zh-CN" altLang="zh-CN" sz="1600" dirty="0" smtClean="0"/>
              <a:t>收入弹性原则</a:t>
            </a:r>
          </a:p>
          <a:p>
            <a:pPr marL="228600" indent="-228600"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二</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国民经济原则</a:t>
            </a:r>
          </a:p>
          <a:p>
            <a:pPr marL="228600" indent="-228600" defTabSz="449263">
              <a:lnSpc>
                <a:spcPct val="120000"/>
              </a:lnSpc>
            </a:pPr>
            <a:r>
              <a:rPr lang="zh-CN" altLang="zh-CN" sz="1600" dirty="0" smtClean="0"/>
              <a:t>选择税源原则</a:t>
            </a:r>
          </a:p>
          <a:p>
            <a:pPr marL="228600" indent="-228600" defTabSz="449263">
              <a:lnSpc>
                <a:spcPct val="120000"/>
              </a:lnSpc>
            </a:pPr>
            <a:r>
              <a:rPr lang="zh-CN" altLang="zh-CN" sz="1600" dirty="0" smtClean="0"/>
              <a:t>选择税种原则</a:t>
            </a:r>
          </a:p>
          <a:p>
            <a:pPr marL="228600" indent="-228600"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三</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社会公平原则</a:t>
            </a:r>
          </a:p>
          <a:p>
            <a:pPr marL="228600" indent="-228600" defTabSz="449263">
              <a:lnSpc>
                <a:spcPct val="120000"/>
              </a:lnSpc>
            </a:pPr>
            <a:r>
              <a:rPr lang="zh-CN" altLang="zh-CN" sz="1600" dirty="0" smtClean="0"/>
              <a:t>普遍原则</a:t>
            </a:r>
          </a:p>
          <a:p>
            <a:pPr marL="228600" indent="-228600" defTabSz="449263">
              <a:lnSpc>
                <a:spcPct val="120000"/>
              </a:lnSpc>
            </a:pPr>
            <a:r>
              <a:rPr lang="zh-CN" altLang="zh-CN" sz="1600" dirty="0" smtClean="0"/>
              <a:t>平等原则</a:t>
            </a:r>
            <a:endParaRPr lang="zh-CN" altLang="en-US" sz="1600" dirty="0" smtClean="0"/>
          </a:p>
          <a:p>
            <a:pPr marL="228600" indent="-228600" defTabSz="449263">
              <a:lnSpc>
                <a:spcPct val="120000"/>
              </a:lnSpc>
              <a:spcBef>
                <a:spcPct val="0"/>
              </a:spcBef>
              <a:buClr>
                <a:srgbClr val="486AC1"/>
              </a:buClr>
              <a:buFont typeface="Arial" charset="0"/>
              <a:buNone/>
            </a:pPr>
            <a:r>
              <a:rPr lang="en-US" altLang="zh-CN" sz="2000" dirty="0" smtClean="0">
                <a:solidFill>
                  <a:srgbClr val="000000"/>
                </a:solidFill>
                <a:latin typeface="楷体_GB2312"/>
                <a:ea typeface="楷体_GB2312"/>
                <a:cs typeface="楷体_GB2312"/>
              </a:rPr>
              <a:t> (</a:t>
            </a:r>
            <a:r>
              <a:rPr lang="zh-CN" altLang="zh-CN" sz="2000" dirty="0" smtClean="0">
                <a:solidFill>
                  <a:srgbClr val="000000"/>
                </a:solidFill>
                <a:latin typeface="楷体_GB2312"/>
                <a:ea typeface="楷体_GB2312"/>
                <a:cs typeface="楷体_GB2312"/>
              </a:rPr>
              <a:t>四</a:t>
            </a:r>
            <a:r>
              <a:rPr lang="en-US" altLang="zh-CN" sz="2000" dirty="0" smtClean="0">
                <a:solidFill>
                  <a:srgbClr val="000000"/>
                </a:solidFill>
                <a:latin typeface="楷体_GB2312"/>
                <a:ea typeface="楷体_GB2312"/>
                <a:cs typeface="楷体_GB2312"/>
              </a:rPr>
              <a:t>)</a:t>
            </a:r>
            <a:r>
              <a:rPr lang="zh-CN" altLang="zh-CN" sz="2000" dirty="0" smtClean="0">
                <a:solidFill>
                  <a:srgbClr val="000000"/>
                </a:solidFill>
                <a:latin typeface="楷体_GB2312"/>
                <a:ea typeface="楷体_GB2312"/>
                <a:cs typeface="楷体_GB2312"/>
              </a:rPr>
              <a:t>税务行政原则</a:t>
            </a:r>
          </a:p>
          <a:p>
            <a:pPr marL="228600" indent="-228600" defTabSz="449263">
              <a:lnSpc>
                <a:spcPct val="120000"/>
              </a:lnSpc>
            </a:pPr>
            <a:r>
              <a:rPr lang="zh-CN" altLang="zh-CN" sz="1600" dirty="0" smtClean="0"/>
              <a:t>确实原则</a:t>
            </a:r>
          </a:p>
          <a:p>
            <a:pPr marL="228600" indent="-228600" defTabSz="449263">
              <a:lnSpc>
                <a:spcPct val="120000"/>
              </a:lnSpc>
            </a:pPr>
            <a:r>
              <a:rPr lang="zh-CN" altLang="zh-CN" sz="1600" dirty="0" smtClean="0"/>
              <a:t>便利原则</a:t>
            </a:r>
          </a:p>
          <a:p>
            <a:pPr marL="228600" indent="-228600" defTabSz="449263">
              <a:lnSpc>
                <a:spcPct val="120000"/>
              </a:lnSpc>
            </a:pPr>
            <a:r>
              <a:rPr lang="zh-CN" altLang="zh-CN" sz="1600" dirty="0" smtClean="0"/>
              <a:t>最少征收费用原则</a:t>
            </a:r>
          </a:p>
          <a:p>
            <a:pPr marL="228600" indent="-228600" defTabSz="449263">
              <a:lnSpc>
                <a:spcPct val="125000"/>
              </a:lnSpc>
            </a:pPr>
            <a:endParaRPr lang="zh-CN" altLang="en-US" sz="16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124075" y="404813"/>
            <a:ext cx="5545138" cy="576262"/>
          </a:xfrm>
        </p:spPr>
        <p:txBody>
          <a:bodyPr/>
          <a:lstStyle/>
          <a:p>
            <a:r>
              <a:rPr lang="zh-CN" altLang="zh-CN" smtClean="0">
                <a:latin typeface="华文细黑"/>
                <a:ea typeface="华文细黑"/>
                <a:cs typeface="华文细黑"/>
              </a:rPr>
              <a:t>第一节　西方税收原则理论的发展</a:t>
            </a:r>
            <a:endParaRPr lang="zh-CN" altLang="en-US" smtClean="0">
              <a:latin typeface="华文中宋"/>
              <a:ea typeface="宋体" charset="-122"/>
              <a:cs typeface="华文中宋"/>
            </a:endParaRPr>
          </a:p>
        </p:txBody>
      </p:sp>
      <p:sp>
        <p:nvSpPr>
          <p:cNvPr id="27650" name="Rectangle 3"/>
          <p:cNvSpPr>
            <a:spLocks noGrp="1"/>
          </p:cNvSpPr>
          <p:nvPr>
            <p:ph type="body" idx="1"/>
          </p:nvPr>
        </p:nvSpPr>
        <p:spPr>
          <a:xfrm>
            <a:off x="395288" y="1196975"/>
            <a:ext cx="8280400" cy="5184775"/>
          </a:xfrm>
        </p:spPr>
        <p:txBody>
          <a:bodyPr/>
          <a:lstStyle/>
          <a:p>
            <a:pPr marL="228600" indent="-228600" defTabSz="449263">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五、现代西方税收的原则</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税收效率原则</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dirty="0" smtClean="0"/>
              <a:t>税收效率原则是指国家征税要有利于资源的有效配置和经济机制的有效运行</a:t>
            </a:r>
            <a:r>
              <a:rPr lang="en-US" altLang="zh-CN" dirty="0" smtClean="0"/>
              <a:t>,</a:t>
            </a:r>
            <a:r>
              <a:rPr lang="zh-CN" altLang="en-US" dirty="0" smtClean="0"/>
              <a:t>以提高税务行政的管理效率。 </a:t>
            </a:r>
            <a:endParaRPr lang="zh-CN" altLang="zh-CN"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税收公平原则</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chemeClr val="tx1"/>
              </a:buClr>
              <a:buFontTx/>
              <a:buChar char="•"/>
            </a:pPr>
            <a:r>
              <a:rPr lang="zh-CN" altLang="en-US" dirty="0" smtClean="0"/>
              <a:t>税收公平原则是指国家征税要使各个纳税人承受的负担与其经济状况相适应</a:t>
            </a:r>
            <a:r>
              <a:rPr lang="en-US" altLang="zh-CN" dirty="0" smtClean="0"/>
              <a:t>,</a:t>
            </a:r>
            <a:r>
              <a:rPr lang="zh-CN" altLang="en-US" dirty="0" smtClean="0"/>
              <a:t>以保证各纳税人之间的税负水平均衡。 </a:t>
            </a:r>
            <a:endParaRPr lang="zh-CN" altLang="zh-CN" dirty="0" smtClean="0">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税收稳定原则</a:t>
            </a:r>
          </a:p>
          <a:p>
            <a:pPr marL="228600" indent="-228600" defTabSz="449263"/>
            <a:r>
              <a:rPr lang="zh-CN" altLang="en-US" dirty="0" smtClean="0"/>
              <a:t>税收稳定原则是指税收征收所引起的经济影响要达到稳定目标</a:t>
            </a:r>
            <a:r>
              <a:rPr lang="en-US" altLang="zh-CN" dirty="0" smtClean="0"/>
              <a:t>,</a:t>
            </a:r>
            <a:r>
              <a:rPr lang="zh-CN" altLang="en-US" dirty="0" smtClean="0"/>
              <a:t>包括满足减少经济波动和经济平衡增长两个方面的要求。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2771775" y="404813"/>
            <a:ext cx="5781675" cy="647700"/>
          </a:xfrm>
        </p:spPr>
        <p:txBody>
          <a:bodyPr/>
          <a:lstStyle/>
          <a:p>
            <a:r>
              <a:rPr lang="zh-CN" altLang="zh-CN" smtClean="0">
                <a:latin typeface="华文细黑"/>
                <a:ea typeface="华文细黑"/>
                <a:cs typeface="华文细黑"/>
              </a:rPr>
              <a:t>第二节　税收效率原则</a:t>
            </a:r>
            <a:endParaRPr lang="zh-CN" altLang="en-US" smtClean="0">
              <a:latin typeface="华文中宋"/>
              <a:ea typeface="宋体" charset="-122"/>
              <a:cs typeface="华文中宋"/>
            </a:endParaRPr>
          </a:p>
        </p:txBody>
      </p:sp>
      <p:sp>
        <p:nvSpPr>
          <p:cNvPr id="28674" name="Rectangle 3"/>
          <p:cNvSpPr>
            <a:spLocks noGrp="1"/>
          </p:cNvSpPr>
          <p:nvPr>
            <p:ph type="body"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en-US" sz="20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一、税收经济效率原则</a:t>
            </a:r>
          </a:p>
          <a:p>
            <a:pPr marL="228600" indent="-228600" defTabSz="449263">
              <a:lnSpc>
                <a:spcPct val="140000"/>
              </a:lnSpc>
              <a:spcBef>
                <a:spcPct val="0"/>
              </a:spcBef>
              <a:buClr>
                <a:srgbClr val="486AC1"/>
              </a:buClr>
              <a:buFont typeface="Arial" charset="0"/>
              <a:buNone/>
            </a:pPr>
            <a:r>
              <a:rPr lang="en-US" altLang="zh-CN" sz="20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经济效率</a:t>
            </a:r>
            <a:endParaRPr lang="zh-CN" altLang="en-US" sz="2200"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税收对经济效率的影响</a:t>
            </a:r>
          </a:p>
        </p:txBody>
      </p:sp>
      <p:pic>
        <p:nvPicPr>
          <p:cNvPr id="28675" name="201.jpg" descr="id:2147492142;FounderCES"/>
          <p:cNvPicPr>
            <a:picLocks noChangeAspect="1" noChangeArrowheads="1"/>
          </p:cNvPicPr>
          <p:nvPr/>
        </p:nvPicPr>
        <p:blipFill>
          <a:blip r:embed="rId2" cstate="print"/>
          <a:srcRect/>
          <a:stretch>
            <a:fillRect/>
          </a:stretch>
        </p:blipFill>
        <p:spPr bwMode="auto">
          <a:xfrm>
            <a:off x="0" y="2708275"/>
            <a:ext cx="8713788" cy="3436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1883</Words>
  <Application>Microsoft Office PowerPoint</Application>
  <PresentationFormat>全屏显示(4:3)</PresentationFormat>
  <Paragraphs>102</Paragraphs>
  <Slides>15</Slides>
  <Notes>0</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主题</vt:lpstr>
      <vt:lpstr>幻灯片 1</vt:lpstr>
      <vt:lpstr>目   录</vt:lpstr>
      <vt:lpstr>第一节　西方税收原则理论的发展</vt:lpstr>
      <vt:lpstr>第一节　西方税收原则理论的发展</vt:lpstr>
      <vt:lpstr>第一节　西方税收原则理论的发展</vt:lpstr>
      <vt:lpstr>第一节　西方税收原则理论的发展</vt:lpstr>
      <vt:lpstr>第一节　西方税收原则理论的发展</vt:lpstr>
      <vt:lpstr>第一节　西方税收原则理论的发展</vt:lpstr>
      <vt:lpstr>第二节　税收效率原则</vt:lpstr>
      <vt:lpstr>第二节　税收效率原则</vt:lpstr>
      <vt:lpstr>第二节　税收效率原则</vt:lpstr>
      <vt:lpstr>第三节　税收公平原则</vt:lpstr>
      <vt:lpstr>第三节　税收公平原则</vt:lpstr>
      <vt:lpstr>第四节　税收稳定原则</vt:lpstr>
      <vt:lpstr>第四节　税收稳定原则</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29</cp:revision>
  <dcterms:created xsi:type="dcterms:W3CDTF">2014-11-26T09:40:28Z</dcterms:created>
  <dcterms:modified xsi:type="dcterms:W3CDTF">2020-12-22T00:58:46Z</dcterms:modified>
</cp:coreProperties>
</file>