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5" r:id="rId19"/>
    <p:sldId id="274" r:id="rId20"/>
    <p:sldId id="276" r:id="rId21"/>
    <p:sldId id="277" r:id="rId22"/>
    <p:sldId id="278" r:id="rId23"/>
    <p:sldId id="279" r:id="rId24"/>
    <p:sldId id="280" r:id="rId25"/>
    <p:sldId id="281" r:id="rId26"/>
    <p:sldId id="282" r:id="rId27"/>
    <p:sldId id="283"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99" d="100"/>
          <a:sy n="99" d="100"/>
        </p:scale>
        <p:origin x="90" y="2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D285A5-3B8A-12F3-B2FB-9C7813EBD48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AB4C51D-303D-6AE9-C011-9C3E1E176C1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8264860C-0728-0908-81F9-DC34F6E7340D}"/>
              </a:ext>
            </a:extLst>
          </p:cNvPr>
          <p:cNvSpPr>
            <a:spLocks noGrp="1"/>
          </p:cNvSpPr>
          <p:nvPr>
            <p:ph type="dt" sz="half" idx="10"/>
          </p:nvPr>
        </p:nvSpPr>
        <p:spPr/>
        <p:txBody>
          <a:bodyPr/>
          <a:lstStyle/>
          <a:p>
            <a:fld id="{071C52F7-21E2-4AF5-8CC6-C1547DD798DE}"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967E6FD0-A581-FBAC-5954-DC01DFDB2DB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4C0A1DC-50ED-1D10-0FE4-6602A7945209}"/>
              </a:ext>
            </a:extLst>
          </p:cNvPr>
          <p:cNvSpPr>
            <a:spLocks noGrp="1"/>
          </p:cNvSpPr>
          <p:nvPr>
            <p:ph type="sldNum" sz="quarter" idx="12"/>
          </p:nvPr>
        </p:nvSpPr>
        <p:spPr/>
        <p:txBody>
          <a:bodyPr/>
          <a:lstStyle/>
          <a:p>
            <a:fld id="{EB2729D1-2A4A-4954-9B1D-FB6BF635D64D}" type="slidenum">
              <a:rPr lang="zh-CN" altLang="en-US" smtClean="0"/>
              <a:t>‹#›</a:t>
            </a:fld>
            <a:endParaRPr lang="zh-CN" altLang="en-US"/>
          </a:p>
        </p:txBody>
      </p:sp>
    </p:spTree>
    <p:extLst>
      <p:ext uri="{BB962C8B-B14F-4D97-AF65-F5344CB8AC3E}">
        <p14:creationId xmlns:p14="http://schemas.microsoft.com/office/powerpoint/2010/main" val="12365855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AA55B7-3953-F0B5-C2BF-042215063FE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08D9C48-5F27-F6CA-1104-B1D81C1C1AA1}"/>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3A4B442-D2F9-DF41-F407-4ECB58BEC685}"/>
              </a:ext>
            </a:extLst>
          </p:cNvPr>
          <p:cNvSpPr>
            <a:spLocks noGrp="1"/>
          </p:cNvSpPr>
          <p:nvPr>
            <p:ph type="dt" sz="half" idx="10"/>
          </p:nvPr>
        </p:nvSpPr>
        <p:spPr/>
        <p:txBody>
          <a:bodyPr/>
          <a:lstStyle/>
          <a:p>
            <a:fld id="{071C52F7-21E2-4AF5-8CC6-C1547DD798DE}"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773DEBE5-038D-1C1C-AE21-92DBB3E2BC4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BD94240-7837-A8E2-8A4B-FCEFAB27B3E5}"/>
              </a:ext>
            </a:extLst>
          </p:cNvPr>
          <p:cNvSpPr>
            <a:spLocks noGrp="1"/>
          </p:cNvSpPr>
          <p:nvPr>
            <p:ph type="sldNum" sz="quarter" idx="12"/>
          </p:nvPr>
        </p:nvSpPr>
        <p:spPr/>
        <p:txBody>
          <a:bodyPr/>
          <a:lstStyle/>
          <a:p>
            <a:fld id="{EB2729D1-2A4A-4954-9B1D-FB6BF635D64D}" type="slidenum">
              <a:rPr lang="zh-CN" altLang="en-US" smtClean="0"/>
              <a:t>‹#›</a:t>
            </a:fld>
            <a:endParaRPr lang="zh-CN" altLang="en-US"/>
          </a:p>
        </p:txBody>
      </p:sp>
    </p:spTree>
    <p:extLst>
      <p:ext uri="{BB962C8B-B14F-4D97-AF65-F5344CB8AC3E}">
        <p14:creationId xmlns:p14="http://schemas.microsoft.com/office/powerpoint/2010/main" val="279111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FA18AC83-3184-D8BE-0AB6-19679C20803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F80F4F23-11F6-A294-C162-49B1CB7E382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758FBBF-ADD9-368F-D992-2B69190E1947}"/>
              </a:ext>
            </a:extLst>
          </p:cNvPr>
          <p:cNvSpPr>
            <a:spLocks noGrp="1"/>
          </p:cNvSpPr>
          <p:nvPr>
            <p:ph type="dt" sz="half" idx="10"/>
          </p:nvPr>
        </p:nvSpPr>
        <p:spPr/>
        <p:txBody>
          <a:bodyPr/>
          <a:lstStyle/>
          <a:p>
            <a:fld id="{071C52F7-21E2-4AF5-8CC6-C1547DD798DE}"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E3AD7956-05E8-71F3-14D6-A41C982FCD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4C5EC28-C53D-C31E-2C01-AB8EC96112DC}"/>
              </a:ext>
            </a:extLst>
          </p:cNvPr>
          <p:cNvSpPr>
            <a:spLocks noGrp="1"/>
          </p:cNvSpPr>
          <p:nvPr>
            <p:ph type="sldNum" sz="quarter" idx="12"/>
          </p:nvPr>
        </p:nvSpPr>
        <p:spPr/>
        <p:txBody>
          <a:bodyPr/>
          <a:lstStyle/>
          <a:p>
            <a:fld id="{EB2729D1-2A4A-4954-9B1D-FB6BF635D64D}" type="slidenum">
              <a:rPr lang="zh-CN" altLang="en-US" smtClean="0"/>
              <a:t>‹#›</a:t>
            </a:fld>
            <a:endParaRPr lang="zh-CN" altLang="en-US"/>
          </a:p>
        </p:txBody>
      </p:sp>
    </p:spTree>
    <p:extLst>
      <p:ext uri="{BB962C8B-B14F-4D97-AF65-F5344CB8AC3E}">
        <p14:creationId xmlns:p14="http://schemas.microsoft.com/office/powerpoint/2010/main" val="3039860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B550869-E4AD-ECBE-8097-44AF7C6B560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729E374-A25D-5D01-1D6D-2998C3B0B7D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800ED39-7E34-1EE5-68FA-99B7AFE2084F}"/>
              </a:ext>
            </a:extLst>
          </p:cNvPr>
          <p:cNvSpPr>
            <a:spLocks noGrp="1"/>
          </p:cNvSpPr>
          <p:nvPr>
            <p:ph type="dt" sz="half" idx="10"/>
          </p:nvPr>
        </p:nvSpPr>
        <p:spPr/>
        <p:txBody>
          <a:bodyPr/>
          <a:lstStyle/>
          <a:p>
            <a:fld id="{071C52F7-21E2-4AF5-8CC6-C1547DD798DE}"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FFC51F9B-2A90-03B6-20BB-82A7BA1865D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3C320F-4213-A6C7-D3E4-636A8D68508C}"/>
              </a:ext>
            </a:extLst>
          </p:cNvPr>
          <p:cNvSpPr>
            <a:spLocks noGrp="1"/>
          </p:cNvSpPr>
          <p:nvPr>
            <p:ph type="sldNum" sz="quarter" idx="12"/>
          </p:nvPr>
        </p:nvSpPr>
        <p:spPr/>
        <p:txBody>
          <a:bodyPr/>
          <a:lstStyle/>
          <a:p>
            <a:fld id="{EB2729D1-2A4A-4954-9B1D-FB6BF635D64D}" type="slidenum">
              <a:rPr lang="zh-CN" altLang="en-US" smtClean="0"/>
              <a:t>‹#›</a:t>
            </a:fld>
            <a:endParaRPr lang="zh-CN" altLang="en-US"/>
          </a:p>
        </p:txBody>
      </p:sp>
    </p:spTree>
    <p:extLst>
      <p:ext uri="{BB962C8B-B14F-4D97-AF65-F5344CB8AC3E}">
        <p14:creationId xmlns:p14="http://schemas.microsoft.com/office/powerpoint/2010/main" val="1686735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BF0432-42CB-2AD9-65B6-2CBC24B2AF1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0136670B-DEEE-A307-7882-8AB03D97654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C501C98-D6ED-4936-9E73-2F2344897A4F}"/>
              </a:ext>
            </a:extLst>
          </p:cNvPr>
          <p:cNvSpPr>
            <a:spLocks noGrp="1"/>
          </p:cNvSpPr>
          <p:nvPr>
            <p:ph type="dt" sz="half" idx="10"/>
          </p:nvPr>
        </p:nvSpPr>
        <p:spPr/>
        <p:txBody>
          <a:bodyPr/>
          <a:lstStyle/>
          <a:p>
            <a:fld id="{071C52F7-21E2-4AF5-8CC6-C1547DD798DE}"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ED641305-AC14-CECD-0C2F-90EA808C224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0E926E4-E992-2C3F-0497-ABF2E2C7183E}"/>
              </a:ext>
            </a:extLst>
          </p:cNvPr>
          <p:cNvSpPr>
            <a:spLocks noGrp="1"/>
          </p:cNvSpPr>
          <p:nvPr>
            <p:ph type="sldNum" sz="quarter" idx="12"/>
          </p:nvPr>
        </p:nvSpPr>
        <p:spPr/>
        <p:txBody>
          <a:bodyPr/>
          <a:lstStyle/>
          <a:p>
            <a:fld id="{EB2729D1-2A4A-4954-9B1D-FB6BF635D64D}" type="slidenum">
              <a:rPr lang="zh-CN" altLang="en-US" smtClean="0"/>
              <a:t>‹#›</a:t>
            </a:fld>
            <a:endParaRPr lang="zh-CN" altLang="en-US"/>
          </a:p>
        </p:txBody>
      </p:sp>
    </p:spTree>
    <p:extLst>
      <p:ext uri="{BB962C8B-B14F-4D97-AF65-F5344CB8AC3E}">
        <p14:creationId xmlns:p14="http://schemas.microsoft.com/office/powerpoint/2010/main" val="35421902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623964-D483-31F2-FCFE-9E6105C2B77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36C5E7C-7C97-BA0C-7E33-42CCF65A0E0F}"/>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3EA7C8C7-FCFB-E38C-5A02-A58661AB7956}"/>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737AE42B-37DA-D8DA-F030-8E69E69A15A8}"/>
              </a:ext>
            </a:extLst>
          </p:cNvPr>
          <p:cNvSpPr>
            <a:spLocks noGrp="1"/>
          </p:cNvSpPr>
          <p:nvPr>
            <p:ph type="dt" sz="half" idx="10"/>
          </p:nvPr>
        </p:nvSpPr>
        <p:spPr/>
        <p:txBody>
          <a:bodyPr/>
          <a:lstStyle/>
          <a:p>
            <a:fld id="{071C52F7-21E2-4AF5-8CC6-C1547DD798DE}" type="datetimeFigureOut">
              <a:rPr lang="zh-CN" altLang="en-US" smtClean="0"/>
              <a:t>2024/12/12</a:t>
            </a:fld>
            <a:endParaRPr lang="zh-CN" altLang="en-US"/>
          </a:p>
        </p:txBody>
      </p:sp>
      <p:sp>
        <p:nvSpPr>
          <p:cNvPr id="6" name="页脚占位符 5">
            <a:extLst>
              <a:ext uri="{FF2B5EF4-FFF2-40B4-BE49-F238E27FC236}">
                <a16:creationId xmlns:a16="http://schemas.microsoft.com/office/drawing/2014/main" id="{676DA9D6-2E05-3CE1-E81E-A544586E2D5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860A127-FEA3-A490-7189-27118378D91D}"/>
              </a:ext>
            </a:extLst>
          </p:cNvPr>
          <p:cNvSpPr>
            <a:spLocks noGrp="1"/>
          </p:cNvSpPr>
          <p:nvPr>
            <p:ph type="sldNum" sz="quarter" idx="12"/>
          </p:nvPr>
        </p:nvSpPr>
        <p:spPr/>
        <p:txBody>
          <a:bodyPr/>
          <a:lstStyle/>
          <a:p>
            <a:fld id="{EB2729D1-2A4A-4954-9B1D-FB6BF635D64D}" type="slidenum">
              <a:rPr lang="zh-CN" altLang="en-US" smtClean="0"/>
              <a:t>‹#›</a:t>
            </a:fld>
            <a:endParaRPr lang="zh-CN" altLang="en-US"/>
          </a:p>
        </p:txBody>
      </p:sp>
    </p:spTree>
    <p:extLst>
      <p:ext uri="{BB962C8B-B14F-4D97-AF65-F5344CB8AC3E}">
        <p14:creationId xmlns:p14="http://schemas.microsoft.com/office/powerpoint/2010/main" val="1863124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1CDDB54-AB1D-18DD-C825-689D0E9B371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FD3219F1-24E3-0ADB-9664-C27F1263C9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9B828E45-8F86-CFDB-47D7-4B62E20B0F96}"/>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3CA2C8B2-B18F-602F-262A-85D55816828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6B571492-721A-E6DC-2953-0B8056DB538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6089CAB7-F46D-A7C0-2771-B8DAEF6F49C0}"/>
              </a:ext>
            </a:extLst>
          </p:cNvPr>
          <p:cNvSpPr>
            <a:spLocks noGrp="1"/>
          </p:cNvSpPr>
          <p:nvPr>
            <p:ph type="dt" sz="half" idx="10"/>
          </p:nvPr>
        </p:nvSpPr>
        <p:spPr/>
        <p:txBody>
          <a:bodyPr/>
          <a:lstStyle/>
          <a:p>
            <a:fld id="{071C52F7-21E2-4AF5-8CC6-C1547DD798DE}" type="datetimeFigureOut">
              <a:rPr lang="zh-CN" altLang="en-US" smtClean="0"/>
              <a:t>2024/12/12</a:t>
            </a:fld>
            <a:endParaRPr lang="zh-CN" altLang="en-US"/>
          </a:p>
        </p:txBody>
      </p:sp>
      <p:sp>
        <p:nvSpPr>
          <p:cNvPr id="8" name="页脚占位符 7">
            <a:extLst>
              <a:ext uri="{FF2B5EF4-FFF2-40B4-BE49-F238E27FC236}">
                <a16:creationId xmlns:a16="http://schemas.microsoft.com/office/drawing/2014/main" id="{CEF71B6C-CA38-F01D-6EEC-8CE44EB24BE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D9E50C6-2CED-E4D3-1933-A1BD4A701466}"/>
              </a:ext>
            </a:extLst>
          </p:cNvPr>
          <p:cNvSpPr>
            <a:spLocks noGrp="1"/>
          </p:cNvSpPr>
          <p:nvPr>
            <p:ph type="sldNum" sz="quarter" idx="12"/>
          </p:nvPr>
        </p:nvSpPr>
        <p:spPr/>
        <p:txBody>
          <a:bodyPr/>
          <a:lstStyle/>
          <a:p>
            <a:fld id="{EB2729D1-2A4A-4954-9B1D-FB6BF635D64D}" type="slidenum">
              <a:rPr lang="zh-CN" altLang="en-US" smtClean="0"/>
              <a:t>‹#›</a:t>
            </a:fld>
            <a:endParaRPr lang="zh-CN" altLang="en-US"/>
          </a:p>
        </p:txBody>
      </p:sp>
    </p:spTree>
    <p:extLst>
      <p:ext uri="{BB962C8B-B14F-4D97-AF65-F5344CB8AC3E}">
        <p14:creationId xmlns:p14="http://schemas.microsoft.com/office/powerpoint/2010/main" val="25008214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E1994C-AF5F-9491-7DB0-376A0E62889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62FECE05-36BE-95E9-5325-9FECD9FB5A79}"/>
              </a:ext>
            </a:extLst>
          </p:cNvPr>
          <p:cNvSpPr>
            <a:spLocks noGrp="1"/>
          </p:cNvSpPr>
          <p:nvPr>
            <p:ph type="dt" sz="half" idx="10"/>
          </p:nvPr>
        </p:nvSpPr>
        <p:spPr/>
        <p:txBody>
          <a:bodyPr/>
          <a:lstStyle/>
          <a:p>
            <a:fld id="{071C52F7-21E2-4AF5-8CC6-C1547DD798DE}" type="datetimeFigureOut">
              <a:rPr lang="zh-CN" altLang="en-US" smtClean="0"/>
              <a:t>2024/12/12</a:t>
            </a:fld>
            <a:endParaRPr lang="zh-CN" altLang="en-US"/>
          </a:p>
        </p:txBody>
      </p:sp>
      <p:sp>
        <p:nvSpPr>
          <p:cNvPr id="4" name="页脚占位符 3">
            <a:extLst>
              <a:ext uri="{FF2B5EF4-FFF2-40B4-BE49-F238E27FC236}">
                <a16:creationId xmlns:a16="http://schemas.microsoft.com/office/drawing/2014/main" id="{AD62575B-0488-BBE3-4D85-AD32BD11FB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5DAE37C-06F3-602B-7835-93F0010A81CE}"/>
              </a:ext>
            </a:extLst>
          </p:cNvPr>
          <p:cNvSpPr>
            <a:spLocks noGrp="1"/>
          </p:cNvSpPr>
          <p:nvPr>
            <p:ph type="sldNum" sz="quarter" idx="12"/>
          </p:nvPr>
        </p:nvSpPr>
        <p:spPr/>
        <p:txBody>
          <a:bodyPr/>
          <a:lstStyle/>
          <a:p>
            <a:fld id="{EB2729D1-2A4A-4954-9B1D-FB6BF635D64D}" type="slidenum">
              <a:rPr lang="zh-CN" altLang="en-US" smtClean="0"/>
              <a:t>‹#›</a:t>
            </a:fld>
            <a:endParaRPr lang="zh-CN" altLang="en-US"/>
          </a:p>
        </p:txBody>
      </p:sp>
    </p:spTree>
    <p:extLst>
      <p:ext uri="{BB962C8B-B14F-4D97-AF65-F5344CB8AC3E}">
        <p14:creationId xmlns:p14="http://schemas.microsoft.com/office/powerpoint/2010/main" val="1331076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264C972-87E1-5835-67D8-A0C0E803CC8E}"/>
              </a:ext>
            </a:extLst>
          </p:cNvPr>
          <p:cNvSpPr>
            <a:spLocks noGrp="1"/>
          </p:cNvSpPr>
          <p:nvPr>
            <p:ph type="dt" sz="half" idx="10"/>
          </p:nvPr>
        </p:nvSpPr>
        <p:spPr/>
        <p:txBody>
          <a:bodyPr/>
          <a:lstStyle/>
          <a:p>
            <a:fld id="{071C52F7-21E2-4AF5-8CC6-C1547DD798DE}" type="datetimeFigureOut">
              <a:rPr lang="zh-CN" altLang="en-US" smtClean="0"/>
              <a:t>2024/12/12</a:t>
            </a:fld>
            <a:endParaRPr lang="zh-CN" altLang="en-US"/>
          </a:p>
        </p:txBody>
      </p:sp>
      <p:sp>
        <p:nvSpPr>
          <p:cNvPr id="3" name="页脚占位符 2">
            <a:extLst>
              <a:ext uri="{FF2B5EF4-FFF2-40B4-BE49-F238E27FC236}">
                <a16:creationId xmlns:a16="http://schemas.microsoft.com/office/drawing/2014/main" id="{CC1BF3AD-F83B-98EE-3F18-9D6316EA60E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2D713B8C-54AF-BAE1-7EAB-8A49E4EC174D}"/>
              </a:ext>
            </a:extLst>
          </p:cNvPr>
          <p:cNvSpPr>
            <a:spLocks noGrp="1"/>
          </p:cNvSpPr>
          <p:nvPr>
            <p:ph type="sldNum" sz="quarter" idx="12"/>
          </p:nvPr>
        </p:nvSpPr>
        <p:spPr/>
        <p:txBody>
          <a:bodyPr/>
          <a:lstStyle/>
          <a:p>
            <a:fld id="{EB2729D1-2A4A-4954-9B1D-FB6BF635D64D}" type="slidenum">
              <a:rPr lang="zh-CN" altLang="en-US" smtClean="0"/>
              <a:t>‹#›</a:t>
            </a:fld>
            <a:endParaRPr lang="zh-CN" altLang="en-US"/>
          </a:p>
        </p:txBody>
      </p:sp>
    </p:spTree>
    <p:extLst>
      <p:ext uri="{BB962C8B-B14F-4D97-AF65-F5344CB8AC3E}">
        <p14:creationId xmlns:p14="http://schemas.microsoft.com/office/powerpoint/2010/main" val="1032329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8A5F70-062B-582D-3D1B-C7F5DC83A73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75430EB-4975-741C-38C9-504267C09B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5A1EB685-2FC1-D1A4-2454-818FEE8072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C35EAF3-26BA-2FDA-8162-F8696127AD80}"/>
              </a:ext>
            </a:extLst>
          </p:cNvPr>
          <p:cNvSpPr>
            <a:spLocks noGrp="1"/>
          </p:cNvSpPr>
          <p:nvPr>
            <p:ph type="dt" sz="half" idx="10"/>
          </p:nvPr>
        </p:nvSpPr>
        <p:spPr/>
        <p:txBody>
          <a:bodyPr/>
          <a:lstStyle/>
          <a:p>
            <a:fld id="{071C52F7-21E2-4AF5-8CC6-C1547DD798DE}" type="datetimeFigureOut">
              <a:rPr lang="zh-CN" altLang="en-US" smtClean="0"/>
              <a:t>2024/12/12</a:t>
            </a:fld>
            <a:endParaRPr lang="zh-CN" altLang="en-US"/>
          </a:p>
        </p:txBody>
      </p:sp>
      <p:sp>
        <p:nvSpPr>
          <p:cNvPr id="6" name="页脚占位符 5">
            <a:extLst>
              <a:ext uri="{FF2B5EF4-FFF2-40B4-BE49-F238E27FC236}">
                <a16:creationId xmlns:a16="http://schemas.microsoft.com/office/drawing/2014/main" id="{359E43FF-571C-97F3-7FDD-2BD97FE489F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833E960-58D3-F867-7C34-AA4080D4E6D2}"/>
              </a:ext>
            </a:extLst>
          </p:cNvPr>
          <p:cNvSpPr>
            <a:spLocks noGrp="1"/>
          </p:cNvSpPr>
          <p:nvPr>
            <p:ph type="sldNum" sz="quarter" idx="12"/>
          </p:nvPr>
        </p:nvSpPr>
        <p:spPr/>
        <p:txBody>
          <a:bodyPr/>
          <a:lstStyle/>
          <a:p>
            <a:fld id="{EB2729D1-2A4A-4954-9B1D-FB6BF635D64D}" type="slidenum">
              <a:rPr lang="zh-CN" altLang="en-US" smtClean="0"/>
              <a:t>‹#›</a:t>
            </a:fld>
            <a:endParaRPr lang="zh-CN" altLang="en-US"/>
          </a:p>
        </p:txBody>
      </p:sp>
    </p:spTree>
    <p:extLst>
      <p:ext uri="{BB962C8B-B14F-4D97-AF65-F5344CB8AC3E}">
        <p14:creationId xmlns:p14="http://schemas.microsoft.com/office/powerpoint/2010/main" val="203290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863074-19F0-DA24-9FF3-0440FABA51C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CDED9A1D-EA4F-2856-FBE9-F28BCCD5B5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EDA8BAA7-3C60-8045-5EC3-3CB6731B7A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D5D3876-F8B4-D040-462B-E15623B9961D}"/>
              </a:ext>
            </a:extLst>
          </p:cNvPr>
          <p:cNvSpPr>
            <a:spLocks noGrp="1"/>
          </p:cNvSpPr>
          <p:nvPr>
            <p:ph type="dt" sz="half" idx="10"/>
          </p:nvPr>
        </p:nvSpPr>
        <p:spPr/>
        <p:txBody>
          <a:bodyPr/>
          <a:lstStyle/>
          <a:p>
            <a:fld id="{071C52F7-21E2-4AF5-8CC6-C1547DD798DE}" type="datetimeFigureOut">
              <a:rPr lang="zh-CN" altLang="en-US" smtClean="0"/>
              <a:t>2024/12/12</a:t>
            </a:fld>
            <a:endParaRPr lang="zh-CN" altLang="en-US"/>
          </a:p>
        </p:txBody>
      </p:sp>
      <p:sp>
        <p:nvSpPr>
          <p:cNvPr id="6" name="页脚占位符 5">
            <a:extLst>
              <a:ext uri="{FF2B5EF4-FFF2-40B4-BE49-F238E27FC236}">
                <a16:creationId xmlns:a16="http://schemas.microsoft.com/office/drawing/2014/main" id="{DBAC76B7-A483-CF89-0494-D9971655C4D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DBE50C8-FCBD-DF30-5470-524B3CA964B1}"/>
              </a:ext>
            </a:extLst>
          </p:cNvPr>
          <p:cNvSpPr>
            <a:spLocks noGrp="1"/>
          </p:cNvSpPr>
          <p:nvPr>
            <p:ph type="sldNum" sz="quarter" idx="12"/>
          </p:nvPr>
        </p:nvSpPr>
        <p:spPr/>
        <p:txBody>
          <a:bodyPr/>
          <a:lstStyle/>
          <a:p>
            <a:fld id="{EB2729D1-2A4A-4954-9B1D-FB6BF635D64D}" type="slidenum">
              <a:rPr lang="zh-CN" altLang="en-US" smtClean="0"/>
              <a:t>‹#›</a:t>
            </a:fld>
            <a:endParaRPr lang="zh-CN" altLang="en-US"/>
          </a:p>
        </p:txBody>
      </p:sp>
    </p:spTree>
    <p:extLst>
      <p:ext uri="{BB962C8B-B14F-4D97-AF65-F5344CB8AC3E}">
        <p14:creationId xmlns:p14="http://schemas.microsoft.com/office/powerpoint/2010/main" val="18983169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A796AA6-D997-CF63-3AA9-4FF53D79AE6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91E116FB-265F-8B0D-CAFC-98639074D2E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49F297E-696F-BF5B-0006-3819F7C0597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1C52F7-21E2-4AF5-8CC6-C1547DD798DE}"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360807BB-216F-4EA5-523D-AB995BAE057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905D496-67D8-57A4-4AE9-E3340ED6FA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2729D1-2A4A-4954-9B1D-FB6BF635D64D}" type="slidenum">
              <a:rPr lang="zh-CN" altLang="en-US" smtClean="0"/>
              <a:t>‹#›</a:t>
            </a:fld>
            <a:endParaRPr lang="zh-CN" altLang="en-US"/>
          </a:p>
        </p:txBody>
      </p:sp>
    </p:spTree>
    <p:extLst>
      <p:ext uri="{BB962C8B-B14F-4D97-AF65-F5344CB8AC3E}">
        <p14:creationId xmlns:p14="http://schemas.microsoft.com/office/powerpoint/2010/main" val="34114348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E5198B-2D2C-089C-1898-0F5DFA9CC0B3}"/>
              </a:ext>
            </a:extLst>
          </p:cNvPr>
          <p:cNvSpPr>
            <a:spLocks noGrp="1"/>
          </p:cNvSpPr>
          <p:nvPr>
            <p:ph type="title"/>
          </p:nvPr>
        </p:nvSpPr>
        <p:spPr>
          <a:xfrm>
            <a:off x="934453" y="5507059"/>
            <a:ext cx="10515600" cy="1043729"/>
          </a:xfrm>
        </p:spPr>
        <p:txBody>
          <a:bodyPr>
            <a:noAutofit/>
          </a:bodyPr>
          <a:lstStyle/>
          <a:p>
            <a:pPr algn="ctr"/>
            <a:r>
              <a:rPr lang="zh-CN" altLang="en-US" sz="3600" b="0" dirty="0">
                <a:solidFill>
                  <a:srgbClr val="000000"/>
                </a:solidFill>
                <a:effectLst/>
                <a:latin typeface="宋体" panose="02010600030101010101" pitchFamily="2" charset="-122"/>
                <a:ea typeface="宋体" panose="02010600030101010101" pitchFamily="2" charset="-122"/>
              </a:rPr>
              <a:t>企业环境分析与评价 </a:t>
            </a:r>
            <a:endParaRPr lang="zh-CN" altLang="en-US" sz="3200" dirty="0">
              <a:latin typeface="宋体" panose="02010600030101010101" pitchFamily="2" charset="-122"/>
              <a:ea typeface="宋体" panose="02010600030101010101" pitchFamily="2" charset="-122"/>
            </a:endParaRPr>
          </a:p>
        </p:txBody>
      </p:sp>
      <p:pic>
        <p:nvPicPr>
          <p:cNvPr id="1026" name="Picture 2">
            <a:extLst>
              <a:ext uri="{FF2B5EF4-FFF2-40B4-BE49-F238E27FC236}">
                <a16:creationId xmlns:a16="http://schemas.microsoft.com/office/drawing/2014/main" id="{A6AF5866-73B9-0E5D-3D25-95465A4AB7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0" y="829076"/>
            <a:ext cx="5715000" cy="3448050"/>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a:extLst>
              <a:ext uri="{FF2B5EF4-FFF2-40B4-BE49-F238E27FC236}">
                <a16:creationId xmlns:a16="http://schemas.microsoft.com/office/drawing/2014/main" id="{A3AEE4A8-4D6C-1DEE-6D87-8A73176A68AB}"/>
              </a:ext>
            </a:extLst>
          </p:cNvPr>
          <p:cNvSpPr txBox="1"/>
          <p:nvPr/>
        </p:nvSpPr>
        <p:spPr>
          <a:xfrm>
            <a:off x="4215865" y="4600876"/>
            <a:ext cx="4177364" cy="584775"/>
          </a:xfrm>
          <a:prstGeom prst="rect">
            <a:avLst/>
          </a:prstGeom>
          <a:noFill/>
        </p:spPr>
        <p:txBody>
          <a:bodyPr wrap="square" rtlCol="0">
            <a:spAutoFit/>
          </a:bodyPr>
          <a:lstStyle/>
          <a:p>
            <a:pPr algn="ctr"/>
            <a:r>
              <a:rPr lang="zh-CN" altLang="en-US" sz="3200" dirty="0">
                <a:latin typeface="宋体" panose="02010600030101010101" pitchFamily="2" charset="-122"/>
                <a:ea typeface="宋体" panose="02010600030101010101" pitchFamily="2" charset="-122"/>
              </a:rPr>
              <a:t>第七章</a:t>
            </a:r>
          </a:p>
        </p:txBody>
      </p:sp>
    </p:spTree>
    <p:extLst>
      <p:ext uri="{BB962C8B-B14F-4D97-AF65-F5344CB8AC3E}">
        <p14:creationId xmlns:p14="http://schemas.microsoft.com/office/powerpoint/2010/main" val="25979424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FCA1DDB0-BCA1-C1C7-90A9-934EAE2D0F39}"/>
              </a:ext>
            </a:extLst>
          </p:cNvPr>
          <p:cNvSpPr>
            <a:spLocks noGrp="1"/>
          </p:cNvSpPr>
          <p:nvPr>
            <p:ph idx="1"/>
          </p:nvPr>
        </p:nvSpPr>
        <p:spPr>
          <a:xfrm>
            <a:off x="779646" y="673768"/>
            <a:ext cx="10574154" cy="5503195"/>
          </a:xfrm>
        </p:spPr>
        <p:txBody>
          <a:bodyPr/>
          <a:lstStyle/>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（三）机会</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威胁矩阵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结合企业的环境机会矩阵与环境威胁矩阵</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可以确定企业所面临环境的情况。将机会与威胁的分析结果叠加</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可以构成一个新矩阵。</a:t>
            </a:r>
            <a:endParaRPr lang="zh-CN" altLang="en-US" sz="2000" spc="150" dirty="0">
              <a:latin typeface="宋体" panose="02010600030101010101" pitchFamily="2" charset="-122"/>
              <a:ea typeface="宋体" panose="02010600030101010101" pitchFamily="2" charset="-122"/>
            </a:endParaRPr>
          </a:p>
          <a:p>
            <a:pPr marL="0" indent="0">
              <a:buNone/>
            </a:pPr>
            <a:endParaRPr lang="zh-CN" altLang="en-US" dirty="0"/>
          </a:p>
        </p:txBody>
      </p:sp>
      <p:pic>
        <p:nvPicPr>
          <p:cNvPr id="5" name="图片 4">
            <a:extLst>
              <a:ext uri="{FF2B5EF4-FFF2-40B4-BE49-F238E27FC236}">
                <a16:creationId xmlns:a16="http://schemas.microsoft.com/office/drawing/2014/main" id="{D3D6342D-E61D-065B-FF8F-84D638C2C31E}"/>
              </a:ext>
            </a:extLst>
          </p:cNvPr>
          <p:cNvPicPr>
            <a:picLocks noChangeAspect="1"/>
          </p:cNvPicPr>
          <p:nvPr/>
        </p:nvPicPr>
        <p:blipFill>
          <a:blip r:embed="rId2"/>
          <a:stretch>
            <a:fillRect/>
          </a:stretch>
        </p:blipFill>
        <p:spPr>
          <a:xfrm>
            <a:off x="2313271" y="2796140"/>
            <a:ext cx="7565457" cy="3388092"/>
          </a:xfrm>
          <a:prstGeom prst="rect">
            <a:avLst/>
          </a:prstGeom>
        </p:spPr>
      </p:pic>
    </p:spTree>
    <p:extLst>
      <p:ext uri="{BB962C8B-B14F-4D97-AF65-F5344CB8AC3E}">
        <p14:creationId xmlns:p14="http://schemas.microsoft.com/office/powerpoint/2010/main" val="34743331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BC12D7-4A2B-FEFC-A7E2-2FBBA9268438}"/>
              </a:ext>
            </a:extLst>
          </p:cNvPr>
          <p:cNvSpPr>
            <a:spLocks noGrp="1"/>
          </p:cNvSpPr>
          <p:nvPr>
            <p:ph type="title"/>
          </p:nvPr>
        </p:nvSpPr>
        <p:spPr>
          <a:xfrm>
            <a:off x="838200" y="336885"/>
            <a:ext cx="10515600" cy="818147"/>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三、创业宏观环境分析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A0EC6DE9-3DE6-07BA-B5DE-CA70C9469AD4}"/>
              </a:ext>
            </a:extLst>
          </p:cNvPr>
          <p:cNvSpPr>
            <a:spLocks noGrp="1"/>
          </p:cNvSpPr>
          <p:nvPr>
            <p:ph idx="1"/>
          </p:nvPr>
        </p:nvSpPr>
        <p:spPr>
          <a:xfrm>
            <a:off x="770823" y="1299411"/>
            <a:ext cx="10515600" cy="5221703"/>
          </a:xfrm>
        </p:spPr>
        <p:txBody>
          <a:bodyPr>
            <a:noAutofit/>
          </a:bodyPr>
          <a:lstStyle/>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（一）政治环境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1.</a:t>
            </a:r>
            <a:r>
              <a:rPr lang="zh-CN" altLang="en-US" sz="2000" b="0" spc="150" dirty="0">
                <a:solidFill>
                  <a:srgbClr val="000000"/>
                </a:solidFill>
                <a:effectLst/>
                <a:latin typeface="宋体" panose="02010600030101010101" pitchFamily="2" charset="-122"/>
                <a:ea typeface="宋体" panose="02010600030101010101" pitchFamily="2" charset="-122"/>
              </a:rPr>
              <a:t>政治局势</a:t>
            </a:r>
            <a:r>
              <a:rPr lang="en-US" altLang="zh-CN" sz="2000" spc="150" dirty="0">
                <a:solidFill>
                  <a:srgbClr val="000000"/>
                </a:solidFill>
                <a:latin typeface="宋体" panose="02010600030101010101" pitchFamily="2" charset="-122"/>
                <a:ea typeface="宋体" panose="02010600030101010101" pitchFamily="2" charset="-122"/>
              </a:rPr>
              <a:t>  </a:t>
            </a:r>
            <a:r>
              <a:rPr lang="en-US" altLang="zh-CN" sz="2000" b="0" spc="150" dirty="0">
                <a:solidFill>
                  <a:srgbClr val="000000"/>
                </a:solidFill>
                <a:effectLst/>
                <a:latin typeface="宋体" panose="02010600030101010101" pitchFamily="2" charset="-122"/>
                <a:ea typeface="宋体" panose="02010600030101010101" pitchFamily="2" charset="-122"/>
              </a:rPr>
              <a:t>2.</a:t>
            </a:r>
            <a:r>
              <a:rPr lang="zh-CN" altLang="en-US" sz="2000" b="0" spc="150" dirty="0">
                <a:solidFill>
                  <a:srgbClr val="000000"/>
                </a:solidFill>
                <a:effectLst/>
                <a:latin typeface="宋体" panose="02010600030101010101" pitchFamily="2" charset="-122"/>
                <a:ea typeface="宋体" panose="02010600030101010101" pitchFamily="2" charset="-122"/>
              </a:rPr>
              <a:t>政府政策 </a:t>
            </a:r>
            <a:r>
              <a:rPr lang="en-US" altLang="zh-CN" sz="2000" spc="150" dirty="0">
                <a:solidFill>
                  <a:srgbClr val="000000"/>
                </a:solidFill>
                <a:latin typeface="宋体" panose="02010600030101010101" pitchFamily="2" charset="-122"/>
                <a:ea typeface="宋体" panose="02010600030101010101" pitchFamily="2" charset="-122"/>
              </a:rPr>
              <a:t>  </a:t>
            </a:r>
            <a:r>
              <a:rPr lang="en-US" altLang="zh-CN" sz="2000" b="0" spc="150" dirty="0">
                <a:solidFill>
                  <a:srgbClr val="000000"/>
                </a:solidFill>
                <a:effectLst/>
                <a:latin typeface="宋体" panose="02010600030101010101" pitchFamily="2" charset="-122"/>
                <a:ea typeface="宋体" panose="02010600030101010101" pitchFamily="2" charset="-122"/>
              </a:rPr>
              <a:t>3.</a:t>
            </a:r>
            <a:r>
              <a:rPr lang="zh-CN" altLang="en-US" sz="2000" b="0" spc="150" dirty="0">
                <a:solidFill>
                  <a:srgbClr val="000000"/>
                </a:solidFill>
                <a:effectLst/>
                <a:latin typeface="宋体" panose="02010600030101010101" pitchFamily="2" charset="-122"/>
                <a:ea typeface="宋体" panose="02010600030101010101" pitchFamily="2" charset="-122"/>
              </a:rPr>
              <a:t>政策连续性</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4.</a:t>
            </a:r>
            <a:r>
              <a:rPr lang="zh-CN" altLang="en-US" sz="2000" b="0" spc="150" dirty="0">
                <a:solidFill>
                  <a:srgbClr val="000000"/>
                </a:solidFill>
                <a:effectLst/>
                <a:latin typeface="宋体" panose="02010600030101010101" pitchFamily="2" charset="-122"/>
                <a:ea typeface="宋体" panose="02010600030101010101" pitchFamily="2" charset="-122"/>
              </a:rPr>
              <a:t>信用策略 </a:t>
            </a:r>
            <a:r>
              <a:rPr lang="en-US" altLang="zh-CN" sz="2000" spc="150" dirty="0">
                <a:solidFill>
                  <a:srgbClr val="000000"/>
                </a:solidFill>
                <a:latin typeface="宋体" panose="02010600030101010101" pitchFamily="2" charset="-122"/>
                <a:ea typeface="宋体" panose="02010600030101010101" pitchFamily="2" charset="-122"/>
              </a:rPr>
              <a:t>   </a:t>
            </a:r>
            <a:r>
              <a:rPr lang="en-US" altLang="zh-CN" sz="2000" b="0" spc="150" dirty="0">
                <a:solidFill>
                  <a:srgbClr val="000000"/>
                </a:solidFill>
                <a:effectLst/>
                <a:latin typeface="宋体" panose="02010600030101010101" pitchFamily="2" charset="-122"/>
                <a:ea typeface="宋体" panose="02010600030101010101" pitchFamily="2" charset="-122"/>
              </a:rPr>
              <a:t>5.</a:t>
            </a:r>
            <a:r>
              <a:rPr lang="zh-CN" altLang="en-US" sz="2000" b="0" spc="150" dirty="0">
                <a:solidFill>
                  <a:srgbClr val="000000"/>
                </a:solidFill>
                <a:effectLst/>
                <a:latin typeface="宋体" panose="02010600030101010101" pitchFamily="2" charset="-122"/>
                <a:ea typeface="宋体" panose="02010600030101010101" pitchFamily="2" charset="-122"/>
              </a:rPr>
              <a:t>税务政策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6.</a:t>
            </a:r>
            <a:r>
              <a:rPr lang="zh-CN" altLang="en-US" sz="2000" b="0" spc="150" dirty="0">
                <a:solidFill>
                  <a:srgbClr val="000000"/>
                </a:solidFill>
                <a:effectLst/>
                <a:latin typeface="宋体" panose="02010600030101010101" pitchFamily="2" charset="-122"/>
                <a:ea typeface="宋体" panose="02010600030101010101" pitchFamily="2" charset="-122"/>
              </a:rPr>
              <a:t>金融补助策略 </a:t>
            </a:r>
            <a:r>
              <a:rPr lang="en-US" altLang="zh-CN" sz="2000" spc="150" dirty="0">
                <a:solidFill>
                  <a:srgbClr val="000000"/>
                </a:solidFill>
                <a:latin typeface="宋体" panose="02010600030101010101" pitchFamily="2" charset="-122"/>
                <a:ea typeface="宋体" panose="02010600030101010101" pitchFamily="2" charset="-122"/>
              </a:rPr>
              <a:t>   </a:t>
            </a:r>
            <a:r>
              <a:rPr lang="en-US" altLang="zh-CN" sz="2000" b="0" spc="150" dirty="0">
                <a:solidFill>
                  <a:srgbClr val="000000"/>
                </a:solidFill>
                <a:effectLst/>
                <a:latin typeface="宋体" panose="02010600030101010101" pitchFamily="2" charset="-122"/>
                <a:ea typeface="宋体" panose="02010600030101010101" pitchFamily="2" charset="-122"/>
              </a:rPr>
              <a:t>7.</a:t>
            </a:r>
            <a:r>
              <a:rPr lang="zh-CN" altLang="en-US" sz="2000" b="0" spc="150" dirty="0">
                <a:solidFill>
                  <a:srgbClr val="000000"/>
                </a:solidFill>
                <a:effectLst/>
                <a:latin typeface="宋体" panose="02010600030101010101" pitchFamily="2" charset="-122"/>
                <a:ea typeface="宋体" panose="02010600030101010101" pitchFamily="2" charset="-122"/>
              </a:rPr>
              <a:t>技术革新策略 </a:t>
            </a:r>
            <a:endParaRPr lang="en-US" altLang="zh-CN" sz="2000" spc="150" dirty="0">
              <a:solidFill>
                <a:srgbClr val="000000"/>
              </a:solidFill>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8.</a:t>
            </a:r>
            <a:r>
              <a:rPr lang="zh-CN" altLang="en-US" sz="2000" b="0" spc="150" dirty="0">
                <a:solidFill>
                  <a:srgbClr val="000000"/>
                </a:solidFill>
                <a:effectLst/>
                <a:latin typeface="宋体" panose="02010600030101010101" pitchFamily="2" charset="-122"/>
                <a:ea typeface="宋体" panose="02010600030101010101" pitchFamily="2" charset="-122"/>
              </a:rPr>
              <a:t>孵化支持 </a:t>
            </a:r>
            <a:r>
              <a:rPr lang="en-US" altLang="zh-CN" sz="2000" spc="150" dirty="0">
                <a:solidFill>
                  <a:srgbClr val="000000"/>
                </a:solidFill>
                <a:latin typeface="宋体" panose="02010600030101010101" pitchFamily="2" charset="-122"/>
                <a:ea typeface="宋体" panose="02010600030101010101" pitchFamily="2" charset="-122"/>
              </a:rPr>
              <a:t>        </a:t>
            </a:r>
            <a:r>
              <a:rPr lang="en-US" altLang="zh-CN" sz="2000" b="0" spc="150" dirty="0">
                <a:solidFill>
                  <a:srgbClr val="000000"/>
                </a:solidFill>
                <a:effectLst/>
                <a:latin typeface="宋体" panose="02010600030101010101" pitchFamily="2" charset="-122"/>
                <a:ea typeface="宋体" panose="02010600030101010101" pitchFamily="2" charset="-122"/>
              </a:rPr>
              <a:t>9.</a:t>
            </a:r>
            <a:r>
              <a:rPr lang="zh-CN" altLang="en-US" sz="2000" b="0" spc="150" dirty="0">
                <a:solidFill>
                  <a:srgbClr val="000000"/>
                </a:solidFill>
                <a:effectLst/>
                <a:latin typeface="宋体" panose="02010600030101010101" pitchFamily="2" charset="-122"/>
                <a:ea typeface="宋体" panose="02010600030101010101" pitchFamily="2" charset="-122"/>
              </a:rPr>
              <a:t>法规支持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10.</a:t>
            </a:r>
            <a:r>
              <a:rPr lang="zh-CN" altLang="en-US" sz="2000" b="0" spc="150" dirty="0">
                <a:solidFill>
                  <a:srgbClr val="000000"/>
                </a:solidFill>
                <a:effectLst/>
                <a:latin typeface="宋体" panose="02010600030101010101" pitchFamily="2" charset="-122"/>
                <a:ea typeface="宋体" panose="02010600030101010101" pitchFamily="2" charset="-122"/>
              </a:rPr>
              <a:t>财政支持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（二）经济环境</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  经济环境包括经济结构、经济发展阶段、经济周期、资本市场的发展水平、居民收入及其变动趋势等</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它们决定了企业潜在市场的大小。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zh-CN" altLang="en-US" sz="2000" spc="15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0289307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F7563721-1761-CB67-2B47-2EF8D80E2330}"/>
              </a:ext>
            </a:extLst>
          </p:cNvPr>
          <p:cNvSpPr>
            <a:spLocks noGrp="1"/>
          </p:cNvSpPr>
          <p:nvPr>
            <p:ph idx="1"/>
          </p:nvPr>
        </p:nvSpPr>
        <p:spPr>
          <a:xfrm>
            <a:off x="577516" y="288758"/>
            <a:ext cx="10766659" cy="6400799"/>
          </a:xfrm>
        </p:spPr>
        <p:txBody>
          <a:bodyPr>
            <a:normAutofit/>
          </a:bodyPr>
          <a:lstStyle/>
          <a:p>
            <a:pPr marL="0" indent="0">
              <a:lnSpc>
                <a:spcPct val="16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（三）社会环境 </a:t>
            </a:r>
            <a:endParaRPr lang="zh-CN" altLang="en-US" sz="2000" spc="150" dirty="0">
              <a:latin typeface="宋体" panose="02010600030101010101" pitchFamily="2" charset="-122"/>
              <a:ea typeface="宋体" panose="02010600030101010101" pitchFamily="2" charset="-122"/>
            </a:endParaRPr>
          </a:p>
          <a:p>
            <a:pPr marL="0" indent="0">
              <a:lnSpc>
                <a:spcPct val="16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社会环境包括人口结构和社会文化环境等。 </a:t>
            </a:r>
            <a:endParaRPr lang="zh-CN" altLang="en-US" sz="2000" spc="150" dirty="0">
              <a:latin typeface="宋体" panose="02010600030101010101" pitchFamily="2" charset="-122"/>
              <a:ea typeface="宋体" panose="02010600030101010101" pitchFamily="2" charset="-122"/>
            </a:endParaRPr>
          </a:p>
          <a:p>
            <a:pPr marL="0" indent="0">
              <a:lnSpc>
                <a:spcPct val="16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（四）科技环境 </a:t>
            </a:r>
            <a:endParaRPr lang="zh-CN" altLang="en-US" sz="2000" spc="150" dirty="0">
              <a:latin typeface="宋体" panose="02010600030101010101" pitchFamily="2" charset="-122"/>
              <a:ea typeface="宋体" panose="02010600030101010101" pitchFamily="2" charset="-122"/>
            </a:endParaRPr>
          </a:p>
          <a:p>
            <a:pPr marL="0" indent="0">
              <a:lnSpc>
                <a:spcPct val="16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科技环境是社会科技水平、科技政策和科技法规等方面的综合体。</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endParaRPr lang="zh-CN" altLang="en-US" sz="2000" spc="150" dirty="0">
              <a:latin typeface="宋体" panose="02010600030101010101" pitchFamily="2" charset="-122"/>
              <a:ea typeface="宋体" panose="02010600030101010101" pitchFamily="2" charset="-122"/>
            </a:endParaRPr>
          </a:p>
          <a:p>
            <a:pPr marL="0" indent="0">
              <a:lnSpc>
                <a:spcPct val="16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（五）自然环境 </a:t>
            </a:r>
            <a:endParaRPr lang="zh-CN" altLang="en-US" sz="2000" spc="150" dirty="0">
              <a:latin typeface="宋体" panose="02010600030101010101" pitchFamily="2" charset="-122"/>
              <a:ea typeface="宋体" panose="02010600030101010101" pitchFamily="2" charset="-122"/>
            </a:endParaRPr>
          </a:p>
          <a:p>
            <a:pPr marL="0" indent="0">
              <a:lnSpc>
                <a:spcPct val="16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创业者需要考虑他们选择创业的地区的自然条件是否适合创业</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以及是否具备企业所需要的各种资源。</a:t>
            </a:r>
            <a:endParaRPr lang="zh-CN" altLang="en-US" sz="2000" spc="150" dirty="0">
              <a:latin typeface="宋体" panose="02010600030101010101" pitchFamily="2" charset="-122"/>
              <a:ea typeface="宋体" panose="02010600030101010101" pitchFamily="2" charset="-122"/>
            </a:endParaRPr>
          </a:p>
          <a:p>
            <a:pPr marL="0" indent="0">
              <a:lnSpc>
                <a:spcPct val="16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（六）法律环境 </a:t>
            </a:r>
            <a:endParaRPr lang="zh-CN" altLang="en-US" sz="2000" spc="150" dirty="0">
              <a:latin typeface="宋体" panose="02010600030101010101" pitchFamily="2" charset="-122"/>
              <a:ea typeface="宋体" panose="02010600030101010101" pitchFamily="2" charset="-122"/>
            </a:endParaRPr>
          </a:p>
          <a:p>
            <a:pPr marL="0" indent="0">
              <a:lnSpc>
                <a:spcPct val="16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在市场经济环境下</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法律对企业的经营行为进行了规范。</a:t>
            </a:r>
            <a:endParaRPr lang="zh-CN" altLang="en-US" sz="2000" spc="150"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16843255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8B76C1-361D-130D-8726-07F726449ED7}"/>
              </a:ext>
            </a:extLst>
          </p:cNvPr>
          <p:cNvSpPr>
            <a:spLocks noGrp="1"/>
          </p:cNvSpPr>
          <p:nvPr>
            <p:ph type="title"/>
          </p:nvPr>
        </p:nvSpPr>
        <p:spPr>
          <a:xfrm>
            <a:off x="640481" y="356135"/>
            <a:ext cx="10911038" cy="837399"/>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四、行业环境分析</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E2228B1F-DEC3-A5F7-B8F3-6E4AA12AEDC4}"/>
              </a:ext>
            </a:extLst>
          </p:cNvPr>
          <p:cNvSpPr>
            <a:spLocks noGrp="1"/>
          </p:cNvSpPr>
          <p:nvPr>
            <p:ph idx="1"/>
          </p:nvPr>
        </p:nvSpPr>
        <p:spPr>
          <a:xfrm>
            <a:off x="606392" y="1309036"/>
            <a:ext cx="10747408" cy="4867927"/>
          </a:xfrm>
        </p:spPr>
        <p:txBody>
          <a:bodyPr>
            <a:normAutofit/>
          </a:bodyPr>
          <a:lstStyle/>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（一）行业发展阶段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各个行业的发展阶段可以分为</a:t>
            </a:r>
            <a:r>
              <a:rPr lang="en-US" altLang="zh-CN" sz="2000" b="0" spc="150" dirty="0">
                <a:solidFill>
                  <a:srgbClr val="000000"/>
                </a:solidFill>
                <a:effectLst/>
                <a:latin typeface="宋体" panose="02010600030101010101" pitchFamily="2" charset="-122"/>
                <a:ea typeface="宋体" panose="02010600030101010101" pitchFamily="2" charset="-122"/>
              </a:rPr>
              <a:t>4</a:t>
            </a:r>
            <a:r>
              <a:rPr lang="zh-CN" altLang="en-US" sz="2000" b="0" spc="150" dirty="0">
                <a:solidFill>
                  <a:srgbClr val="000000"/>
                </a:solidFill>
                <a:effectLst/>
                <a:latin typeface="宋体" panose="02010600030101010101" pitchFamily="2" charset="-122"/>
                <a:ea typeface="宋体" panose="02010600030101010101" pitchFamily="2" charset="-122"/>
              </a:rPr>
              <a:t>个时期</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孕育期、扩张期、成熟期和衰退期。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（二）行业进入壁垒</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1.</a:t>
            </a:r>
            <a:r>
              <a:rPr lang="zh-CN" altLang="en-US" sz="2000" b="0" spc="150" dirty="0">
                <a:solidFill>
                  <a:srgbClr val="000000"/>
                </a:solidFill>
                <a:effectLst/>
                <a:latin typeface="宋体" panose="02010600030101010101" pitchFamily="2" charset="-122"/>
                <a:ea typeface="宋体" panose="02010600030101010101" pitchFamily="2" charset="-122"/>
              </a:rPr>
              <a:t>规模经济    </a:t>
            </a:r>
            <a:r>
              <a:rPr lang="en-US" altLang="zh-CN" sz="2000" b="0" spc="150" dirty="0">
                <a:solidFill>
                  <a:srgbClr val="000000"/>
                </a:solidFill>
                <a:effectLst/>
                <a:latin typeface="宋体" panose="02010600030101010101" pitchFamily="2" charset="-122"/>
                <a:ea typeface="宋体" panose="02010600030101010101" pitchFamily="2" charset="-122"/>
              </a:rPr>
              <a:t>2.</a:t>
            </a:r>
            <a:r>
              <a:rPr lang="zh-CN" altLang="en-US" sz="2000" b="0" spc="150" dirty="0">
                <a:solidFill>
                  <a:srgbClr val="000000"/>
                </a:solidFill>
                <a:effectLst/>
                <a:latin typeface="宋体" panose="02010600030101010101" pitchFamily="2" charset="-122"/>
                <a:ea typeface="宋体" panose="02010600030101010101" pitchFamily="2" charset="-122"/>
              </a:rPr>
              <a:t>产品差异</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3.</a:t>
            </a:r>
            <a:r>
              <a:rPr lang="zh-CN" altLang="en-US" sz="2000" b="0" spc="150" dirty="0">
                <a:solidFill>
                  <a:srgbClr val="000000"/>
                </a:solidFill>
                <a:effectLst/>
                <a:latin typeface="宋体" panose="02010600030101010101" pitchFamily="2" charset="-122"/>
                <a:ea typeface="宋体" panose="02010600030101010101" pitchFamily="2" charset="-122"/>
              </a:rPr>
              <a:t>顾客品牌转移难度     </a:t>
            </a:r>
            <a:r>
              <a:rPr lang="en-US" altLang="zh-CN" sz="2000" b="0" spc="150" dirty="0">
                <a:solidFill>
                  <a:srgbClr val="000000"/>
                </a:solidFill>
                <a:effectLst/>
                <a:latin typeface="宋体" panose="02010600030101010101" pitchFamily="2" charset="-122"/>
                <a:ea typeface="宋体" panose="02010600030101010101" pitchFamily="2" charset="-122"/>
              </a:rPr>
              <a:t>4.</a:t>
            </a:r>
            <a:r>
              <a:rPr lang="zh-CN" altLang="en-US" sz="2000" b="0" spc="150" dirty="0">
                <a:solidFill>
                  <a:srgbClr val="000000"/>
                </a:solidFill>
                <a:effectLst/>
                <a:latin typeface="宋体" panose="02010600030101010101" pitchFamily="2" charset="-122"/>
                <a:ea typeface="宋体" panose="02010600030101010101" pitchFamily="2" charset="-122"/>
              </a:rPr>
              <a:t>投资需求</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5.</a:t>
            </a:r>
            <a:r>
              <a:rPr lang="zh-CN" altLang="en-US" sz="2000" b="0" spc="150" dirty="0">
                <a:solidFill>
                  <a:srgbClr val="000000"/>
                </a:solidFill>
                <a:effectLst/>
                <a:latin typeface="宋体" panose="02010600030101010101" pitchFamily="2" charset="-122"/>
                <a:ea typeface="宋体" panose="02010600030101010101" pitchFamily="2" charset="-122"/>
              </a:rPr>
              <a:t>转换成本       </a:t>
            </a:r>
            <a:r>
              <a:rPr lang="en-US" altLang="zh-CN" sz="2000" b="0" spc="150" dirty="0">
                <a:solidFill>
                  <a:srgbClr val="000000"/>
                </a:solidFill>
                <a:effectLst/>
                <a:latin typeface="宋体" panose="02010600030101010101" pitchFamily="2" charset="-122"/>
                <a:ea typeface="宋体" panose="02010600030101010101" pitchFamily="2" charset="-122"/>
              </a:rPr>
              <a:t>6.</a:t>
            </a:r>
            <a:r>
              <a:rPr lang="zh-CN" altLang="en-US" sz="2000" b="0" spc="150" dirty="0">
                <a:solidFill>
                  <a:srgbClr val="000000"/>
                </a:solidFill>
                <a:effectLst/>
                <a:latin typeface="宋体" panose="02010600030101010101" pitchFamily="2" charset="-122"/>
                <a:ea typeface="宋体" panose="02010600030101010101" pitchFamily="2" charset="-122"/>
              </a:rPr>
              <a:t>销售渠道限制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7.</a:t>
            </a:r>
            <a:r>
              <a:rPr lang="zh-CN" altLang="en-US" sz="2000" b="0" spc="150" dirty="0">
                <a:solidFill>
                  <a:srgbClr val="000000"/>
                </a:solidFill>
                <a:effectLst/>
                <a:latin typeface="宋体" panose="02010600030101010101" pitchFamily="2" charset="-122"/>
                <a:ea typeface="宋体" panose="02010600030101010101" pitchFamily="2" charset="-122"/>
              </a:rPr>
              <a:t>资源稀缺性      </a:t>
            </a:r>
            <a:r>
              <a:rPr lang="en-US" altLang="zh-CN" sz="2000" b="0" spc="150" dirty="0">
                <a:solidFill>
                  <a:srgbClr val="000000"/>
                </a:solidFill>
                <a:effectLst/>
                <a:latin typeface="宋体" panose="02010600030101010101" pitchFamily="2" charset="-122"/>
                <a:ea typeface="宋体" panose="02010600030101010101" pitchFamily="2" charset="-122"/>
              </a:rPr>
              <a:t>8.</a:t>
            </a:r>
            <a:r>
              <a:rPr lang="zh-CN" altLang="en-US" sz="2000" b="0" spc="150" dirty="0">
                <a:solidFill>
                  <a:srgbClr val="000000"/>
                </a:solidFill>
                <a:effectLst/>
                <a:latin typeface="宋体" panose="02010600030101010101" pitchFamily="2" charset="-122"/>
                <a:ea typeface="宋体" panose="02010600030101010101" pitchFamily="2" charset="-122"/>
              </a:rPr>
              <a:t>技术进步速度</a:t>
            </a:r>
            <a:r>
              <a:rPr lang="zh-CN" altLang="en-US" sz="2000" b="0" dirty="0">
                <a:solidFill>
                  <a:srgbClr val="000000"/>
                </a:solidFill>
                <a:effectLst/>
                <a:latin typeface="宋体" panose="02010600030101010101" pitchFamily="2" charset="-122"/>
                <a:ea typeface="宋体" panose="02010600030101010101" pitchFamily="2" charset="-122"/>
              </a:rPr>
              <a:t> </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0029973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FBA2F6-4693-B114-9360-8CD2E253E2CA}"/>
              </a:ext>
            </a:extLst>
          </p:cNvPr>
          <p:cNvSpPr>
            <a:spLocks noGrp="1"/>
          </p:cNvSpPr>
          <p:nvPr>
            <p:ph type="title"/>
          </p:nvPr>
        </p:nvSpPr>
        <p:spPr>
          <a:xfrm>
            <a:off x="838200" y="394002"/>
            <a:ext cx="10515600" cy="578150"/>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第三节 创业机会识别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13E96911-D530-2818-C572-8FA8D13DCF04}"/>
              </a:ext>
            </a:extLst>
          </p:cNvPr>
          <p:cNvSpPr>
            <a:spLocks noGrp="1"/>
          </p:cNvSpPr>
          <p:nvPr>
            <p:ph idx="1"/>
          </p:nvPr>
        </p:nvSpPr>
        <p:spPr>
          <a:xfrm>
            <a:off x="838200" y="1155032"/>
            <a:ext cx="10515600" cy="5395594"/>
          </a:xfrm>
        </p:spPr>
        <p:txBody>
          <a:bodyPr>
            <a:normAutofit fontScale="92500"/>
          </a:bodyPr>
          <a:lstStyle/>
          <a:p>
            <a:pPr marL="0" indent="0">
              <a:lnSpc>
                <a:spcPct val="160000"/>
              </a:lnSpc>
              <a:buNone/>
            </a:pPr>
            <a:r>
              <a:rPr lang="zh-CN" altLang="en-US" sz="2200" b="0" dirty="0">
                <a:solidFill>
                  <a:srgbClr val="000000"/>
                </a:solidFill>
                <a:effectLst/>
                <a:latin typeface="宋体" panose="02010600030101010101" pitchFamily="2" charset="-122"/>
                <a:ea typeface="宋体" panose="02010600030101010101" pitchFamily="2" charset="-122"/>
              </a:rPr>
              <a:t>一、创业机会的涵义 </a:t>
            </a:r>
            <a:endParaRPr lang="zh-CN" altLang="en-US" sz="2200" dirty="0">
              <a:latin typeface="宋体" panose="02010600030101010101" pitchFamily="2" charset="-122"/>
              <a:ea typeface="宋体" panose="02010600030101010101" pitchFamily="2" charset="-122"/>
            </a:endParaRPr>
          </a:p>
          <a:p>
            <a:pPr marL="0" indent="0">
              <a:lnSpc>
                <a:spcPct val="160000"/>
              </a:lnSpc>
              <a:buNone/>
            </a:pPr>
            <a:r>
              <a:rPr lang="zh-CN" altLang="en-US" sz="2200" b="0" dirty="0">
                <a:solidFill>
                  <a:srgbClr val="000000"/>
                </a:solidFill>
                <a:effectLst/>
                <a:latin typeface="宋体" panose="02010600030101010101" pitchFamily="2" charset="-122"/>
                <a:ea typeface="宋体" panose="02010600030101010101" pitchFamily="2" charset="-122"/>
              </a:rPr>
              <a:t>（一）创业机会 </a:t>
            </a:r>
            <a:endParaRPr lang="en-US" altLang="zh-CN" sz="22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200" b="0" dirty="0">
                <a:solidFill>
                  <a:srgbClr val="000000"/>
                </a:solidFill>
                <a:effectLst/>
                <a:latin typeface="宋体" panose="02010600030101010101" pitchFamily="2" charset="-122"/>
                <a:ea typeface="宋体" panose="02010600030101010101" pitchFamily="2" charset="-122"/>
              </a:rPr>
              <a:t>创业机会则是指创业者们可以抓住的机会</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市场需求尚未得到完全满足便存在创业机会。</a:t>
            </a:r>
            <a:endParaRPr lang="zh-CN" altLang="en-US" sz="2200" dirty="0">
              <a:latin typeface="宋体" panose="02010600030101010101" pitchFamily="2" charset="-122"/>
              <a:ea typeface="宋体" panose="02010600030101010101" pitchFamily="2" charset="-122"/>
            </a:endParaRPr>
          </a:p>
          <a:p>
            <a:pPr marL="0" indent="0">
              <a:lnSpc>
                <a:spcPct val="160000"/>
              </a:lnSpc>
              <a:buNone/>
            </a:pPr>
            <a:r>
              <a:rPr lang="zh-CN" altLang="en-US" sz="2200" b="0" dirty="0">
                <a:solidFill>
                  <a:srgbClr val="000000"/>
                </a:solidFill>
                <a:effectLst/>
                <a:latin typeface="宋体" panose="02010600030101010101" pitchFamily="2" charset="-122"/>
                <a:ea typeface="宋体" panose="02010600030101010101" pitchFamily="2" charset="-122"/>
              </a:rPr>
              <a:t>（二）创业机会的类型</a:t>
            </a:r>
            <a:endParaRPr lang="en-US" altLang="zh-CN" sz="22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200" b="0" dirty="0">
                <a:solidFill>
                  <a:srgbClr val="000000"/>
                </a:solidFill>
                <a:effectLst/>
                <a:latin typeface="宋体" panose="02010600030101010101" pitchFamily="2" charset="-122"/>
                <a:ea typeface="宋体" panose="02010600030101010101" pitchFamily="2" charset="-122"/>
              </a:rPr>
              <a:t>创业机会的类型</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一是在现有产品市场或服务市场中还有尚未满足的客户</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企业可以通过开发新的市场或增加现有产品的新功能、新用途来满足客户</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二是创新、发展、设计及制造出满足人们需求的新型商品</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三是随着社会经济的发展和专业化的推进</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出现新的细分市场。</a:t>
            </a:r>
            <a:endParaRPr lang="en-US" altLang="zh-CN" sz="22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200" b="0" dirty="0">
                <a:solidFill>
                  <a:srgbClr val="000000"/>
                </a:solidFill>
                <a:effectLst/>
                <a:latin typeface="宋体" panose="02010600030101010101" pitchFamily="2" charset="-122"/>
                <a:ea typeface="宋体" panose="02010600030101010101" pitchFamily="2" charset="-122"/>
              </a:rPr>
              <a:t>（三）创业机会的特征</a:t>
            </a:r>
            <a:endParaRPr lang="en-US" altLang="zh-CN" sz="2200" dirty="0">
              <a:solidFill>
                <a:srgbClr val="000000"/>
              </a:solidFill>
              <a:latin typeface="宋体" panose="02010600030101010101" pitchFamily="2" charset="-122"/>
              <a:ea typeface="宋体" panose="02010600030101010101" pitchFamily="2" charset="-122"/>
            </a:endParaRPr>
          </a:p>
          <a:p>
            <a:pPr marL="0" indent="0">
              <a:lnSpc>
                <a:spcPct val="160000"/>
              </a:lnSpc>
              <a:buNone/>
            </a:pPr>
            <a:r>
              <a:rPr lang="en-US" altLang="zh-CN" sz="2200" b="0" dirty="0">
                <a:solidFill>
                  <a:srgbClr val="000000"/>
                </a:solidFill>
                <a:effectLst/>
                <a:latin typeface="宋体" panose="02010600030101010101" pitchFamily="2" charset="-122"/>
                <a:ea typeface="宋体" panose="02010600030101010101" pitchFamily="2" charset="-122"/>
              </a:rPr>
              <a:t>1.</a:t>
            </a:r>
            <a:r>
              <a:rPr lang="zh-CN" altLang="en-US" sz="2200" b="0" dirty="0">
                <a:solidFill>
                  <a:srgbClr val="000000"/>
                </a:solidFill>
                <a:effectLst/>
                <a:latin typeface="宋体" panose="02010600030101010101" pitchFamily="2" charset="-122"/>
                <a:ea typeface="宋体" panose="02010600030101010101" pitchFamily="2" charset="-122"/>
              </a:rPr>
              <a:t>吸引力  </a:t>
            </a:r>
            <a:r>
              <a:rPr lang="en-US" altLang="zh-CN" sz="2200" b="0" dirty="0">
                <a:solidFill>
                  <a:srgbClr val="000000"/>
                </a:solidFill>
                <a:effectLst/>
                <a:latin typeface="宋体" panose="02010600030101010101" pitchFamily="2" charset="-122"/>
                <a:ea typeface="宋体" panose="02010600030101010101" pitchFamily="2" charset="-122"/>
              </a:rPr>
              <a:t>2.</a:t>
            </a:r>
            <a:r>
              <a:rPr lang="zh-CN" altLang="en-US" sz="2200" b="0" dirty="0">
                <a:solidFill>
                  <a:srgbClr val="000000"/>
                </a:solidFill>
                <a:effectLst/>
                <a:latin typeface="宋体" panose="02010600030101010101" pitchFamily="2" charset="-122"/>
                <a:ea typeface="宋体" panose="02010600030101010101" pitchFamily="2" charset="-122"/>
              </a:rPr>
              <a:t>持久性   </a:t>
            </a:r>
            <a:r>
              <a:rPr lang="en-US" altLang="zh-CN" sz="2200" b="0" dirty="0">
                <a:solidFill>
                  <a:srgbClr val="000000"/>
                </a:solidFill>
                <a:effectLst/>
                <a:latin typeface="宋体" panose="02010600030101010101" pitchFamily="2" charset="-122"/>
                <a:ea typeface="宋体" panose="02010600030101010101" pitchFamily="2" charset="-122"/>
              </a:rPr>
              <a:t>3.</a:t>
            </a:r>
            <a:r>
              <a:rPr lang="zh-CN" altLang="en-US" sz="2200" b="0" dirty="0">
                <a:solidFill>
                  <a:srgbClr val="000000"/>
                </a:solidFill>
                <a:effectLst/>
                <a:latin typeface="宋体" panose="02010600030101010101" pitchFamily="2" charset="-122"/>
                <a:ea typeface="宋体" panose="02010600030101010101" pitchFamily="2" charset="-122"/>
              </a:rPr>
              <a:t>适宜性    </a:t>
            </a:r>
            <a:r>
              <a:rPr lang="en-US" altLang="zh-CN" sz="2200" b="0" dirty="0">
                <a:solidFill>
                  <a:srgbClr val="000000"/>
                </a:solidFill>
                <a:effectLst/>
                <a:latin typeface="宋体" panose="02010600030101010101" pitchFamily="2" charset="-122"/>
                <a:ea typeface="宋体" panose="02010600030101010101" pitchFamily="2" charset="-122"/>
              </a:rPr>
              <a:t>4.</a:t>
            </a:r>
            <a:r>
              <a:rPr lang="zh-CN" altLang="en-US" sz="2200" b="0" dirty="0">
                <a:solidFill>
                  <a:srgbClr val="000000"/>
                </a:solidFill>
                <a:effectLst/>
                <a:latin typeface="宋体" panose="02010600030101010101" pitchFamily="2" charset="-122"/>
                <a:ea typeface="宋体" panose="02010600030101010101" pitchFamily="2" charset="-122"/>
              </a:rPr>
              <a:t>可识别性 </a:t>
            </a:r>
            <a:endParaRPr lang="zh-CN" altLang="en-US" sz="2200"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27268215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AAABD9-BED8-D6CF-04D4-43B9187FD3CC}"/>
              </a:ext>
            </a:extLst>
          </p:cNvPr>
          <p:cNvSpPr>
            <a:spLocks noGrp="1"/>
          </p:cNvSpPr>
          <p:nvPr>
            <p:ph type="title"/>
          </p:nvPr>
        </p:nvSpPr>
        <p:spPr>
          <a:xfrm>
            <a:off x="838200" y="317634"/>
            <a:ext cx="10515600" cy="789271"/>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二、德鲁克关于机会来源的理论</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135C3880-740D-D83B-8D6D-8470B3B5C04B}"/>
              </a:ext>
            </a:extLst>
          </p:cNvPr>
          <p:cNvSpPr>
            <a:spLocks noGrp="1"/>
          </p:cNvSpPr>
          <p:nvPr>
            <p:ph idx="1"/>
          </p:nvPr>
        </p:nvSpPr>
        <p:spPr>
          <a:xfrm>
            <a:off x="838200" y="1280159"/>
            <a:ext cx="10515600" cy="5476775"/>
          </a:xfrm>
        </p:spPr>
        <p:txBody>
          <a:bodyPr>
            <a:normAutofit fontScale="47500" lnSpcReduction="20000"/>
          </a:bodyPr>
          <a:lstStyle/>
          <a:p>
            <a:pPr marL="0" indent="0">
              <a:lnSpc>
                <a:spcPct val="150000"/>
              </a:lnSpc>
              <a:buNone/>
            </a:pPr>
            <a:r>
              <a:rPr lang="zh-CN" altLang="en-US" sz="4200" b="0" dirty="0">
                <a:solidFill>
                  <a:srgbClr val="000000"/>
                </a:solidFill>
                <a:effectLst/>
                <a:latin typeface="宋体" panose="02010600030101010101" pitchFamily="2" charset="-122"/>
                <a:ea typeface="宋体" panose="02010600030101010101" pitchFamily="2" charset="-122"/>
              </a:rPr>
              <a:t>（一）意想不到的事情或后果</a:t>
            </a:r>
            <a:endParaRPr lang="en-US" altLang="zh-CN" sz="42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4200" b="0" dirty="0">
                <a:solidFill>
                  <a:srgbClr val="000000"/>
                </a:solidFill>
                <a:effectLst/>
                <a:latin typeface="宋体" panose="02010600030101010101" pitchFamily="2" charset="-122"/>
                <a:ea typeface="宋体" panose="02010600030101010101" pitchFamily="2" charset="-122"/>
              </a:rPr>
              <a:t>创业者经常忽略意外的成功</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因为企业的业务报告中往往只关注产生意外的原因</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而不是关注“成功”这个结果。</a:t>
            </a:r>
            <a:endParaRPr lang="en-US" altLang="zh-CN" sz="42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4200" b="0" dirty="0">
                <a:solidFill>
                  <a:srgbClr val="000000"/>
                </a:solidFill>
                <a:effectLst/>
                <a:latin typeface="宋体" panose="02010600030101010101" pitchFamily="2" charset="-122"/>
                <a:ea typeface="宋体" panose="02010600030101010101" pitchFamily="2" charset="-122"/>
              </a:rPr>
              <a:t>例如</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某个企业的产品在其他行业获得意外的成功</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有了巨额的销量</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但企业的管理者们认为这不属于本企业的经营范围</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就停止这类商品的生产。</a:t>
            </a:r>
            <a:endParaRPr lang="en-US" altLang="zh-CN" sz="42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4200" b="0" dirty="0">
                <a:solidFill>
                  <a:srgbClr val="000000"/>
                </a:solidFill>
                <a:effectLst/>
                <a:latin typeface="宋体" panose="02010600030101010101" pitchFamily="2" charset="-122"/>
                <a:ea typeface="宋体" panose="02010600030101010101" pitchFamily="2" charset="-122"/>
              </a:rPr>
              <a:t>如果企业已经引起了足够的重视</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结果却意外地失败了</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那就意味着可以通过改革</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将失败转化为机会。因为失败的原因可能出乎意料</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所以很难通过分析数据的方法来查找。企业要找出原因</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就得“出去走走</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看看</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听听”。</a:t>
            </a:r>
            <a:endParaRPr lang="en-US" altLang="zh-CN" sz="42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42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4200" b="0" dirty="0">
                <a:solidFill>
                  <a:srgbClr val="000000"/>
                </a:solidFill>
                <a:effectLst/>
                <a:latin typeface="宋体" panose="02010600030101010101" pitchFamily="2" charset="-122"/>
                <a:ea typeface="宋体" panose="02010600030101010101" pitchFamily="2" charset="-122"/>
              </a:rPr>
              <a:t>（二）“前后矛盾”</a:t>
            </a:r>
            <a:endParaRPr lang="en-US" altLang="zh-CN" sz="42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4200" b="0" dirty="0">
                <a:solidFill>
                  <a:srgbClr val="000000"/>
                </a:solidFill>
                <a:effectLst/>
                <a:latin typeface="宋体" panose="02010600030101010101" pitchFamily="2" charset="-122"/>
                <a:ea typeface="宋体" panose="02010600030101010101" pitchFamily="2" charset="-122"/>
              </a:rPr>
              <a:t>“前后矛盾”是指当前发生的事件与人们的想象不同</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一些事情无法被过往经验所解释。</a:t>
            </a:r>
            <a:endParaRPr lang="en-US" altLang="zh-CN" sz="4200" b="0" dirty="0">
              <a:solidFill>
                <a:srgbClr val="000000"/>
              </a:solidFill>
              <a:effectLst/>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30511174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1BAD25EF-7E94-0B41-6FF7-628B00E030C7}"/>
              </a:ext>
            </a:extLst>
          </p:cNvPr>
          <p:cNvSpPr>
            <a:spLocks noGrp="1"/>
          </p:cNvSpPr>
          <p:nvPr>
            <p:ph idx="1"/>
          </p:nvPr>
        </p:nvSpPr>
        <p:spPr>
          <a:xfrm>
            <a:off x="838200" y="1020278"/>
            <a:ext cx="10515600" cy="4822257"/>
          </a:xfrm>
        </p:spPr>
        <p:txBody>
          <a:bodyPr>
            <a:noAutofit/>
          </a:bodyPr>
          <a:lstStyle/>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（三）流程需求</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流程需求通常指企业生产经营的流程中存在不足或者瓶颈。</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（四）行业或市场结构意外变化</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一个稳定的行业或市场结构可能突然发生出乎意料的变化</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这就需要相关企业进行改革以适应新环境。</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要预测结构的变化</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就需要观察行业和市场是否快速增长</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企业管理者们是否制定了不协调的市场细分策略</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行业技术是否趋同</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商业做法是否迅速等。</a:t>
            </a:r>
            <a:endParaRPr lang="en-US" altLang="zh-CN" sz="2000" b="0" dirty="0">
              <a:solidFill>
                <a:srgbClr val="000000"/>
              </a:solidFill>
              <a:effectLst/>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6234338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D8CDDC51-6BDA-208C-0732-C1E9FD5BF9BD}"/>
              </a:ext>
            </a:extLst>
          </p:cNvPr>
          <p:cNvSpPr>
            <a:spLocks noGrp="1"/>
          </p:cNvSpPr>
          <p:nvPr>
            <p:ph idx="1"/>
          </p:nvPr>
        </p:nvSpPr>
        <p:spPr>
          <a:xfrm>
            <a:off x="838200" y="1222408"/>
            <a:ext cx="10515600" cy="4081112"/>
          </a:xfrm>
        </p:spPr>
        <p:txBody>
          <a:bodyPr>
            <a:normAutofit/>
          </a:bodyPr>
          <a:lstStyle/>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（五）人口状况变化</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人口规模和结构的变化变化发生得非常迅速</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且会对市场产生巨大影响</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但是企业很少在意</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在企业的决策中鲜有考虑人口状况变化的。人口状况的变化为创业者提供了许多机会。</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举例来说</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如果某一个国家没有一家大型连锁家具店专门为越来越多的老年人群体提供特别的家具或服务</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那么其他国家的创业者就能 够利用老年人群体日益增长的需求</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通过提供特殊服务打入这个国家的市场。</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18836597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1D5E30F1-DB51-B45E-8B4D-1F0B1E024267}"/>
              </a:ext>
            </a:extLst>
          </p:cNvPr>
          <p:cNvSpPr>
            <a:spLocks noGrp="1"/>
          </p:cNvSpPr>
          <p:nvPr>
            <p:ph idx="1"/>
          </p:nvPr>
        </p:nvSpPr>
        <p:spPr>
          <a:xfrm>
            <a:off x="838200" y="413886"/>
            <a:ext cx="10515600" cy="6112042"/>
          </a:xfrm>
        </p:spPr>
        <p:txBody>
          <a:bodyPr>
            <a:normAutofit fontScale="70000" lnSpcReduction="20000"/>
          </a:bodyPr>
          <a:lstStyle/>
          <a:p>
            <a:pPr marL="0" indent="0">
              <a:lnSpc>
                <a:spcPct val="170000"/>
              </a:lnSpc>
              <a:buNone/>
            </a:pPr>
            <a:r>
              <a:rPr lang="zh-CN" altLang="en-US" sz="4000" b="0" dirty="0">
                <a:solidFill>
                  <a:srgbClr val="000000"/>
                </a:solidFill>
                <a:effectLst/>
                <a:latin typeface="宋体" panose="02010600030101010101" pitchFamily="2" charset="-122"/>
                <a:ea typeface="宋体" panose="02010600030101010101" pitchFamily="2" charset="-122"/>
              </a:rPr>
              <a:t>（六）观念变化</a:t>
            </a:r>
            <a:endParaRPr lang="en-US" altLang="zh-CN" sz="4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800" b="0" dirty="0">
                <a:solidFill>
                  <a:srgbClr val="000000"/>
                </a:solidFill>
                <a:effectLst/>
                <a:latin typeface="宋体" panose="02010600030101010101" pitchFamily="2" charset="-122"/>
                <a:ea typeface="宋体" panose="02010600030101010101" pitchFamily="2" charset="-122"/>
              </a:rPr>
              <a:t>观念的变化很难被发现</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因为消费者心理发生的变化是很难察觉的。出乎意料的成功或失败可能意味着观念的改变</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在出乎意料的成功或失败发生后</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通过对观念的调查</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可以发现改变观念的消费者的数量可能是巨大的。</a:t>
            </a:r>
            <a:endParaRPr lang="en-US" altLang="zh-CN" sz="28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800" b="0" dirty="0">
                <a:solidFill>
                  <a:srgbClr val="000000"/>
                </a:solidFill>
                <a:effectLst/>
                <a:latin typeface="宋体" panose="02010600030101010101" pitchFamily="2" charset="-122"/>
                <a:ea typeface="宋体" panose="02010600030101010101" pitchFamily="2" charset="-122"/>
              </a:rPr>
              <a:t>举例来说</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威廉</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本顿调查发现</a:t>
            </a:r>
            <a:r>
              <a:rPr lang="en-US" altLang="zh-CN" sz="2800" b="0" dirty="0">
                <a:solidFill>
                  <a:srgbClr val="000000"/>
                </a:solidFill>
                <a:effectLst/>
                <a:latin typeface="宋体" panose="02010600030101010101" pitchFamily="2" charset="-122"/>
                <a:ea typeface="宋体" panose="02010600030101010101" pitchFamily="2" charset="-122"/>
              </a:rPr>
              <a:t>,20</a:t>
            </a:r>
            <a:r>
              <a:rPr lang="zh-CN" altLang="en-US" sz="2800" b="0" dirty="0">
                <a:solidFill>
                  <a:srgbClr val="000000"/>
                </a:solidFill>
                <a:effectLst/>
                <a:latin typeface="宋体" panose="02010600030101010101" pitchFamily="2" charset="-122"/>
                <a:ea typeface="宋体" panose="02010600030101010101" pitchFamily="2" charset="-122"/>
              </a:rPr>
              <a:t>世纪</a:t>
            </a:r>
            <a:r>
              <a:rPr lang="en-US" altLang="zh-CN" sz="2800" b="0" dirty="0">
                <a:solidFill>
                  <a:srgbClr val="000000"/>
                </a:solidFill>
                <a:effectLst/>
                <a:latin typeface="宋体" panose="02010600030101010101" pitchFamily="2" charset="-122"/>
                <a:ea typeface="宋体" panose="02010600030101010101" pitchFamily="2" charset="-122"/>
              </a:rPr>
              <a:t>50</a:t>
            </a:r>
            <a:r>
              <a:rPr lang="zh-CN" altLang="en-US" sz="2800" b="0" dirty="0">
                <a:solidFill>
                  <a:srgbClr val="000000"/>
                </a:solidFill>
                <a:effectLst/>
                <a:latin typeface="宋体" panose="02010600030101010101" pitchFamily="2" charset="-122"/>
                <a:ea typeface="宋体" panose="02010600030101010101" pitchFamily="2" charset="-122"/>
              </a:rPr>
              <a:t>年代大多数美国人改用“中产阶级”而不是“工人阶级” 来描述自己</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而且希望通过教育来提高他们的社会地位。正是这种洞察力使他买下了</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大英百科全书</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的版权</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并把它推向了当时的中产阶级。</a:t>
            </a:r>
            <a:endParaRPr lang="zh-CN" altLang="en-US" sz="1800" dirty="0">
              <a:latin typeface="宋体" panose="02010600030101010101" pitchFamily="2" charset="-122"/>
              <a:ea typeface="宋体" panose="02010600030101010101" pitchFamily="2" charset="-122"/>
            </a:endParaRPr>
          </a:p>
          <a:p>
            <a:pPr marL="0" indent="0">
              <a:lnSpc>
                <a:spcPct val="170000"/>
              </a:lnSpc>
              <a:buNone/>
            </a:pPr>
            <a:r>
              <a:rPr lang="zh-CN" altLang="en-US" sz="2800" b="0" dirty="0">
                <a:solidFill>
                  <a:srgbClr val="000000"/>
                </a:solidFill>
                <a:effectLst/>
                <a:latin typeface="宋体" panose="02010600030101010101" pitchFamily="2" charset="-122"/>
                <a:ea typeface="宋体" panose="02010600030101010101" pitchFamily="2" charset="-122"/>
              </a:rPr>
              <a:t>把握机会必须是在适当的时间内</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当企业能够预见未来观念的变化</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但却因为没有找到合适的市场而止步不前时</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会给竞争对手创造机会。但同时要注意的是</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有些企业将某些事物的流行看作是重大观念的变化</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并以之为根据进行创新</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那将给企业带来风险。</a:t>
            </a:r>
            <a:endParaRPr lang="en-US" altLang="zh-CN" sz="28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800" b="0" dirty="0">
                <a:solidFill>
                  <a:srgbClr val="000000"/>
                </a:solidFill>
                <a:effectLst/>
                <a:latin typeface="宋体" panose="02010600030101010101" pitchFamily="2" charset="-122"/>
                <a:ea typeface="宋体" panose="02010600030101010101" pitchFamily="2" charset="-122"/>
              </a:rPr>
              <a:t>由于存在这些风险</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德鲁克建议</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由于观念转变产生的机会应从小规模开始并通过实践检验。 </a:t>
            </a:r>
            <a:endParaRPr lang="en-US" altLang="zh-CN" sz="4000" b="0" dirty="0">
              <a:solidFill>
                <a:srgbClr val="000000"/>
              </a:solidFill>
              <a:effectLst/>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27389509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8D6F7558-5A7C-D0B1-48B4-17E2A01CA63C}"/>
              </a:ext>
            </a:extLst>
          </p:cNvPr>
          <p:cNvSpPr>
            <a:spLocks noGrp="1"/>
          </p:cNvSpPr>
          <p:nvPr>
            <p:ph idx="1"/>
          </p:nvPr>
        </p:nvSpPr>
        <p:spPr>
          <a:xfrm>
            <a:off x="838200" y="1097279"/>
            <a:ext cx="10515600" cy="5079683"/>
          </a:xfrm>
        </p:spPr>
        <p:txBody>
          <a:bodyPr>
            <a:norm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（七）知识的更新</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德鲁克之所以在结尾处才列举了“知识的更新”这种机会的来源</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是因为它难以管理</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无法预见</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花费更高</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而且需要长时间的准备。然而</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目前大多数组织都把新知识的出现放在重要的位置上</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因为它们更容易引发消费者的兴趣。</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需要注意的是</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基于新知识的机会往往可能是失败的</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因为多种新知识可以创造新的产品</a:t>
            </a:r>
            <a:r>
              <a:rPr lang="en-US" altLang="zh-CN" sz="2000" b="0" dirty="0">
                <a:solidFill>
                  <a:srgbClr val="000000"/>
                </a:solidFill>
                <a:effectLst/>
                <a:latin typeface="宋体" panose="02010600030101010101" pitchFamily="2" charset="-122"/>
                <a:ea typeface="宋体" panose="02010600030101010101" pitchFamily="2" charset="-122"/>
              </a:rPr>
              <a:t>, </a:t>
            </a:r>
            <a:r>
              <a:rPr lang="zh-CN" altLang="en-US" sz="2000" b="0" dirty="0">
                <a:solidFill>
                  <a:srgbClr val="000000"/>
                </a:solidFill>
                <a:effectLst/>
                <a:latin typeface="宋体" panose="02010600030101010101" pitchFamily="2" charset="-122"/>
                <a:ea typeface="宋体" panose="02010600030101010101" pitchFamily="2" charset="-122"/>
              </a:rPr>
              <a:t>但单一的新知识却很难创造新的产品</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因此必须多个领域同时取得突破才能让知识的更新转化为市场需求。由于新知识需要与技术和社会在各方面协调一致</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因此组织很难成功引进基于新知识的机会。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基于新知识的机会需要良好的企业管理</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否则难以取得巨大的成功。</a:t>
            </a:r>
            <a:endParaRPr lang="zh-CN" altLang="en-US" sz="2000"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29166053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5E5ED0-FFC9-ACB1-3B93-4FE5A9EAAFDC}"/>
              </a:ext>
            </a:extLst>
          </p:cNvPr>
          <p:cNvSpPr>
            <a:spLocks noGrp="1"/>
          </p:cNvSpPr>
          <p:nvPr>
            <p:ph type="title"/>
          </p:nvPr>
        </p:nvSpPr>
        <p:spPr>
          <a:xfrm>
            <a:off x="838200" y="1010654"/>
            <a:ext cx="6188242" cy="1247926"/>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导入案例 </a:t>
            </a:r>
            <a:br>
              <a:rPr lang="zh-CN" altLang="en-US" dirty="0"/>
            </a:br>
            <a:r>
              <a:rPr lang="zh-CN" altLang="en-US" dirty="0"/>
              <a:t>   </a:t>
            </a:r>
            <a:r>
              <a:rPr lang="zh-CN" altLang="en-US" sz="2400" b="0" dirty="0">
                <a:solidFill>
                  <a:srgbClr val="000000"/>
                </a:solidFill>
                <a:effectLst/>
                <a:latin typeface="宋体" panose="02010600030101010101" pitchFamily="2" charset="-122"/>
                <a:ea typeface="宋体" panose="02010600030101010101" pitchFamily="2" charset="-122"/>
              </a:rPr>
              <a:t>喜茶诞生记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927F3066-60F1-C027-EB0C-2A84620116F0}"/>
              </a:ext>
            </a:extLst>
          </p:cNvPr>
          <p:cNvSpPr>
            <a:spLocks noGrp="1"/>
          </p:cNvSpPr>
          <p:nvPr>
            <p:ph idx="1"/>
          </p:nvPr>
        </p:nvSpPr>
        <p:spPr>
          <a:xfrm>
            <a:off x="838200" y="4100360"/>
            <a:ext cx="6188242" cy="1900991"/>
          </a:xfrm>
        </p:spPr>
        <p:txBody>
          <a:bodyPr>
            <a:normAutofit/>
          </a:bodyPr>
          <a:lstStyle/>
          <a:p>
            <a:pPr marL="0" indent="0">
              <a:lnSpc>
                <a:spcPct val="150000"/>
              </a:lnSpc>
              <a:buNone/>
            </a:pPr>
            <a:r>
              <a:rPr lang="zh-CN" altLang="en-US" sz="2400" b="0" dirty="0">
                <a:solidFill>
                  <a:srgbClr val="000000"/>
                </a:solidFill>
                <a:effectLst/>
                <a:latin typeface="宋体" panose="02010600030101010101" pitchFamily="2" charset="-122"/>
                <a:ea typeface="宋体" panose="02010600030101010101" pitchFamily="2" charset="-122"/>
              </a:rPr>
              <a:t>思考题</a:t>
            </a:r>
            <a:r>
              <a:rPr lang="en-US" altLang="zh-CN" sz="2400" b="0" dirty="0">
                <a:solidFill>
                  <a:srgbClr val="000000"/>
                </a:solidFill>
                <a:effectLst/>
                <a:latin typeface="宋体" panose="02010600030101010101" pitchFamily="2" charset="-122"/>
                <a:ea typeface="宋体" panose="02010600030101010101" pitchFamily="2" charset="-122"/>
              </a:rPr>
              <a:t>: </a:t>
            </a:r>
            <a:endParaRPr lang="zh-CN" altLang="en-US" sz="2400" dirty="0">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1.</a:t>
            </a:r>
            <a:r>
              <a:rPr lang="zh-CN" altLang="en-US" sz="2000" b="0" dirty="0">
                <a:solidFill>
                  <a:srgbClr val="000000"/>
                </a:solidFill>
                <a:effectLst/>
                <a:latin typeface="宋体" panose="02010600030101010101" pitchFamily="2" charset="-122"/>
                <a:ea typeface="宋体" panose="02010600030101010101" pitchFamily="2" charset="-122"/>
              </a:rPr>
              <a:t>喜茶的创始人聂云宸是如何挖掘创业机会的</a:t>
            </a:r>
            <a:r>
              <a:rPr lang="en-US" altLang="zh-CN" sz="2000" b="0" dirty="0">
                <a:solidFill>
                  <a:srgbClr val="000000"/>
                </a:solidFill>
                <a:effectLst/>
                <a:latin typeface="宋体" panose="02010600030101010101" pitchFamily="2" charset="-122"/>
                <a:ea typeface="宋体" panose="02010600030101010101" pitchFamily="2" charset="-122"/>
              </a:rPr>
              <a:t>?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2.</a:t>
            </a:r>
            <a:r>
              <a:rPr lang="zh-CN" altLang="en-US" sz="2000" b="0" dirty="0">
                <a:solidFill>
                  <a:srgbClr val="000000"/>
                </a:solidFill>
                <a:effectLst/>
                <a:latin typeface="宋体" panose="02010600030101010101" pitchFamily="2" charset="-122"/>
                <a:ea typeface="宋体" panose="02010600030101010101" pitchFamily="2" charset="-122"/>
              </a:rPr>
              <a:t>试分析喜茶的创业成功与当时的市场环境有何关联。 </a:t>
            </a:r>
            <a:endParaRPr lang="zh-CN" altLang="en-US" sz="2000" dirty="0">
              <a:latin typeface="宋体" panose="02010600030101010101" pitchFamily="2" charset="-122"/>
              <a:ea typeface="宋体" panose="02010600030101010101" pitchFamily="2" charset="-122"/>
            </a:endParaRPr>
          </a:p>
          <a:p>
            <a:endParaRPr lang="zh-CN" altLang="en-US" dirty="0"/>
          </a:p>
        </p:txBody>
      </p:sp>
      <p:pic>
        <p:nvPicPr>
          <p:cNvPr id="2050" name="Picture 2">
            <a:extLst>
              <a:ext uri="{FF2B5EF4-FFF2-40B4-BE49-F238E27FC236}">
                <a16:creationId xmlns:a16="http://schemas.microsoft.com/office/drawing/2014/main" id="{7BE4F07C-84B9-DAD7-7397-69B6E2045D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5927" y="583534"/>
            <a:ext cx="4494997" cy="43482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19948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4F0027-D3AB-F0C1-620D-6145C5DDC0C9}"/>
              </a:ext>
            </a:extLst>
          </p:cNvPr>
          <p:cNvSpPr>
            <a:spLocks noGrp="1"/>
          </p:cNvSpPr>
          <p:nvPr>
            <p:ph type="title"/>
          </p:nvPr>
        </p:nvSpPr>
        <p:spPr>
          <a:xfrm>
            <a:off x="838200" y="702010"/>
            <a:ext cx="10515600" cy="635902"/>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第四节 创业机会评价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5B33CF21-B1B3-55A1-5B26-3A7785F0CBC2}"/>
              </a:ext>
            </a:extLst>
          </p:cNvPr>
          <p:cNvSpPr>
            <a:spLocks noGrp="1"/>
          </p:cNvSpPr>
          <p:nvPr>
            <p:ph idx="1"/>
          </p:nvPr>
        </p:nvSpPr>
        <p:spPr>
          <a:xfrm>
            <a:off x="838200" y="1568917"/>
            <a:ext cx="10515600" cy="4731451"/>
          </a:xfrm>
        </p:spPr>
        <p:txBody>
          <a:bodyPr>
            <a:normAutofit lnSpcReduction="10000"/>
          </a:bodyPr>
          <a:lstStyle/>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一、创业机会评价的基本原则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（一）全面性和关键性 </a:t>
            </a:r>
            <a:endParaRPr lang="zh-CN" altLang="en-US" sz="2000" dirty="0">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机会评价指标体系既要尽可能全面反映创业机会的全貌</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又要力求抓住关键因素</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突出评价重点</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不能泛泛而谈。 </a:t>
            </a:r>
            <a:endParaRPr lang="zh-CN" altLang="en-US" sz="2000" dirty="0">
              <a:latin typeface="宋体" panose="02010600030101010101" pitchFamily="2" charset="-122"/>
              <a:ea typeface="宋体" panose="02010600030101010101" pitchFamily="2" charset="-122"/>
            </a:endParaRPr>
          </a:p>
          <a:p>
            <a:pPr marL="0" indent="0">
              <a:lnSpc>
                <a:spcPct val="17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（二）科学性和实践性 </a:t>
            </a:r>
            <a:endParaRPr lang="zh-CN" altLang="en-US" sz="2000" dirty="0">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指标体系应正确反映被评价的创业机会中各项要素之间的因果关系、主次关系、隶属关系以及客观机制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在满足系统性要求的前提下</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评价指标要做到内容简洁、含义明确、便于操作。 </a:t>
            </a:r>
            <a:endParaRPr lang="zh-CN" altLang="en-US" sz="2000"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25505961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0159BF43-5A6B-D852-8ABF-882A0E135F18}"/>
              </a:ext>
            </a:extLst>
          </p:cNvPr>
          <p:cNvSpPr>
            <a:spLocks noGrp="1"/>
          </p:cNvSpPr>
          <p:nvPr>
            <p:ph idx="1"/>
          </p:nvPr>
        </p:nvSpPr>
        <p:spPr>
          <a:xfrm>
            <a:off x="838200" y="721895"/>
            <a:ext cx="10515600" cy="5455068"/>
          </a:xfrm>
        </p:spPr>
        <p:txBody>
          <a:bodyPr>
            <a:normAutofit fontScale="70000" lnSpcReduction="20000"/>
          </a:bodyPr>
          <a:lstStyle/>
          <a:p>
            <a:pPr marL="0" indent="0">
              <a:lnSpc>
                <a:spcPct val="170000"/>
              </a:lnSpc>
              <a:buNone/>
            </a:pPr>
            <a:r>
              <a:rPr lang="zh-CN" altLang="en-US" sz="2800" b="0" dirty="0">
                <a:solidFill>
                  <a:srgbClr val="000000"/>
                </a:solidFill>
                <a:effectLst/>
                <a:latin typeface="宋体" panose="02010600030101010101" pitchFamily="2" charset="-122"/>
                <a:ea typeface="宋体" panose="02010600030101010101" pitchFamily="2" charset="-122"/>
              </a:rPr>
              <a:t>（三）排除互斥性和保证逻辑性 </a:t>
            </a:r>
            <a:endParaRPr lang="zh-CN" altLang="en-US" dirty="0">
              <a:latin typeface="宋体" panose="02010600030101010101" pitchFamily="2" charset="-122"/>
              <a:ea typeface="宋体" panose="02010600030101010101" pitchFamily="2" charset="-122"/>
            </a:endParaRPr>
          </a:p>
          <a:p>
            <a:pPr marL="0" indent="0">
              <a:lnSpc>
                <a:spcPct val="170000"/>
              </a:lnSpc>
              <a:buNone/>
            </a:pPr>
            <a:r>
              <a:rPr lang="zh-CN" altLang="en-US" sz="2800" b="0" dirty="0">
                <a:solidFill>
                  <a:srgbClr val="000000"/>
                </a:solidFill>
                <a:effectLst/>
                <a:latin typeface="宋体" panose="02010600030101010101" pitchFamily="2" charset="-122"/>
                <a:ea typeface="宋体" panose="02010600030101010101" pitchFamily="2" charset="-122"/>
              </a:rPr>
              <a:t>在评价指标体系中</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首先要排除具有互斥性的指标</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消除重复设置的指标</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以减少评价结果失真等不合理现象。完全独立无关的指标是不能构成有机整体的</a:t>
            </a:r>
            <a:r>
              <a:rPr lang="en-US" altLang="zh-CN" sz="2800" b="0" dirty="0">
                <a:solidFill>
                  <a:srgbClr val="000000"/>
                </a:solidFill>
                <a:effectLst/>
                <a:latin typeface="宋体" panose="02010600030101010101" pitchFamily="2" charset="-122"/>
                <a:ea typeface="宋体" panose="02010600030101010101" pitchFamily="2" charset="-122"/>
              </a:rPr>
              <a:t>, </a:t>
            </a:r>
            <a:r>
              <a:rPr lang="zh-CN" altLang="en-US" sz="2800" b="0" dirty="0">
                <a:solidFill>
                  <a:srgbClr val="000000"/>
                </a:solidFill>
                <a:effectLst/>
                <a:latin typeface="宋体" panose="02010600030101010101" pitchFamily="2" charset="-122"/>
                <a:ea typeface="宋体" panose="02010600030101010101" pitchFamily="2" charset="-122"/>
              </a:rPr>
              <a:t>因此在评价过程中还需要注意指标之间要有逻辑关系</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将不同指标有机地结合起来。 </a:t>
            </a:r>
            <a:endParaRPr lang="zh-CN" altLang="en-US" dirty="0">
              <a:latin typeface="宋体" panose="02010600030101010101" pitchFamily="2" charset="-122"/>
              <a:ea typeface="宋体" panose="02010600030101010101" pitchFamily="2" charset="-122"/>
            </a:endParaRPr>
          </a:p>
          <a:p>
            <a:pPr marL="0" indent="0">
              <a:lnSpc>
                <a:spcPct val="170000"/>
              </a:lnSpc>
              <a:buNone/>
            </a:pPr>
            <a:r>
              <a:rPr lang="zh-CN" altLang="en-US" sz="2800" b="0" dirty="0">
                <a:solidFill>
                  <a:srgbClr val="000000"/>
                </a:solidFill>
                <a:effectLst/>
                <a:latin typeface="宋体" panose="02010600030101010101" pitchFamily="2" charset="-122"/>
                <a:ea typeface="宋体" panose="02010600030101010101" pitchFamily="2" charset="-122"/>
              </a:rPr>
              <a:t>（四）动态性和稳定性 </a:t>
            </a:r>
            <a:endParaRPr lang="zh-CN" altLang="en-US" dirty="0">
              <a:latin typeface="宋体" panose="02010600030101010101" pitchFamily="2" charset="-122"/>
              <a:ea typeface="宋体" panose="02010600030101010101" pitchFamily="2" charset="-122"/>
            </a:endParaRPr>
          </a:p>
          <a:p>
            <a:pPr marL="0" indent="0">
              <a:lnSpc>
                <a:spcPct val="170000"/>
              </a:lnSpc>
              <a:buNone/>
            </a:pPr>
            <a:r>
              <a:rPr lang="zh-CN" altLang="en-US" sz="2800" b="0" dirty="0">
                <a:solidFill>
                  <a:srgbClr val="000000"/>
                </a:solidFill>
                <a:effectLst/>
                <a:latin typeface="宋体" panose="02010600030101010101" pitchFamily="2" charset="-122"/>
                <a:ea typeface="宋体" panose="02010600030101010101" pitchFamily="2" charset="-122"/>
              </a:rPr>
              <a:t>为了进行综合、动态的比较</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评价指标设置应具备一定的动态性。创业机会评价体系应该同时保持稳定性的特点</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以便通过指标体系来准确分析机会的变化规律。 </a:t>
            </a:r>
            <a:endParaRPr lang="zh-CN" altLang="en-US" dirty="0">
              <a:latin typeface="宋体" panose="02010600030101010101" pitchFamily="2" charset="-122"/>
              <a:ea typeface="宋体" panose="02010600030101010101" pitchFamily="2" charset="-122"/>
            </a:endParaRPr>
          </a:p>
          <a:p>
            <a:pPr marL="0" indent="0">
              <a:lnSpc>
                <a:spcPct val="170000"/>
              </a:lnSpc>
              <a:buNone/>
            </a:pPr>
            <a:r>
              <a:rPr lang="zh-CN" altLang="en-US" sz="2800" b="0" dirty="0">
                <a:solidFill>
                  <a:srgbClr val="000000"/>
                </a:solidFill>
                <a:effectLst/>
                <a:latin typeface="宋体" panose="02010600030101010101" pitchFamily="2" charset="-122"/>
                <a:ea typeface="宋体" panose="02010600030101010101" pitchFamily="2" charset="-122"/>
              </a:rPr>
              <a:t>（五）可比性原则 </a:t>
            </a:r>
            <a:endParaRPr lang="zh-CN" altLang="en-US" dirty="0">
              <a:latin typeface="宋体" panose="02010600030101010101" pitchFamily="2" charset="-122"/>
              <a:ea typeface="宋体" panose="02010600030101010101" pitchFamily="2" charset="-122"/>
            </a:endParaRPr>
          </a:p>
          <a:p>
            <a:pPr marL="0" indent="0">
              <a:lnSpc>
                <a:spcPct val="170000"/>
              </a:lnSpc>
              <a:buNone/>
            </a:pPr>
            <a:r>
              <a:rPr lang="zh-CN" altLang="en-US" sz="2800" b="0" dirty="0">
                <a:solidFill>
                  <a:srgbClr val="000000"/>
                </a:solidFill>
                <a:effectLst/>
                <a:latin typeface="宋体" panose="02010600030101010101" pitchFamily="2" charset="-122"/>
                <a:ea typeface="宋体" panose="02010600030101010101" pitchFamily="2" charset="-122"/>
              </a:rPr>
              <a:t>机会评价体系建立的目的在于识别创业机会的优劣</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帮助创业者选择最佳的创业机会。因此</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指标设定应遵循可比性原则</a:t>
            </a:r>
            <a:r>
              <a:rPr lang="en-US" altLang="zh-CN" sz="2800" b="0" dirty="0">
                <a:solidFill>
                  <a:srgbClr val="000000"/>
                </a:solidFill>
                <a:effectLst/>
                <a:latin typeface="宋体" panose="02010600030101010101" pitchFamily="2" charset="-122"/>
                <a:ea typeface="宋体" panose="02010600030101010101" pitchFamily="2" charset="-122"/>
              </a:rPr>
              <a:t>,</a:t>
            </a:r>
            <a:r>
              <a:rPr lang="zh-CN" altLang="en-US" sz="2800" b="0" dirty="0">
                <a:solidFill>
                  <a:srgbClr val="000000"/>
                </a:solidFill>
                <a:effectLst/>
                <a:latin typeface="宋体" panose="02010600030101010101" pitchFamily="2" charset="-122"/>
                <a:ea typeface="宋体" panose="02010600030101010101" pitchFamily="2" charset="-122"/>
              </a:rPr>
              <a:t>以帮助创业者选择合适的机会。 </a:t>
            </a:r>
            <a:endParaRPr lang="zh-CN" altLang="en-US"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11182170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ACCBF8-0013-F758-7FE8-EBF6D28354D8}"/>
              </a:ext>
            </a:extLst>
          </p:cNvPr>
          <p:cNvSpPr>
            <a:spLocks noGrp="1"/>
          </p:cNvSpPr>
          <p:nvPr>
            <p:ph type="title"/>
          </p:nvPr>
        </p:nvSpPr>
        <p:spPr>
          <a:xfrm>
            <a:off x="838200" y="230372"/>
            <a:ext cx="10515600" cy="587775"/>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二、创业机会评价指标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9CA679D0-077A-14BC-CF91-AC5C89B7F288}"/>
              </a:ext>
            </a:extLst>
          </p:cNvPr>
          <p:cNvSpPr>
            <a:spLocks noGrp="1"/>
          </p:cNvSpPr>
          <p:nvPr>
            <p:ph idx="1"/>
          </p:nvPr>
        </p:nvSpPr>
        <p:spPr>
          <a:xfrm>
            <a:off x="838200" y="1164657"/>
            <a:ext cx="10515600" cy="5462971"/>
          </a:xfrm>
        </p:spPr>
        <p:txBody>
          <a:bodyPr>
            <a:normAutofit fontScale="92500" lnSpcReduction="10000"/>
          </a:bodyPr>
          <a:lstStyle/>
          <a:p>
            <a:pPr marL="0" indent="0">
              <a:lnSpc>
                <a:spcPct val="150000"/>
              </a:lnSpc>
              <a:buNone/>
            </a:pPr>
            <a:r>
              <a:rPr lang="zh-CN" altLang="en-US" sz="2200" b="0" dirty="0">
                <a:solidFill>
                  <a:srgbClr val="000000"/>
                </a:solidFill>
                <a:effectLst/>
                <a:latin typeface="宋体" panose="02010600030101010101" pitchFamily="2" charset="-122"/>
                <a:ea typeface="宋体" panose="02010600030101010101" pitchFamily="2" charset="-122"/>
              </a:rPr>
              <a:t>（一）行业和市场</a:t>
            </a:r>
            <a:endParaRPr lang="en-US" altLang="zh-CN" sz="22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200" b="0" dirty="0">
                <a:solidFill>
                  <a:srgbClr val="000000"/>
                </a:solidFill>
                <a:effectLst/>
                <a:latin typeface="宋体" panose="02010600030101010101" pitchFamily="2" charset="-122"/>
                <a:ea typeface="宋体" panose="02010600030101010101" pitchFamily="2" charset="-122"/>
              </a:rPr>
              <a:t>具备较大发展空间的行业与市场可以提供更多符合消费者需要的产品</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消费者可以通过购买产品或服务获得更多的利益。根据这个逻辑</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消费者的消费趋势可以展示出什么行业与市场是具有吸引力的。因此</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企业可以通过研究消费趋势发现市场机会</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这些市场机会预期会给企业带来持续的收入。</a:t>
            </a:r>
            <a:endParaRPr lang="en-US" altLang="zh-CN" sz="22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200" b="0" dirty="0">
                <a:solidFill>
                  <a:srgbClr val="000000"/>
                </a:solidFill>
                <a:effectLst/>
                <a:latin typeface="宋体" panose="02010600030101010101" pitchFamily="2" charset="-122"/>
                <a:ea typeface="宋体" panose="02010600030101010101" pitchFamily="2" charset="-122"/>
              </a:rPr>
              <a:t>为了规避风险过高和利润减少的问题</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创业者应尽量避免进入竞争激烈的行业和市场。 </a:t>
            </a:r>
            <a:endParaRPr lang="en-US" altLang="zh-CN" sz="22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2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200" b="0" dirty="0">
                <a:solidFill>
                  <a:srgbClr val="000000"/>
                </a:solidFill>
                <a:effectLst/>
                <a:latin typeface="宋体" panose="02010600030101010101" pitchFamily="2" charset="-122"/>
                <a:ea typeface="宋体" panose="02010600030101010101" pitchFamily="2" charset="-122"/>
              </a:rPr>
              <a:t>（二）经济因素 </a:t>
            </a:r>
            <a:endParaRPr lang="en-US" altLang="zh-CN" sz="22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200" b="0" dirty="0">
                <a:solidFill>
                  <a:srgbClr val="000000"/>
                </a:solidFill>
                <a:effectLst/>
                <a:latin typeface="宋体" panose="02010600030101010101" pitchFamily="2" charset="-122"/>
                <a:ea typeface="宋体" panose="02010600030101010101" pitchFamily="2" charset="-122"/>
              </a:rPr>
              <a:t>一般认为</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创业项目必须有</a:t>
            </a:r>
            <a:r>
              <a:rPr lang="en-US" altLang="zh-CN" sz="2200" b="0" dirty="0">
                <a:solidFill>
                  <a:srgbClr val="000000"/>
                </a:solidFill>
                <a:effectLst/>
                <a:latin typeface="宋体" panose="02010600030101010101" pitchFamily="2" charset="-122"/>
                <a:ea typeface="宋体" panose="02010600030101010101" pitchFamily="2" charset="-122"/>
              </a:rPr>
              <a:t>15%</a:t>
            </a:r>
            <a:r>
              <a:rPr lang="zh-CN" altLang="en-US" sz="2200" b="0" dirty="0">
                <a:solidFill>
                  <a:srgbClr val="000000"/>
                </a:solidFill>
                <a:effectLst/>
                <a:latin typeface="宋体" panose="02010600030101010101" pitchFamily="2" charset="-122"/>
                <a:ea typeface="宋体" panose="02010600030101010101" pitchFamily="2" charset="-122"/>
              </a:rPr>
              <a:t>及以上的年投资收益率。如果年投资收益率在</a:t>
            </a:r>
            <a:r>
              <a:rPr lang="en-US" altLang="zh-CN" sz="2200" b="0" dirty="0">
                <a:solidFill>
                  <a:srgbClr val="000000"/>
                </a:solidFill>
                <a:effectLst/>
                <a:latin typeface="宋体" panose="02010600030101010101" pitchFamily="2" charset="-122"/>
                <a:ea typeface="宋体" panose="02010600030101010101" pitchFamily="2" charset="-122"/>
              </a:rPr>
              <a:t>15%</a:t>
            </a:r>
            <a:r>
              <a:rPr lang="zh-CN" altLang="en-US" sz="2200" b="0" dirty="0">
                <a:solidFill>
                  <a:srgbClr val="000000"/>
                </a:solidFill>
                <a:effectLst/>
                <a:latin typeface="宋体" panose="02010600030101010101" pitchFamily="2" charset="-122"/>
                <a:ea typeface="宋体" panose="02010600030101010101" pitchFamily="2" charset="-122"/>
              </a:rPr>
              <a:t>以下</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这个创业项目就需要重新选择。只需要较少或中等资金规模投资的创业机会很有吸引力</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如果创业需要大量投资</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这类创业机会就不那么吸引人了。 </a:t>
            </a:r>
            <a:endParaRPr lang="en-US" altLang="zh-CN" sz="2200" b="0" dirty="0">
              <a:solidFill>
                <a:srgbClr val="000000"/>
              </a:solidFill>
              <a:effectLst/>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21707094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4D0A4C4-EFF8-4FE3-20B2-C6ED31C9FCFC}"/>
              </a:ext>
            </a:extLst>
          </p:cNvPr>
          <p:cNvSpPr>
            <a:spLocks noGrp="1"/>
          </p:cNvSpPr>
          <p:nvPr>
            <p:ph idx="1"/>
          </p:nvPr>
        </p:nvSpPr>
        <p:spPr>
          <a:xfrm>
            <a:off x="838200" y="231006"/>
            <a:ext cx="10515600" cy="6525928"/>
          </a:xfrm>
        </p:spPr>
        <p:txBody>
          <a:bodyPr>
            <a:noAutofit/>
          </a:bodyPr>
          <a:lstStyle/>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zh-CN" altLang="en-US"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（三）退出机制 </a:t>
            </a:r>
            <a:endParaRPr kumimoji="0" lang="en-US" altLang="zh-CN"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zh-CN" altLang="en-US"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合理的退出机制在评估创业 机会方面也非常重要。目前</a:t>
            </a:r>
            <a:r>
              <a:rPr kumimoji="0" lang="en-US" altLang="zh-CN"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a:t>
            </a:r>
            <a:r>
              <a:rPr kumimoji="0" lang="zh-CN" altLang="en-US"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常见的退出方式主要有企业收购、出售、公开发行股票等。</a:t>
            </a:r>
            <a:endParaRPr kumimoji="0" lang="en-US" altLang="zh-CN"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zh-CN" altLang="en-US"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有吸引力的创业机会不仅要使创业者获利</a:t>
            </a:r>
            <a:r>
              <a:rPr kumimoji="0" lang="en-US" altLang="zh-CN"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a:t>
            </a:r>
            <a:r>
              <a:rPr kumimoji="0" lang="zh-CN" altLang="en-US"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而且应该具备合理的退出机制。如果没有合理的退出机制</a:t>
            </a:r>
            <a:r>
              <a:rPr kumimoji="0" lang="en-US" altLang="zh-CN"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a:t>
            </a:r>
            <a:r>
              <a:rPr kumimoji="0" lang="zh-CN" altLang="en-US"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创业机会将变得没有吸引力。 </a:t>
            </a:r>
            <a:endParaRPr kumimoji="0" lang="zh-CN" altLang="en-US" sz="20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（四）优势分析</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如果创业项目拥有专利或者独占性</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局部垄断</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那么企业可以阻止其他竞争者进入市场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独占创业机会。如果创业者能够在价格、成本和销售渠道等方面有强大的控制力</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这样的创业机会就会很有吸引力。</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成本优势是企业竞争优势的主要来源之一</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降低成本可以使企业获得更大的竞争优势</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同时也能获得更多的投资机会。</a:t>
            </a:r>
            <a:endParaRPr lang="zh-CN" altLang="en-US" sz="2000" dirty="0">
              <a:latin typeface="宋体" panose="02010600030101010101" pitchFamily="2" charset="-122"/>
              <a:ea typeface="宋体" panose="02010600030101010101" pitchFamily="2" charset="-122"/>
            </a:endParaRPr>
          </a:p>
          <a:p>
            <a:pPr marL="0" indent="0">
              <a:lnSpc>
                <a:spcPct val="17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endParaRPr lang="zh-CN" altLang="en-US" sz="2000" dirty="0"/>
          </a:p>
        </p:txBody>
      </p:sp>
    </p:spTree>
    <p:extLst>
      <p:ext uri="{BB962C8B-B14F-4D97-AF65-F5344CB8AC3E}">
        <p14:creationId xmlns:p14="http://schemas.microsoft.com/office/powerpoint/2010/main" val="26473889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D4D536B9-EB49-0A24-1418-31CD05154948}"/>
              </a:ext>
            </a:extLst>
          </p:cNvPr>
          <p:cNvSpPr>
            <a:spLocks noGrp="1"/>
          </p:cNvSpPr>
          <p:nvPr>
            <p:ph idx="1"/>
          </p:nvPr>
        </p:nvSpPr>
        <p:spPr>
          <a:xfrm>
            <a:off x="838200" y="1145406"/>
            <a:ext cx="10515600" cy="4629752"/>
          </a:xfrm>
        </p:spPr>
        <p:txBody>
          <a:bodyPr>
            <a:normAutofit/>
          </a:bodyPr>
          <a:lstStyle/>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（五）管理团队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管理团队一般应该具有互补的技能和一致的价值观</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以及在同行业中具有技术、市场和服务等方面的知识和经验。如果缺少强大的管理团队</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这种创业机会就会变得缺乏吸引力。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（六）致命缺陷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有吸引力的创业机会不允许存在致命的缺陷</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存在一个或者多个致命缺陷则会使创业机会失去吸引力。</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5092518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1BC748BB-CC33-09D1-B216-2D8805B38EE7}"/>
              </a:ext>
            </a:extLst>
          </p:cNvPr>
          <p:cNvSpPr>
            <a:spLocks noGrp="1"/>
          </p:cNvSpPr>
          <p:nvPr>
            <p:ph idx="1"/>
          </p:nvPr>
        </p:nvSpPr>
        <p:spPr>
          <a:xfrm>
            <a:off x="838200" y="1087655"/>
            <a:ext cx="10515600" cy="4446871"/>
          </a:xfrm>
        </p:spPr>
        <p:txBody>
          <a:bodyPr>
            <a:normAutofit/>
          </a:bodyPr>
          <a:lstStyle/>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（七）创业者个人的创业标准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创业机会的评价与创业者的个性、能力和期望目标有关。创业机会是否适合要考虑创业者想要做什么以及创业者能够做什么。当然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创业成功与否与创业者的能力和热情密不可分。 </a:t>
            </a:r>
            <a:endParaRPr lang="zh-CN" altLang="en-US" sz="2000" dirty="0">
              <a:latin typeface="宋体" panose="02010600030101010101" pitchFamily="2" charset="-122"/>
              <a:ea typeface="宋体" panose="02010600030101010101" pitchFamily="2" charset="-122"/>
            </a:endParaRPr>
          </a:p>
          <a:p>
            <a:pPr marL="0" indent="0">
              <a:lnSpc>
                <a:spcPct val="16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（八）战略的灵活性 </a:t>
            </a:r>
            <a:endParaRPr lang="zh-CN" altLang="en-US" sz="2000" dirty="0">
              <a:latin typeface="宋体" panose="02010600030101010101" pitchFamily="2" charset="-122"/>
              <a:ea typeface="宋体" panose="02010600030101010101" pitchFamily="2" charset="-122"/>
            </a:endParaRPr>
          </a:p>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在市场比较完善的条件下</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要通过创意防止产品与服务的同质性导致的风险。 此外</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创业者需要通过制定合适的战略以保证经营的灵活性。</a:t>
            </a:r>
            <a:endParaRPr lang="zh-CN" altLang="en-US" sz="2000"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34184915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F1F1A55-51B7-9730-DF4D-866A20F20697}"/>
              </a:ext>
            </a:extLst>
          </p:cNvPr>
          <p:cNvSpPr>
            <a:spLocks noGrp="1"/>
          </p:cNvSpPr>
          <p:nvPr>
            <p:ph type="title"/>
          </p:nvPr>
        </p:nvSpPr>
        <p:spPr>
          <a:xfrm>
            <a:off x="838200" y="620830"/>
            <a:ext cx="10515600" cy="755584"/>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三、评价创业机会的方法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D301A60D-1CB7-0421-1DD2-9C94A09E7ECE}"/>
              </a:ext>
            </a:extLst>
          </p:cNvPr>
          <p:cNvSpPr>
            <a:spLocks noGrp="1"/>
          </p:cNvSpPr>
          <p:nvPr>
            <p:ph idx="1"/>
          </p:nvPr>
        </p:nvSpPr>
        <p:spPr>
          <a:xfrm>
            <a:off x="838200" y="1722921"/>
            <a:ext cx="10515600" cy="4591251"/>
          </a:xfrm>
        </p:spPr>
        <p:txBody>
          <a:bodyPr>
            <a:norm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（一）定性分析法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定性评价</a:t>
            </a:r>
            <a:r>
              <a:rPr lang="en-US" altLang="zh-CN" sz="2000" b="0" dirty="0">
                <a:solidFill>
                  <a:srgbClr val="000000"/>
                </a:solidFill>
                <a:effectLst/>
                <a:latin typeface="宋体" panose="02010600030101010101" pitchFamily="2" charset="-122"/>
                <a:ea typeface="宋体" panose="02010600030101010101" pitchFamily="2" charset="-122"/>
              </a:rPr>
              <a:t>5</a:t>
            </a:r>
            <a:r>
              <a:rPr lang="zh-CN" altLang="en-US" sz="2000" b="0" dirty="0">
                <a:solidFill>
                  <a:srgbClr val="000000"/>
                </a:solidFill>
                <a:effectLst/>
                <a:latin typeface="宋体" panose="02010600030101010101" pitchFamily="2" charset="-122"/>
                <a:ea typeface="宋体" panose="02010600030101010101" pitchFamily="2" charset="-122"/>
              </a:rPr>
              <a:t>个步骤</a:t>
            </a:r>
            <a:r>
              <a:rPr lang="en-US" altLang="zh-CN" sz="2000" b="0" dirty="0">
                <a:solidFill>
                  <a:srgbClr val="000000"/>
                </a:solidFill>
                <a:effectLst/>
                <a:latin typeface="宋体" panose="02010600030101010101" pitchFamily="2" charset="-122"/>
                <a:ea typeface="宋体" panose="02010600030101010101" pitchFamily="2" charset="-122"/>
              </a:rPr>
              <a:t>: </a:t>
            </a: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第一步</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评估新的产品对顾客产生的价值</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判断潜在的阻碍。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第二步</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分析产品在目标市场中的技术风险、财务风险和竞争风险并进行机会评价。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第三步</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确定产品制造过程中能否保证足够批量的生产</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且产品质量可被接受。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第四步</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估算新产品的初始投资金额</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规划融资渠道。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第五步</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把风险因素考虑范围想得更广一些</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即做好控制与管理风险因素的准备。</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8775559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99514775-3750-9381-517B-0AB66EE9A64E}"/>
              </a:ext>
            </a:extLst>
          </p:cNvPr>
          <p:cNvSpPr>
            <a:spLocks noGrp="1"/>
          </p:cNvSpPr>
          <p:nvPr>
            <p:ph idx="1"/>
          </p:nvPr>
        </p:nvSpPr>
        <p:spPr>
          <a:xfrm>
            <a:off x="838200" y="606392"/>
            <a:ext cx="10515600" cy="5900286"/>
          </a:xfrm>
        </p:spPr>
        <p:txBody>
          <a:bodyPr>
            <a:normAutofit lnSpcReduction="10000"/>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（二）定量分析法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1.</a:t>
            </a:r>
            <a:r>
              <a:rPr lang="zh-CN" altLang="en-US" sz="2000" b="0" dirty="0">
                <a:solidFill>
                  <a:srgbClr val="000000"/>
                </a:solidFill>
                <a:effectLst/>
                <a:latin typeface="宋体" panose="02010600030101010101" pitchFamily="2" charset="-122"/>
                <a:ea typeface="宋体" panose="02010600030101010101" pitchFamily="2" charset="-122"/>
              </a:rPr>
              <a:t>标准评分矩阵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通过选择影响企业创业成功的因素</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聘请专业人士对每个因素进行评分</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将各个因素分为不同等级</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最后得出各因素的加权平均值</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综合分析创业机会的成功概率。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2.</a:t>
            </a:r>
            <a:r>
              <a:rPr lang="zh-CN" altLang="en-US" sz="2000" b="0" dirty="0">
                <a:solidFill>
                  <a:srgbClr val="000000"/>
                </a:solidFill>
                <a:effectLst/>
                <a:latin typeface="宋体" panose="02010600030101010101" pitchFamily="2" charset="-122"/>
                <a:ea typeface="宋体" panose="02010600030101010101" pitchFamily="2" charset="-122"/>
              </a:rPr>
              <a:t>方程式法</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对于不同的创业机会</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用特定数值进行计算</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优先级越高的创业机会</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成功的可能性就越大。</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创业机会优先级的方程式表示如下</a:t>
            </a:r>
            <a:r>
              <a:rPr lang="en-US" altLang="zh-CN" sz="2000" b="0" dirty="0">
                <a:solidFill>
                  <a:srgbClr val="000000"/>
                </a:solidFill>
                <a:effectLst/>
                <a:latin typeface="宋体" panose="02010600030101010101" pitchFamily="2" charset="-122"/>
                <a:ea typeface="宋体" panose="02010600030101010101" pitchFamily="2" charset="-122"/>
              </a:rPr>
              <a:t>: </a:t>
            </a: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技术成功概率</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商业成功概率</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年平均销售数量</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售价</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成本</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投资周 期</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总成本</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创业机会优先级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上述方程式中</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技术和商业的成功概率用百分比表示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平均年销售量以销售产品的数量计算</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成本以单位产品成本计算</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投资周期是指预期年销售数量保持稳定的年限。 </a:t>
            </a:r>
            <a:endParaRPr lang="zh-CN" altLang="en-US" sz="2000"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24452823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48011A-834C-A4A2-8CF6-1F39A1DF08A5}"/>
              </a:ext>
            </a:extLst>
          </p:cNvPr>
          <p:cNvSpPr>
            <a:spLocks noGrp="1"/>
          </p:cNvSpPr>
          <p:nvPr>
            <p:ph type="title"/>
          </p:nvPr>
        </p:nvSpPr>
        <p:spPr>
          <a:xfrm>
            <a:off x="838200" y="360948"/>
            <a:ext cx="10515600" cy="630454"/>
          </a:xfrm>
        </p:spPr>
        <p:txBody>
          <a:bodyPr>
            <a:normAutofit fontScale="90000"/>
          </a:bodyPr>
          <a:lstStyle/>
          <a:p>
            <a:br>
              <a:rPr lang="en-US" altLang="zh-CN" sz="2000" b="0" dirty="0">
                <a:solidFill>
                  <a:srgbClr val="000000"/>
                </a:solidFill>
                <a:effectLst/>
                <a:latin typeface="宋体" panose="02010600030101010101" pitchFamily="2" charset="-122"/>
                <a:ea typeface="宋体" panose="02010600030101010101" pitchFamily="2" charset="-122"/>
              </a:rPr>
            </a:br>
            <a:br>
              <a:rPr lang="en-US" altLang="zh-CN" sz="2000" b="0" dirty="0">
                <a:solidFill>
                  <a:srgbClr val="000000"/>
                </a:solidFill>
                <a:effectLst/>
                <a:latin typeface="宋体" panose="02010600030101010101" pitchFamily="2" charset="-122"/>
                <a:ea typeface="宋体" panose="02010600030101010101" pitchFamily="2" charset="-122"/>
              </a:rPr>
            </a:br>
            <a:r>
              <a:rPr lang="zh-CN" altLang="en-US" sz="2700" b="0" dirty="0">
                <a:solidFill>
                  <a:srgbClr val="000000"/>
                </a:solidFill>
                <a:effectLst/>
                <a:latin typeface="宋体" panose="02010600030101010101" pitchFamily="2" charset="-122"/>
                <a:ea typeface="宋体" panose="02010600030101010101" pitchFamily="2" charset="-122"/>
              </a:rPr>
              <a:t>第一节 创业环境分析 </a:t>
            </a:r>
            <a:br>
              <a:rPr lang="zh-CN" altLang="en-US" dirty="0"/>
            </a:br>
            <a:endParaRPr lang="zh-CN" altLang="en-US" dirty="0"/>
          </a:p>
        </p:txBody>
      </p:sp>
      <p:sp>
        <p:nvSpPr>
          <p:cNvPr id="3" name="内容占位符 2">
            <a:extLst>
              <a:ext uri="{FF2B5EF4-FFF2-40B4-BE49-F238E27FC236}">
                <a16:creationId xmlns:a16="http://schemas.microsoft.com/office/drawing/2014/main" id="{6F4ED5BD-03F7-63D9-4182-BFAA33A3BBC2}"/>
              </a:ext>
            </a:extLst>
          </p:cNvPr>
          <p:cNvSpPr>
            <a:spLocks noGrp="1"/>
          </p:cNvSpPr>
          <p:nvPr>
            <p:ph idx="1"/>
          </p:nvPr>
        </p:nvSpPr>
        <p:spPr>
          <a:xfrm>
            <a:off x="838200" y="1097279"/>
            <a:ext cx="10515600" cy="5524901"/>
          </a:xfrm>
        </p:spPr>
        <p:txBody>
          <a:bodyPr>
            <a:noAutofit/>
          </a:bodyPr>
          <a:lstStyle/>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一、创业环境概述 </a:t>
            </a:r>
            <a:br>
              <a:rPr lang="zh-CN" altLang="en-US" sz="2000" dirty="0">
                <a:latin typeface="宋体" panose="02010600030101010101" pitchFamily="2" charset="-122"/>
                <a:ea typeface="宋体" panose="02010600030101010101" pitchFamily="2" charset="-122"/>
              </a:rPr>
            </a:br>
            <a:r>
              <a:rPr lang="zh-CN" altLang="en-US" sz="2000" b="0" dirty="0">
                <a:solidFill>
                  <a:srgbClr val="000000"/>
                </a:solidFill>
                <a:effectLst/>
                <a:latin typeface="宋体" panose="02010600030101010101" pitchFamily="2" charset="-122"/>
                <a:ea typeface="宋体" panose="02010600030101010101" pitchFamily="2" charset="-122"/>
              </a:rPr>
              <a:t>（一）创业环境的概念</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创业环境一般指与创业者的创业与发展有关的各种外部条件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这些条件对创业者的创业活动有较大影响。创业环境一般包含内外两个方面</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外部因素包括政治、经济、社会和文化等</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内部因素是创业者有机会得到的协助与支援。</a:t>
            </a:r>
            <a:endParaRPr lang="zh-CN" altLang="en-US" sz="2000" dirty="0">
              <a:latin typeface="宋体" panose="02010600030101010101" pitchFamily="2" charset="-122"/>
              <a:ea typeface="宋体" panose="02010600030101010101" pitchFamily="2" charset="-122"/>
            </a:endParaRPr>
          </a:p>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（二）创业环境的特征</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en-US" altLang="zh-CN" sz="2000" b="0" dirty="0">
                <a:solidFill>
                  <a:srgbClr val="000000"/>
                </a:solidFill>
                <a:effectLst/>
                <a:latin typeface="宋体" panose="02010600030101010101" pitchFamily="2" charset="-122"/>
                <a:ea typeface="宋体" panose="02010600030101010101" pitchFamily="2" charset="-122"/>
              </a:rPr>
              <a:t>1.</a:t>
            </a:r>
            <a:r>
              <a:rPr lang="zh-CN" altLang="en-US" sz="2000" b="0" dirty="0">
                <a:solidFill>
                  <a:srgbClr val="000000"/>
                </a:solidFill>
                <a:effectLst/>
                <a:latin typeface="宋体" panose="02010600030101010101" pitchFamily="2" charset="-122"/>
                <a:ea typeface="宋体" panose="02010600030101010101" pitchFamily="2" charset="-122"/>
              </a:rPr>
              <a:t>整体性 </a:t>
            </a:r>
            <a:endParaRPr lang="zh-CN" altLang="en-US" sz="2000" dirty="0">
              <a:latin typeface="宋体" panose="02010600030101010101" pitchFamily="2" charset="-122"/>
              <a:ea typeface="宋体" panose="02010600030101010101" pitchFamily="2" charset="-122"/>
            </a:endParaRPr>
          </a:p>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创业环境是一个有机整体</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创业环境分析是对创业环境这一有机整体进行完整分析的过程。在对创业环境进行分析时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必须运用系统的思维方法</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对创业环境进行全面审视</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而不能将创业环境中各要素之间的关系进行分割。 </a:t>
            </a:r>
            <a:endParaRPr lang="en-US" altLang="zh-CN" sz="2000" b="0" dirty="0">
              <a:solidFill>
                <a:srgbClr val="000000"/>
              </a:solidFill>
              <a:effectLst/>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3898709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7FA34F64-092C-FE9E-AD62-44465268AA42}"/>
              </a:ext>
            </a:extLst>
          </p:cNvPr>
          <p:cNvSpPr>
            <a:spLocks noGrp="1"/>
          </p:cNvSpPr>
          <p:nvPr>
            <p:ph idx="1"/>
          </p:nvPr>
        </p:nvSpPr>
        <p:spPr>
          <a:xfrm>
            <a:off x="761198" y="1068404"/>
            <a:ext cx="10515600" cy="5483945"/>
          </a:xfrm>
        </p:spPr>
        <p:txBody>
          <a:bodyPr>
            <a:normAutofit/>
          </a:body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altLang="zh-CN"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2.</a:t>
            </a:r>
            <a:r>
              <a:rPr kumimoji="0" lang="zh-CN" altLang="en-US"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主导性 </a:t>
            </a:r>
            <a:endParaRPr kumimoji="0" lang="zh-CN" altLang="en-US" sz="20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企业在不同发展时期会受到不同要素的影响。</a:t>
            </a:r>
            <a:endParaRPr kumimoji="0" lang="en-US" altLang="zh-CN"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altLang="zh-CN"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3.</a:t>
            </a:r>
            <a:r>
              <a:rPr kumimoji="0" lang="zh-CN" altLang="en-US"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可变性 </a:t>
            </a:r>
            <a:endParaRPr kumimoji="0" lang="zh-CN" altLang="en-US" sz="20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企业的外部环境是不断变化的。变化主要表现在地区产业机构调整、政策法规修改、市场需求波动、消费能力变化等方面</a:t>
            </a:r>
            <a:r>
              <a:rPr kumimoji="0" lang="en-US" altLang="zh-CN"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a:t>
            </a:r>
            <a:r>
              <a:rPr kumimoji="0" lang="zh-CN" altLang="en-US"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这些可能会影响企业的创业成功率。 </a:t>
            </a:r>
            <a:endParaRPr kumimoji="0" lang="en-US" altLang="zh-CN"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altLang="zh-CN"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4.</a:t>
            </a:r>
            <a:r>
              <a:rPr kumimoji="0" lang="zh-CN" altLang="en-US"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差异性 </a:t>
            </a:r>
            <a:endParaRPr kumimoji="0" lang="zh-CN" altLang="en-US" sz="20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创业环境是一个具有地域特色的概念</a:t>
            </a:r>
            <a:r>
              <a:rPr kumimoji="0" lang="en-US" altLang="zh-CN"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a:t>
            </a:r>
            <a:r>
              <a:rPr kumimoji="0" lang="zh-CN" altLang="en-US" sz="20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不同地区的创业环境互有区别。</a:t>
            </a:r>
            <a:endParaRPr kumimoji="0" lang="zh-CN" altLang="en-US" sz="20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endParaRPr lang="en-US" altLang="zh-CN" sz="2800" b="0" dirty="0">
              <a:solidFill>
                <a:srgbClr val="000000"/>
              </a:solidFill>
              <a:effectLst/>
              <a:latin typeface="FZLTHK--GBK1-0"/>
            </a:endParaRPr>
          </a:p>
          <a:p>
            <a:pPr marL="0" indent="0">
              <a:buNone/>
            </a:pPr>
            <a:endParaRPr lang="zh-CN" altLang="en-US" dirty="0"/>
          </a:p>
          <a:p>
            <a:endParaRPr lang="zh-CN" altLang="en-US" dirty="0"/>
          </a:p>
        </p:txBody>
      </p:sp>
    </p:spTree>
    <p:extLst>
      <p:ext uri="{BB962C8B-B14F-4D97-AF65-F5344CB8AC3E}">
        <p14:creationId xmlns:p14="http://schemas.microsoft.com/office/powerpoint/2010/main" val="23052644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4FFFAEB8-6C47-E6D5-8B17-89146AAF1F40}"/>
              </a:ext>
            </a:extLst>
          </p:cNvPr>
          <p:cNvSpPr>
            <a:spLocks noGrp="1"/>
          </p:cNvSpPr>
          <p:nvPr>
            <p:ph idx="1"/>
          </p:nvPr>
        </p:nvSpPr>
        <p:spPr>
          <a:xfrm>
            <a:off x="683394" y="154005"/>
            <a:ext cx="10943924" cy="6429676"/>
          </a:xfrm>
        </p:spPr>
        <p:txBody>
          <a:bodyPr>
            <a:no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（三）创业环境的分类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创业环境的基本分类方式：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1.</a:t>
            </a:r>
            <a:r>
              <a:rPr lang="zh-CN" altLang="en-US" sz="2000" b="0" dirty="0">
                <a:solidFill>
                  <a:srgbClr val="000000"/>
                </a:solidFill>
                <a:effectLst/>
                <a:latin typeface="宋体" panose="02010600030101010101" pitchFamily="2" charset="-122"/>
                <a:ea typeface="宋体" panose="02010600030101010101" pitchFamily="2" charset="-122"/>
              </a:rPr>
              <a:t>按要素分类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根据与企业相关的要素</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 将创业环境分为经济、政治、法律、科技、商业、教育、社会、文化和自然环境。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2.</a:t>
            </a:r>
            <a:r>
              <a:rPr lang="zh-CN" altLang="en-US" sz="2000" b="0" dirty="0">
                <a:solidFill>
                  <a:srgbClr val="000000"/>
                </a:solidFill>
                <a:effectLst/>
                <a:latin typeface="宋体" panose="02010600030101010101" pitchFamily="2" charset="-122"/>
                <a:ea typeface="宋体" panose="02010600030101010101" pitchFamily="2" charset="-122"/>
              </a:rPr>
              <a:t>按层次分级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创业环境被划分为三个层级。第一个层级被称为宏观环境</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 包括创业所在国家或地区的创业氛围与制度等</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第二个层级被称为中观环境</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 包括创业所在城市或乡镇的创业氛围等</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第三个层级被称为微观环境</a:t>
            </a:r>
            <a:r>
              <a:rPr lang="en-US" altLang="zh-CN" sz="2000" b="0">
                <a:solidFill>
                  <a:srgbClr val="000000"/>
                </a:solidFill>
                <a:effectLst/>
                <a:latin typeface="宋体" panose="02010600030101010101" pitchFamily="2" charset="-122"/>
                <a:ea typeface="宋体" panose="02010600030101010101" pitchFamily="2" charset="-122"/>
              </a:rPr>
              <a:t>,</a:t>
            </a:r>
            <a:r>
              <a:rPr lang="zh-CN" altLang="en-US" sz="2000" b="0">
                <a:solidFill>
                  <a:srgbClr val="000000"/>
                </a:solidFill>
                <a:effectLst/>
                <a:latin typeface="宋体" panose="02010600030101010101" pitchFamily="2" charset="-122"/>
                <a:ea typeface="宋体" panose="02010600030101010101" pitchFamily="2" charset="-122"/>
              </a:rPr>
              <a:t>包括</a:t>
            </a:r>
            <a:r>
              <a:rPr lang="zh-CN" altLang="en-US" sz="2000" b="0" dirty="0">
                <a:solidFill>
                  <a:srgbClr val="000000"/>
                </a:solidFill>
                <a:effectLst/>
                <a:latin typeface="宋体" panose="02010600030101010101" pitchFamily="2" charset="-122"/>
                <a:ea typeface="宋体" panose="02010600030101010101" pitchFamily="2" charset="-122"/>
              </a:rPr>
              <a:t>创业企业内部的文化氛围、创造精神和团队精神。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3.</a:t>
            </a:r>
            <a:r>
              <a:rPr lang="zh-CN" altLang="en-US" sz="2000" b="0" dirty="0">
                <a:solidFill>
                  <a:srgbClr val="000000"/>
                </a:solidFill>
                <a:effectLst/>
                <a:latin typeface="宋体" panose="02010600030101010101" pitchFamily="2" charset="-122"/>
                <a:ea typeface="宋体" panose="02010600030101010101" pitchFamily="2" charset="-122"/>
              </a:rPr>
              <a:t>创业的软环境和硬环境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创业环境中的软环境是指政治、经济、法律、文化等各种环境因素</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硬环境是指企业经营环境中的物质基础设施、自然地理位置、区域经济等。</a:t>
            </a:r>
            <a:endParaRPr lang="zh-CN" altLang="en-US" sz="2000" dirty="0"/>
          </a:p>
        </p:txBody>
      </p:sp>
    </p:spTree>
    <p:extLst>
      <p:ext uri="{BB962C8B-B14F-4D97-AF65-F5344CB8AC3E}">
        <p14:creationId xmlns:p14="http://schemas.microsoft.com/office/powerpoint/2010/main" val="5935588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64B2951-DC15-53EE-8CC7-BB133EAE4C34}"/>
              </a:ext>
            </a:extLst>
          </p:cNvPr>
          <p:cNvSpPr>
            <a:spLocks noGrp="1"/>
          </p:cNvSpPr>
          <p:nvPr>
            <p:ph type="title"/>
          </p:nvPr>
        </p:nvSpPr>
        <p:spPr>
          <a:xfrm>
            <a:off x="433137" y="490890"/>
            <a:ext cx="10920663" cy="654517"/>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二、创业环境分析的功能和维度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2F91D77B-E7F4-40ED-5B5F-5C09287D45B7}"/>
              </a:ext>
            </a:extLst>
          </p:cNvPr>
          <p:cNvSpPr>
            <a:spLocks noGrp="1"/>
          </p:cNvSpPr>
          <p:nvPr>
            <p:ph idx="1"/>
          </p:nvPr>
        </p:nvSpPr>
        <p:spPr>
          <a:xfrm>
            <a:off x="625642" y="1405288"/>
            <a:ext cx="10728158" cy="5125452"/>
          </a:xfrm>
        </p:spPr>
        <p:txBody>
          <a:bodyPr>
            <a:normAutofit lnSpcReduction="10000"/>
          </a:bodyPr>
          <a:lstStyle/>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（一）创业环境分析的功能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1.</a:t>
            </a:r>
            <a:r>
              <a:rPr lang="zh-CN" altLang="en-US" sz="2000" b="0" spc="150" dirty="0">
                <a:solidFill>
                  <a:srgbClr val="000000"/>
                </a:solidFill>
                <a:effectLst/>
                <a:latin typeface="宋体" panose="02010600030101010101" pitchFamily="2" charset="-122"/>
                <a:ea typeface="宋体" panose="02010600030101010101" pitchFamily="2" charset="-122"/>
              </a:rPr>
              <a:t>指导创业实践活动    </a:t>
            </a:r>
            <a:r>
              <a:rPr lang="en-US" altLang="zh-CN" sz="2000" b="0" spc="150" dirty="0">
                <a:solidFill>
                  <a:srgbClr val="000000"/>
                </a:solidFill>
                <a:effectLst/>
                <a:latin typeface="宋体" panose="02010600030101010101" pitchFamily="2" charset="-122"/>
                <a:ea typeface="宋体" panose="02010600030101010101" pitchFamily="2" charset="-122"/>
              </a:rPr>
              <a:t>2.</a:t>
            </a:r>
            <a:r>
              <a:rPr lang="zh-CN" altLang="en-US" sz="2000" b="0" spc="150" dirty="0">
                <a:solidFill>
                  <a:srgbClr val="000000"/>
                </a:solidFill>
                <a:effectLst/>
                <a:latin typeface="宋体" panose="02010600030101010101" pitchFamily="2" charset="-122"/>
                <a:ea typeface="宋体" panose="02010600030101010101" pitchFamily="2" charset="-122"/>
              </a:rPr>
              <a:t>提高创业成功率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3.</a:t>
            </a:r>
            <a:r>
              <a:rPr lang="zh-CN" altLang="en-US" sz="2000" b="0" spc="150" dirty="0">
                <a:solidFill>
                  <a:srgbClr val="000000"/>
                </a:solidFill>
                <a:effectLst/>
                <a:latin typeface="宋体" panose="02010600030101010101" pitchFamily="2" charset="-122"/>
                <a:ea typeface="宋体" panose="02010600030101010101" pitchFamily="2" charset="-122"/>
              </a:rPr>
              <a:t>健全创业支撑系统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（二）创业环境分析的八个维度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1.</a:t>
            </a:r>
            <a:r>
              <a:rPr lang="zh-CN" altLang="en-US" sz="2000" b="0" spc="150" dirty="0">
                <a:solidFill>
                  <a:srgbClr val="000000"/>
                </a:solidFill>
                <a:effectLst/>
                <a:latin typeface="宋体" panose="02010600030101010101" pitchFamily="2" charset="-122"/>
                <a:ea typeface="宋体" panose="02010600030101010101" pitchFamily="2" charset="-122"/>
              </a:rPr>
              <a:t>金融支持    </a:t>
            </a:r>
            <a:r>
              <a:rPr lang="en-US" altLang="zh-CN" sz="2000" b="0" spc="150" dirty="0">
                <a:solidFill>
                  <a:srgbClr val="000000"/>
                </a:solidFill>
                <a:effectLst/>
                <a:latin typeface="宋体" panose="02010600030101010101" pitchFamily="2" charset="-122"/>
                <a:ea typeface="宋体" panose="02010600030101010101" pitchFamily="2" charset="-122"/>
              </a:rPr>
              <a:t>2.</a:t>
            </a:r>
            <a:r>
              <a:rPr lang="zh-CN" altLang="en-US" sz="2000" b="0" spc="150" dirty="0">
                <a:solidFill>
                  <a:srgbClr val="000000"/>
                </a:solidFill>
                <a:effectLst/>
                <a:latin typeface="宋体" panose="02010600030101010101" pitchFamily="2" charset="-122"/>
                <a:ea typeface="宋体" panose="02010600030101010101" pitchFamily="2" charset="-122"/>
              </a:rPr>
              <a:t>政府政策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3.</a:t>
            </a:r>
            <a:r>
              <a:rPr lang="zh-CN" altLang="en-US" sz="2000" b="0" spc="150" dirty="0">
                <a:solidFill>
                  <a:srgbClr val="000000"/>
                </a:solidFill>
                <a:effectLst/>
                <a:latin typeface="宋体" panose="02010600030101010101" pitchFamily="2" charset="-122"/>
                <a:ea typeface="宋体" panose="02010600030101010101" pitchFamily="2" charset="-122"/>
              </a:rPr>
              <a:t>政府项目    </a:t>
            </a:r>
            <a:r>
              <a:rPr lang="en-US" altLang="zh-CN" sz="2000" b="0" spc="150" dirty="0">
                <a:solidFill>
                  <a:srgbClr val="000000"/>
                </a:solidFill>
                <a:effectLst/>
                <a:latin typeface="宋体" panose="02010600030101010101" pitchFamily="2" charset="-122"/>
                <a:ea typeface="宋体" panose="02010600030101010101" pitchFamily="2" charset="-122"/>
              </a:rPr>
              <a:t>4.</a:t>
            </a:r>
            <a:r>
              <a:rPr lang="zh-CN" altLang="en-US" sz="2000" b="0" spc="150" dirty="0">
                <a:solidFill>
                  <a:srgbClr val="000000"/>
                </a:solidFill>
                <a:effectLst/>
                <a:latin typeface="宋体" panose="02010600030101010101" pitchFamily="2" charset="-122"/>
                <a:ea typeface="宋体" panose="02010600030101010101" pitchFamily="2" charset="-122"/>
              </a:rPr>
              <a:t>教育与培训</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5.</a:t>
            </a:r>
            <a:r>
              <a:rPr lang="zh-CN" altLang="en-US" sz="2000" b="0" spc="150" dirty="0">
                <a:solidFill>
                  <a:srgbClr val="000000"/>
                </a:solidFill>
                <a:effectLst/>
                <a:latin typeface="宋体" panose="02010600030101010101" pitchFamily="2" charset="-122"/>
                <a:ea typeface="宋体" panose="02010600030101010101" pitchFamily="2" charset="-122"/>
              </a:rPr>
              <a:t>研究开发转移    </a:t>
            </a:r>
            <a:r>
              <a:rPr lang="en-US" altLang="zh-CN" sz="2000" b="0" spc="150" dirty="0">
                <a:solidFill>
                  <a:srgbClr val="000000"/>
                </a:solidFill>
                <a:effectLst/>
                <a:latin typeface="宋体" panose="02010600030101010101" pitchFamily="2" charset="-122"/>
                <a:ea typeface="宋体" panose="02010600030101010101" pitchFamily="2" charset="-122"/>
              </a:rPr>
              <a:t>6.</a:t>
            </a:r>
            <a:r>
              <a:rPr lang="zh-CN" altLang="en-US" sz="2000" b="0" spc="150" dirty="0">
                <a:solidFill>
                  <a:srgbClr val="000000"/>
                </a:solidFill>
                <a:effectLst/>
                <a:latin typeface="宋体" panose="02010600030101010101" pitchFamily="2" charset="-122"/>
                <a:ea typeface="宋体" panose="02010600030101010101" pitchFamily="2" charset="-122"/>
              </a:rPr>
              <a:t>商务环境与有形基础设施</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7.</a:t>
            </a:r>
            <a:r>
              <a:rPr lang="zh-CN" altLang="en-US" sz="2000" b="0" spc="150" dirty="0">
                <a:solidFill>
                  <a:srgbClr val="000000"/>
                </a:solidFill>
                <a:effectLst/>
                <a:latin typeface="宋体" panose="02010600030101010101" pitchFamily="2" charset="-122"/>
                <a:ea typeface="宋体" panose="02010600030101010101" pitchFamily="2" charset="-122"/>
              </a:rPr>
              <a:t>市场开放程度    </a:t>
            </a:r>
            <a:r>
              <a:rPr lang="en-US" altLang="zh-CN" sz="2000" b="0" spc="150" dirty="0">
                <a:solidFill>
                  <a:srgbClr val="000000"/>
                </a:solidFill>
                <a:effectLst/>
                <a:latin typeface="宋体" panose="02010600030101010101" pitchFamily="2" charset="-122"/>
                <a:ea typeface="宋体" panose="02010600030101010101" pitchFamily="2" charset="-122"/>
              </a:rPr>
              <a:t>8.</a:t>
            </a:r>
            <a:r>
              <a:rPr lang="zh-CN" altLang="en-US" sz="2000" b="0" spc="150" dirty="0">
                <a:solidFill>
                  <a:srgbClr val="000000"/>
                </a:solidFill>
                <a:effectLst/>
                <a:latin typeface="宋体" panose="02010600030101010101" pitchFamily="2" charset="-122"/>
                <a:ea typeface="宋体" panose="02010600030101010101" pitchFamily="2" charset="-122"/>
              </a:rPr>
              <a:t>文化及社会规范</a:t>
            </a:r>
            <a:endParaRPr lang="zh-CN" altLang="en-US" sz="2000" spc="15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94361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0ADD17-9442-4809-A109-072ADE151DB4}"/>
              </a:ext>
            </a:extLst>
          </p:cNvPr>
          <p:cNvSpPr>
            <a:spLocks noGrp="1"/>
          </p:cNvSpPr>
          <p:nvPr>
            <p:ph type="title"/>
          </p:nvPr>
        </p:nvSpPr>
        <p:spPr>
          <a:xfrm>
            <a:off x="765609" y="486075"/>
            <a:ext cx="10660781" cy="683393"/>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第二节 创业市场调查</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2B9A9A7F-40F0-B9F4-0278-D1640E5E6D8F}"/>
              </a:ext>
            </a:extLst>
          </p:cNvPr>
          <p:cNvSpPr>
            <a:spLocks noGrp="1"/>
          </p:cNvSpPr>
          <p:nvPr>
            <p:ph idx="1"/>
          </p:nvPr>
        </p:nvSpPr>
        <p:spPr>
          <a:xfrm>
            <a:off x="693019" y="1511167"/>
            <a:ext cx="10660782" cy="4860758"/>
          </a:xfrm>
        </p:spPr>
        <p:txBody>
          <a:bodyPr>
            <a:noAutofit/>
          </a:bodyPr>
          <a:lstStyle/>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一、创业环境的调查方法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（一）主观反馈法   （二）抽样调查法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（三）问卷调查法</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（五）座谈访问法 </a:t>
            </a:r>
            <a:r>
              <a:rPr lang="en-US" altLang="zh-CN" sz="2000" spc="150" dirty="0">
                <a:solidFill>
                  <a:srgbClr val="000000"/>
                </a:solidFill>
                <a:latin typeface="宋体" panose="02010600030101010101" pitchFamily="2" charset="-122"/>
                <a:ea typeface="宋体" panose="02010600030101010101" pitchFamily="2" charset="-122"/>
              </a:rPr>
              <a:t>  </a:t>
            </a:r>
            <a:r>
              <a:rPr lang="zh-CN" altLang="en-US" sz="2000" b="0" spc="150" dirty="0">
                <a:solidFill>
                  <a:srgbClr val="000000"/>
                </a:solidFill>
                <a:effectLst/>
                <a:latin typeface="宋体" panose="02010600030101010101" pitchFamily="2" charset="-122"/>
                <a:ea typeface="宋体" panose="02010600030101010101" pitchFamily="2" charset="-122"/>
              </a:rPr>
              <a:t>（六）个案分析法 </a:t>
            </a:r>
            <a:endParaRPr lang="en-US" altLang="zh-CN" sz="2000" spc="150" dirty="0">
              <a:solidFill>
                <a:srgbClr val="000000"/>
              </a:solidFill>
              <a:latin typeface="宋体" panose="02010600030101010101" pitchFamily="2" charset="-122"/>
              <a:ea typeface="宋体" panose="02010600030101010101" pitchFamily="2" charset="-122"/>
            </a:endParaRPr>
          </a:p>
        </p:txBody>
      </p:sp>
      <p:pic>
        <p:nvPicPr>
          <p:cNvPr id="1026" name="Picture 2">
            <a:extLst>
              <a:ext uri="{FF2B5EF4-FFF2-40B4-BE49-F238E27FC236}">
                <a16:creationId xmlns:a16="http://schemas.microsoft.com/office/drawing/2014/main" id="{AE3AE6BF-80EA-AE31-6F80-86C1D93EF0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31806" y="2764858"/>
            <a:ext cx="4462914" cy="3246438"/>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BD451647-777F-CC99-C879-CDBB26007BE6}"/>
              </a:ext>
            </a:extLst>
          </p:cNvPr>
          <p:cNvSpPr txBox="1"/>
          <p:nvPr/>
        </p:nvSpPr>
        <p:spPr>
          <a:xfrm>
            <a:off x="7318407" y="1859740"/>
            <a:ext cx="2868330" cy="400110"/>
          </a:xfrm>
          <a:prstGeom prst="rect">
            <a:avLst/>
          </a:prstGeom>
          <a:noFill/>
        </p:spPr>
        <p:txBody>
          <a:bodyPr wrap="square" rtlCol="0">
            <a:spAutoFit/>
          </a:bodyPr>
          <a:lstStyle/>
          <a:p>
            <a:r>
              <a:rPr kumimoji="0" lang="zh-CN" altLang="en-US" sz="2000" b="0" i="0" u="none" strike="noStrike" kern="1200" cap="none" spc="15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（四）个人访谈法</a:t>
            </a:r>
            <a:endParaRPr lang="zh-CN" altLang="en-US" dirty="0"/>
          </a:p>
        </p:txBody>
      </p:sp>
    </p:spTree>
    <p:extLst>
      <p:ext uri="{BB962C8B-B14F-4D97-AF65-F5344CB8AC3E}">
        <p14:creationId xmlns:p14="http://schemas.microsoft.com/office/powerpoint/2010/main" val="690717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94C068-C01F-1740-6599-D35D7FD6B7A7}"/>
              </a:ext>
            </a:extLst>
          </p:cNvPr>
          <p:cNvSpPr>
            <a:spLocks noGrp="1"/>
          </p:cNvSpPr>
          <p:nvPr>
            <p:ph type="title"/>
          </p:nvPr>
        </p:nvSpPr>
        <p:spPr>
          <a:xfrm>
            <a:off x="838200" y="365126"/>
            <a:ext cx="10515600" cy="895784"/>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二、创业环境矩阵分析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709BBF1C-686E-A04B-07A7-C9F5D363AB1A}"/>
              </a:ext>
            </a:extLst>
          </p:cNvPr>
          <p:cNvSpPr>
            <a:spLocks noGrp="1"/>
          </p:cNvSpPr>
          <p:nvPr>
            <p:ph idx="1"/>
          </p:nvPr>
        </p:nvSpPr>
        <p:spPr>
          <a:xfrm>
            <a:off x="731520" y="1559293"/>
            <a:ext cx="10622280" cy="4933582"/>
          </a:xfrm>
        </p:spPr>
        <p:txBody>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一）机会矩阵</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采用机会矩阵分析创业环境中的机会要素</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横轴代表机会的吸引力</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即在获得成功后所能获得的收益的多寡</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纵轴代表机会出现的概率。</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endParaRPr lang="en-US" altLang="zh-CN" sz="1800" b="0" dirty="0">
              <a:solidFill>
                <a:srgbClr val="000000"/>
              </a:solidFill>
              <a:effectLst/>
              <a:latin typeface="FZLTHK--GBK1-0"/>
            </a:endParaRPr>
          </a:p>
          <a:p>
            <a:pPr marL="0" indent="0">
              <a:buNone/>
            </a:pPr>
            <a:endParaRPr lang="en-US" altLang="zh-CN" sz="1800" b="0" dirty="0">
              <a:solidFill>
                <a:srgbClr val="000000"/>
              </a:solidFill>
              <a:effectLst/>
              <a:latin typeface="FZLTHK--GBK1-0"/>
            </a:endParaRPr>
          </a:p>
          <a:p>
            <a:pPr marL="0" indent="0">
              <a:buNone/>
            </a:pPr>
            <a:endParaRPr lang="en-US" altLang="zh-CN" sz="1800" b="0" dirty="0">
              <a:solidFill>
                <a:srgbClr val="000000"/>
              </a:solidFill>
              <a:effectLst/>
              <a:latin typeface="FZLTHK--GBK1-0"/>
            </a:endParaRPr>
          </a:p>
          <a:p>
            <a:pPr marL="0" indent="0">
              <a:buNone/>
            </a:pPr>
            <a:endParaRPr lang="en-US" altLang="zh-CN" sz="1800" dirty="0">
              <a:solidFill>
                <a:srgbClr val="000000"/>
              </a:solidFill>
              <a:latin typeface="FZLTHK--GBK1-0"/>
            </a:endParaRPr>
          </a:p>
          <a:p>
            <a:pPr marL="0" indent="0">
              <a:buNone/>
            </a:pPr>
            <a:endParaRPr lang="en-US" altLang="zh-CN" sz="1800" b="0" dirty="0">
              <a:solidFill>
                <a:srgbClr val="000000"/>
              </a:solidFill>
              <a:effectLst/>
              <a:latin typeface="FZLTHK--GBK1-0"/>
            </a:endParaRPr>
          </a:p>
          <a:p>
            <a:pPr marL="0" indent="0">
              <a:buNone/>
            </a:pPr>
            <a:endParaRPr lang="en-US" altLang="zh-CN" sz="1800" dirty="0">
              <a:solidFill>
                <a:srgbClr val="000000"/>
              </a:solidFill>
              <a:latin typeface="FZLTHK--GBK1-0"/>
            </a:endParaRPr>
          </a:p>
          <a:p>
            <a:pPr marL="0" indent="0">
              <a:buNone/>
            </a:pPr>
            <a:endParaRPr lang="en-US" altLang="zh-CN" sz="1800" b="0" dirty="0">
              <a:solidFill>
                <a:srgbClr val="000000"/>
              </a:solidFill>
              <a:effectLst/>
              <a:latin typeface="FZLTHK--GBK1-0"/>
            </a:endParaRPr>
          </a:p>
          <a:p>
            <a:pPr marL="0" indent="0">
              <a:buNone/>
            </a:pPr>
            <a:endParaRPr lang="en-US" altLang="zh-CN" sz="1800" b="0" dirty="0">
              <a:solidFill>
                <a:srgbClr val="000000"/>
              </a:solidFill>
              <a:effectLst/>
              <a:latin typeface="FZLTHK--GBK1-0"/>
            </a:endParaRPr>
          </a:p>
        </p:txBody>
      </p:sp>
      <p:pic>
        <p:nvPicPr>
          <p:cNvPr id="7" name="图片 6">
            <a:extLst>
              <a:ext uri="{FF2B5EF4-FFF2-40B4-BE49-F238E27FC236}">
                <a16:creationId xmlns:a16="http://schemas.microsoft.com/office/drawing/2014/main" id="{C8A160C0-D339-9FD2-DBFB-54B745E1F3DF}"/>
              </a:ext>
            </a:extLst>
          </p:cNvPr>
          <p:cNvPicPr>
            <a:picLocks noChangeAspect="1"/>
          </p:cNvPicPr>
          <p:nvPr/>
        </p:nvPicPr>
        <p:blipFill>
          <a:blip r:embed="rId2"/>
          <a:stretch>
            <a:fillRect/>
          </a:stretch>
        </p:blipFill>
        <p:spPr>
          <a:xfrm>
            <a:off x="2886789" y="3515627"/>
            <a:ext cx="6074332" cy="3063873"/>
          </a:xfrm>
          <a:prstGeom prst="rect">
            <a:avLst/>
          </a:prstGeom>
        </p:spPr>
      </p:pic>
    </p:spTree>
    <p:extLst>
      <p:ext uri="{BB962C8B-B14F-4D97-AF65-F5344CB8AC3E}">
        <p14:creationId xmlns:p14="http://schemas.microsoft.com/office/powerpoint/2010/main" val="39314626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AD472A67-8BC6-970C-E795-C4E393FB9A86}"/>
              </a:ext>
            </a:extLst>
          </p:cNvPr>
          <p:cNvSpPr>
            <a:spLocks noGrp="1"/>
          </p:cNvSpPr>
          <p:nvPr>
            <p:ph idx="1"/>
          </p:nvPr>
        </p:nvSpPr>
        <p:spPr>
          <a:xfrm>
            <a:off x="673768" y="748413"/>
            <a:ext cx="10680032" cy="5428549"/>
          </a:xfrm>
        </p:spPr>
        <p:txBody>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二）威胁矩阵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采用威胁矩阵分析创业环境中的威胁要素</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横轴代表该威胁的严重性</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纵轴代表该威胁出现的概率。</a:t>
            </a:r>
            <a:endParaRPr lang="zh-CN" altLang="en-US" sz="2000" spc="150" dirty="0">
              <a:latin typeface="宋体" panose="02010600030101010101" pitchFamily="2" charset="-122"/>
              <a:ea typeface="宋体" panose="02010600030101010101" pitchFamily="2" charset="-122"/>
            </a:endParaRPr>
          </a:p>
          <a:p>
            <a:pPr marL="0" indent="0">
              <a:buNone/>
            </a:pPr>
            <a:endParaRPr lang="zh-CN" altLang="en-US" dirty="0"/>
          </a:p>
        </p:txBody>
      </p:sp>
      <p:pic>
        <p:nvPicPr>
          <p:cNvPr id="5" name="图片 4">
            <a:extLst>
              <a:ext uri="{FF2B5EF4-FFF2-40B4-BE49-F238E27FC236}">
                <a16:creationId xmlns:a16="http://schemas.microsoft.com/office/drawing/2014/main" id="{B88296A6-56B5-975D-47FD-17C47AEAD2F6}"/>
              </a:ext>
            </a:extLst>
          </p:cNvPr>
          <p:cNvPicPr>
            <a:picLocks noChangeAspect="1"/>
          </p:cNvPicPr>
          <p:nvPr/>
        </p:nvPicPr>
        <p:blipFill>
          <a:blip r:embed="rId2"/>
          <a:stretch>
            <a:fillRect/>
          </a:stretch>
        </p:blipFill>
        <p:spPr>
          <a:xfrm>
            <a:off x="2464067" y="2733575"/>
            <a:ext cx="7295950" cy="3530016"/>
          </a:xfrm>
          <a:prstGeom prst="rect">
            <a:avLst/>
          </a:prstGeom>
        </p:spPr>
      </p:pic>
    </p:spTree>
    <p:extLst>
      <p:ext uri="{BB962C8B-B14F-4D97-AF65-F5344CB8AC3E}">
        <p14:creationId xmlns:p14="http://schemas.microsoft.com/office/powerpoint/2010/main" val="189084682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TotalTime>
  <Words>2903</Words>
  <Application>Microsoft Office PowerPoint</Application>
  <PresentationFormat>宽屏</PresentationFormat>
  <Paragraphs>173</Paragraphs>
  <Slides>27</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27</vt:i4>
      </vt:variant>
    </vt:vector>
  </HeadingPairs>
  <TitlesOfParts>
    <vt:vector size="33" baseType="lpstr">
      <vt:lpstr>FZLTHK--GBK1-0</vt:lpstr>
      <vt:lpstr>等线</vt:lpstr>
      <vt:lpstr>等线 Light</vt:lpstr>
      <vt:lpstr>宋体</vt:lpstr>
      <vt:lpstr>Arial</vt:lpstr>
      <vt:lpstr>Office 主题​​</vt:lpstr>
      <vt:lpstr>企业环境分析与评价 </vt:lpstr>
      <vt:lpstr>导入案例     喜茶诞生记 </vt:lpstr>
      <vt:lpstr>  第一节 创业环境分析  </vt:lpstr>
      <vt:lpstr>PowerPoint 演示文稿</vt:lpstr>
      <vt:lpstr>PowerPoint 演示文稿</vt:lpstr>
      <vt:lpstr>二、创业环境分析的功能和维度 </vt:lpstr>
      <vt:lpstr>第二节 创业市场调查</vt:lpstr>
      <vt:lpstr>二、创业环境矩阵分析 </vt:lpstr>
      <vt:lpstr>PowerPoint 演示文稿</vt:lpstr>
      <vt:lpstr>PowerPoint 演示文稿</vt:lpstr>
      <vt:lpstr>三、创业宏观环境分析 </vt:lpstr>
      <vt:lpstr>PowerPoint 演示文稿</vt:lpstr>
      <vt:lpstr>四、行业环境分析</vt:lpstr>
      <vt:lpstr>第三节 创业机会识别 </vt:lpstr>
      <vt:lpstr>二、德鲁克关于机会来源的理论</vt:lpstr>
      <vt:lpstr>PowerPoint 演示文稿</vt:lpstr>
      <vt:lpstr>PowerPoint 演示文稿</vt:lpstr>
      <vt:lpstr>PowerPoint 演示文稿</vt:lpstr>
      <vt:lpstr>PowerPoint 演示文稿</vt:lpstr>
      <vt:lpstr>第四节 创业机会评价 </vt:lpstr>
      <vt:lpstr>PowerPoint 演示文稿</vt:lpstr>
      <vt:lpstr>二、创业机会评价指标 </vt:lpstr>
      <vt:lpstr>PowerPoint 演示文稿</vt:lpstr>
      <vt:lpstr>PowerPoint 演示文稿</vt:lpstr>
      <vt:lpstr>PowerPoint 演示文稿</vt:lpstr>
      <vt:lpstr>三、评价创业机会的方法 </vt:lpstr>
      <vt:lpstr>PowerPoint 演示文稿</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金玲 王</dc:creator>
  <cp:lastModifiedBy>金玲 王</cp:lastModifiedBy>
  <cp:revision>4</cp:revision>
  <dcterms:created xsi:type="dcterms:W3CDTF">2024-12-03T08:40:28Z</dcterms:created>
  <dcterms:modified xsi:type="dcterms:W3CDTF">2024-12-12T07:51:55Z</dcterms:modified>
</cp:coreProperties>
</file>