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sldIdLst>
    <p:sldId id="256" r:id="rId4"/>
    <p:sldId id="260" r:id="rId5"/>
    <p:sldId id="333" r:id="rId6"/>
    <p:sldId id="334" r:id="rId7"/>
    <p:sldId id="335" r:id="rId8"/>
    <p:sldId id="336" r:id="rId9"/>
    <p:sldId id="337" r:id="rId10"/>
    <p:sldId id="338" r:id="rId11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DFF"/>
    <a:srgbClr val="C9CACA"/>
    <a:srgbClr val="106EB8"/>
    <a:srgbClr val="71B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22"/>
    <p:restoredTop sz="94677"/>
  </p:normalViewPr>
  <p:slideViewPr>
    <p:cSldViewPr snapToGrid="0">
      <p:cViewPr varScale="1">
        <p:scale>
          <a:sx n="55" d="100"/>
          <a:sy n="55" d="100"/>
        </p:scale>
        <p:origin x="224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265" y="5165090"/>
            <a:ext cx="2324100" cy="108902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270" y="6282690"/>
            <a:ext cx="12190095" cy="574675"/>
          </a:xfrm>
          <a:prstGeom prst="rect">
            <a:avLst/>
          </a:prstGeom>
          <a:solidFill>
            <a:srgbClr val="C9CACA"/>
          </a:soli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900" y="5632450"/>
            <a:ext cx="2324100" cy="10890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41835" cy="6858000"/>
            <a:chOff x="0" y="0"/>
            <a:chExt cx="19121" cy="10800"/>
          </a:xfrm>
        </p:grpSpPr>
        <p:sp>
          <p:nvSpPr>
            <p:cNvPr id="4" name="文本框 3"/>
            <p:cNvSpPr txBox="1"/>
            <p:nvPr/>
          </p:nvSpPr>
          <p:spPr>
            <a:xfrm>
              <a:off x="6087" y="5428"/>
              <a:ext cx="721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刘庆林  邓  刚  刘秀红 ◎ 主编</a:t>
              </a:r>
              <a:endParaRPr lang="zh-CN" altLang="en-US" sz="2000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24" y="3593"/>
              <a:ext cx="755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国际贸易实务</a:t>
              </a:r>
              <a:endParaRPr lang="zh-CN" altLang="en-US" sz="5400" b="1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13338" y="4864"/>
              <a:ext cx="10549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600" b="1" dirty="0">
                  <a:solidFill>
                    <a:srgbClr val="71B42B"/>
                  </a:solidFill>
                </a:rPr>
                <a:t>P</a:t>
              </a:r>
              <a:r>
                <a:rPr kumimoji="1" lang="en-US" altLang="zh-CN" sz="3600" b="1" dirty="0">
                  <a:solidFill>
                    <a:srgbClr val="106EB8"/>
                  </a:solidFill>
                </a:rPr>
                <a:t>ractice</a:t>
              </a:r>
              <a:r>
                <a:rPr kumimoji="1" lang="zh-CN" altLang="en-US" sz="3600" b="1" dirty="0"/>
                <a:t> 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of</a:t>
              </a:r>
              <a:r>
                <a:rPr kumimoji="1" lang="en-GB" altLang="zh-CN" sz="3600" b="1" dirty="0"/>
                <a:t>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I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nternational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T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rade</a:t>
              </a:r>
              <a:endParaRPr kumimoji="1" lang="zh-CN" altLang="en-US" sz="3600" b="1" dirty="0">
                <a:solidFill>
                  <a:srgbClr val="106EB8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17982" cy="1034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9766"/>
              <a:ext cx="17982" cy="1034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47" y="5157"/>
              <a:ext cx="7552" cy="120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" y="1260"/>
              <a:ext cx="8976" cy="14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4835" t="17244" b="11150"/>
            <a:stretch>
              <a:fillRect/>
            </a:stretch>
          </p:blipFill>
          <p:spPr>
            <a:xfrm>
              <a:off x="14428" y="8352"/>
              <a:ext cx="3554" cy="12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 rotWithShape="1">
          <a:blip r:embed="rId1">
            <a:alphaModFix amt="23000"/>
          </a:blip>
          <a:srcRect l="5946" t="60577" r="35312" b="11306"/>
          <a:stretch>
            <a:fillRect/>
          </a:stretch>
        </p:blipFill>
        <p:spPr>
          <a:xfrm>
            <a:off x="2771775" y="992980"/>
            <a:ext cx="7050003" cy="4670582"/>
          </a:xfr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4835" t="17244" b="11150"/>
          <a:stretch>
            <a:fillRect/>
          </a:stretch>
        </p:blipFill>
        <p:spPr>
          <a:xfrm>
            <a:off x="9821545" y="5663565"/>
            <a:ext cx="2256790" cy="7956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589530" y="993140"/>
            <a:ext cx="7484745" cy="795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第十三章　跨境电子商务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94685" y="2013585"/>
            <a:ext cx="7089140" cy="3967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跨境电子商务的概念及特征	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跨境电子商务的基本分类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跨境电子商务的交易流程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第四节　跨境电子商务的业务形态发展演化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第五节　电子商务对国际贸易的影响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跨境电子商务的概念及特征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9005" y="1487805"/>
            <a:ext cx="9537065" cy="4554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 跨境电子商务的概念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跨境电子商务概念界定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狭义：跨境网络零售业务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zh-CN" altLang="en-US" sz="2000"/>
              <a:t>广义：跨境网络零售</a:t>
            </a:r>
            <a:r>
              <a:rPr lang="en-US" altLang="zh-CN" sz="2000"/>
              <a:t> + 由技术驱动的跨境电子商务创新活动</a:t>
            </a:r>
            <a:endParaRPr lang="en-US" altLang="zh-CN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跨境电子商务的参与主体：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en-US" altLang="zh-CN" sz="2000"/>
              <a:t>1.</a:t>
            </a:r>
            <a:r>
              <a:rPr lang="zh-CN" altLang="en-US" sz="2000"/>
              <a:t>跨境电子商务卖家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en-US" altLang="zh-CN" sz="2000"/>
              <a:t>2.</a:t>
            </a:r>
            <a:r>
              <a:rPr lang="zh-CN" altLang="en-US" sz="2000"/>
              <a:t>跨境电子商务交易平台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en-US" altLang="zh-CN" sz="2000"/>
              <a:t>3.</a:t>
            </a:r>
            <a:r>
              <a:rPr lang="zh-CN" altLang="en-US" sz="2000"/>
              <a:t>跨境电子商务服务商</a:t>
            </a:r>
            <a:endParaRPr lang="zh-CN" altLang="en-US" sz="2000"/>
          </a:p>
          <a:p>
            <a:pPr lvl="2">
              <a:lnSpc>
                <a:spcPct val="150000"/>
              </a:lnSpc>
            </a:pPr>
            <a:r>
              <a:rPr lang="en-US" altLang="zh-CN" sz="2000"/>
              <a:t>4.</a:t>
            </a:r>
            <a:r>
              <a:rPr lang="zh-CN" altLang="en-US" sz="2000"/>
              <a:t>跨境电子商务公共服务平台</a:t>
            </a:r>
            <a:endParaRPr lang="zh-CN" altLang="en-US" sz="2000"/>
          </a:p>
          <a:p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1523365" y="55816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跨境电子商务的概念及特征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0090" y="1631315"/>
            <a:ext cx="1101090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二、 跨境电子商务的特征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技术驱动贸易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是国际贸易的新业态、新模式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(三) 实务创新与监管环境之间相互调整与适应</a:t>
            </a:r>
            <a:endParaRPr lang="zh-CN" altLang="en-US" sz="2000"/>
          </a:p>
          <a:p>
            <a:pPr lvl="0">
              <a:lnSpc>
                <a:spcPct val="150000"/>
              </a:lnSpc>
            </a:pPr>
            <a:r>
              <a:rPr lang="zh-CN" altLang="en-US" sz="2000"/>
              <a:t>三、 跨境电子商务与传统国际贸易的区别：信息沟通、产品展示、商务合同的签订、订单执行等</a:t>
            </a:r>
            <a:endParaRPr lang="zh-CN" altLang="en-US" sz="2000"/>
          </a:p>
          <a:p>
            <a:pPr lvl="0">
              <a:lnSpc>
                <a:spcPct val="150000"/>
              </a:lnSpc>
            </a:pPr>
            <a:r>
              <a:rPr lang="zh-CN" altLang="en-US" sz="2000"/>
              <a:t>四、 跨境电子商务与国内电子商务的区别：业务环节、交易主体、交易风险、适用规则等</a:t>
            </a:r>
            <a:endParaRPr lang="zh-CN" altLang="en-US"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跨境电子商务的基本分类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0745" y="1214120"/>
            <a:ext cx="8971915" cy="5737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/>
              <a:t>一、 按市场主体划分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(一) B2B跨境电子商务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(二) B2C跨境电子商务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(三) C2C跨境电子商务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二、 按服务类型或交易流程划分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(一) 交易前: 信息服务平台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(二) 交易中: 在线交易平台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(三) 交易后: 外贸综合服务平台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三、 按进出口货物流动方向划分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(一) 出口型跨境电子商务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(二) 进口型跨境电子商务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四、 按主体服务类型划分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(一) 代运营服务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(二) 外贸综合服务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(三) 支付服务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(四) 物流服务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(五) 供应链管理服务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跨境电子商务的交易流程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7580" y="1602740"/>
            <a:ext cx="758190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 交易前的准备工作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选择目标市场、选择目标客户、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二、 交易磋商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询价、发价、还价和接受（受盘）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三、 合同的签订和履行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酝酿、起草文本、签字盖章</a:t>
            </a:r>
            <a:endParaRPr lang="zh-CN" altLang="en-US" sz="2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第四节　跨境电子商务的业务形态发展演化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5330" y="1226820"/>
            <a:ext cx="1128268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 跨境电子商务1.0阶段</a:t>
            </a:r>
            <a:endParaRPr lang="zh-CN" altLang="en-US" sz="200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/>
              <a:t>网上展示、线下交易</a:t>
            </a:r>
            <a:endParaRPr sz="200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/>
              <a:t>盈利模式</a:t>
            </a:r>
            <a:r>
              <a:rPr lang="zh-CN" sz="2000"/>
              <a:t>：</a:t>
            </a:r>
            <a:r>
              <a:rPr sz="2000"/>
              <a:t>向进行信息展示的企业收取会员费</a:t>
            </a:r>
            <a:endParaRPr sz="2000"/>
          </a:p>
          <a:p>
            <a:pPr>
              <a:lnSpc>
                <a:spcPct val="150000"/>
              </a:lnSpc>
            </a:pPr>
            <a:r>
              <a:rPr lang="zh-CN" altLang="en-US" sz="2000"/>
              <a:t>二、 跨境电子商务2.0阶段</a:t>
            </a:r>
            <a:endParaRPr lang="zh-CN" altLang="en-US" sz="200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线下交易、支付、物流等服务全部实现电子化</a:t>
            </a:r>
            <a:endParaRPr lang="zh-CN" altLang="en-US" sz="200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营收来源：交易佣金、平台营销推广服务、支付服务、物流服务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三、 跨境电子商务3.0阶段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大型工厂上线、跨境B类买家成规模、中大额订单比例提升、大型服务商加入、移动用户量爆发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四、 跨境电子商务4.0阶段</a:t>
            </a:r>
            <a:endParaRPr lang="zh-CN" altLang="en-US" sz="200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中国跨境电子商务出口全球领先</a:t>
            </a:r>
            <a:endParaRPr lang="zh-CN" altLang="en-US" sz="200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品牌出海的战略需求上升</a:t>
            </a:r>
            <a:endParaRPr lang="zh-CN" altLang="en-US" sz="200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大数据和人工智能运用</a:t>
            </a:r>
            <a:endParaRPr lang="zh-CN" altLang="en-US" sz="2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1220" y="1601470"/>
            <a:ext cx="79400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 电子商务改变了国际贸易的运行方式和运行环境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二、 电子商务促进了国际贸易流通渠道的变革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三、 电子商务使国际贸易经营主体发生变化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四、 电子商务使国际贸易经营管理方式发生变化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五、 电子商务使国际贸易成本结构发生变化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六、 电子商务创造新的国际贸易营销模式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七、 电子商务使国际贸易竞争方式发生变化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八、 电子商务使国际贸易监管方式发生变化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九、 电子商务影响国际贸易政策的取向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第五节　电子商务对国际贸易的影响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1192</Words>
  <Application>WPS 演示</Application>
  <PresentationFormat>宽屏</PresentationFormat>
  <Paragraphs>92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Songti SC</vt:lpstr>
      <vt:lpstr>黑体</vt:lpstr>
      <vt:lpstr>微软雅黑</vt:lpstr>
      <vt:lpstr>Arial Unicode MS</vt:lpstr>
      <vt:lpstr>等线 Light</vt:lpstr>
      <vt:lpstr>等线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Yuxuan Wu</dc:creator>
  <cp:lastModifiedBy>F0450</cp:lastModifiedBy>
  <cp:revision>17</cp:revision>
  <dcterms:created xsi:type="dcterms:W3CDTF">2025-08-16T14:13:00Z</dcterms:created>
  <dcterms:modified xsi:type="dcterms:W3CDTF">2025-08-28T06:53:05Z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683BEBA8A97D046E3D0BA0681DD7D797_42</vt:lpwstr>
  </property>
  <property fmtid="{D5CDD505-2E9C-101B-9397-08002B2CF9AE}" pid="3" name="KSOProductBuildVer">
    <vt:lpwstr>2052-12.8.2.17148</vt:lpwstr>
  </property>
</Properties>
</file>