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68E7038-1803-4113-A57A-B68F5B27AF5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701E89E2-D723-4D01-8906-C037D7B042F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A68E7038-1803-4113-A57A-B68F5B27AF53}"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01E89E2-D723-4D01-8906-C037D7B042FD}"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68E7038-1803-4113-A57A-B68F5B27AF53}"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836712"/>
            <a:ext cx="7851648" cy="1828800"/>
          </a:xfrm>
        </p:spPr>
        <p:txBody>
          <a:bodyPr>
            <a:normAutofit fontScale="90000"/>
          </a:bodyPr>
          <a:lstStyle/>
          <a:p>
            <a:pPr algn="ctr"/>
            <a:r>
              <a:rPr lang="zh-CN" altLang="zh-CN" dirty="0"/>
              <a:t>第十一章</a:t>
            </a:r>
            <a:br>
              <a:rPr lang="zh-CN" altLang="zh-CN" dirty="0"/>
            </a:br>
            <a:r>
              <a:rPr lang="zh-CN" altLang="zh-CN" dirty="0"/>
              <a:t>商品品牌、色彩与包装心理</a:t>
            </a:r>
            <a:endParaRPr lang="zh-CN" altLang="zh-CN" dirty="0"/>
          </a:p>
        </p:txBody>
      </p:sp>
      <p:sp>
        <p:nvSpPr>
          <p:cNvPr id="3" name="副标题 2"/>
          <p:cNvSpPr>
            <a:spLocks noGrp="1"/>
          </p:cNvSpPr>
          <p:nvPr>
            <p:ph type="subTitle" idx="1"/>
          </p:nvPr>
        </p:nvSpPr>
        <p:spPr>
          <a:xfrm>
            <a:off x="539552" y="4077072"/>
            <a:ext cx="7854696" cy="2072672"/>
          </a:xfrm>
        </p:spPr>
        <p:txBody>
          <a:bodyPr>
            <a:normAutofit fontScale="675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掌握品牌、色彩、包装的基本概念</a:t>
            </a:r>
            <a:r>
              <a:rPr lang="en-US" altLang="zh-CN" dirty="0"/>
              <a:t>;</a:t>
            </a:r>
            <a:endParaRPr lang="zh-CN" altLang="zh-CN" dirty="0"/>
          </a:p>
          <a:p>
            <a:pPr algn="l"/>
            <a:r>
              <a:rPr lang="zh-CN" altLang="zh-CN" dirty="0"/>
              <a:t>　　</a:t>
            </a:r>
            <a:r>
              <a:rPr lang="en-US" altLang="zh-CN" dirty="0"/>
              <a:t>2.</a:t>
            </a:r>
            <a:r>
              <a:rPr lang="zh-CN" altLang="zh-CN" dirty="0"/>
              <a:t>分析品牌、色彩、包装在消费者心理变化过程中所起的作用</a:t>
            </a:r>
            <a:r>
              <a:rPr lang="en-US" altLang="zh-CN" dirty="0"/>
              <a:t>;</a:t>
            </a:r>
            <a:endParaRPr lang="zh-CN" altLang="zh-CN" dirty="0"/>
          </a:p>
          <a:p>
            <a:pPr algn="l"/>
            <a:r>
              <a:rPr lang="zh-CN" altLang="zh-CN" dirty="0"/>
              <a:t>　　</a:t>
            </a:r>
            <a:r>
              <a:rPr lang="en-US" altLang="zh-CN" dirty="0"/>
              <a:t>3.</a:t>
            </a:r>
            <a:r>
              <a:rPr lang="zh-CN" altLang="zh-CN" dirty="0"/>
              <a:t>了解掌握品牌标志、色彩、包装的设计原则</a:t>
            </a:r>
            <a:r>
              <a:rPr lang="en-US" altLang="zh-CN" dirty="0"/>
              <a:t>;</a:t>
            </a:r>
            <a:endParaRPr lang="zh-CN" altLang="zh-CN" dirty="0"/>
          </a:p>
          <a:p>
            <a:pPr algn="l"/>
            <a:r>
              <a:rPr lang="zh-CN" altLang="zh-CN" dirty="0"/>
              <a:t>　　</a:t>
            </a:r>
            <a:r>
              <a:rPr lang="en-US" altLang="zh-CN" dirty="0"/>
              <a:t>4.</a:t>
            </a:r>
            <a:r>
              <a:rPr lang="zh-CN" altLang="zh-CN" dirty="0">
                <a:sym typeface="+mn-ea"/>
              </a:rPr>
              <a:t>把握品牌创新与企业竞争优势的关系</a:t>
            </a:r>
            <a:r>
              <a:rPr lang="en-US" altLang="zh-CN" dirty="0"/>
              <a:t>;</a:t>
            </a:r>
            <a:endParaRPr lang="zh-CN" altLang="zh-CN" dirty="0"/>
          </a:p>
          <a:p>
            <a:pPr algn="l"/>
            <a:r>
              <a:rPr lang="zh-CN" altLang="zh-CN" dirty="0"/>
              <a:t>　　</a:t>
            </a:r>
            <a:r>
              <a:rPr lang="en-US" altLang="zh-CN" dirty="0"/>
              <a:t>5.</a:t>
            </a:r>
            <a:r>
              <a:rPr lang="zh-CN" altLang="zh-CN" dirty="0"/>
              <a:t>结合近年来品牌建设、品牌创新等举措，谈谈你对</a:t>
            </a:r>
            <a:r>
              <a:rPr lang="en-US" altLang="zh-CN" dirty="0"/>
              <a:t>“</a:t>
            </a:r>
            <a:r>
              <a:rPr lang="zh-CN" altLang="en-US" dirty="0"/>
              <a:t>推动品牌发展，激</a:t>
            </a:r>
            <a:r>
              <a:rPr lang="en-US" altLang="zh-CN" dirty="0"/>
              <a:t>     </a:t>
            </a:r>
            <a:endParaRPr lang="en-US" altLang="zh-CN" dirty="0"/>
          </a:p>
          <a:p>
            <a:pPr algn="l"/>
            <a:r>
              <a:rPr lang="en-US" altLang="zh-CN" dirty="0"/>
              <a:t>           </a:t>
            </a:r>
            <a:r>
              <a:rPr lang="zh-CN" altLang="en-US" dirty="0"/>
              <a:t>发消费活力</a:t>
            </a:r>
            <a:r>
              <a:rPr lang="en-US" altLang="zh-CN" dirty="0"/>
              <a:t>”</a:t>
            </a:r>
            <a:r>
              <a:rPr lang="zh-CN" altLang="en-US" dirty="0"/>
              <a:t>的认识</a:t>
            </a:r>
            <a:r>
              <a:rPr lang="zh-CN" altLang="zh-CN" dirty="0"/>
              <a:t>。</a:t>
            </a:r>
            <a:endParaRPr lang="zh-CN" altLang="zh-CN" dirty="0"/>
          </a:p>
          <a:p>
            <a:pPr algn="l"/>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第二节　色彩选择与消费者心理</a:t>
            </a:r>
            <a:endParaRPr lang="zh-CN" altLang="zh-CN" dirty="0"/>
          </a:p>
        </p:txBody>
      </p:sp>
      <p:sp>
        <p:nvSpPr>
          <p:cNvPr id="3" name="内容占位符 2"/>
          <p:cNvSpPr>
            <a:spLocks noGrp="1"/>
          </p:cNvSpPr>
          <p:nvPr>
            <p:ph idx="1"/>
          </p:nvPr>
        </p:nvSpPr>
        <p:spPr/>
        <p:txBody>
          <a:bodyPr/>
          <a:lstStyle/>
          <a:p>
            <a:pPr marL="0" indent="0">
              <a:buNone/>
            </a:pPr>
            <a:r>
              <a:rPr lang="zh-CN" altLang="zh-CN" dirty="0"/>
              <a:t>一、色彩的基本知识</a:t>
            </a:r>
            <a:endParaRPr lang="zh-CN" altLang="zh-CN" dirty="0"/>
          </a:p>
          <a:p>
            <a:pPr marL="0" indent="0">
              <a:buNone/>
            </a:pPr>
            <a:r>
              <a:rPr lang="en-US" altLang="zh-CN" dirty="0"/>
              <a:t>(</a:t>
            </a:r>
            <a:r>
              <a:rPr lang="zh-CN" altLang="zh-CN" dirty="0"/>
              <a:t>一</a:t>
            </a:r>
            <a:r>
              <a:rPr lang="en-US" altLang="zh-CN" dirty="0"/>
              <a:t>)</a:t>
            </a:r>
            <a:r>
              <a:rPr lang="zh-CN" altLang="zh-CN" dirty="0"/>
              <a:t>色彩与色光</a:t>
            </a:r>
            <a:endParaRPr lang="zh-CN" altLang="zh-CN" dirty="0"/>
          </a:p>
          <a:p>
            <a:pPr marL="0" indent="0">
              <a:buNone/>
            </a:pPr>
            <a:r>
              <a:rPr lang="zh-CN" altLang="zh-CN" dirty="0"/>
              <a:t>　　色彩是客观世界中的一种物理现象</a:t>
            </a:r>
            <a:r>
              <a:rPr lang="en-US" altLang="zh-CN" dirty="0"/>
              <a:t>,</a:t>
            </a:r>
            <a:r>
              <a:rPr lang="zh-CN" altLang="zh-CN" dirty="0"/>
              <a:t>是人们接受光的刺激而产生的一种视觉反映。</a:t>
            </a:r>
            <a:endParaRPr lang="zh-CN" altLang="zh-CN" dirty="0"/>
          </a:p>
          <a:p>
            <a:pPr marL="0" indent="0">
              <a:buNone/>
            </a:pPr>
            <a:r>
              <a:rPr lang="zh-CN" altLang="zh-CN" dirty="0"/>
              <a:t>　　颜色视觉是由不同波长的光线引起的</a:t>
            </a:r>
            <a:r>
              <a:rPr lang="en-US" altLang="zh-CN" dirty="0"/>
              <a:t>,</a:t>
            </a:r>
            <a:r>
              <a:rPr lang="zh-CN" altLang="zh-CN" dirty="0"/>
              <a:t>正常人在光波条件下能看到可见光谱的各种颜色。白光不是单色光</a:t>
            </a:r>
            <a:r>
              <a:rPr lang="en-US" altLang="zh-CN" dirty="0"/>
              <a:t>,</a:t>
            </a:r>
            <a:r>
              <a:rPr lang="zh-CN" altLang="zh-CN" dirty="0"/>
              <a:t>它是各种光的混合光线。色光通过三棱镜的折射</a:t>
            </a:r>
            <a:r>
              <a:rPr lang="en-US" altLang="zh-CN" dirty="0"/>
              <a:t>,</a:t>
            </a:r>
            <a:r>
              <a:rPr lang="zh-CN" altLang="zh-CN" dirty="0"/>
              <a:t>可以产生全部颜色。</a:t>
            </a:r>
            <a:endParaRPr lang="zh-CN" altLang="zh-CN"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色彩三要素</a:t>
            </a:r>
            <a:endParaRPr lang="zh-CN" altLang="zh-CN" dirty="0"/>
          </a:p>
          <a:p>
            <a:pPr marL="0" indent="0">
              <a:buNone/>
            </a:pPr>
            <a:r>
              <a:rPr lang="zh-CN" altLang="zh-CN" dirty="0"/>
              <a:t>　　色彩三要素是指色彩的色相、明度、纯度这三种基本性质或属性</a:t>
            </a:r>
            <a:r>
              <a:rPr lang="en-US" altLang="zh-CN" dirty="0"/>
              <a:t>,</a:t>
            </a:r>
            <a:r>
              <a:rPr lang="zh-CN" altLang="zh-CN" dirty="0"/>
              <a:t>它们是分析与比较颜色的标准和尺度。</a:t>
            </a:r>
            <a:endParaRPr lang="zh-CN" altLang="zh-CN" dirty="0"/>
          </a:p>
          <a:p>
            <a:pPr marL="0" indent="0">
              <a:buNone/>
            </a:pPr>
            <a:r>
              <a:rPr lang="zh-CN" altLang="zh-CN" dirty="0"/>
              <a:t>　　</a:t>
            </a:r>
            <a:r>
              <a:rPr lang="en-US" altLang="zh-CN" dirty="0"/>
              <a:t>(1)</a:t>
            </a:r>
            <a:r>
              <a:rPr lang="zh-CN" altLang="zh-CN" dirty="0"/>
              <a:t>色相。即色彩的相貌</a:t>
            </a:r>
            <a:r>
              <a:rPr lang="en-US" altLang="zh-CN" dirty="0"/>
              <a:t>,</a:t>
            </a:r>
            <a:r>
              <a:rPr lang="zh-CN" altLang="zh-CN" dirty="0"/>
              <a:t>就是色光因波长不同而分成许多种色光的相貌</a:t>
            </a:r>
            <a:r>
              <a:rPr lang="en-US" altLang="zh-CN" dirty="0"/>
              <a:t>,</a:t>
            </a:r>
            <a:r>
              <a:rPr lang="zh-CN" altLang="zh-CN" dirty="0"/>
              <a:t>也是区别各种颜色的名称。如光谱色带中的赤、橙、黄、绿、青、蓝、紫</a:t>
            </a:r>
            <a:r>
              <a:rPr lang="en-US" altLang="zh-CN" dirty="0"/>
              <a:t>,</a:t>
            </a:r>
            <a:r>
              <a:rPr lang="zh-CN" altLang="zh-CN" dirty="0"/>
              <a:t>便是不同的色相。</a:t>
            </a:r>
            <a:endParaRPr lang="zh-CN" altLang="zh-CN" dirty="0"/>
          </a:p>
          <a:p>
            <a:pPr marL="0" indent="0">
              <a:buNone/>
            </a:pPr>
            <a:r>
              <a:rPr lang="zh-CN" altLang="zh-CN" dirty="0"/>
              <a:t>　　</a:t>
            </a:r>
            <a:r>
              <a:rPr lang="en-US" altLang="zh-CN" dirty="0"/>
              <a:t>(2)</a:t>
            </a:r>
            <a:r>
              <a:rPr lang="zh-CN" altLang="zh-CN" dirty="0"/>
              <a:t>明度。指各种色彩明暗的程度。明度对光源色来说可称亮度、深度或浅度。不同的颜色明度不同。在光谱中</a:t>
            </a:r>
            <a:r>
              <a:rPr lang="en-US" altLang="zh-CN" dirty="0"/>
              <a:t>,</a:t>
            </a:r>
            <a:r>
              <a:rPr lang="zh-CN" altLang="zh-CN" dirty="0"/>
              <a:t>黄色最明</a:t>
            </a:r>
            <a:r>
              <a:rPr lang="en-US" altLang="zh-CN" dirty="0"/>
              <a:t>,</a:t>
            </a:r>
            <a:r>
              <a:rPr lang="zh-CN" altLang="zh-CN" dirty="0"/>
              <a:t>紫色最暗。即便是同一种颜色</a:t>
            </a:r>
            <a:r>
              <a:rPr lang="en-US" altLang="zh-CN" dirty="0"/>
              <a:t>,</a:t>
            </a:r>
            <a:r>
              <a:rPr lang="zh-CN" altLang="zh-CN" dirty="0"/>
              <a:t>也会有自身的明暗差别。如红色</a:t>
            </a:r>
            <a:r>
              <a:rPr lang="en-US" altLang="zh-CN" dirty="0"/>
              <a:t>,</a:t>
            </a:r>
            <a:r>
              <a:rPr lang="zh-CN" altLang="zh-CN" dirty="0"/>
              <a:t>可分成朱红、粉红、玫瑰红、桃红、紫红等。</a:t>
            </a:r>
            <a:endParaRPr lang="zh-CN" altLang="zh-CN" dirty="0"/>
          </a:p>
          <a:p>
            <a:pPr marL="0" indent="0">
              <a:buNone/>
            </a:pPr>
            <a:r>
              <a:rPr lang="zh-CN" altLang="zh-CN" dirty="0"/>
              <a:t>　　</a:t>
            </a:r>
            <a:r>
              <a:rPr lang="en-US" altLang="zh-CN" dirty="0"/>
              <a:t>(3)</a:t>
            </a:r>
            <a:r>
              <a:rPr lang="zh-CN" altLang="zh-CN" dirty="0"/>
              <a:t>纯度。指色彩浓淡强弱的程度</a:t>
            </a:r>
            <a:r>
              <a:rPr lang="en-US" altLang="zh-CN" dirty="0"/>
              <a:t>,</a:t>
            </a:r>
            <a:r>
              <a:rPr lang="zh-CN" altLang="zh-CN" dirty="0"/>
              <a:t>也可称为饱和度和彩度。光源色中的色相和近似光源色的各种颜料的色相称为纯色</a:t>
            </a:r>
            <a:r>
              <a:rPr lang="en-US" altLang="zh-CN" dirty="0"/>
              <a:t>,</a:t>
            </a:r>
            <a:r>
              <a:rPr lang="zh-CN" altLang="zh-CN" dirty="0"/>
              <a:t>是最鲜明的标准色。例如</a:t>
            </a:r>
            <a:r>
              <a:rPr lang="en-US" altLang="zh-CN" dirty="0"/>
              <a:t>,</a:t>
            </a:r>
            <a:r>
              <a:rPr lang="zh-CN" altLang="zh-CN" dirty="0"/>
              <a:t>在标准色中加入白色</a:t>
            </a:r>
            <a:r>
              <a:rPr lang="en-US" altLang="zh-CN" dirty="0"/>
              <a:t>,</a:t>
            </a:r>
            <a:r>
              <a:rPr lang="zh-CN" altLang="zh-CN" dirty="0"/>
              <a:t>颜色就要变淡</a:t>
            </a:r>
            <a:r>
              <a:rPr lang="en-US" altLang="zh-CN" dirty="0"/>
              <a:t>;</a:t>
            </a:r>
            <a:r>
              <a:rPr lang="zh-CN" altLang="zh-CN" dirty="0"/>
              <a:t>加入黑色</a:t>
            </a:r>
            <a:r>
              <a:rPr lang="en-US" altLang="zh-CN" dirty="0"/>
              <a:t>,</a:t>
            </a:r>
            <a:r>
              <a:rPr lang="zh-CN" altLang="zh-CN" dirty="0"/>
              <a:t>颜色就要变暗。每一种色相都有其不同纯度的变化</a:t>
            </a:r>
            <a:r>
              <a:rPr lang="en-US" altLang="zh-CN" dirty="0"/>
              <a:t>,</a:t>
            </a:r>
            <a:r>
              <a:rPr lang="zh-CN" altLang="zh-CN" dirty="0"/>
              <a:t>纯色中加入黑白的分量渐增</a:t>
            </a:r>
            <a:r>
              <a:rPr lang="en-US" altLang="zh-CN" dirty="0"/>
              <a:t>,</a:t>
            </a:r>
            <a:r>
              <a:rPr lang="zh-CN" altLang="zh-CN" dirty="0"/>
              <a:t>其纯度也就渐弱。</a:t>
            </a:r>
            <a:endParaRPr lang="zh-CN" altLang="zh-CN" dirty="0"/>
          </a:p>
          <a:p>
            <a:pPr marL="0" indent="0">
              <a:buNone/>
            </a:pPr>
            <a:r>
              <a:rPr lang="zh-CN" altLang="zh-CN" dirty="0"/>
              <a:t>　　色相、明度、纯度是色彩属性密切相关的三个方面</a:t>
            </a:r>
            <a:r>
              <a:rPr lang="en-US" altLang="zh-CN" dirty="0"/>
              <a:t>,</a:t>
            </a:r>
            <a:r>
              <a:rPr lang="zh-CN" altLang="zh-CN" dirty="0"/>
              <a:t>它们彼此构成一个有机体。</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三</a:t>
            </a:r>
            <a:r>
              <a:rPr lang="en-US" altLang="zh-CN" dirty="0"/>
              <a:t>)</a:t>
            </a:r>
            <a:r>
              <a:rPr lang="zh-CN" altLang="zh-CN" dirty="0"/>
              <a:t>色彩的形式</a:t>
            </a:r>
            <a:endParaRPr lang="zh-CN" altLang="zh-CN" dirty="0"/>
          </a:p>
          <a:p>
            <a:pPr marL="0" indent="0">
              <a:buNone/>
            </a:pPr>
            <a:r>
              <a:rPr lang="zh-CN" altLang="zh-CN" dirty="0"/>
              <a:t>　　色彩分为原色、间色、复色、补色四种基本形式。</a:t>
            </a:r>
            <a:endParaRPr lang="zh-CN" altLang="zh-CN" dirty="0"/>
          </a:p>
          <a:p>
            <a:pPr marL="0" indent="0">
              <a:buNone/>
            </a:pPr>
            <a:r>
              <a:rPr lang="zh-CN" altLang="zh-CN" dirty="0"/>
              <a:t>　　</a:t>
            </a:r>
            <a:r>
              <a:rPr lang="en-US" altLang="zh-CN" dirty="0"/>
              <a:t>(1)</a:t>
            </a:r>
            <a:r>
              <a:rPr lang="zh-CN" altLang="zh-CN" dirty="0"/>
              <a:t>原色。赤、橙、黄、绿、青、蓝、紫等视觉能辨认的各种颜色</a:t>
            </a:r>
            <a:r>
              <a:rPr lang="en-US" altLang="zh-CN" dirty="0"/>
              <a:t>,</a:t>
            </a:r>
            <a:r>
              <a:rPr lang="zh-CN" altLang="zh-CN" dirty="0"/>
              <a:t>其实是由红、黄、蓝三种基本色混合而成的</a:t>
            </a:r>
            <a:r>
              <a:rPr lang="en-US" altLang="zh-CN" dirty="0"/>
              <a:t>,</a:t>
            </a:r>
            <a:r>
              <a:rPr lang="zh-CN" altLang="zh-CN" dirty="0"/>
              <a:t>这三种基本色称为三原色。它是彩色中最基本的色彩要素。</a:t>
            </a:r>
            <a:endParaRPr lang="zh-CN" altLang="zh-CN" dirty="0"/>
          </a:p>
          <a:p>
            <a:pPr marL="0" indent="0">
              <a:buNone/>
            </a:pPr>
            <a:r>
              <a:rPr lang="zh-CN" altLang="zh-CN" dirty="0"/>
              <a:t>　　</a:t>
            </a:r>
            <a:r>
              <a:rPr lang="en-US" altLang="zh-CN" dirty="0"/>
              <a:t>(2)</a:t>
            </a:r>
            <a:r>
              <a:rPr lang="zh-CN" altLang="zh-CN" dirty="0"/>
              <a:t>间色与复色。将三原色中的任何两种颜色作等量混合</a:t>
            </a:r>
            <a:r>
              <a:rPr lang="en-US" altLang="zh-CN" dirty="0"/>
              <a:t>,</a:t>
            </a:r>
            <a:r>
              <a:rPr lang="zh-CN" altLang="zh-CN" dirty="0"/>
              <a:t>所产生的橙、绿、紫称为间色。三原色加上三间色称为标准色。</a:t>
            </a:r>
            <a:endParaRPr lang="zh-CN" altLang="zh-CN" dirty="0"/>
          </a:p>
          <a:p>
            <a:pPr marL="0" indent="0">
              <a:buNone/>
            </a:pPr>
            <a:r>
              <a:rPr lang="zh-CN" altLang="zh-CN" dirty="0"/>
              <a:t>　　间色与间色的混合</a:t>
            </a:r>
            <a:r>
              <a:rPr lang="en-US" altLang="zh-CN" dirty="0"/>
              <a:t>,</a:t>
            </a:r>
            <a:r>
              <a:rPr lang="zh-CN" altLang="zh-CN" dirty="0"/>
              <a:t>或原色与间色的混合</a:t>
            </a:r>
            <a:r>
              <a:rPr lang="en-US" altLang="zh-CN" dirty="0"/>
              <a:t>,</a:t>
            </a:r>
            <a:r>
              <a:rPr lang="zh-CN" altLang="zh-CN" dirty="0"/>
              <a:t>以及三原色的混合称为复色。复色的纯度低</a:t>
            </a:r>
            <a:r>
              <a:rPr lang="en-US" altLang="zh-CN" dirty="0"/>
              <a:t>,</a:t>
            </a:r>
            <a:r>
              <a:rPr lang="zh-CN" altLang="zh-CN" dirty="0"/>
              <a:t>色相不鲜明</a:t>
            </a:r>
            <a:r>
              <a:rPr lang="en-US" altLang="zh-CN" dirty="0"/>
              <a:t>,</a:t>
            </a:r>
            <a:r>
              <a:rPr lang="zh-CN" altLang="zh-CN" dirty="0"/>
              <a:t>所以也称灰色。</a:t>
            </a:r>
            <a:endParaRPr lang="zh-CN" altLang="zh-CN" dirty="0"/>
          </a:p>
          <a:p>
            <a:pPr marL="0" indent="0">
              <a:buNone/>
            </a:pPr>
            <a:r>
              <a:rPr lang="zh-CN" altLang="zh-CN" dirty="0"/>
              <a:t>　　</a:t>
            </a:r>
            <a:r>
              <a:rPr lang="en-US" altLang="zh-CN" dirty="0"/>
              <a:t>(3)</a:t>
            </a:r>
            <a:r>
              <a:rPr lang="zh-CN" altLang="zh-CN" dirty="0"/>
              <a:t>补色。补色又称互补色</a:t>
            </a:r>
            <a:r>
              <a:rPr lang="en-US" altLang="zh-CN" dirty="0"/>
              <a:t>,</a:t>
            </a:r>
            <a:r>
              <a:rPr lang="zh-CN" altLang="zh-CN" dirty="0"/>
              <a:t>是指两种色光或色料混合</a:t>
            </a:r>
            <a:r>
              <a:rPr lang="en-US" altLang="zh-CN" dirty="0"/>
              <a:t>,</a:t>
            </a:r>
            <a:r>
              <a:rPr lang="zh-CN" altLang="zh-CN" dirty="0"/>
              <a:t>这两种颜色称为互补色。如红与绿、黄与紫、橙与蓝等相对色</a:t>
            </a:r>
            <a:r>
              <a:rPr lang="en-US" altLang="zh-CN" dirty="0"/>
              <a:t>,</a:t>
            </a:r>
            <a:r>
              <a:rPr lang="zh-CN" altLang="zh-CN" dirty="0"/>
              <a:t>即为互补色。</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四</a:t>
            </a:r>
            <a:r>
              <a:rPr lang="en-US" altLang="zh-CN" dirty="0"/>
              <a:t>)</a:t>
            </a:r>
            <a:r>
              <a:rPr lang="zh-CN" altLang="zh-CN" dirty="0"/>
              <a:t>色彩的功能</a:t>
            </a:r>
            <a:endParaRPr lang="zh-CN" altLang="zh-CN" dirty="0"/>
          </a:p>
          <a:p>
            <a:pPr marL="0" indent="0">
              <a:buNone/>
            </a:pPr>
            <a:r>
              <a:rPr lang="zh-CN" altLang="zh-CN" dirty="0"/>
              <a:t>　　色彩的功能是指色彩对人的眼睛及心理的作用</a:t>
            </a:r>
            <a:r>
              <a:rPr lang="en-US" altLang="zh-CN" dirty="0"/>
              <a:t>,</a:t>
            </a:r>
            <a:r>
              <a:rPr lang="zh-CN" altLang="zh-CN" dirty="0"/>
              <a:t>即色彩的生理功能与心理功能。</a:t>
            </a:r>
            <a:endParaRPr lang="zh-CN" altLang="zh-CN" dirty="0"/>
          </a:p>
          <a:p>
            <a:pPr marL="0" indent="0">
              <a:buNone/>
            </a:pPr>
            <a:r>
              <a:rPr lang="zh-CN" altLang="zh-CN" dirty="0"/>
              <a:t>　　色彩的生理功能包括对人的眼睛的色相、明度、纯度等的刺激作用。它主要有冷暖感、兴奋沉静感、膨胀收缩感、轻重软硬感等。</a:t>
            </a:r>
            <a:endParaRPr lang="zh-CN" altLang="zh-CN" dirty="0"/>
          </a:p>
          <a:p>
            <a:pPr marL="0" indent="0">
              <a:buNone/>
            </a:pPr>
            <a:r>
              <a:rPr lang="zh-CN" altLang="zh-CN" dirty="0"/>
              <a:t>　　色彩的心理功能是指色彩对人的心理的刺激作用而激发种种不同的感情。德国心理学家的一项研究表明</a:t>
            </a:r>
            <a:r>
              <a:rPr lang="en-US" altLang="zh-CN" dirty="0"/>
              <a:t>,</a:t>
            </a:r>
            <a:r>
              <a:rPr lang="zh-CN" altLang="zh-CN" dirty="0"/>
              <a:t>消费者对色彩的感觉能够鲜明地反映出他的主观情绪。一般从心理学角度分析</a:t>
            </a:r>
            <a:r>
              <a:rPr lang="en-US" altLang="zh-CN" dirty="0"/>
              <a:t>,</a:t>
            </a:r>
            <a:r>
              <a:rPr lang="zh-CN" altLang="zh-CN" dirty="0"/>
              <a:t>喜欢黄色、橙色、红色的人</a:t>
            </a:r>
            <a:r>
              <a:rPr lang="en-US" altLang="zh-CN" dirty="0"/>
              <a:t>,</a:t>
            </a:r>
            <a:r>
              <a:rPr lang="zh-CN" altLang="zh-CN" dirty="0"/>
              <a:t>大多是乐天派</a:t>
            </a:r>
            <a:r>
              <a:rPr lang="en-US" altLang="zh-CN" dirty="0"/>
              <a:t>,</a:t>
            </a:r>
            <a:r>
              <a:rPr lang="zh-CN" altLang="zh-CN" dirty="0"/>
              <a:t>他们热情</a:t>
            </a:r>
            <a:r>
              <a:rPr lang="en-US" altLang="zh-CN" dirty="0"/>
              <a:t>,</a:t>
            </a:r>
            <a:r>
              <a:rPr lang="zh-CN" altLang="zh-CN" dirty="0"/>
              <a:t>充满活力</a:t>
            </a:r>
            <a:r>
              <a:rPr lang="en-US" altLang="zh-CN" dirty="0"/>
              <a:t>,</a:t>
            </a:r>
            <a:r>
              <a:rPr lang="zh-CN" altLang="zh-CN" dirty="0"/>
              <a:t>但容易激动</a:t>
            </a:r>
            <a:r>
              <a:rPr lang="en-US" altLang="zh-CN" dirty="0"/>
              <a:t>;</a:t>
            </a:r>
            <a:r>
              <a:rPr lang="zh-CN" altLang="zh-CN" dirty="0"/>
              <a:t>喜欢灰色和蓝色的人</a:t>
            </a:r>
            <a:r>
              <a:rPr lang="en-US" altLang="zh-CN" dirty="0"/>
              <a:t>,</a:t>
            </a:r>
            <a:r>
              <a:rPr lang="zh-CN" altLang="zh-CN" dirty="0"/>
              <a:t>大多性格内向</a:t>
            </a:r>
            <a:r>
              <a:rPr lang="en-US" altLang="zh-CN" dirty="0"/>
              <a:t>,</a:t>
            </a:r>
            <a:r>
              <a:rPr lang="zh-CN" altLang="zh-CN" dirty="0"/>
              <a:t>多愁善感</a:t>
            </a:r>
            <a:r>
              <a:rPr lang="en-US" altLang="zh-CN" dirty="0"/>
              <a:t>,</a:t>
            </a:r>
            <a:r>
              <a:rPr lang="zh-CN" altLang="zh-CN" dirty="0"/>
              <a:t>不善于与人交往</a:t>
            </a:r>
            <a:r>
              <a:rPr lang="en-US" altLang="zh-CN" dirty="0"/>
              <a:t>,</a:t>
            </a:r>
            <a:r>
              <a:rPr lang="zh-CN" altLang="zh-CN" dirty="0"/>
              <a:t>但他们往往文静</a:t>
            </a:r>
            <a:r>
              <a:rPr lang="en-US" altLang="zh-CN" dirty="0"/>
              <a:t>,</a:t>
            </a:r>
            <a:r>
              <a:rPr lang="zh-CN" altLang="zh-CN" dirty="0"/>
              <a:t>办事认真周到。</a:t>
            </a:r>
            <a:endParaRPr lang="zh-CN" altLang="zh-CN" dirty="0"/>
          </a:p>
          <a:p>
            <a:pPr marL="0" indent="0">
              <a:buNone/>
            </a:pPr>
            <a:r>
              <a:rPr lang="zh-CN" altLang="zh-CN" dirty="0"/>
              <a:t>　　而当一款新商品面市</a:t>
            </a:r>
            <a:r>
              <a:rPr lang="en-US" altLang="zh-CN" dirty="0"/>
              <a:t>,</a:t>
            </a:r>
            <a:r>
              <a:rPr lang="zh-CN" altLang="zh-CN" dirty="0"/>
              <a:t>消费者对它的第一眼直观印象就是它的外表包装以及色彩。色彩表现得体、恰到好处</a:t>
            </a:r>
            <a:r>
              <a:rPr lang="en-US" altLang="zh-CN" dirty="0"/>
              <a:t>,</a:t>
            </a:r>
            <a:r>
              <a:rPr lang="zh-CN" altLang="zh-CN" dirty="0"/>
              <a:t>往往能够给商品增加价值。</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二、商品颜色对消费者心理的影响</a:t>
            </a:r>
            <a:endParaRPr lang="zh-CN" altLang="zh-CN" dirty="0"/>
          </a:p>
          <a:p>
            <a:pPr marL="0" indent="0">
              <a:buNone/>
            </a:pPr>
            <a:r>
              <a:rPr lang="en-US" altLang="zh-CN" dirty="0"/>
              <a:t>(</a:t>
            </a:r>
            <a:r>
              <a:rPr lang="zh-CN" altLang="zh-CN" dirty="0"/>
              <a:t>一</a:t>
            </a:r>
            <a:r>
              <a:rPr lang="en-US" altLang="zh-CN" dirty="0"/>
              <a:t>)</a:t>
            </a:r>
            <a:r>
              <a:rPr lang="zh-CN" altLang="zh-CN" dirty="0"/>
              <a:t>商品颜色的冷暖感</a:t>
            </a:r>
            <a:endParaRPr lang="zh-CN" altLang="zh-CN" dirty="0"/>
          </a:p>
          <a:p>
            <a:pPr marL="0" indent="0">
              <a:buNone/>
            </a:pPr>
            <a:r>
              <a:rPr lang="zh-CN" altLang="zh-CN" dirty="0"/>
              <a:t>　　色彩对人的刺激可以使人们对色彩产生冷与暖的感觉。</a:t>
            </a:r>
            <a:endParaRPr lang="zh-CN" altLang="zh-CN" dirty="0"/>
          </a:p>
          <a:p>
            <a:pPr marL="0" indent="0">
              <a:buNone/>
            </a:pPr>
            <a:r>
              <a:rPr lang="zh-CN" altLang="zh-CN" dirty="0"/>
              <a:t>　　掌握商品颜色对消费者心理上产生的冷暖感受</a:t>
            </a:r>
            <a:r>
              <a:rPr lang="en-US" altLang="zh-CN" dirty="0"/>
              <a:t>,</a:t>
            </a:r>
            <a:r>
              <a:rPr lang="zh-CN" altLang="zh-CN" dirty="0"/>
              <a:t>应根据不同的商品设计使用不同的色彩这一基本原则。</a:t>
            </a:r>
            <a:endParaRPr lang="zh-CN" altLang="zh-CN" dirty="0"/>
          </a:p>
          <a:p>
            <a:pPr marL="0" indent="0">
              <a:buNone/>
            </a:pPr>
            <a:r>
              <a:rPr lang="en-US" altLang="zh-CN" dirty="0"/>
              <a:t>(</a:t>
            </a:r>
            <a:r>
              <a:rPr lang="zh-CN" altLang="zh-CN" dirty="0"/>
              <a:t>二</a:t>
            </a:r>
            <a:r>
              <a:rPr lang="en-US" altLang="zh-CN" dirty="0"/>
              <a:t>)</a:t>
            </a:r>
            <a:r>
              <a:rPr lang="zh-CN" altLang="zh-CN" dirty="0"/>
              <a:t>商品颜色的轻重软硬感</a:t>
            </a:r>
            <a:endParaRPr lang="zh-CN" altLang="zh-CN" dirty="0"/>
          </a:p>
          <a:p>
            <a:pPr marL="0" indent="0">
              <a:buNone/>
            </a:pPr>
            <a:r>
              <a:rPr lang="zh-CN" altLang="zh-CN" dirty="0"/>
              <a:t>　　轻重是物体的一种量感</a:t>
            </a:r>
            <a:r>
              <a:rPr lang="en-US" altLang="zh-CN" dirty="0"/>
              <a:t>,</a:t>
            </a:r>
            <a:r>
              <a:rPr lang="zh-CN" altLang="zh-CN" dirty="0"/>
              <a:t>软硬是物体的一种质感。从心理学角度</a:t>
            </a:r>
            <a:r>
              <a:rPr lang="en-US" altLang="zh-CN" dirty="0"/>
              <a:t>,</a:t>
            </a:r>
            <a:r>
              <a:rPr lang="zh-CN" altLang="zh-CN" dirty="0"/>
              <a:t>一般明度高、色相冷的色彩感觉较轻</a:t>
            </a:r>
            <a:r>
              <a:rPr lang="en-US" altLang="zh-CN" dirty="0"/>
              <a:t>,</a:t>
            </a:r>
            <a:r>
              <a:rPr lang="zh-CN" altLang="zh-CN" dirty="0"/>
              <a:t>明度低、表面粗糙的颜色感觉凝重</a:t>
            </a:r>
            <a:r>
              <a:rPr lang="en-US" altLang="zh-CN" dirty="0"/>
              <a:t>,</a:t>
            </a:r>
            <a:r>
              <a:rPr lang="zh-CN" altLang="zh-CN" dirty="0"/>
              <a:t>纯度和明度中等的色彩感觉较软</a:t>
            </a:r>
            <a:r>
              <a:rPr lang="en-US" altLang="zh-CN" dirty="0"/>
              <a:t>,</a:t>
            </a:r>
            <a:r>
              <a:rPr lang="zh-CN" altLang="zh-CN" dirty="0"/>
              <a:t>单一色和灰暗色感觉较硬。</a:t>
            </a:r>
            <a:endParaRPr lang="zh-CN" altLang="zh-CN" dirty="0"/>
          </a:p>
          <a:p>
            <a:pPr marL="0" indent="0">
              <a:buNone/>
            </a:pPr>
            <a:r>
              <a:rPr lang="zh-CN" altLang="zh-CN" dirty="0"/>
              <a:t>　　商品的颜色、软硬与商品本身的轻重、软硬特征以及所体现的商品质地相联系</a:t>
            </a:r>
            <a:r>
              <a:rPr lang="en-US" altLang="zh-CN" dirty="0"/>
              <a:t>,</a:t>
            </a:r>
            <a:r>
              <a:rPr lang="zh-CN" altLang="zh-CN" dirty="0"/>
              <a:t>在设计商品色彩时</a:t>
            </a:r>
            <a:r>
              <a:rPr lang="en-US" altLang="zh-CN" dirty="0"/>
              <a:t>,</a:t>
            </a:r>
            <a:r>
              <a:rPr lang="zh-CN" altLang="zh-CN" dirty="0"/>
              <a:t>应充分考虑商品颜色这一心理特征。</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三</a:t>
            </a:r>
            <a:r>
              <a:rPr lang="en-US" altLang="zh-CN" dirty="0"/>
              <a:t>)</a:t>
            </a:r>
            <a:r>
              <a:rPr lang="zh-CN" altLang="zh-CN" dirty="0"/>
              <a:t>商品颜色的空间感</a:t>
            </a:r>
            <a:endParaRPr lang="zh-CN" altLang="zh-CN" dirty="0"/>
          </a:p>
          <a:p>
            <a:pPr marL="0" indent="0">
              <a:buNone/>
            </a:pPr>
            <a:r>
              <a:rPr lang="zh-CN" altLang="zh-CN" dirty="0"/>
              <a:t>　　色彩的明度不同可令人产生不同的面积感和空间感。</a:t>
            </a:r>
            <a:endParaRPr lang="zh-CN" altLang="zh-CN" dirty="0"/>
          </a:p>
          <a:p>
            <a:pPr marL="0" indent="0">
              <a:buNone/>
            </a:pPr>
            <a:r>
              <a:rPr lang="zh-CN" altLang="zh-CN" dirty="0"/>
              <a:t>　　商品颜色与心理上空间感的关系会影响消费者的商品购买基准。</a:t>
            </a:r>
            <a:endParaRPr lang="zh-CN" altLang="zh-CN" dirty="0"/>
          </a:p>
          <a:p>
            <a:pPr marL="0" indent="0">
              <a:buNone/>
            </a:pPr>
            <a:r>
              <a:rPr lang="en-US" altLang="zh-CN" dirty="0"/>
              <a:t>(</a:t>
            </a:r>
            <a:r>
              <a:rPr lang="zh-CN" altLang="zh-CN" dirty="0"/>
              <a:t>四</a:t>
            </a:r>
            <a:r>
              <a:rPr lang="en-US" altLang="zh-CN" dirty="0"/>
              <a:t>)</a:t>
            </a:r>
            <a:r>
              <a:rPr lang="zh-CN" altLang="zh-CN" dirty="0"/>
              <a:t>商品颜色的舒适感</a:t>
            </a:r>
            <a:endParaRPr lang="zh-CN" altLang="zh-CN" dirty="0"/>
          </a:p>
          <a:p>
            <a:pPr marL="0" indent="0">
              <a:buNone/>
            </a:pPr>
            <a:r>
              <a:rPr lang="zh-CN" altLang="zh-CN" dirty="0"/>
              <a:t>　　在人们的视觉中</a:t>
            </a:r>
            <a:r>
              <a:rPr lang="en-US" altLang="zh-CN" dirty="0"/>
              <a:t>,</a:t>
            </a:r>
            <a:r>
              <a:rPr lang="zh-CN" altLang="zh-CN" dirty="0"/>
              <a:t>色饱和度、对比度适中的颜色</a:t>
            </a:r>
            <a:r>
              <a:rPr lang="en-US" altLang="zh-CN" dirty="0"/>
              <a:t>,</a:t>
            </a:r>
            <a:r>
              <a:rPr lang="zh-CN" altLang="zh-CN" dirty="0"/>
              <a:t>能使人解除疲劳</a:t>
            </a:r>
            <a:r>
              <a:rPr lang="en-US" altLang="zh-CN" dirty="0"/>
              <a:t>,</a:t>
            </a:r>
            <a:r>
              <a:rPr lang="zh-CN" altLang="zh-CN" dirty="0"/>
              <a:t>产生舒适感</a:t>
            </a:r>
            <a:r>
              <a:rPr lang="zh-CN" altLang="zh-CN" dirty="0" smtClean="0"/>
              <a:t>。</a:t>
            </a:r>
            <a:endParaRPr lang="en-US" altLang="zh-CN" dirty="0" smtClean="0"/>
          </a:p>
          <a:p>
            <a:pPr marL="0" indent="0">
              <a:buNone/>
            </a:pPr>
            <a:r>
              <a:rPr lang="en-US" altLang="zh-CN" dirty="0"/>
              <a:t>(</a:t>
            </a:r>
            <a:r>
              <a:rPr lang="zh-CN" altLang="zh-CN" dirty="0"/>
              <a:t>五</a:t>
            </a:r>
            <a:r>
              <a:rPr lang="en-US" altLang="zh-CN" dirty="0"/>
              <a:t>)</a:t>
            </a:r>
            <a:r>
              <a:rPr lang="zh-CN" altLang="zh-CN" dirty="0"/>
              <a:t>商品颜色的明亮度</a:t>
            </a:r>
            <a:endParaRPr lang="zh-CN" altLang="zh-CN" dirty="0"/>
          </a:p>
          <a:p>
            <a:pPr marL="0" indent="0">
              <a:buNone/>
            </a:pPr>
            <a:r>
              <a:rPr lang="zh-CN" altLang="zh-CN" dirty="0"/>
              <a:t>　　一般浅色系的色彩显得明亮</a:t>
            </a:r>
            <a:r>
              <a:rPr lang="en-US" altLang="zh-CN" dirty="0"/>
              <a:t>,</a:t>
            </a:r>
            <a:r>
              <a:rPr lang="zh-CN" altLang="zh-CN" dirty="0"/>
              <a:t>而深色系的色彩较黯淡。商品的色彩设计应根据商品的不同用途</a:t>
            </a:r>
            <a:r>
              <a:rPr lang="en-US" altLang="zh-CN" dirty="0"/>
              <a:t>,</a:t>
            </a:r>
            <a:r>
              <a:rPr lang="zh-CN" altLang="zh-CN" dirty="0"/>
              <a:t>选择商品色彩的明度。</a:t>
            </a:r>
            <a:endParaRPr lang="zh-CN" altLang="zh-CN" dirty="0"/>
          </a:p>
          <a:p>
            <a:pPr marL="0" indent="0">
              <a:buNone/>
            </a:pPr>
            <a:r>
              <a:rPr lang="en-US" altLang="zh-CN" dirty="0"/>
              <a:t>(</a:t>
            </a:r>
            <a:r>
              <a:rPr lang="zh-CN" altLang="zh-CN" dirty="0"/>
              <a:t>六</a:t>
            </a:r>
            <a:r>
              <a:rPr lang="en-US" altLang="zh-CN" dirty="0"/>
              <a:t>)</a:t>
            </a:r>
            <a:r>
              <a:rPr lang="zh-CN" altLang="zh-CN" dirty="0"/>
              <a:t>商品颜色的联想作用</a:t>
            </a:r>
            <a:endParaRPr lang="zh-CN" altLang="zh-CN" dirty="0"/>
          </a:p>
          <a:p>
            <a:pPr marL="0" indent="0">
              <a:buNone/>
            </a:pPr>
            <a:r>
              <a:rPr lang="zh-CN" altLang="zh-CN" dirty="0"/>
              <a:t>　　商品颜色能引起消费者的联想</a:t>
            </a:r>
            <a:r>
              <a:rPr lang="en-US" altLang="zh-CN" dirty="0"/>
              <a:t>,</a:t>
            </a:r>
            <a:r>
              <a:rPr lang="zh-CN" altLang="zh-CN" dirty="0"/>
              <a:t>从而对商品产生好感</a:t>
            </a:r>
            <a:r>
              <a:rPr lang="en-US" altLang="zh-CN" dirty="0"/>
              <a:t>,</a:t>
            </a:r>
            <a:r>
              <a:rPr lang="zh-CN" altLang="zh-CN" dirty="0"/>
              <a:t>影响其购买决策。</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zh-CN" altLang="zh-CN" dirty="0"/>
              <a:t>三、消费者的商品颜色心理</a:t>
            </a:r>
            <a:endParaRPr lang="zh-CN" altLang="zh-CN" dirty="0"/>
          </a:p>
          <a:p>
            <a:pPr marL="0" indent="0">
              <a:buNone/>
            </a:pPr>
            <a:r>
              <a:rPr lang="zh-CN" altLang="zh-CN" dirty="0"/>
              <a:t>　　消费者对商品颜色的选择具有一定的倾向性</a:t>
            </a:r>
            <a:r>
              <a:rPr lang="en-US" altLang="zh-CN" dirty="0"/>
              <a:t>,</a:t>
            </a:r>
            <a:r>
              <a:rPr lang="zh-CN" altLang="zh-CN" dirty="0"/>
              <a:t>这就是消费者的商品颜色心理。对于不同的消费者而言</a:t>
            </a:r>
            <a:r>
              <a:rPr lang="en-US" altLang="zh-CN" dirty="0"/>
              <a:t>,</a:t>
            </a:r>
            <a:r>
              <a:rPr lang="zh-CN" altLang="zh-CN" dirty="0"/>
              <a:t>由于他们是不同的性别和年龄</a:t>
            </a:r>
            <a:r>
              <a:rPr lang="en-US" altLang="zh-CN" dirty="0"/>
              <a:t>,</a:t>
            </a:r>
            <a:r>
              <a:rPr lang="zh-CN" altLang="zh-CN" dirty="0"/>
              <a:t>分属各个不同的民族和种族</a:t>
            </a:r>
            <a:r>
              <a:rPr lang="en-US" altLang="zh-CN" dirty="0"/>
              <a:t>,</a:t>
            </a:r>
            <a:r>
              <a:rPr lang="zh-CN" altLang="zh-CN" dirty="0"/>
              <a:t>处在不同的地域</a:t>
            </a:r>
            <a:r>
              <a:rPr lang="en-US" altLang="zh-CN" dirty="0"/>
              <a:t>,</a:t>
            </a:r>
            <a:r>
              <a:rPr lang="zh-CN" altLang="zh-CN" dirty="0"/>
              <a:t>有着不同的文化素养和生活习惯</a:t>
            </a:r>
            <a:r>
              <a:rPr lang="en-US" altLang="zh-CN" dirty="0"/>
              <a:t>,</a:t>
            </a:r>
            <a:r>
              <a:rPr lang="zh-CN" altLang="zh-CN" dirty="0"/>
              <a:t>因此</a:t>
            </a:r>
            <a:r>
              <a:rPr lang="en-US" altLang="zh-CN" dirty="0"/>
              <a:t>,</a:t>
            </a:r>
            <a:r>
              <a:rPr lang="zh-CN" altLang="zh-CN" dirty="0"/>
              <a:t>他们具有不同的商品颜色心理。</a:t>
            </a:r>
            <a:endParaRPr lang="zh-CN" altLang="zh-CN" dirty="0"/>
          </a:p>
          <a:p>
            <a:pPr marL="0" indent="0">
              <a:buNone/>
            </a:pPr>
            <a:r>
              <a:rPr lang="en-US" altLang="zh-CN" dirty="0"/>
              <a:t>(</a:t>
            </a:r>
            <a:r>
              <a:rPr lang="zh-CN" altLang="zh-CN" dirty="0"/>
              <a:t>一</a:t>
            </a:r>
            <a:r>
              <a:rPr lang="en-US" altLang="zh-CN" dirty="0"/>
              <a:t>)</a:t>
            </a:r>
            <a:r>
              <a:rPr lang="zh-CN" altLang="zh-CN" dirty="0"/>
              <a:t>消费者商品颜色心理的性别特点</a:t>
            </a:r>
            <a:endParaRPr lang="zh-CN" altLang="zh-CN" dirty="0"/>
          </a:p>
          <a:p>
            <a:pPr marL="0" indent="0">
              <a:buNone/>
            </a:pPr>
            <a:r>
              <a:rPr lang="zh-CN" altLang="zh-CN" dirty="0"/>
              <a:t>　　一般来说</a:t>
            </a:r>
            <a:r>
              <a:rPr lang="en-US" altLang="zh-CN" dirty="0"/>
              <a:t>,</a:t>
            </a:r>
            <a:r>
              <a:rPr lang="zh-CN" altLang="zh-CN" dirty="0"/>
              <a:t>女性消费者对商品颜色的心理倾向是喜欢温和、典雅、华美的色彩</a:t>
            </a:r>
            <a:r>
              <a:rPr lang="en-US" altLang="zh-CN" dirty="0"/>
              <a:t>,</a:t>
            </a:r>
            <a:r>
              <a:rPr lang="zh-CN" altLang="zh-CN" dirty="0"/>
              <a:t>而男性消费者对商品颜色的心理是偏爱带有刚强、庄重、粗犷特性的色彩</a:t>
            </a:r>
            <a:r>
              <a:rPr lang="en-US" altLang="zh-CN" dirty="0"/>
              <a:t>;</a:t>
            </a:r>
            <a:r>
              <a:rPr lang="zh-CN" altLang="zh-CN" dirty="0"/>
              <a:t>又由于有时商品的消费者并不一定是购买者</a:t>
            </a:r>
            <a:r>
              <a:rPr lang="en-US" altLang="zh-CN" dirty="0"/>
              <a:t>,</a:t>
            </a:r>
            <a:r>
              <a:rPr lang="zh-CN" altLang="zh-CN" dirty="0"/>
              <a:t>如男性用品常常由女性购买</a:t>
            </a:r>
            <a:r>
              <a:rPr lang="en-US" altLang="zh-CN" dirty="0"/>
              <a:t>,</a:t>
            </a:r>
            <a:r>
              <a:rPr lang="zh-CN" altLang="zh-CN" dirty="0"/>
              <a:t>女性饰品常常由男性赠送等</a:t>
            </a:r>
            <a:r>
              <a:rPr lang="en-US" altLang="zh-CN" dirty="0"/>
              <a:t>,</a:t>
            </a:r>
            <a:r>
              <a:rPr lang="zh-CN" altLang="zh-CN" dirty="0"/>
              <a:t>因此</a:t>
            </a:r>
            <a:r>
              <a:rPr lang="en-US" altLang="zh-CN" dirty="0"/>
              <a:t>,</a:t>
            </a:r>
            <a:r>
              <a:rPr lang="zh-CN" altLang="zh-CN" dirty="0"/>
              <a:t>商品颜色还必须在一定程度上迎合异性购买者的颜色心理。尤其是用于服饰、居室的各类装饰用品</a:t>
            </a:r>
            <a:r>
              <a:rPr lang="en-US" altLang="zh-CN" dirty="0"/>
              <a:t>,</a:t>
            </a:r>
            <a:r>
              <a:rPr lang="zh-CN" altLang="zh-CN" dirty="0"/>
              <a:t>应采用丰富多彩、五花八门的颜色</a:t>
            </a:r>
            <a:r>
              <a:rPr lang="en-US" altLang="zh-CN" dirty="0"/>
              <a:t>,</a:t>
            </a:r>
            <a:r>
              <a:rPr lang="zh-CN" altLang="zh-CN" dirty="0"/>
              <a:t>以博得不同性别消费者的喜爱与选择。</a:t>
            </a:r>
            <a:endParaRPr lang="zh-CN" altLang="zh-CN" dirty="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en-US" altLang="zh-CN" dirty="0"/>
              <a:t>(</a:t>
            </a:r>
            <a:r>
              <a:rPr lang="zh-CN" altLang="zh-CN" dirty="0"/>
              <a:t>二</a:t>
            </a:r>
            <a:r>
              <a:rPr lang="en-US" altLang="zh-CN" dirty="0"/>
              <a:t>)</a:t>
            </a:r>
            <a:r>
              <a:rPr lang="zh-CN" altLang="zh-CN" dirty="0"/>
              <a:t>消费者商品颜色心理的年龄特点</a:t>
            </a:r>
            <a:endParaRPr lang="zh-CN" altLang="zh-CN" dirty="0"/>
          </a:p>
          <a:p>
            <a:pPr marL="0" indent="0">
              <a:buNone/>
            </a:pPr>
            <a:r>
              <a:rPr lang="zh-CN" altLang="zh-CN" dirty="0"/>
              <a:t>　　色彩具有其他文字和语言所无法替代的作用</a:t>
            </a:r>
            <a:r>
              <a:rPr lang="en-US" altLang="zh-CN" dirty="0"/>
              <a:t>,</a:t>
            </a:r>
            <a:r>
              <a:rPr lang="zh-CN" altLang="zh-CN" dirty="0"/>
              <a:t>它能够超越不同语言、不同年龄和不同文化程度所造成的障碍而表达各种信息。另外</a:t>
            </a:r>
            <a:r>
              <a:rPr lang="en-US" altLang="zh-CN" dirty="0"/>
              <a:t>,</a:t>
            </a:r>
            <a:r>
              <a:rPr lang="zh-CN" altLang="zh-CN" dirty="0"/>
              <a:t>由于色彩还能左右人的情感</a:t>
            </a:r>
            <a:r>
              <a:rPr lang="en-US" altLang="zh-CN" dirty="0"/>
              <a:t>,</a:t>
            </a:r>
            <a:r>
              <a:rPr lang="zh-CN" altLang="zh-CN" dirty="0"/>
              <a:t>因此</a:t>
            </a:r>
            <a:r>
              <a:rPr lang="en-US" altLang="zh-CN" dirty="0"/>
              <a:t>,</a:t>
            </a:r>
            <a:r>
              <a:rPr lang="zh-CN" altLang="zh-CN" dirty="0"/>
              <a:t>各种不同的色彩设计会对人的心理造成不同的刺激效应。这就是色彩的信息化功能和感情作用功能。因此</a:t>
            </a:r>
            <a:r>
              <a:rPr lang="en-US" altLang="zh-CN" dirty="0"/>
              <a:t>,</a:t>
            </a:r>
            <a:r>
              <a:rPr lang="zh-CN" altLang="zh-CN" dirty="0"/>
              <a:t>消费者的年龄不同</a:t>
            </a:r>
            <a:r>
              <a:rPr lang="en-US" altLang="zh-CN" dirty="0"/>
              <a:t>,</a:t>
            </a:r>
            <a:r>
              <a:rPr lang="zh-CN" altLang="zh-CN" dirty="0"/>
              <a:t>对商品颜色心理也存在着差异。例如</a:t>
            </a:r>
            <a:r>
              <a:rPr lang="en-US" altLang="zh-CN" dirty="0"/>
              <a:t>,</a:t>
            </a:r>
            <a:r>
              <a:rPr lang="zh-CN" altLang="zh-CN" dirty="0"/>
              <a:t>儿童喜欢鲜艳、明亮、活泼的色彩</a:t>
            </a:r>
            <a:r>
              <a:rPr lang="en-US" altLang="zh-CN" dirty="0"/>
              <a:t>,</a:t>
            </a:r>
            <a:r>
              <a:rPr lang="zh-CN" altLang="zh-CN" dirty="0"/>
              <a:t>少年用品的颜色应富于变幻、多姿多彩</a:t>
            </a:r>
            <a:r>
              <a:rPr lang="en-US" altLang="zh-CN" dirty="0"/>
              <a:t>,</a:t>
            </a:r>
            <a:r>
              <a:rPr lang="zh-CN" altLang="zh-CN" dirty="0"/>
              <a:t>成年人用品的颜色要洁素淡雅、端庄大方</a:t>
            </a:r>
            <a:r>
              <a:rPr lang="en-US" altLang="zh-CN" dirty="0"/>
              <a:t>,</a:t>
            </a:r>
            <a:r>
              <a:rPr lang="zh-CN" altLang="zh-CN" dirty="0"/>
              <a:t>老年人喜欢素净沉着、含蓄稳重的色彩。所以</a:t>
            </a:r>
            <a:r>
              <a:rPr lang="en-US" altLang="zh-CN" dirty="0"/>
              <a:t>,</a:t>
            </a:r>
            <a:r>
              <a:rPr lang="zh-CN" altLang="zh-CN" dirty="0"/>
              <a:t>商品颜色的运用</a:t>
            </a:r>
            <a:r>
              <a:rPr lang="en-US" altLang="zh-CN" dirty="0"/>
              <a:t>,</a:t>
            </a:r>
            <a:r>
              <a:rPr lang="zh-CN" altLang="zh-CN" dirty="0"/>
              <a:t>对不同年龄层次的消费者</a:t>
            </a:r>
            <a:r>
              <a:rPr lang="en-US" altLang="zh-CN" dirty="0"/>
              <a:t>,</a:t>
            </a:r>
            <a:r>
              <a:rPr lang="zh-CN" altLang="zh-CN" dirty="0"/>
              <a:t>应根据不同颜色的心理倾向任由他们进行选择。</a:t>
            </a:r>
            <a:endParaRPr lang="zh-CN" altLang="zh-CN" dirty="0"/>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三</a:t>
            </a:r>
            <a:r>
              <a:rPr lang="en-US" altLang="zh-CN" dirty="0"/>
              <a:t>)</a:t>
            </a:r>
            <a:r>
              <a:rPr lang="zh-CN" altLang="zh-CN" dirty="0"/>
              <a:t>消费者商品颜色心理的民族差别</a:t>
            </a:r>
            <a:endParaRPr lang="zh-CN" altLang="zh-CN" dirty="0"/>
          </a:p>
          <a:p>
            <a:pPr marL="0" indent="0">
              <a:buNone/>
            </a:pPr>
            <a:r>
              <a:rPr lang="zh-CN" altLang="zh-CN" dirty="0"/>
              <a:t>　　我国是一个地域辽阔的多民族国家</a:t>
            </a:r>
            <a:r>
              <a:rPr lang="en-US" altLang="zh-CN" dirty="0"/>
              <a:t>,</a:t>
            </a:r>
            <a:r>
              <a:rPr lang="zh-CN" altLang="zh-CN" dirty="0"/>
              <a:t>在长期的历史发展过程中</a:t>
            </a:r>
            <a:r>
              <a:rPr lang="en-US" altLang="zh-CN" dirty="0"/>
              <a:t>,</a:t>
            </a:r>
            <a:r>
              <a:rPr lang="zh-CN" altLang="zh-CN" dirty="0"/>
              <a:t>各民族或不同地域的消费者形成了各自的民族特点和生活、风俗习惯。不同民族的消费者对商品颜色具有各自不同的商品颜色心理倾向。例如</a:t>
            </a:r>
            <a:r>
              <a:rPr lang="en-US" altLang="zh-CN" dirty="0"/>
              <a:t>,</a:t>
            </a:r>
            <a:r>
              <a:rPr lang="zh-CN" altLang="zh-CN" dirty="0"/>
              <a:t>苗族青年喜爱白色头巾</a:t>
            </a:r>
            <a:r>
              <a:rPr lang="en-US" altLang="zh-CN" dirty="0"/>
              <a:t>,</a:t>
            </a:r>
            <a:r>
              <a:rPr lang="zh-CN" altLang="zh-CN" dirty="0"/>
              <a:t>朝鲜族人一般喜爱穿素白色服装</a:t>
            </a:r>
            <a:r>
              <a:rPr lang="en-US" altLang="zh-CN" dirty="0"/>
              <a:t>,</a:t>
            </a:r>
            <a:r>
              <a:rPr lang="zh-CN" altLang="zh-CN" dirty="0"/>
              <a:t>蒙古族人的衣服颜色一般爱用红、黄、深蓝色等</a:t>
            </a:r>
            <a:r>
              <a:rPr lang="en-US" altLang="zh-CN" dirty="0"/>
              <a:t>;</a:t>
            </a:r>
            <a:r>
              <a:rPr lang="zh-CN" altLang="zh-CN" dirty="0"/>
              <a:t>再如</a:t>
            </a:r>
            <a:r>
              <a:rPr lang="en-US" altLang="zh-CN" dirty="0"/>
              <a:t>,</a:t>
            </a:r>
            <a:r>
              <a:rPr lang="zh-CN" altLang="zh-CN" dirty="0"/>
              <a:t>在我国</a:t>
            </a:r>
            <a:r>
              <a:rPr lang="en-US" altLang="zh-CN" dirty="0"/>
              <a:t>,</a:t>
            </a:r>
            <a:r>
              <a:rPr lang="zh-CN" altLang="zh-CN" dirty="0"/>
              <a:t>生活在北方的人们大多喜欢色彩艳丽</a:t>
            </a:r>
            <a:r>
              <a:rPr lang="en-US" altLang="zh-CN" dirty="0"/>
              <a:t>,</a:t>
            </a:r>
            <a:r>
              <a:rPr lang="zh-CN" altLang="zh-CN" dirty="0"/>
              <a:t>生活在南方的人们则喜欢色调素雅。因此</a:t>
            </a:r>
            <a:r>
              <a:rPr lang="en-US" altLang="zh-CN" dirty="0"/>
              <a:t>,</a:t>
            </a:r>
            <a:r>
              <a:rPr lang="zh-CN" altLang="zh-CN" dirty="0"/>
              <a:t>商品色彩的设计应根据商品销售地区和不同民族消费者对商品颜色的选择倾向</a:t>
            </a:r>
            <a:r>
              <a:rPr lang="en-US" altLang="zh-CN" dirty="0"/>
              <a:t>,</a:t>
            </a:r>
            <a:r>
              <a:rPr lang="zh-CN" altLang="zh-CN" dirty="0"/>
              <a:t>满足当地消费者的颜色需求。</a:t>
            </a:r>
            <a:endParaRPr lang="zh-CN" altLang="zh-CN" dirty="0"/>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四</a:t>
            </a:r>
            <a:r>
              <a:rPr lang="en-US" altLang="zh-CN" dirty="0"/>
              <a:t>)</a:t>
            </a:r>
            <a:r>
              <a:rPr lang="zh-CN" altLang="zh-CN" dirty="0"/>
              <a:t>消费者商品颜色心理的种族差别</a:t>
            </a:r>
            <a:endParaRPr lang="zh-CN" altLang="zh-CN" dirty="0"/>
          </a:p>
          <a:p>
            <a:pPr marL="0" indent="0">
              <a:buNone/>
            </a:pPr>
            <a:r>
              <a:rPr lang="zh-CN" altLang="zh-CN" dirty="0"/>
              <a:t>　　随着中国制造商品越来越多地进入国际市场</a:t>
            </a:r>
            <a:r>
              <a:rPr lang="en-US" altLang="zh-CN" dirty="0"/>
              <a:t>,</a:t>
            </a:r>
            <a:r>
              <a:rPr lang="zh-CN" altLang="zh-CN" dirty="0"/>
              <a:t>必须考虑出口商品的色彩定位</a:t>
            </a:r>
            <a:r>
              <a:rPr lang="en-US" altLang="zh-CN" dirty="0"/>
              <a:t>,</a:t>
            </a:r>
            <a:r>
              <a:rPr lang="zh-CN" altLang="zh-CN" dirty="0"/>
              <a:t>以及商品销往国家的消费者对该商品色彩的不同偏爱、种族特点、颜色心理倾向等。例如</a:t>
            </a:r>
            <a:r>
              <a:rPr lang="en-US" altLang="zh-CN" dirty="0"/>
              <a:t>,</a:t>
            </a:r>
            <a:r>
              <a:rPr lang="zh-CN" altLang="zh-CN" dirty="0"/>
              <a:t>新加坡、马来西亚、爱尔兰、意大利、奥地利、埃及等国家的消费者喜爱绿色</a:t>
            </a:r>
            <a:r>
              <a:rPr lang="en-US" altLang="zh-CN" dirty="0"/>
              <a:t>,</a:t>
            </a:r>
            <a:r>
              <a:rPr lang="zh-CN" altLang="zh-CN" dirty="0"/>
              <a:t>日本和西班牙的消费者喜爱黑色</a:t>
            </a:r>
            <a:r>
              <a:rPr lang="en-US" altLang="zh-CN" dirty="0"/>
              <a:t>,</a:t>
            </a:r>
            <a:r>
              <a:rPr lang="zh-CN" altLang="zh-CN" dirty="0"/>
              <a:t>法国的消费者喜爱粉红色、蓝色、灰色</a:t>
            </a:r>
            <a:r>
              <a:rPr lang="en-US" altLang="zh-CN" dirty="0"/>
              <a:t>,</a:t>
            </a:r>
            <a:r>
              <a:rPr lang="zh-CN" altLang="zh-CN" dirty="0"/>
              <a:t>保加利亚的消费者喜爱深绿色</a:t>
            </a:r>
            <a:r>
              <a:rPr lang="en-US" altLang="zh-CN" dirty="0"/>
              <a:t>,</a:t>
            </a:r>
            <a:r>
              <a:rPr lang="zh-CN" altLang="zh-CN" dirty="0"/>
              <a:t>瑞士的消费者喜爱红、黄、蓝、橙、绿、紫浓淡相间的色组</a:t>
            </a:r>
            <a:r>
              <a:rPr lang="en-US" altLang="zh-CN" dirty="0"/>
              <a:t>;</a:t>
            </a:r>
            <a:r>
              <a:rPr lang="zh-CN" altLang="zh-CN" dirty="0"/>
              <a:t>深绿、墨绿、浅绿和草绿对红色人种富有吸引力</a:t>
            </a:r>
            <a:r>
              <a:rPr lang="en-US" altLang="zh-CN" dirty="0"/>
              <a:t>,</a:t>
            </a:r>
            <a:r>
              <a:rPr lang="zh-CN" altLang="zh-CN" dirty="0"/>
              <a:t>浅黑色人种偏爱黑色和朱色</a:t>
            </a:r>
            <a:r>
              <a:rPr lang="en-US" altLang="zh-CN" dirty="0"/>
              <a:t>,</a:t>
            </a:r>
            <a:r>
              <a:rPr lang="zh-CN" altLang="zh-CN" dirty="0"/>
              <a:t>拉丁人种和东方人喜欢乳白色和草绿色等。尽管这并不是绝对的</a:t>
            </a:r>
            <a:r>
              <a:rPr lang="en-US" altLang="zh-CN" dirty="0"/>
              <a:t>,</a:t>
            </a:r>
            <a:r>
              <a:rPr lang="zh-CN" altLang="zh-CN" dirty="0"/>
              <a:t>但对于不同地域、不同种族的消费者</a:t>
            </a:r>
            <a:r>
              <a:rPr lang="en-US" altLang="zh-CN" dirty="0"/>
              <a:t>,</a:t>
            </a:r>
            <a:r>
              <a:rPr lang="zh-CN" altLang="zh-CN" dirty="0"/>
              <a:t>应根据他们对颜色的不同心理倾向</a:t>
            </a:r>
            <a:r>
              <a:rPr lang="en-US" altLang="zh-CN" dirty="0"/>
              <a:t>,</a:t>
            </a:r>
            <a:r>
              <a:rPr lang="zh-CN" altLang="zh-CN" dirty="0"/>
              <a:t>有的放矢地设计、确定商品颜色。偏离这一基本要求</a:t>
            </a:r>
            <a:r>
              <a:rPr lang="en-US" altLang="zh-CN" dirty="0"/>
              <a:t>,</a:t>
            </a:r>
            <a:r>
              <a:rPr lang="zh-CN" altLang="zh-CN" dirty="0"/>
              <a:t>企业就有导致失败的可能。</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第一节　品牌创立与消费者心理</a:t>
            </a:r>
            <a:endParaRPr lang="zh-CN" altLang="zh-CN" dirty="0"/>
          </a:p>
        </p:txBody>
      </p:sp>
      <p:sp>
        <p:nvSpPr>
          <p:cNvPr id="3" name="内容占位符 2"/>
          <p:cNvSpPr>
            <a:spLocks noGrp="1"/>
          </p:cNvSpPr>
          <p:nvPr>
            <p:ph idx="1"/>
          </p:nvPr>
        </p:nvSpPr>
        <p:spPr/>
        <p:txBody>
          <a:bodyPr>
            <a:normAutofit fontScale="85000" lnSpcReduction="20000"/>
          </a:bodyPr>
          <a:lstStyle/>
          <a:p>
            <a:pPr marL="0" indent="0">
              <a:buNone/>
            </a:pPr>
            <a:r>
              <a:rPr lang="zh-CN" altLang="zh-CN" dirty="0"/>
              <a:t>一、品牌的定义与功能</a:t>
            </a:r>
            <a:endParaRPr lang="zh-CN" altLang="zh-CN" dirty="0"/>
          </a:p>
          <a:p>
            <a:pPr marL="0" indent="0">
              <a:buNone/>
            </a:pPr>
            <a:r>
              <a:rPr lang="en-US" altLang="zh-CN" dirty="0"/>
              <a:t>(</a:t>
            </a:r>
            <a:r>
              <a:rPr lang="zh-CN" altLang="zh-CN" dirty="0"/>
              <a:t>一</a:t>
            </a:r>
            <a:r>
              <a:rPr lang="en-US" altLang="zh-CN" dirty="0"/>
              <a:t>)</a:t>
            </a:r>
            <a:r>
              <a:rPr lang="zh-CN" altLang="zh-CN" dirty="0"/>
              <a:t>品牌的定义</a:t>
            </a:r>
            <a:endParaRPr lang="zh-CN" altLang="zh-CN" dirty="0"/>
          </a:p>
          <a:p>
            <a:pPr marL="0" indent="0">
              <a:buNone/>
            </a:pPr>
            <a:r>
              <a:rPr lang="zh-CN" altLang="zh-CN" dirty="0"/>
              <a:t>　　品牌即商品的牌子、商标</a:t>
            </a:r>
            <a:r>
              <a:rPr lang="en-US" altLang="zh-CN" dirty="0"/>
              <a:t>,</a:t>
            </a:r>
            <a:r>
              <a:rPr lang="zh-CN" altLang="zh-CN" dirty="0"/>
              <a:t>是商品的名称、标记或符号。现代营销学之父菲利普·科特勒和当代著名品牌理论专家凯勒教授联手推出的《营销管理》第</a:t>
            </a:r>
            <a:r>
              <a:rPr lang="en-US" altLang="zh-CN" dirty="0"/>
              <a:t>13</a:t>
            </a:r>
            <a:r>
              <a:rPr lang="zh-CN" altLang="zh-CN" dirty="0"/>
              <a:t>版</a:t>
            </a:r>
            <a:r>
              <a:rPr lang="en-US" altLang="zh-CN" dirty="0"/>
              <a:t>(2009</a:t>
            </a:r>
            <a:r>
              <a:rPr lang="zh-CN" altLang="zh-CN" dirty="0"/>
              <a:t>年</a:t>
            </a:r>
            <a:r>
              <a:rPr lang="en-US" altLang="zh-CN" dirty="0"/>
              <a:t>)</a:t>
            </a:r>
            <a:r>
              <a:rPr lang="zh-CN" altLang="zh-CN" dirty="0"/>
              <a:t>中</a:t>
            </a:r>
            <a:r>
              <a:rPr lang="en-US" altLang="zh-CN" dirty="0"/>
              <a:t>,</a:t>
            </a:r>
            <a:r>
              <a:rPr lang="zh-CN" altLang="zh-CN" dirty="0"/>
              <a:t>对品牌的定义是这样描述的</a:t>
            </a:r>
            <a:r>
              <a:rPr lang="en-US" altLang="zh-CN" dirty="0"/>
              <a:t>:</a:t>
            </a:r>
            <a:r>
              <a:rPr lang="zh-CN" altLang="zh-CN" dirty="0"/>
              <a:t>“品牌是一种名称、术语、标记、符号或设计</a:t>
            </a:r>
            <a:r>
              <a:rPr lang="en-US" altLang="zh-CN" dirty="0"/>
              <a:t>,</a:t>
            </a:r>
            <a:r>
              <a:rPr lang="zh-CN" altLang="zh-CN" dirty="0"/>
              <a:t>或是它们的组合运用</a:t>
            </a:r>
            <a:r>
              <a:rPr lang="en-US" altLang="zh-CN" dirty="0"/>
              <a:t>,</a:t>
            </a:r>
            <a:r>
              <a:rPr lang="zh-CN" altLang="zh-CN" dirty="0"/>
              <a:t>其目的是辨认某个销售者或某群销售者的产品或服务</a:t>
            </a:r>
            <a:r>
              <a:rPr lang="en-US" altLang="zh-CN" dirty="0"/>
              <a:t>,</a:t>
            </a:r>
            <a:r>
              <a:rPr lang="zh-CN" altLang="zh-CN" dirty="0"/>
              <a:t>并使之同竞争对手的产品和服务区分开来。”现代营销理论认为</a:t>
            </a:r>
            <a:r>
              <a:rPr lang="en-US" altLang="zh-CN" dirty="0"/>
              <a:t>,</a:t>
            </a:r>
            <a:r>
              <a:rPr lang="zh-CN" altLang="zh-CN" dirty="0"/>
              <a:t>一个品牌就是在某些方式下能将它与用于满足相同需求的其他产品或者服务区别开的一种产品或者服务的特性。这些差别可能是功能方面的、理性方面的或者有形的</a:t>
            </a:r>
            <a:r>
              <a:rPr lang="en-US" altLang="zh-CN" dirty="0"/>
              <a:t>,</a:t>
            </a:r>
            <a:r>
              <a:rPr lang="zh-CN" altLang="zh-CN" dirty="0"/>
              <a:t>即与品牌产品性能有关。</a:t>
            </a:r>
            <a:endParaRPr lang="zh-CN" altLang="zh-CN" dirty="0"/>
          </a:p>
          <a:p>
            <a:pPr marL="0" indent="0">
              <a:buNone/>
            </a:pPr>
            <a:r>
              <a:rPr lang="zh-CN" altLang="zh-CN" dirty="0"/>
              <a:t>　　品牌主要包括名称和标记两部分。名称即可读的文字</a:t>
            </a:r>
            <a:r>
              <a:rPr lang="en-US" altLang="zh-CN" dirty="0"/>
              <a:t>,</a:t>
            </a:r>
            <a:r>
              <a:rPr lang="zh-CN" altLang="zh-CN" dirty="0"/>
              <a:t>如体育品牌“李宁”、电子数码品牌“苹果”、</a:t>
            </a:r>
            <a:r>
              <a:rPr lang="en-US" altLang="zh-CN" dirty="0"/>
              <a:t>IT</a:t>
            </a:r>
            <a:r>
              <a:rPr lang="zh-CN" altLang="zh-CN" dirty="0"/>
              <a:t>传媒品牌“新浪”等</a:t>
            </a:r>
            <a:r>
              <a:rPr lang="en-US" altLang="zh-CN" dirty="0"/>
              <a:t>;</a:t>
            </a:r>
            <a:r>
              <a:rPr lang="zh-CN" altLang="zh-CN" dirty="0"/>
              <a:t>标记则是可识别的符号、图案、独特的字体、色彩等</a:t>
            </a:r>
            <a:r>
              <a:rPr lang="en-US" altLang="zh-CN" dirty="0"/>
              <a:t>,</a:t>
            </a:r>
            <a:r>
              <a:rPr lang="zh-CN" altLang="zh-CN" dirty="0"/>
              <a:t>如图</a:t>
            </a:r>
            <a:r>
              <a:rPr lang="en-US" altLang="zh-CN" dirty="0"/>
              <a:t>11-1</a:t>
            </a:r>
            <a:r>
              <a:rPr lang="zh-CN" altLang="zh-CN" dirty="0"/>
              <a:t>所示。</a:t>
            </a:r>
            <a:endParaRPr lang="zh-CN" altLang="zh-CN" dirty="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四、色彩营销有助于提升商品的竞争力</a:t>
            </a:r>
            <a:endParaRPr lang="zh-CN" altLang="zh-CN" dirty="0"/>
          </a:p>
          <a:p>
            <a:pPr marL="0" indent="0">
              <a:buNone/>
            </a:pPr>
            <a:r>
              <a:rPr lang="zh-CN" altLang="zh-CN" dirty="0"/>
              <a:t>　　商品色彩是提升企业竞争力的重要因素。在日常生活中</a:t>
            </a:r>
            <a:r>
              <a:rPr lang="en-US" altLang="zh-CN" dirty="0"/>
              <a:t>,</a:t>
            </a:r>
            <a:r>
              <a:rPr lang="zh-CN" altLang="zh-CN" dirty="0"/>
              <a:t>当人们的意识产生购买欲望时</a:t>
            </a:r>
            <a:r>
              <a:rPr lang="en-US" altLang="zh-CN" dirty="0"/>
              <a:t>,</a:t>
            </a:r>
            <a:r>
              <a:rPr lang="zh-CN" altLang="zh-CN" dirty="0"/>
              <a:t>一般脑际中首先会联想到色彩</a:t>
            </a:r>
            <a:r>
              <a:rPr lang="en-US" altLang="zh-CN" dirty="0"/>
              <a:t>,</a:t>
            </a:r>
            <a:r>
              <a:rPr lang="zh-CN" altLang="zh-CN" dirty="0"/>
              <a:t>自己喜欢何种色彩</a:t>
            </a:r>
            <a:r>
              <a:rPr lang="en-US" altLang="zh-CN" dirty="0"/>
              <a:t>?</a:t>
            </a:r>
            <a:r>
              <a:rPr lang="zh-CN" altLang="zh-CN" dirty="0"/>
              <a:t>怎样的颜色会让这件商品显得比较合适协调</a:t>
            </a:r>
            <a:r>
              <a:rPr lang="en-US" altLang="zh-CN" dirty="0"/>
              <a:t>?</a:t>
            </a:r>
            <a:r>
              <a:rPr lang="zh-CN" altLang="zh-CN" dirty="0"/>
              <a:t>同样</a:t>
            </a:r>
            <a:r>
              <a:rPr lang="en-US" altLang="zh-CN" dirty="0"/>
              <a:t>,</a:t>
            </a:r>
            <a:r>
              <a:rPr lang="zh-CN" altLang="zh-CN" dirty="0"/>
              <a:t>在国外</a:t>
            </a:r>
            <a:r>
              <a:rPr lang="en-US" altLang="zh-CN" dirty="0"/>
              <a:t>,</a:t>
            </a:r>
            <a:r>
              <a:rPr lang="zh-CN" altLang="zh-CN" dirty="0"/>
              <a:t>绝大多数的生产制造商都必备商品的色彩顾问</a:t>
            </a:r>
            <a:r>
              <a:rPr lang="en-US" altLang="zh-CN" dirty="0"/>
              <a:t>,</a:t>
            </a:r>
            <a:r>
              <a:rPr lang="zh-CN" altLang="zh-CN" dirty="0"/>
              <a:t>把握着商品色彩的脉络。</a:t>
            </a:r>
            <a:endParaRPr lang="zh-CN" altLang="zh-C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92664"/>
          </a:xfrm>
        </p:spPr>
        <p:txBody>
          <a:bodyPr>
            <a:normAutofit fontScale="90000"/>
          </a:bodyPr>
          <a:lstStyle/>
          <a:p>
            <a:r>
              <a:rPr lang="zh-CN" altLang="zh-CN" dirty="0"/>
              <a:t>第三节　包装设计与消费者心理</a:t>
            </a:r>
            <a:endParaRPr lang="zh-CN" altLang="zh-CN" dirty="0"/>
          </a:p>
        </p:txBody>
      </p:sp>
      <p:sp>
        <p:nvSpPr>
          <p:cNvPr id="3" name="内容占位符 2"/>
          <p:cNvSpPr>
            <a:spLocks noGrp="1"/>
          </p:cNvSpPr>
          <p:nvPr>
            <p:ph idx="1"/>
          </p:nvPr>
        </p:nvSpPr>
        <p:spPr/>
        <p:txBody>
          <a:bodyPr>
            <a:normAutofit fontScale="85000" lnSpcReduction="10000"/>
          </a:bodyPr>
          <a:lstStyle/>
          <a:p>
            <a:pPr marL="0" indent="0">
              <a:buNone/>
            </a:pPr>
            <a:r>
              <a:rPr lang="zh-CN" altLang="zh-CN" dirty="0"/>
              <a:t>一、商品包装及其功能</a:t>
            </a:r>
            <a:endParaRPr lang="zh-CN" altLang="zh-CN" dirty="0"/>
          </a:p>
          <a:p>
            <a:pPr marL="0" indent="0">
              <a:buNone/>
            </a:pPr>
            <a:r>
              <a:rPr lang="zh-CN" altLang="zh-CN" dirty="0"/>
              <a:t>　　商品的包装</a:t>
            </a:r>
            <a:r>
              <a:rPr lang="en-US" altLang="zh-CN" dirty="0"/>
              <a:t>,</a:t>
            </a:r>
            <a:r>
              <a:rPr lang="zh-CN" altLang="zh-CN" dirty="0"/>
              <a:t>泛指用于盛装、包裹、保护货物的容器或包扎物。它是“为在流通过程中保护产品</a:t>
            </a:r>
            <a:r>
              <a:rPr lang="en-US" altLang="zh-CN" dirty="0"/>
              <a:t>,</a:t>
            </a:r>
            <a:r>
              <a:rPr lang="zh-CN" altLang="zh-CN" dirty="0"/>
              <a:t>方便储运</a:t>
            </a:r>
            <a:r>
              <a:rPr lang="en-US" altLang="zh-CN" dirty="0"/>
              <a:t>,</a:t>
            </a:r>
            <a:r>
              <a:rPr lang="zh-CN" altLang="zh-CN" dirty="0"/>
              <a:t>促进销售</a:t>
            </a:r>
            <a:r>
              <a:rPr lang="en-US" altLang="zh-CN" dirty="0"/>
              <a:t>,</a:t>
            </a:r>
            <a:r>
              <a:rPr lang="zh-CN" altLang="zh-CN" dirty="0"/>
              <a:t>按一定技术方法而采用的容器材料及辅助物等的总体名称”。包装可细分为内包装</a:t>
            </a:r>
            <a:r>
              <a:rPr lang="en-US" altLang="zh-CN" dirty="0"/>
              <a:t>,</a:t>
            </a:r>
            <a:r>
              <a:rPr lang="zh-CN" altLang="zh-CN" dirty="0"/>
              <a:t>即最接近产品的容器</a:t>
            </a:r>
            <a:r>
              <a:rPr lang="en-US" altLang="zh-CN" dirty="0"/>
              <a:t>,</a:t>
            </a:r>
            <a:r>
              <a:rPr lang="zh-CN" altLang="zh-CN" dirty="0"/>
              <a:t>以及外包装和运输包装等。</a:t>
            </a:r>
            <a:endParaRPr lang="zh-CN" altLang="zh-CN" dirty="0"/>
          </a:p>
          <a:p>
            <a:pPr marL="0" indent="0">
              <a:buNone/>
            </a:pPr>
            <a:r>
              <a:rPr lang="en-US" altLang="zh-CN" dirty="0"/>
              <a:t>(</a:t>
            </a:r>
            <a:r>
              <a:rPr lang="zh-CN" altLang="zh-CN" dirty="0"/>
              <a:t>一</a:t>
            </a:r>
            <a:r>
              <a:rPr lang="en-US" altLang="zh-CN" dirty="0"/>
              <a:t>)</a:t>
            </a:r>
            <a:r>
              <a:rPr lang="zh-CN" altLang="zh-CN" dirty="0"/>
              <a:t>商品包装的造型</a:t>
            </a:r>
            <a:endParaRPr lang="zh-CN" altLang="zh-CN" dirty="0"/>
          </a:p>
          <a:p>
            <a:pPr marL="0" indent="0">
              <a:buNone/>
            </a:pPr>
            <a:r>
              <a:rPr lang="zh-CN" altLang="zh-CN" dirty="0"/>
              <a:t>　　消费者在选择购买商品时</a:t>
            </a:r>
            <a:r>
              <a:rPr lang="en-US" altLang="zh-CN" dirty="0"/>
              <a:t>,</a:t>
            </a:r>
            <a:r>
              <a:rPr lang="zh-CN" altLang="zh-CN" dirty="0"/>
              <a:t>判断商品品质优劣的标准大致有四个要点</a:t>
            </a:r>
            <a:r>
              <a:rPr lang="en-US" altLang="zh-CN" dirty="0"/>
              <a:t>:</a:t>
            </a:r>
            <a:endParaRPr lang="zh-CN" altLang="zh-CN" dirty="0"/>
          </a:p>
          <a:p>
            <a:pPr marL="0" indent="0">
              <a:buNone/>
            </a:pPr>
            <a:r>
              <a:rPr lang="zh-CN" altLang="zh-CN" dirty="0"/>
              <a:t>　　</a:t>
            </a:r>
            <a:r>
              <a:rPr lang="en-US" altLang="zh-CN" dirty="0"/>
              <a:t>(1)</a:t>
            </a:r>
            <a:r>
              <a:rPr lang="zh-CN" altLang="zh-CN" dirty="0"/>
              <a:t>自己的使用经验或别人的使用经验、营业员的介绍</a:t>
            </a:r>
            <a:r>
              <a:rPr lang="en-US" altLang="zh-CN" dirty="0"/>
              <a:t>;</a:t>
            </a:r>
            <a:endParaRPr lang="zh-CN" altLang="zh-CN" dirty="0"/>
          </a:p>
          <a:p>
            <a:pPr marL="0" indent="0">
              <a:buNone/>
            </a:pPr>
            <a:r>
              <a:rPr lang="zh-CN" altLang="zh-CN" dirty="0"/>
              <a:t>　　</a:t>
            </a:r>
            <a:r>
              <a:rPr lang="en-US" altLang="zh-CN" dirty="0"/>
              <a:t>(2)</a:t>
            </a:r>
            <a:r>
              <a:rPr lang="zh-CN" altLang="zh-CN" dirty="0"/>
              <a:t>对该商品功能、品质等方面的了解</a:t>
            </a:r>
            <a:r>
              <a:rPr lang="en-US" altLang="zh-CN" dirty="0"/>
              <a:t>;</a:t>
            </a:r>
            <a:endParaRPr lang="zh-CN" altLang="zh-CN" dirty="0"/>
          </a:p>
          <a:p>
            <a:pPr marL="0" indent="0">
              <a:buNone/>
            </a:pPr>
            <a:r>
              <a:rPr lang="zh-CN" altLang="zh-CN" dirty="0"/>
              <a:t>　　</a:t>
            </a:r>
            <a:r>
              <a:rPr lang="en-US" altLang="zh-CN" dirty="0"/>
              <a:t>(3)</a:t>
            </a:r>
            <a:r>
              <a:rPr lang="zh-CN" altLang="zh-CN" dirty="0"/>
              <a:t>商品的价格</a:t>
            </a:r>
            <a:r>
              <a:rPr lang="en-US" altLang="zh-CN" dirty="0"/>
              <a:t>;</a:t>
            </a:r>
            <a:endParaRPr lang="zh-CN" altLang="zh-CN" dirty="0"/>
          </a:p>
          <a:p>
            <a:pPr marL="0" indent="0">
              <a:buNone/>
            </a:pPr>
            <a:r>
              <a:rPr lang="zh-CN" altLang="zh-CN" dirty="0"/>
              <a:t>　　</a:t>
            </a:r>
            <a:r>
              <a:rPr lang="en-US" altLang="zh-CN" dirty="0"/>
              <a:t>(4)</a:t>
            </a:r>
            <a:r>
              <a:rPr lang="zh-CN" altLang="zh-CN" dirty="0"/>
              <a:t>商品的外观、广告宣传。</a:t>
            </a:r>
            <a:endParaRPr lang="zh-CN" altLang="zh-CN" dirty="0"/>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　　包装造型直接影响消费者对商品的选择</a:t>
            </a:r>
            <a:r>
              <a:rPr lang="en-US" altLang="zh-CN" dirty="0"/>
              <a:t>,</a:t>
            </a:r>
            <a:r>
              <a:rPr lang="zh-CN" altLang="zh-CN" dirty="0"/>
              <a:t>除了作为商品质量的判断依据以外</a:t>
            </a:r>
            <a:r>
              <a:rPr lang="en-US" altLang="zh-CN" dirty="0"/>
              <a:t>,</a:t>
            </a:r>
            <a:r>
              <a:rPr lang="zh-CN" altLang="zh-CN" dirty="0"/>
              <a:t>还有下列三方面的因素</a:t>
            </a:r>
            <a:r>
              <a:rPr lang="en-US" altLang="zh-CN" dirty="0"/>
              <a:t>:</a:t>
            </a:r>
            <a:endParaRPr lang="zh-CN" altLang="zh-CN" dirty="0"/>
          </a:p>
          <a:p>
            <a:pPr marL="0" indent="0">
              <a:buNone/>
            </a:pPr>
            <a:r>
              <a:rPr lang="zh-CN" altLang="zh-CN" dirty="0"/>
              <a:t>　　</a:t>
            </a:r>
            <a:r>
              <a:rPr lang="en-US" altLang="zh-CN" dirty="0"/>
              <a:t>(1)</a:t>
            </a:r>
            <a:r>
              <a:rPr lang="zh-CN" altLang="zh-CN" dirty="0"/>
              <a:t>商品的包装造型不同</a:t>
            </a:r>
            <a:r>
              <a:rPr lang="en-US" altLang="zh-CN" dirty="0"/>
              <a:t>,</a:t>
            </a:r>
            <a:r>
              <a:rPr lang="zh-CN" altLang="zh-CN" dirty="0"/>
              <a:t>其本身的使用价值也不同。有的商品包装设计别致美观</a:t>
            </a:r>
            <a:r>
              <a:rPr lang="en-US" altLang="zh-CN" dirty="0"/>
              <a:t>,</a:t>
            </a:r>
            <a:r>
              <a:rPr lang="zh-CN" altLang="zh-CN" dirty="0"/>
              <a:t>可以用作收藏和摆设</a:t>
            </a:r>
            <a:r>
              <a:rPr lang="en-US" altLang="zh-CN" dirty="0"/>
              <a:t>;</a:t>
            </a:r>
            <a:r>
              <a:rPr lang="zh-CN" altLang="zh-CN" dirty="0"/>
              <a:t>有的商品包装可以作其他容器之用</a:t>
            </a:r>
            <a:r>
              <a:rPr lang="en-US" altLang="zh-CN" dirty="0"/>
              <a:t>;</a:t>
            </a:r>
            <a:r>
              <a:rPr lang="zh-CN" altLang="zh-CN" dirty="0"/>
              <a:t>等等。</a:t>
            </a:r>
            <a:endParaRPr lang="zh-CN" altLang="zh-CN" dirty="0"/>
          </a:p>
          <a:p>
            <a:pPr marL="0" indent="0">
              <a:buNone/>
            </a:pPr>
            <a:r>
              <a:rPr lang="zh-CN" altLang="zh-CN" dirty="0"/>
              <a:t>　　</a:t>
            </a:r>
            <a:r>
              <a:rPr lang="en-US" altLang="zh-CN" dirty="0"/>
              <a:t>(2)</a:t>
            </a:r>
            <a:r>
              <a:rPr lang="zh-CN" altLang="zh-CN" dirty="0"/>
              <a:t>商品包装的色彩和造型的不同</a:t>
            </a:r>
            <a:r>
              <a:rPr lang="en-US" altLang="zh-CN" dirty="0"/>
              <a:t>,</a:t>
            </a:r>
            <a:r>
              <a:rPr lang="zh-CN" altLang="zh-CN" dirty="0"/>
              <a:t>促使消费者对该商品的心理意义也不一样</a:t>
            </a:r>
            <a:r>
              <a:rPr lang="en-US" altLang="zh-CN" dirty="0"/>
              <a:t>,</a:t>
            </a:r>
            <a:r>
              <a:rPr lang="zh-CN" altLang="zh-CN" dirty="0"/>
              <a:t>不同的消费者对不同的外观、造型、色彩等有着不同的反应。</a:t>
            </a:r>
            <a:endParaRPr lang="zh-CN" altLang="zh-CN" dirty="0"/>
          </a:p>
          <a:p>
            <a:pPr marL="0" indent="0">
              <a:buNone/>
            </a:pPr>
            <a:r>
              <a:rPr lang="zh-CN" altLang="zh-CN" dirty="0"/>
              <a:t>　　</a:t>
            </a:r>
            <a:r>
              <a:rPr lang="en-US" altLang="zh-CN" dirty="0"/>
              <a:t>(3)</a:t>
            </a:r>
            <a:r>
              <a:rPr lang="zh-CN" altLang="zh-CN" dirty="0"/>
              <a:t>不同的包装造型</a:t>
            </a:r>
            <a:r>
              <a:rPr lang="en-US" altLang="zh-CN" dirty="0"/>
              <a:t>,</a:t>
            </a:r>
            <a:r>
              <a:rPr lang="zh-CN" altLang="zh-CN" dirty="0"/>
              <a:t>使用的方便性也不同。</a:t>
            </a:r>
            <a:endParaRPr lang="zh-CN" altLang="zh-CN"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二</a:t>
            </a:r>
            <a:r>
              <a:rPr lang="en-US" altLang="zh-CN" dirty="0"/>
              <a:t>)</a:t>
            </a:r>
            <a:r>
              <a:rPr lang="zh-CN" altLang="zh-CN" dirty="0"/>
              <a:t>商品包装的功能</a:t>
            </a:r>
            <a:endParaRPr lang="zh-CN" altLang="zh-CN" dirty="0"/>
          </a:p>
          <a:p>
            <a:pPr marL="0" indent="0">
              <a:buNone/>
            </a:pPr>
            <a:r>
              <a:rPr lang="zh-CN" altLang="zh-CN" dirty="0"/>
              <a:t>　　包装色彩是企业产品竞争最前沿的竞争力</a:t>
            </a:r>
            <a:r>
              <a:rPr lang="en-US" altLang="zh-CN" dirty="0"/>
              <a:t>,</a:t>
            </a:r>
            <a:r>
              <a:rPr lang="zh-CN" altLang="zh-CN" dirty="0"/>
              <a:t>一些国家把包装的色彩设计作为商品竞争的包装战略的重要手段来研究和应用</a:t>
            </a:r>
            <a:r>
              <a:rPr lang="en-US" altLang="zh-CN" dirty="0"/>
              <a:t>,</a:t>
            </a:r>
            <a:r>
              <a:rPr lang="zh-CN" altLang="zh-CN" dirty="0"/>
              <a:t>借助包装色彩的标准化、规范化、独特的设计</a:t>
            </a:r>
            <a:r>
              <a:rPr lang="en-US" altLang="zh-CN" dirty="0"/>
              <a:t>,</a:t>
            </a:r>
            <a:r>
              <a:rPr lang="zh-CN" altLang="zh-CN" dirty="0"/>
              <a:t>来满足消费者的感性消费心理</a:t>
            </a:r>
            <a:r>
              <a:rPr lang="en-US" altLang="zh-CN" dirty="0"/>
              <a:t>,</a:t>
            </a:r>
            <a:r>
              <a:rPr lang="zh-CN" altLang="zh-CN" dirty="0"/>
              <a:t>满足消费者求新、求异的个性化追求</a:t>
            </a:r>
            <a:r>
              <a:rPr lang="en-US" altLang="zh-CN" dirty="0"/>
              <a:t>,</a:t>
            </a:r>
            <a:r>
              <a:rPr lang="zh-CN" altLang="zh-CN" dirty="0"/>
              <a:t>从而使企业在激烈的市场竞争中拥有消费者</a:t>
            </a:r>
            <a:r>
              <a:rPr lang="en-US" altLang="zh-CN" dirty="0"/>
              <a:t>,</a:t>
            </a:r>
            <a:r>
              <a:rPr lang="zh-CN" altLang="zh-CN" dirty="0"/>
              <a:t>赢得顾客群。概括来说</a:t>
            </a:r>
            <a:r>
              <a:rPr lang="en-US" altLang="zh-CN" dirty="0"/>
              <a:t>,</a:t>
            </a:r>
            <a:r>
              <a:rPr lang="zh-CN" altLang="zh-CN" dirty="0"/>
              <a:t>商品包装有以下四个方面的功能</a:t>
            </a:r>
            <a:r>
              <a:rPr lang="en-US" altLang="zh-CN" dirty="0"/>
              <a:t>:</a:t>
            </a:r>
            <a:endParaRPr lang="zh-CN" altLang="zh-CN" dirty="0"/>
          </a:p>
          <a:p>
            <a:pPr marL="0" indent="0">
              <a:buNone/>
            </a:pPr>
            <a:r>
              <a:rPr lang="zh-CN" altLang="zh-CN" dirty="0"/>
              <a:t>　　</a:t>
            </a:r>
            <a:r>
              <a:rPr lang="en-US" altLang="zh-CN" dirty="0"/>
              <a:t>(1)</a:t>
            </a:r>
            <a:r>
              <a:rPr lang="zh-CN" altLang="zh-CN" dirty="0"/>
              <a:t>保护和容纳功能。它使产品避免受到重压、振动和冲撞的损害。</a:t>
            </a:r>
            <a:endParaRPr lang="zh-CN" altLang="zh-CN" dirty="0"/>
          </a:p>
          <a:p>
            <a:pPr marL="0" indent="0">
              <a:buNone/>
            </a:pPr>
            <a:r>
              <a:rPr lang="zh-CN" altLang="zh-CN" dirty="0"/>
              <a:t>　　</a:t>
            </a:r>
            <a:r>
              <a:rPr lang="en-US" altLang="zh-CN" dirty="0"/>
              <a:t>(2)</a:t>
            </a:r>
            <a:r>
              <a:rPr lang="zh-CN" altLang="zh-CN" dirty="0"/>
              <a:t>方便功能。即便于商品运输、储存、保鲜和销售等。</a:t>
            </a:r>
            <a:endParaRPr lang="zh-CN" altLang="zh-CN" dirty="0"/>
          </a:p>
          <a:p>
            <a:pPr marL="0" indent="0">
              <a:buNone/>
            </a:pPr>
            <a:r>
              <a:rPr lang="zh-CN" altLang="zh-CN" dirty="0"/>
              <a:t>　　</a:t>
            </a:r>
            <a:r>
              <a:rPr lang="en-US" altLang="zh-CN" dirty="0"/>
              <a:t>(3)</a:t>
            </a:r>
            <a:r>
              <a:rPr lang="zh-CN" altLang="zh-CN" dirty="0"/>
              <a:t>促销功能。包装可传达商品信息。</a:t>
            </a:r>
            <a:endParaRPr lang="zh-CN" altLang="zh-CN" dirty="0"/>
          </a:p>
          <a:p>
            <a:pPr marL="0" indent="0">
              <a:buNone/>
            </a:pPr>
            <a:r>
              <a:rPr lang="zh-CN" altLang="zh-CN" dirty="0"/>
              <a:t>　　</a:t>
            </a:r>
            <a:r>
              <a:rPr lang="en-US" altLang="zh-CN" dirty="0"/>
              <a:t>(4)</a:t>
            </a:r>
            <a:r>
              <a:rPr lang="zh-CN" altLang="zh-CN" dirty="0"/>
              <a:t>提高商品的品位功能。精美别致的包装增加商品的魅力</a:t>
            </a:r>
            <a:r>
              <a:rPr lang="en-US" altLang="zh-CN" dirty="0"/>
              <a:t>,</a:t>
            </a:r>
            <a:r>
              <a:rPr lang="zh-CN" altLang="zh-CN" dirty="0"/>
              <a:t>提高商品的品位。</a:t>
            </a:r>
            <a:endParaRPr lang="zh-CN" altLang="zh-CN"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lnSpc>
                <a:spcPct val="200000"/>
              </a:lnSpc>
              <a:buNone/>
            </a:pPr>
            <a:r>
              <a:rPr lang="zh-CN" altLang="zh-CN" dirty="0"/>
              <a:t>二、商品包装对消费者的心理作用</a:t>
            </a:r>
            <a:endParaRPr lang="zh-CN" altLang="zh-CN" dirty="0"/>
          </a:p>
          <a:p>
            <a:pPr marL="0" indent="0">
              <a:lnSpc>
                <a:spcPct val="200000"/>
              </a:lnSpc>
              <a:buNone/>
            </a:pPr>
            <a:r>
              <a:rPr lang="en-US" altLang="zh-CN" dirty="0"/>
              <a:t>(</a:t>
            </a:r>
            <a:r>
              <a:rPr lang="zh-CN" altLang="zh-CN" dirty="0"/>
              <a:t>一</a:t>
            </a:r>
            <a:r>
              <a:rPr lang="en-US" altLang="zh-CN" dirty="0"/>
              <a:t>)</a:t>
            </a:r>
            <a:r>
              <a:rPr lang="zh-CN" altLang="zh-CN" dirty="0"/>
              <a:t>引起重视和诱发兴趣</a:t>
            </a:r>
            <a:endParaRPr lang="zh-CN" altLang="zh-CN" dirty="0"/>
          </a:p>
          <a:p>
            <a:pPr marL="0" indent="0">
              <a:lnSpc>
                <a:spcPct val="200000"/>
              </a:lnSpc>
              <a:buNone/>
            </a:pPr>
            <a:r>
              <a:rPr lang="en-US" altLang="zh-CN" dirty="0"/>
              <a:t>(</a:t>
            </a:r>
            <a:r>
              <a:rPr lang="zh-CN" altLang="zh-CN" dirty="0"/>
              <a:t>二</a:t>
            </a:r>
            <a:r>
              <a:rPr lang="en-US" altLang="zh-CN" dirty="0"/>
              <a:t>)</a:t>
            </a:r>
            <a:r>
              <a:rPr lang="zh-CN" altLang="zh-CN" dirty="0"/>
              <a:t>促进对商品的认识</a:t>
            </a:r>
            <a:endParaRPr lang="zh-CN" altLang="zh-CN" dirty="0"/>
          </a:p>
          <a:p>
            <a:pPr marL="0" indent="0">
              <a:lnSpc>
                <a:spcPct val="200000"/>
              </a:lnSpc>
              <a:buNone/>
            </a:pPr>
            <a:r>
              <a:rPr lang="en-US" altLang="zh-CN" dirty="0"/>
              <a:t>(</a:t>
            </a:r>
            <a:r>
              <a:rPr lang="zh-CN" altLang="zh-CN" dirty="0"/>
              <a:t>三</a:t>
            </a:r>
            <a:r>
              <a:rPr lang="en-US" altLang="zh-CN" dirty="0"/>
              <a:t>)</a:t>
            </a:r>
            <a:r>
              <a:rPr lang="zh-CN" altLang="zh-CN" dirty="0"/>
              <a:t>有利于形成商品意象</a:t>
            </a:r>
            <a:endParaRPr lang="zh-CN" altLang="zh-CN" dirty="0"/>
          </a:p>
          <a:p>
            <a:pPr marL="0" indent="0">
              <a:lnSpc>
                <a:spcPct val="200000"/>
              </a:lnSpc>
              <a:buNone/>
            </a:pPr>
            <a:r>
              <a:rPr lang="en-US" altLang="zh-CN" dirty="0"/>
              <a:t>(</a:t>
            </a:r>
            <a:r>
              <a:rPr lang="zh-CN" altLang="zh-CN" dirty="0"/>
              <a:t>四</a:t>
            </a:r>
            <a:r>
              <a:rPr lang="en-US" altLang="zh-CN" dirty="0"/>
              <a:t>)</a:t>
            </a:r>
            <a:r>
              <a:rPr lang="zh-CN" altLang="zh-CN" dirty="0"/>
              <a:t>产品质量的知觉线索</a:t>
            </a:r>
            <a:endParaRPr lang="zh-CN" altLang="zh-CN" dirty="0"/>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zh-CN" altLang="zh-CN" dirty="0"/>
              <a:t>三、 包装设计的心理要求与策略</a:t>
            </a:r>
            <a:endParaRPr lang="zh-CN" altLang="zh-CN" dirty="0"/>
          </a:p>
          <a:p>
            <a:pPr marL="0" indent="0">
              <a:buNone/>
            </a:pPr>
            <a:r>
              <a:rPr lang="en-US" altLang="zh-CN" dirty="0"/>
              <a:t>(</a:t>
            </a:r>
            <a:r>
              <a:rPr lang="zh-CN" altLang="zh-CN" dirty="0"/>
              <a:t>一</a:t>
            </a:r>
            <a:r>
              <a:rPr lang="en-US" altLang="zh-CN" dirty="0"/>
              <a:t>)</a:t>
            </a:r>
            <a:r>
              <a:rPr lang="zh-CN" altLang="zh-CN" dirty="0"/>
              <a:t>设计的心理要求</a:t>
            </a:r>
            <a:endParaRPr lang="zh-CN" altLang="zh-CN" dirty="0"/>
          </a:p>
          <a:p>
            <a:pPr marL="0" indent="0">
              <a:buNone/>
            </a:pPr>
            <a:r>
              <a:rPr lang="zh-CN" altLang="zh-CN" dirty="0"/>
              <a:t>　　商品包装要获得广大消费者的认同和喜欢</a:t>
            </a:r>
            <a:r>
              <a:rPr lang="en-US" altLang="zh-CN" dirty="0"/>
              <a:t>,</a:t>
            </a:r>
            <a:r>
              <a:rPr lang="zh-CN" altLang="zh-CN" dirty="0"/>
              <a:t>不仅需要结合化学和物理学等科学原理进行设计</a:t>
            </a:r>
            <a:r>
              <a:rPr lang="en-US" altLang="zh-CN" dirty="0"/>
              <a:t>,</a:t>
            </a:r>
            <a:r>
              <a:rPr lang="zh-CN" altLang="zh-CN" dirty="0"/>
              <a:t>还必须结合心理学、美学、市场营销学等基本知识。特别要充分利用包装外观形象</a:t>
            </a:r>
            <a:r>
              <a:rPr lang="en-US" altLang="zh-CN" dirty="0"/>
              <a:t>,</a:t>
            </a:r>
            <a:r>
              <a:rPr lang="zh-CN" altLang="zh-CN" dirty="0"/>
              <a:t>满足消费者对包装及其内容的心理要求。一般有以下几点</a:t>
            </a:r>
            <a:r>
              <a:rPr lang="en-US" altLang="zh-CN" dirty="0"/>
              <a:t>:</a:t>
            </a:r>
            <a:endParaRPr lang="zh-CN" altLang="zh-CN" dirty="0"/>
          </a:p>
          <a:p>
            <a:pPr marL="0" indent="0">
              <a:buNone/>
            </a:pPr>
            <a:r>
              <a:rPr lang="zh-CN" altLang="zh-CN" dirty="0"/>
              <a:t>　　</a:t>
            </a:r>
            <a:r>
              <a:rPr lang="en-US" altLang="zh-CN" dirty="0"/>
              <a:t>1.</a:t>
            </a:r>
            <a:r>
              <a:rPr lang="zh-CN" altLang="zh-CN" dirty="0"/>
              <a:t>方便、安全</a:t>
            </a:r>
            <a:endParaRPr lang="zh-CN" altLang="zh-CN" dirty="0"/>
          </a:p>
          <a:p>
            <a:pPr marL="0" indent="0">
              <a:buNone/>
            </a:pPr>
            <a:r>
              <a:rPr lang="zh-CN" altLang="zh-CN" dirty="0"/>
              <a:t>　　</a:t>
            </a:r>
            <a:r>
              <a:rPr lang="en-US" altLang="zh-CN" dirty="0"/>
              <a:t>2.</a:t>
            </a:r>
            <a:r>
              <a:rPr lang="zh-CN" altLang="zh-CN" dirty="0"/>
              <a:t>形象</a:t>
            </a:r>
            <a:endParaRPr lang="zh-CN" altLang="zh-CN" dirty="0"/>
          </a:p>
          <a:p>
            <a:pPr marL="0" indent="0">
              <a:buNone/>
            </a:pPr>
            <a:r>
              <a:rPr lang="zh-CN" altLang="zh-CN" dirty="0"/>
              <a:t>　　</a:t>
            </a:r>
            <a:r>
              <a:rPr lang="en-US" altLang="zh-CN" dirty="0"/>
              <a:t>3.</a:t>
            </a:r>
            <a:r>
              <a:rPr lang="zh-CN" altLang="zh-CN" dirty="0"/>
              <a:t>美感</a:t>
            </a:r>
            <a:endParaRPr lang="zh-CN" altLang="zh-CN" dirty="0"/>
          </a:p>
          <a:p>
            <a:pPr marL="0" indent="0">
              <a:buNone/>
            </a:pPr>
            <a:r>
              <a:rPr lang="zh-CN" altLang="zh-CN" dirty="0"/>
              <a:t>　　</a:t>
            </a:r>
            <a:r>
              <a:rPr lang="en-US" altLang="zh-CN" dirty="0"/>
              <a:t>4.</a:t>
            </a:r>
            <a:r>
              <a:rPr lang="zh-CN" altLang="zh-CN" dirty="0"/>
              <a:t>联想</a:t>
            </a:r>
            <a:endParaRPr lang="zh-CN" altLang="zh-CN" dirty="0"/>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6"/>
            <a:ext cx="8229600" cy="5445224"/>
          </a:xfrm>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包装设计的心理策略</a:t>
            </a:r>
            <a:endParaRPr lang="zh-CN" altLang="zh-CN" dirty="0"/>
          </a:p>
          <a:p>
            <a:pPr marL="0" indent="0">
              <a:buNone/>
            </a:pPr>
            <a:r>
              <a:rPr lang="zh-CN" altLang="zh-CN" dirty="0"/>
              <a:t>　　为了使商品更具有吸引力</a:t>
            </a:r>
            <a:r>
              <a:rPr lang="en-US" altLang="zh-CN" dirty="0"/>
              <a:t>,</a:t>
            </a:r>
            <a:r>
              <a:rPr lang="zh-CN" altLang="zh-CN" dirty="0"/>
              <a:t>商家必须严格遵循规范的包装形式。各种包装形式的产生</a:t>
            </a:r>
            <a:r>
              <a:rPr lang="en-US" altLang="zh-CN" dirty="0"/>
              <a:t>,</a:t>
            </a:r>
            <a:r>
              <a:rPr lang="zh-CN" altLang="zh-CN" dirty="0"/>
              <a:t>应以科学、卫生、安全、绿色环保为准则</a:t>
            </a:r>
            <a:r>
              <a:rPr lang="en-US" altLang="zh-CN" dirty="0"/>
              <a:t>,</a:t>
            </a:r>
            <a:r>
              <a:rPr lang="zh-CN" altLang="zh-CN" dirty="0"/>
              <a:t>以消费者的各种心理需求为依据。为了使商品包装的各种心理作用得到更好的发挥</a:t>
            </a:r>
            <a:r>
              <a:rPr lang="en-US" altLang="zh-CN" dirty="0"/>
              <a:t>,</a:t>
            </a:r>
            <a:r>
              <a:rPr lang="zh-CN" altLang="zh-CN" dirty="0"/>
              <a:t>商家应当制定相应的策略。</a:t>
            </a:r>
            <a:endParaRPr lang="zh-CN" altLang="zh-CN" dirty="0"/>
          </a:p>
          <a:p>
            <a:pPr marL="0" indent="0">
              <a:buNone/>
            </a:pPr>
            <a:r>
              <a:rPr lang="zh-CN" altLang="zh-CN" dirty="0"/>
              <a:t>　　包装设计的心理策略主要有以下几种</a:t>
            </a:r>
            <a:r>
              <a:rPr lang="en-US" altLang="zh-CN" dirty="0"/>
              <a:t>:</a:t>
            </a:r>
            <a:endParaRPr lang="zh-CN" altLang="zh-CN" dirty="0"/>
          </a:p>
          <a:p>
            <a:pPr marL="0" indent="0">
              <a:buNone/>
            </a:pPr>
            <a:r>
              <a:rPr lang="zh-CN" altLang="zh-CN" dirty="0"/>
              <a:t>　　</a:t>
            </a:r>
            <a:r>
              <a:rPr lang="en-US" altLang="zh-CN" dirty="0"/>
              <a:t>1.</a:t>
            </a:r>
            <a:r>
              <a:rPr lang="zh-CN" altLang="zh-CN" dirty="0"/>
              <a:t>按照消费者的消费习惯设计</a:t>
            </a:r>
            <a:endParaRPr lang="zh-CN" altLang="zh-CN" dirty="0"/>
          </a:p>
          <a:p>
            <a:pPr marL="0" indent="0">
              <a:buNone/>
            </a:pPr>
            <a:r>
              <a:rPr lang="zh-CN" altLang="zh-CN" dirty="0"/>
              <a:t>　　</a:t>
            </a:r>
            <a:r>
              <a:rPr lang="en-US" altLang="zh-CN" dirty="0"/>
              <a:t>(1)</a:t>
            </a:r>
            <a:r>
              <a:rPr lang="zh-CN" altLang="zh-CN" dirty="0"/>
              <a:t>传统型包装。</a:t>
            </a:r>
            <a:endParaRPr lang="zh-CN" altLang="zh-CN" dirty="0"/>
          </a:p>
          <a:p>
            <a:pPr marL="0" indent="0">
              <a:buNone/>
            </a:pPr>
            <a:r>
              <a:rPr lang="zh-CN" altLang="zh-CN" dirty="0"/>
              <a:t>　　</a:t>
            </a:r>
            <a:r>
              <a:rPr lang="en-US" altLang="zh-CN" dirty="0"/>
              <a:t>(2)</a:t>
            </a:r>
            <a:r>
              <a:rPr lang="zh-CN" altLang="zh-CN" dirty="0"/>
              <a:t>系列式包装</a:t>
            </a:r>
            <a:endParaRPr lang="zh-CN" altLang="zh-CN" dirty="0"/>
          </a:p>
          <a:p>
            <a:pPr marL="0" indent="0">
              <a:buNone/>
            </a:pPr>
            <a:r>
              <a:rPr lang="zh-CN" altLang="zh-CN" dirty="0"/>
              <a:t>　　</a:t>
            </a:r>
            <a:r>
              <a:rPr lang="en-US" altLang="zh-CN" dirty="0"/>
              <a:t>(3)</a:t>
            </a:r>
            <a:r>
              <a:rPr lang="zh-CN" altLang="zh-CN" dirty="0"/>
              <a:t>配套式包装。</a:t>
            </a:r>
            <a:endParaRPr lang="zh-CN" altLang="zh-CN" dirty="0"/>
          </a:p>
          <a:p>
            <a:pPr marL="0" indent="0">
              <a:buNone/>
            </a:pPr>
            <a:r>
              <a:rPr lang="zh-CN" altLang="zh-CN" dirty="0"/>
              <a:t>　　</a:t>
            </a:r>
            <a:r>
              <a:rPr lang="en-US" altLang="zh-CN" dirty="0"/>
              <a:t>(4)</a:t>
            </a:r>
            <a:r>
              <a:rPr lang="zh-CN" altLang="zh-CN" dirty="0"/>
              <a:t>分量式包装。</a:t>
            </a:r>
            <a:endParaRPr lang="zh-CN" altLang="zh-CN" dirty="0"/>
          </a:p>
          <a:p>
            <a:pPr marL="0" indent="0">
              <a:buNone/>
            </a:pPr>
            <a:r>
              <a:rPr lang="zh-CN" altLang="zh-CN" dirty="0"/>
              <a:t>　　</a:t>
            </a:r>
            <a:r>
              <a:rPr lang="en-US" altLang="zh-CN" dirty="0"/>
              <a:t>2.</a:t>
            </a:r>
            <a:r>
              <a:rPr lang="zh-CN" altLang="zh-CN" dirty="0"/>
              <a:t>按照消费者的消费水平设计</a:t>
            </a:r>
            <a:endParaRPr lang="zh-CN" altLang="zh-CN" dirty="0"/>
          </a:p>
          <a:p>
            <a:pPr marL="0" indent="0">
              <a:buNone/>
            </a:pPr>
            <a:r>
              <a:rPr lang="zh-CN" altLang="zh-CN" dirty="0"/>
              <a:t>　　</a:t>
            </a:r>
            <a:r>
              <a:rPr lang="en-US" altLang="zh-CN" dirty="0"/>
              <a:t>(1)</a:t>
            </a:r>
            <a:r>
              <a:rPr lang="zh-CN" altLang="zh-CN" dirty="0"/>
              <a:t>等级式包装。</a:t>
            </a:r>
            <a:endParaRPr lang="zh-CN" altLang="zh-CN" dirty="0"/>
          </a:p>
          <a:p>
            <a:pPr marL="0" indent="0">
              <a:buNone/>
            </a:pPr>
            <a:r>
              <a:rPr lang="zh-CN" altLang="zh-CN" dirty="0"/>
              <a:t>　　</a:t>
            </a:r>
            <a:r>
              <a:rPr lang="en-US" altLang="zh-CN" dirty="0"/>
              <a:t>(2)</a:t>
            </a:r>
            <a:r>
              <a:rPr lang="zh-CN" altLang="zh-CN" dirty="0"/>
              <a:t>特殊式包装。</a:t>
            </a:r>
            <a:endParaRPr lang="zh-CN" altLang="zh-CN" dirty="0"/>
          </a:p>
          <a:p>
            <a:pPr marL="0" indent="0">
              <a:buNone/>
            </a:pPr>
            <a:r>
              <a:rPr lang="zh-CN" altLang="zh-CN" dirty="0"/>
              <a:t>　　</a:t>
            </a:r>
            <a:r>
              <a:rPr lang="en-US" altLang="zh-CN" dirty="0"/>
              <a:t>(3)</a:t>
            </a:r>
            <a:r>
              <a:rPr lang="zh-CN" altLang="zh-CN" dirty="0"/>
              <a:t>复用式包装。</a:t>
            </a:r>
            <a:endParaRPr lang="zh-CN" altLang="zh-CN" dirty="0"/>
          </a:p>
          <a:p>
            <a:pPr marL="0" indent="0">
              <a:buNone/>
            </a:pPr>
            <a:r>
              <a:rPr lang="zh-CN" altLang="zh-CN" dirty="0"/>
              <a:t>　　</a:t>
            </a:r>
            <a:r>
              <a:rPr lang="en-US" altLang="zh-CN" dirty="0"/>
              <a:t>(4)</a:t>
            </a:r>
            <a:r>
              <a:rPr lang="zh-CN" altLang="zh-CN" dirty="0"/>
              <a:t>礼品式包装。</a:t>
            </a:r>
            <a:endParaRPr lang="zh-CN" altLang="zh-CN" dirty="0"/>
          </a:p>
          <a:p>
            <a:pPr marL="0" indent="0">
              <a:buNone/>
            </a:pPr>
            <a:r>
              <a:rPr lang="zh-CN" altLang="zh-CN" dirty="0"/>
              <a:t>　　</a:t>
            </a:r>
            <a:r>
              <a:rPr lang="en-US" altLang="zh-CN" dirty="0"/>
              <a:t>(5)</a:t>
            </a:r>
            <a:r>
              <a:rPr lang="zh-CN" altLang="zh-CN" dirty="0"/>
              <a:t>简便式包装。</a:t>
            </a:r>
            <a:endParaRPr lang="zh-CN"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a:t>
            </a:r>
            <a:r>
              <a:rPr lang="en-US" altLang="zh-CN" dirty="0"/>
              <a:t>3.</a:t>
            </a:r>
            <a:r>
              <a:rPr lang="zh-CN" altLang="zh-CN" dirty="0"/>
              <a:t>按照消费者的性别、年龄设计</a:t>
            </a:r>
            <a:endParaRPr lang="zh-CN" altLang="zh-CN" dirty="0"/>
          </a:p>
          <a:p>
            <a:pPr marL="0" indent="0">
              <a:buNone/>
            </a:pPr>
            <a:r>
              <a:rPr lang="zh-CN" altLang="zh-CN" dirty="0"/>
              <a:t>　　</a:t>
            </a:r>
            <a:r>
              <a:rPr lang="en-US" altLang="zh-CN" dirty="0"/>
              <a:t>(1)</a:t>
            </a:r>
            <a:r>
              <a:rPr lang="zh-CN" altLang="zh-CN" dirty="0"/>
              <a:t>男性化包装。</a:t>
            </a:r>
            <a:endParaRPr lang="zh-CN" altLang="zh-CN" dirty="0"/>
          </a:p>
          <a:p>
            <a:pPr marL="0" indent="0">
              <a:buNone/>
            </a:pPr>
            <a:r>
              <a:rPr lang="zh-CN" altLang="zh-CN" dirty="0"/>
              <a:t>　　</a:t>
            </a:r>
            <a:r>
              <a:rPr lang="en-US" altLang="zh-CN" dirty="0"/>
              <a:t>(2)</a:t>
            </a:r>
            <a:r>
              <a:rPr lang="zh-CN" altLang="zh-CN" dirty="0"/>
              <a:t>女性化包装。</a:t>
            </a:r>
            <a:endParaRPr lang="zh-CN" altLang="zh-CN" dirty="0"/>
          </a:p>
          <a:p>
            <a:pPr marL="0" indent="0">
              <a:buNone/>
            </a:pPr>
            <a:r>
              <a:rPr lang="zh-CN" altLang="zh-CN" dirty="0"/>
              <a:t>　　</a:t>
            </a:r>
            <a:r>
              <a:rPr lang="en-US" altLang="zh-CN" dirty="0"/>
              <a:t>(3)</a:t>
            </a:r>
            <a:r>
              <a:rPr lang="zh-CN" altLang="zh-CN" dirty="0"/>
              <a:t>老人用品包装。</a:t>
            </a:r>
            <a:endParaRPr lang="zh-CN" altLang="zh-CN" dirty="0"/>
          </a:p>
          <a:p>
            <a:pPr marL="0" indent="0">
              <a:buNone/>
            </a:pPr>
            <a:r>
              <a:rPr lang="zh-CN" altLang="zh-CN" dirty="0"/>
              <a:t>　　</a:t>
            </a:r>
            <a:r>
              <a:rPr lang="en-US" altLang="zh-CN" dirty="0"/>
              <a:t>(4)</a:t>
            </a:r>
            <a:r>
              <a:rPr lang="zh-CN" altLang="zh-CN" dirty="0"/>
              <a:t>中青年用品包装。</a:t>
            </a:r>
            <a:endParaRPr lang="zh-CN" altLang="zh-CN" dirty="0"/>
          </a:p>
          <a:p>
            <a:pPr marL="0" indent="0">
              <a:buNone/>
            </a:pPr>
            <a:r>
              <a:rPr lang="zh-CN" altLang="zh-CN" dirty="0"/>
              <a:t>　　</a:t>
            </a:r>
            <a:r>
              <a:rPr lang="en-US" altLang="zh-CN" dirty="0"/>
              <a:t>(5)</a:t>
            </a:r>
            <a:r>
              <a:rPr lang="zh-CN" altLang="zh-CN" dirty="0"/>
              <a:t>少年儿童用品包装。</a:t>
            </a:r>
            <a:endParaRPr lang="zh-CN" altLang="zh-CN" dirty="0"/>
          </a:p>
          <a:p>
            <a:pPr marL="0" indent="0">
              <a:buNone/>
            </a:pPr>
            <a:r>
              <a:rPr lang="zh-CN" altLang="zh-CN" dirty="0"/>
              <a:t>　　</a:t>
            </a:r>
            <a:r>
              <a:rPr lang="en-US" altLang="zh-CN" dirty="0"/>
              <a:t>4.</a:t>
            </a:r>
            <a:r>
              <a:rPr lang="zh-CN" altLang="zh-CN" dirty="0"/>
              <a:t>按环保要求设计</a:t>
            </a:r>
            <a:endParaRPr lang="zh-CN" altLang="zh-CN" dirty="0"/>
          </a:p>
          <a:p>
            <a:pPr marL="0" indent="0">
              <a:buNone/>
            </a:pPr>
            <a:r>
              <a:rPr lang="zh-CN" altLang="zh-CN" dirty="0"/>
              <a:t>　　环境保护与大众消费者的利益休戚相关</a:t>
            </a:r>
            <a:r>
              <a:rPr lang="en-US" altLang="zh-CN" dirty="0"/>
              <a:t>,</a:t>
            </a:r>
            <a:r>
              <a:rPr lang="zh-CN" altLang="zh-CN" dirty="0"/>
              <a:t>只要不利于环保、健康以及造福人类和可持续发展</a:t>
            </a:r>
            <a:r>
              <a:rPr lang="en-US" altLang="zh-CN" dirty="0"/>
              <a:t>,</a:t>
            </a:r>
            <a:r>
              <a:rPr lang="zh-CN" altLang="zh-CN" dirty="0"/>
              <a:t>再华丽、精美的包装</a:t>
            </a:r>
            <a:r>
              <a:rPr lang="en-US" altLang="zh-CN" dirty="0"/>
              <a:t>,</a:t>
            </a:r>
            <a:r>
              <a:rPr lang="zh-CN" altLang="zh-CN" dirty="0"/>
              <a:t>也会被消费者视为浮华和造孽</a:t>
            </a:r>
            <a:r>
              <a:rPr lang="en-US" altLang="zh-CN" dirty="0"/>
              <a:t>,</a:t>
            </a:r>
            <a:r>
              <a:rPr lang="zh-CN" altLang="zh-CN" dirty="0"/>
              <a:t>可见它是不可取的</a:t>
            </a:r>
            <a:r>
              <a:rPr lang="en-US" altLang="zh-CN" dirty="0"/>
              <a:t>;</a:t>
            </a:r>
            <a:r>
              <a:rPr lang="zh-CN" altLang="zh-CN" dirty="0"/>
              <a:t>相反</a:t>
            </a:r>
            <a:r>
              <a:rPr lang="en-US" altLang="zh-CN" dirty="0"/>
              <a:t>,</a:t>
            </a:r>
            <a:r>
              <a:rPr lang="zh-CN" altLang="zh-CN" dirty="0"/>
              <a:t>环保型包装更能展现商品的附加值</a:t>
            </a:r>
            <a:r>
              <a:rPr lang="en-US" altLang="zh-CN" dirty="0"/>
              <a:t>,</a:t>
            </a:r>
            <a:r>
              <a:rPr lang="zh-CN" altLang="zh-CN" dirty="0"/>
              <a:t>更受消费者的青睐。</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endParaRPr lang="en-US" altLang="zh-CN" dirty="0" smtClean="0"/>
          </a:p>
          <a:p>
            <a:endParaRPr lang="en-US" altLang="zh-CN" dirty="0"/>
          </a:p>
          <a:p>
            <a:endParaRPr lang="en-US" altLang="zh-CN" dirty="0" smtClean="0"/>
          </a:p>
          <a:p>
            <a:pPr marL="0" indent="0">
              <a:buNone/>
            </a:pPr>
            <a:endParaRPr lang="en-US" altLang="zh-CN" dirty="0" smtClean="0"/>
          </a:p>
          <a:p>
            <a:pPr marL="0" indent="0">
              <a:buNone/>
            </a:pPr>
            <a:endParaRPr lang="en-US" altLang="zh-CN" sz="2000" dirty="0" smtClean="0"/>
          </a:p>
          <a:p>
            <a:pPr marL="0" indent="0">
              <a:buNone/>
            </a:pPr>
            <a:r>
              <a:rPr lang="zh-CN" altLang="zh-CN" sz="2000" dirty="0"/>
              <a:t>　</a:t>
            </a:r>
            <a:r>
              <a:rPr lang="en-US" altLang="zh-CN" sz="2000" dirty="0" smtClean="0"/>
              <a:t>    </a:t>
            </a:r>
            <a:r>
              <a:rPr lang="zh-CN" altLang="zh-CN" sz="1400" dirty="0" smtClean="0"/>
              <a:t>体育</a:t>
            </a:r>
            <a:r>
              <a:rPr lang="zh-CN" altLang="zh-CN" sz="1400" dirty="0"/>
              <a:t>品牌“李宁”标识　　</a:t>
            </a:r>
            <a:r>
              <a:rPr lang="en-US" altLang="zh-CN" sz="1400" dirty="0" smtClean="0"/>
              <a:t>                 </a:t>
            </a:r>
            <a:r>
              <a:rPr lang="zh-CN" altLang="zh-CN" sz="1400" dirty="0" smtClean="0"/>
              <a:t>数码品牌“苹果”</a:t>
            </a:r>
            <a:r>
              <a:rPr lang="zh-CN" altLang="zh-CN" sz="1400" dirty="0"/>
              <a:t>标识　　　</a:t>
            </a:r>
            <a:r>
              <a:rPr lang="en-US" altLang="zh-CN" sz="1400" dirty="0"/>
              <a:t>IT</a:t>
            </a:r>
            <a:r>
              <a:rPr lang="zh-CN" altLang="zh-CN" sz="1400" dirty="0"/>
              <a:t>传媒品牌“新浪”标识</a:t>
            </a:r>
            <a:endParaRPr lang="zh-CN" altLang="zh-CN" sz="1400" dirty="0"/>
          </a:p>
          <a:p>
            <a:endParaRPr lang="zh-CN" altLang="en-US" dirty="0"/>
          </a:p>
        </p:txBody>
      </p:sp>
      <p:pic>
        <p:nvPicPr>
          <p:cNvPr id="4" name="1101.jpg" descr="id:2147494604;FounderCES"/>
          <p:cNvPicPr/>
          <p:nvPr/>
        </p:nvPicPr>
        <p:blipFill>
          <a:blip r:embed="rId1"/>
          <a:stretch>
            <a:fillRect/>
          </a:stretch>
        </p:blipFill>
        <p:spPr>
          <a:xfrm>
            <a:off x="467544" y="1916832"/>
            <a:ext cx="8136904" cy="2232248"/>
          </a:xfrm>
          <a:prstGeom prst="rect">
            <a:avLst/>
          </a:prstGeom>
        </p:spPr>
      </p:pic>
      <p:sp>
        <p:nvSpPr>
          <p:cNvPr id="5" name="矩形 4"/>
          <p:cNvSpPr/>
          <p:nvPr/>
        </p:nvSpPr>
        <p:spPr>
          <a:xfrm>
            <a:off x="3347864" y="4509120"/>
            <a:ext cx="2792752" cy="369332"/>
          </a:xfrm>
          <a:prstGeom prst="rect">
            <a:avLst/>
          </a:prstGeom>
        </p:spPr>
        <p:txBody>
          <a:bodyPr wrap="none">
            <a:spAutoFit/>
          </a:bodyPr>
          <a:lstStyle/>
          <a:p>
            <a:r>
              <a:rPr lang="zh-CN" altLang="zh-CN" dirty="0"/>
              <a:t>图</a:t>
            </a:r>
            <a:r>
              <a:rPr lang="en-US" altLang="zh-CN" dirty="0"/>
              <a:t>11-1</a:t>
            </a:r>
            <a:r>
              <a:rPr lang="zh-CN" altLang="zh-CN" dirty="0"/>
              <a:t>　品牌标记图案举例</a:t>
            </a:r>
            <a:endParaRPr lang="zh-CN" altLang="zh-CN" dirty="0"/>
          </a:p>
        </p:txBody>
      </p:sp>
      <p:sp>
        <p:nvSpPr>
          <p:cNvPr id="6" name="矩形 5"/>
          <p:cNvSpPr/>
          <p:nvPr/>
        </p:nvSpPr>
        <p:spPr>
          <a:xfrm>
            <a:off x="467544" y="4864371"/>
            <a:ext cx="8136904" cy="1200329"/>
          </a:xfrm>
          <a:prstGeom prst="rect">
            <a:avLst/>
          </a:prstGeom>
        </p:spPr>
        <p:txBody>
          <a:bodyPr wrap="square">
            <a:spAutoFit/>
          </a:bodyPr>
          <a:lstStyle/>
          <a:p>
            <a:r>
              <a:rPr lang="zh-CN" altLang="zh-CN" dirty="0"/>
              <a:t>　　显然</a:t>
            </a:r>
            <a:r>
              <a:rPr lang="en-US" altLang="zh-CN" dirty="0"/>
              <a:t>,</a:t>
            </a:r>
            <a:r>
              <a:rPr lang="zh-CN" altLang="zh-CN" dirty="0"/>
              <a:t>品牌是一个复合概念</a:t>
            </a:r>
            <a:r>
              <a:rPr lang="en-US" altLang="zh-CN" dirty="0"/>
              <a:t>,</a:t>
            </a:r>
            <a:r>
              <a:rPr lang="zh-CN" altLang="zh-CN" dirty="0"/>
              <a:t>由品牌名称、品牌认知、品牌联想、品牌标志、品牌色彩、品牌包装等要素构成。品牌内在包含了商品或服务的个性和消费者认同感</a:t>
            </a:r>
            <a:r>
              <a:rPr lang="en-US" altLang="zh-CN" dirty="0"/>
              <a:t>,</a:t>
            </a:r>
            <a:r>
              <a:rPr lang="zh-CN" altLang="zh-CN" dirty="0"/>
              <a:t>象征生产经营者的信誉</a:t>
            </a:r>
            <a:r>
              <a:rPr lang="en-US" altLang="zh-CN" dirty="0"/>
              <a:t>,</a:t>
            </a:r>
            <a:r>
              <a:rPr lang="zh-CN" altLang="zh-CN" dirty="0"/>
              <a:t>具有区别于其他商品或服务的名称、标志、色彩、包装等符号的组合。</a:t>
            </a:r>
            <a:endParaRPr lang="zh-CN" altLang="zh-C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二</a:t>
            </a:r>
            <a:r>
              <a:rPr lang="en-US" altLang="zh-CN" dirty="0"/>
              <a:t>)</a:t>
            </a:r>
            <a:r>
              <a:rPr lang="zh-CN" altLang="zh-CN" dirty="0"/>
              <a:t>品牌的功能</a:t>
            </a:r>
            <a:endParaRPr lang="zh-CN" altLang="zh-CN" dirty="0"/>
          </a:p>
          <a:p>
            <a:pPr marL="0" indent="0">
              <a:buNone/>
            </a:pPr>
            <a:r>
              <a:rPr lang="zh-CN" altLang="zh-CN" dirty="0"/>
              <a:t>　　</a:t>
            </a:r>
            <a:r>
              <a:rPr lang="en-US" altLang="zh-CN" dirty="0"/>
              <a:t>1.</a:t>
            </a:r>
            <a:r>
              <a:rPr lang="zh-CN" altLang="zh-CN" dirty="0"/>
              <a:t>商品的识别</a:t>
            </a:r>
            <a:r>
              <a:rPr lang="zh-CN" altLang="zh-CN" dirty="0" smtClean="0"/>
              <a:t>功能</a:t>
            </a:r>
            <a:endParaRPr lang="zh-CN" altLang="zh-CN" dirty="0"/>
          </a:p>
          <a:p>
            <a:pPr marL="0" indent="0">
              <a:buNone/>
            </a:pPr>
            <a:r>
              <a:rPr lang="zh-CN" altLang="zh-CN" dirty="0"/>
              <a:t>　　</a:t>
            </a:r>
            <a:r>
              <a:rPr lang="en-US" altLang="zh-CN" dirty="0"/>
              <a:t>2.</a:t>
            </a:r>
            <a:r>
              <a:rPr lang="zh-CN" altLang="zh-CN" dirty="0"/>
              <a:t>企业形象的象征</a:t>
            </a:r>
            <a:endParaRPr lang="zh-CN" altLang="zh-CN" dirty="0"/>
          </a:p>
          <a:p>
            <a:pPr marL="0" indent="0">
              <a:buNone/>
            </a:pPr>
            <a:r>
              <a:rPr lang="zh-CN" altLang="zh-CN" dirty="0"/>
              <a:t>　　</a:t>
            </a:r>
            <a:r>
              <a:rPr lang="en-US" altLang="zh-CN" dirty="0"/>
              <a:t>3.</a:t>
            </a:r>
            <a:r>
              <a:rPr lang="zh-CN" altLang="zh-CN" dirty="0"/>
              <a:t>消费者权益保护的功能</a:t>
            </a:r>
            <a:endParaRPr lang="zh-CN" altLang="zh-CN" dirty="0"/>
          </a:p>
          <a:p>
            <a:pPr marL="0" indent="0">
              <a:buNone/>
            </a:pPr>
            <a:r>
              <a:rPr lang="zh-CN" altLang="zh-CN" dirty="0"/>
              <a:t>　　</a:t>
            </a:r>
            <a:r>
              <a:rPr lang="en-US" altLang="zh-CN" dirty="0"/>
              <a:t>4.</a:t>
            </a:r>
            <a:r>
              <a:rPr lang="zh-CN" altLang="zh-CN" dirty="0"/>
              <a:t>品牌增值的功能</a:t>
            </a:r>
            <a:endParaRPr lang="zh-CN" altLang="zh-CN" dirty="0"/>
          </a:p>
          <a:p>
            <a:pPr marL="0" indent="0">
              <a:buNone/>
            </a:pPr>
            <a:r>
              <a:rPr lang="zh-CN" altLang="zh-CN" dirty="0"/>
              <a:t>　　现代化高速发展的今天</a:t>
            </a:r>
            <a:r>
              <a:rPr lang="en-US" altLang="zh-CN" dirty="0"/>
              <a:t>,</a:t>
            </a:r>
            <a:r>
              <a:rPr lang="zh-CN" altLang="zh-CN" dirty="0"/>
              <a:t>人们每天都要接触到众多的商品品牌和企业商标。一个好的商品品牌、企业商标</a:t>
            </a:r>
            <a:r>
              <a:rPr lang="en-US" altLang="zh-CN" dirty="0"/>
              <a:t>,</a:t>
            </a:r>
            <a:r>
              <a:rPr lang="zh-CN" altLang="zh-CN" dirty="0"/>
              <a:t>应具备高度的识别性和认知性</a:t>
            </a:r>
            <a:r>
              <a:rPr lang="en-US" altLang="zh-CN" dirty="0"/>
              <a:t>,</a:t>
            </a:r>
            <a:r>
              <a:rPr lang="zh-CN" altLang="zh-CN" dirty="0"/>
              <a:t>使人们瞬间能把这个商标最显著的特征铭记住</a:t>
            </a:r>
            <a:r>
              <a:rPr lang="en-US" altLang="zh-CN" dirty="0"/>
              <a:t>,</a:t>
            </a:r>
            <a:r>
              <a:rPr lang="zh-CN" altLang="zh-CN" dirty="0"/>
              <a:t>并在最短的时间内对这个品牌和商标产生深刻印象。</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zh-CN" altLang="zh-CN" dirty="0"/>
              <a:t>二、品牌与消费者心理</a:t>
            </a:r>
            <a:endParaRPr lang="zh-CN" altLang="zh-CN" dirty="0"/>
          </a:p>
          <a:p>
            <a:pPr marL="0" indent="0">
              <a:buNone/>
            </a:pPr>
            <a:r>
              <a:rPr lang="en-US" altLang="zh-CN" dirty="0"/>
              <a:t>(</a:t>
            </a:r>
            <a:r>
              <a:rPr lang="zh-CN" altLang="zh-CN" dirty="0"/>
              <a:t>一</a:t>
            </a:r>
            <a:r>
              <a:rPr lang="en-US" altLang="zh-CN" dirty="0"/>
              <a:t>)</a:t>
            </a:r>
            <a:r>
              <a:rPr lang="zh-CN" altLang="zh-CN" dirty="0"/>
              <a:t>消费者的品牌意象</a:t>
            </a:r>
            <a:endParaRPr lang="zh-CN" altLang="zh-CN" dirty="0"/>
          </a:p>
          <a:p>
            <a:pPr marL="0" indent="0">
              <a:buNone/>
            </a:pPr>
            <a:r>
              <a:rPr lang="zh-CN" altLang="zh-CN" dirty="0"/>
              <a:t>　　消费者的品牌意象</a:t>
            </a:r>
            <a:r>
              <a:rPr lang="en-US" altLang="zh-CN" dirty="0"/>
              <a:t>,</a:t>
            </a:r>
            <a:r>
              <a:rPr lang="zh-CN" altLang="zh-CN" dirty="0"/>
              <a:t>即一种品牌在消费者心中的印象以及加之于消费者的一切特性和信念。</a:t>
            </a:r>
            <a:endParaRPr lang="zh-CN" altLang="zh-CN" dirty="0"/>
          </a:p>
          <a:p>
            <a:pPr marL="0" indent="0">
              <a:buNone/>
            </a:pPr>
            <a:r>
              <a:rPr lang="zh-CN" altLang="zh-CN" dirty="0"/>
              <a:t>　　在日常生活中</a:t>
            </a:r>
            <a:r>
              <a:rPr lang="en-US" altLang="zh-CN" dirty="0"/>
              <a:t>,</a:t>
            </a:r>
            <a:r>
              <a:rPr lang="zh-CN" altLang="zh-CN" dirty="0"/>
              <a:t>消费者自觉或不自觉地感受到各种各样商品广告的影响</a:t>
            </a:r>
            <a:r>
              <a:rPr lang="en-US" altLang="zh-CN" dirty="0"/>
              <a:t>,</a:t>
            </a:r>
            <a:r>
              <a:rPr lang="zh-CN" altLang="zh-CN" dirty="0"/>
              <a:t>由此可能会对特定品牌产生认识、评价和信念</a:t>
            </a:r>
            <a:r>
              <a:rPr lang="en-US" altLang="zh-CN" dirty="0"/>
              <a:t>,</a:t>
            </a:r>
            <a:r>
              <a:rPr lang="zh-CN" altLang="zh-CN" dirty="0"/>
              <a:t>尤其是通过使用该产品的体验</a:t>
            </a:r>
            <a:r>
              <a:rPr lang="en-US" altLang="zh-CN" dirty="0"/>
              <a:t>,</a:t>
            </a:r>
            <a:r>
              <a:rPr lang="zh-CN" altLang="zh-CN" dirty="0"/>
              <a:t>会加深消费者对该品牌的印象。在此基础上</a:t>
            </a:r>
            <a:r>
              <a:rPr lang="en-US" altLang="zh-CN" dirty="0"/>
              <a:t>,</a:t>
            </a:r>
            <a:r>
              <a:rPr lang="zh-CN" altLang="zh-CN" dirty="0"/>
              <a:t>个体的需求、期望、态度、价值观、情感等</a:t>
            </a:r>
            <a:r>
              <a:rPr lang="en-US" altLang="zh-CN" dirty="0"/>
              <a:t>,</a:t>
            </a:r>
            <a:r>
              <a:rPr lang="zh-CN" altLang="zh-CN" dirty="0"/>
              <a:t>很自然地投射到该商品上</a:t>
            </a:r>
            <a:r>
              <a:rPr lang="en-US" altLang="zh-CN" dirty="0"/>
              <a:t>,</a:t>
            </a:r>
            <a:r>
              <a:rPr lang="zh-CN" altLang="zh-CN" dirty="0"/>
              <a:t>从而形成消费者的品牌意象。</a:t>
            </a:r>
            <a:endParaRPr lang="zh-CN" altLang="zh-CN" dirty="0"/>
          </a:p>
          <a:p>
            <a:pPr marL="0" indent="0">
              <a:buNone/>
            </a:pPr>
            <a:r>
              <a:rPr lang="zh-CN" altLang="zh-CN" dirty="0"/>
              <a:t>　　消费者一旦对某商品品牌形成良好的意象</a:t>
            </a:r>
            <a:r>
              <a:rPr lang="en-US" altLang="zh-CN" dirty="0"/>
              <a:t>,</a:t>
            </a:r>
            <a:r>
              <a:rPr lang="zh-CN" altLang="zh-CN" dirty="0"/>
              <a:t>就会引起积极的心理效应。</a:t>
            </a:r>
            <a:endParaRPr lang="zh-CN" altLang="zh-CN" dirty="0"/>
          </a:p>
          <a:p>
            <a:pPr marL="0" indent="0">
              <a:buNone/>
            </a:pPr>
            <a:r>
              <a:rPr lang="zh-CN" altLang="zh-CN" dirty="0"/>
              <a:t>　　</a:t>
            </a:r>
            <a:r>
              <a:rPr lang="en-US" altLang="zh-CN" dirty="0"/>
              <a:t>1.</a:t>
            </a:r>
            <a:r>
              <a:rPr lang="zh-CN" altLang="zh-CN" dirty="0"/>
              <a:t>产生偏好</a:t>
            </a:r>
            <a:endParaRPr lang="zh-CN" altLang="zh-CN" dirty="0"/>
          </a:p>
          <a:p>
            <a:pPr marL="0" indent="0">
              <a:buNone/>
            </a:pPr>
            <a:r>
              <a:rPr lang="zh-CN" altLang="zh-CN" dirty="0"/>
              <a:t>　　</a:t>
            </a:r>
            <a:r>
              <a:rPr lang="en-US" altLang="zh-CN" dirty="0"/>
              <a:t>2.</a:t>
            </a:r>
            <a:r>
              <a:rPr lang="zh-CN" altLang="zh-CN" dirty="0"/>
              <a:t>产生防御和恒久记忆</a:t>
            </a:r>
            <a:endParaRPr lang="zh-CN" altLang="zh-CN" dirty="0"/>
          </a:p>
          <a:p>
            <a:pPr marL="0" indent="0">
              <a:buNone/>
            </a:pPr>
            <a:r>
              <a:rPr lang="zh-CN" altLang="zh-CN" dirty="0"/>
              <a:t>　　</a:t>
            </a:r>
            <a:r>
              <a:rPr lang="en-US" altLang="zh-CN" dirty="0"/>
              <a:t>3.</a:t>
            </a:r>
            <a:r>
              <a:rPr lang="zh-CN" altLang="zh-CN" dirty="0"/>
              <a:t>形成认牌购买的决策历程</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83832"/>
          </a:xfrm>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消费者的品牌忠诚</a:t>
            </a:r>
            <a:endParaRPr lang="zh-CN" altLang="zh-CN" dirty="0"/>
          </a:p>
          <a:p>
            <a:pPr marL="0" indent="0">
              <a:buNone/>
            </a:pPr>
            <a:r>
              <a:rPr lang="zh-CN" altLang="zh-CN" dirty="0"/>
              <a:t>　　品牌忠诚是指由于商品质量、价格、性能等诸多因素的影响</a:t>
            </a:r>
            <a:r>
              <a:rPr lang="en-US" altLang="zh-CN" dirty="0"/>
              <a:t>,</a:t>
            </a:r>
            <a:r>
              <a:rPr lang="zh-CN" altLang="zh-CN" dirty="0"/>
              <a:t>消费者对某品牌产生信赖、偏爱和感情</a:t>
            </a:r>
            <a:r>
              <a:rPr lang="en-US" altLang="zh-CN" dirty="0"/>
              <a:t>,</a:t>
            </a:r>
            <a:r>
              <a:rPr lang="zh-CN" altLang="zh-CN" dirty="0"/>
              <a:t>表现为对该品牌商品长期使用、重复购买的行为。品牌忠诚度是消费者对品牌感情的度量</a:t>
            </a:r>
            <a:r>
              <a:rPr lang="en-US" altLang="zh-CN" dirty="0"/>
              <a:t>,</a:t>
            </a:r>
            <a:r>
              <a:rPr lang="zh-CN" altLang="zh-CN" dirty="0"/>
              <a:t>反映了消费者从一个品牌转向另一个品牌的可能程度。</a:t>
            </a:r>
            <a:endParaRPr lang="zh-CN" altLang="zh-CN" dirty="0"/>
          </a:p>
          <a:p>
            <a:pPr marL="0" indent="0">
              <a:buNone/>
            </a:pPr>
            <a:r>
              <a:rPr lang="zh-CN" altLang="zh-CN" dirty="0"/>
              <a:t>　　品牌忠诚度的表现程度按选择品牌的顺序</a:t>
            </a:r>
            <a:r>
              <a:rPr lang="en-US" altLang="zh-CN" dirty="0"/>
              <a:t>,</a:t>
            </a:r>
            <a:r>
              <a:rPr lang="zh-CN" altLang="zh-CN" dirty="0"/>
              <a:t>可以分为以下几类</a:t>
            </a:r>
            <a:r>
              <a:rPr lang="en-US" altLang="zh-CN" dirty="0"/>
              <a:t>:</a:t>
            </a:r>
            <a:endParaRPr lang="zh-CN" altLang="zh-CN" dirty="0"/>
          </a:p>
          <a:p>
            <a:pPr marL="0" indent="0">
              <a:buNone/>
            </a:pPr>
            <a:r>
              <a:rPr lang="zh-CN" altLang="zh-CN" dirty="0"/>
              <a:t>　　</a:t>
            </a:r>
            <a:r>
              <a:rPr lang="en-US" altLang="zh-CN" dirty="0"/>
              <a:t>(1) </a:t>
            </a:r>
            <a:r>
              <a:rPr lang="zh-CN" altLang="zh-CN" dirty="0"/>
              <a:t>连续的忠诚。消费者在一段时期内</a:t>
            </a:r>
            <a:r>
              <a:rPr lang="en-US" altLang="zh-CN" dirty="0"/>
              <a:t>,</a:t>
            </a:r>
            <a:r>
              <a:rPr lang="zh-CN" altLang="zh-CN" dirty="0"/>
              <a:t>一直购买特定品牌的商品。设</a:t>
            </a:r>
            <a:r>
              <a:rPr lang="en-US" altLang="zh-CN" dirty="0"/>
              <a:t>A</a:t>
            </a:r>
            <a:r>
              <a:rPr lang="zh-CN" altLang="zh-CN" dirty="0"/>
              <a:t>为特定品牌</a:t>
            </a:r>
            <a:r>
              <a:rPr lang="en-US" altLang="zh-CN" dirty="0"/>
              <a:t>,</a:t>
            </a:r>
            <a:r>
              <a:rPr lang="zh-CN" altLang="zh-CN" dirty="0"/>
              <a:t>消费者的购买是</a:t>
            </a:r>
            <a:r>
              <a:rPr lang="en-US" altLang="zh-CN" dirty="0"/>
              <a:t>AAAAAA,</a:t>
            </a:r>
            <a:r>
              <a:rPr lang="zh-CN" altLang="zh-CN" dirty="0"/>
              <a:t>则此类忠诚非常坚定。</a:t>
            </a:r>
            <a:endParaRPr lang="zh-CN" altLang="zh-CN" dirty="0"/>
          </a:p>
          <a:p>
            <a:pPr marL="0" indent="0">
              <a:buNone/>
            </a:pPr>
            <a:r>
              <a:rPr lang="zh-CN" altLang="zh-CN" dirty="0"/>
              <a:t>　　</a:t>
            </a:r>
            <a:r>
              <a:rPr lang="en-US" altLang="zh-CN" dirty="0"/>
              <a:t>(2)</a:t>
            </a:r>
            <a:r>
              <a:rPr lang="zh-CN" altLang="zh-CN" dirty="0"/>
              <a:t>间断的忠诚。消费者表现为交替购买两种或几种品牌的商品</a:t>
            </a:r>
            <a:r>
              <a:rPr lang="en-US" altLang="zh-CN" dirty="0"/>
              <a:t>,</a:t>
            </a:r>
            <a:r>
              <a:rPr lang="zh-CN" altLang="zh-CN" dirty="0"/>
              <a:t>如</a:t>
            </a:r>
            <a:r>
              <a:rPr lang="en-US" altLang="zh-CN" dirty="0"/>
              <a:t>ABABAB,</a:t>
            </a:r>
            <a:r>
              <a:rPr lang="zh-CN" altLang="zh-CN" dirty="0"/>
              <a:t>体现出可以在两个或更多的品牌中替换选购。</a:t>
            </a:r>
            <a:endParaRPr lang="zh-CN" altLang="zh-CN" dirty="0"/>
          </a:p>
          <a:p>
            <a:pPr marL="0" indent="0">
              <a:buNone/>
            </a:pPr>
            <a:r>
              <a:rPr lang="zh-CN" altLang="zh-CN" dirty="0"/>
              <a:t>　　</a:t>
            </a:r>
            <a:r>
              <a:rPr lang="en-US" altLang="zh-CN" dirty="0"/>
              <a:t>(3)</a:t>
            </a:r>
            <a:r>
              <a:rPr lang="zh-CN" altLang="zh-CN" dirty="0"/>
              <a:t>不稳定的忠诚。消费者对几种品牌的商品表现出先忠诚后转移</a:t>
            </a:r>
            <a:r>
              <a:rPr lang="en-US" altLang="zh-CN" dirty="0"/>
              <a:t>,</a:t>
            </a:r>
            <a:r>
              <a:rPr lang="zh-CN" altLang="zh-CN" dirty="0"/>
              <a:t>如</a:t>
            </a:r>
            <a:r>
              <a:rPr lang="en-US" altLang="zh-CN" dirty="0"/>
              <a:t>AAABBBCCC</a:t>
            </a:r>
            <a:r>
              <a:rPr lang="zh-CN" altLang="zh-CN" dirty="0"/>
              <a:t>。</a:t>
            </a:r>
            <a:endParaRPr lang="zh-CN" altLang="zh-CN" dirty="0"/>
          </a:p>
          <a:p>
            <a:pPr marL="0" indent="0">
              <a:buNone/>
            </a:pPr>
            <a:r>
              <a:rPr lang="zh-CN" altLang="zh-CN" dirty="0"/>
              <a:t>　　</a:t>
            </a:r>
            <a:r>
              <a:rPr lang="en-US" altLang="zh-CN" dirty="0"/>
              <a:t>(4)</a:t>
            </a:r>
            <a:r>
              <a:rPr lang="zh-CN" altLang="zh-CN" dirty="0"/>
              <a:t>非忠诚。消费者在购买商品时</a:t>
            </a:r>
            <a:r>
              <a:rPr lang="en-US" altLang="zh-CN" dirty="0"/>
              <a:t>,</a:t>
            </a:r>
            <a:r>
              <a:rPr lang="zh-CN" altLang="zh-CN" dirty="0"/>
              <a:t>表现为随机和不确定</a:t>
            </a:r>
            <a:r>
              <a:rPr lang="en-US" altLang="zh-CN" dirty="0"/>
              <a:t>,</a:t>
            </a:r>
            <a:r>
              <a:rPr lang="zh-CN" altLang="zh-CN" dirty="0"/>
              <a:t>即各种品牌的产品都可能被选中</a:t>
            </a:r>
            <a:r>
              <a:rPr lang="en-US" altLang="zh-CN" dirty="0"/>
              <a:t>,</a:t>
            </a:r>
            <a:r>
              <a:rPr lang="zh-CN" altLang="zh-CN" dirty="0"/>
              <a:t>如</a:t>
            </a:r>
            <a:r>
              <a:rPr lang="en-US" altLang="zh-CN" dirty="0"/>
              <a:t>BAFEGC</a:t>
            </a:r>
            <a:r>
              <a:rPr lang="zh-CN" altLang="zh-CN" dirty="0"/>
              <a:t>。</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4604" y="4077072"/>
            <a:ext cx="8229600" cy="4389120"/>
          </a:xfrm>
        </p:spPr>
        <p:txBody>
          <a:bodyPr/>
          <a:lstStyle/>
          <a:p>
            <a:pPr marL="0" indent="0">
              <a:buNone/>
            </a:pPr>
            <a:r>
              <a:rPr lang="zh-CN" altLang="zh-CN" dirty="0"/>
              <a:t>　　影响品牌忠诚性的因素</a:t>
            </a:r>
            <a:r>
              <a:rPr lang="en-US" altLang="zh-CN" dirty="0"/>
              <a:t>,</a:t>
            </a:r>
            <a:r>
              <a:rPr lang="zh-CN" altLang="zh-CN" dirty="0"/>
              <a:t>除了产品利益这个重要因素外</a:t>
            </a:r>
            <a:r>
              <a:rPr lang="en-US" altLang="zh-CN" dirty="0"/>
              <a:t>,</a:t>
            </a:r>
            <a:r>
              <a:rPr lang="zh-CN" altLang="zh-CN" dirty="0"/>
              <a:t>还有以下几个因素</a:t>
            </a:r>
            <a:r>
              <a:rPr lang="en-US" altLang="zh-CN" dirty="0"/>
              <a:t>:</a:t>
            </a:r>
            <a:endParaRPr lang="zh-CN" altLang="zh-CN" dirty="0"/>
          </a:p>
          <a:p>
            <a:pPr marL="0" indent="0">
              <a:buNone/>
            </a:pPr>
            <a:r>
              <a:rPr lang="zh-CN" altLang="zh-CN" dirty="0"/>
              <a:t>　　</a:t>
            </a:r>
            <a:r>
              <a:rPr lang="en-US" altLang="zh-CN" dirty="0"/>
              <a:t>(1)</a:t>
            </a:r>
            <a:r>
              <a:rPr lang="zh-CN" altLang="zh-CN" dirty="0"/>
              <a:t>社会交往的相互影响。</a:t>
            </a:r>
            <a:endParaRPr lang="zh-CN" altLang="zh-CN" dirty="0"/>
          </a:p>
          <a:p>
            <a:pPr marL="0" indent="0">
              <a:buNone/>
            </a:pPr>
            <a:r>
              <a:rPr lang="zh-CN" altLang="zh-CN" dirty="0"/>
              <a:t>　　</a:t>
            </a:r>
            <a:r>
              <a:rPr lang="en-US" altLang="zh-CN" dirty="0"/>
              <a:t>(2)</a:t>
            </a:r>
            <a:r>
              <a:rPr lang="zh-CN" altLang="zh-CN" dirty="0"/>
              <a:t>个体的特点。</a:t>
            </a:r>
            <a:endParaRPr lang="zh-CN" altLang="zh-CN" dirty="0"/>
          </a:p>
          <a:p>
            <a:pPr marL="0" indent="0">
              <a:buNone/>
            </a:pPr>
            <a:r>
              <a:rPr lang="zh-CN" altLang="zh-CN" dirty="0"/>
              <a:t>　　</a:t>
            </a:r>
            <a:r>
              <a:rPr lang="en-US" altLang="zh-CN" dirty="0"/>
              <a:t>(3)</a:t>
            </a:r>
            <a:r>
              <a:rPr lang="zh-CN" altLang="zh-CN" dirty="0"/>
              <a:t>商品的档次。</a:t>
            </a:r>
            <a:endParaRPr lang="zh-CN" altLang="zh-CN" dirty="0"/>
          </a:p>
          <a:p>
            <a:endParaRPr lang="zh-CN" altLang="en-US" dirty="0"/>
          </a:p>
        </p:txBody>
      </p:sp>
      <p:pic>
        <p:nvPicPr>
          <p:cNvPr id="4" name="1106.jpg" descr="id:2147494671;FounderCES"/>
          <p:cNvPicPr/>
          <p:nvPr/>
        </p:nvPicPr>
        <p:blipFill>
          <a:blip r:embed="rId1"/>
          <a:stretch>
            <a:fillRect/>
          </a:stretch>
        </p:blipFill>
        <p:spPr>
          <a:xfrm>
            <a:off x="467544" y="836712"/>
            <a:ext cx="8208912" cy="2664296"/>
          </a:xfrm>
          <a:prstGeom prst="rect">
            <a:avLst/>
          </a:prstGeom>
        </p:spPr>
      </p:pic>
      <p:sp>
        <p:nvSpPr>
          <p:cNvPr id="5" name="矩形 4"/>
          <p:cNvSpPr/>
          <p:nvPr/>
        </p:nvSpPr>
        <p:spPr>
          <a:xfrm>
            <a:off x="2802926" y="3501008"/>
            <a:ext cx="3538148" cy="369332"/>
          </a:xfrm>
          <a:prstGeom prst="rect">
            <a:avLst/>
          </a:prstGeom>
        </p:spPr>
        <p:txBody>
          <a:bodyPr wrap="none">
            <a:spAutoFit/>
          </a:bodyPr>
          <a:lstStyle/>
          <a:p>
            <a:r>
              <a:rPr lang="zh-CN" altLang="zh-CN" dirty="0"/>
              <a:t>图</a:t>
            </a:r>
            <a:r>
              <a:rPr lang="en-US" altLang="zh-CN" dirty="0"/>
              <a:t>11-6</a:t>
            </a:r>
            <a:r>
              <a:rPr lang="zh-CN" altLang="zh-CN" dirty="0"/>
              <a:t>　品牌忠诚性的习得与强化</a:t>
            </a:r>
            <a:endParaRPr lang="zh-CN" altLang="zh-C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107.jpg" descr="id:2147494678;FounderCES"/>
          <p:cNvPicPr/>
          <p:nvPr/>
        </p:nvPicPr>
        <p:blipFill>
          <a:blip r:embed="rId1"/>
          <a:stretch>
            <a:fillRect/>
          </a:stretch>
        </p:blipFill>
        <p:spPr>
          <a:xfrm>
            <a:off x="827584" y="1124744"/>
            <a:ext cx="6912768" cy="3600400"/>
          </a:xfrm>
          <a:prstGeom prst="rect">
            <a:avLst/>
          </a:prstGeom>
        </p:spPr>
      </p:pic>
      <p:sp>
        <p:nvSpPr>
          <p:cNvPr id="5" name="矩形 4"/>
          <p:cNvSpPr/>
          <p:nvPr/>
        </p:nvSpPr>
        <p:spPr>
          <a:xfrm>
            <a:off x="2195736" y="4725144"/>
            <a:ext cx="4217821" cy="369332"/>
          </a:xfrm>
          <a:prstGeom prst="rect">
            <a:avLst/>
          </a:prstGeom>
        </p:spPr>
        <p:txBody>
          <a:bodyPr wrap="none">
            <a:spAutoFit/>
          </a:bodyPr>
          <a:lstStyle/>
          <a:p>
            <a:r>
              <a:rPr lang="zh-CN" altLang="zh-CN" dirty="0"/>
              <a:t>图</a:t>
            </a:r>
            <a:r>
              <a:rPr lang="en-US" altLang="zh-CN" dirty="0"/>
              <a:t>11-7</a:t>
            </a:r>
            <a:r>
              <a:rPr lang="zh-CN" altLang="zh-CN" dirty="0"/>
              <a:t>　不同商品档次上的认牌购买趋向</a:t>
            </a:r>
            <a:endParaRPr lang="zh-CN" altLang="zh-C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fontScale="75000" lnSpcReduction="20000"/>
          </a:bodyPr>
          <a:lstStyle/>
          <a:p>
            <a:pPr marL="0" indent="0">
              <a:buNone/>
            </a:pPr>
            <a:r>
              <a:rPr lang="zh-CN" altLang="zh-CN" dirty="0"/>
              <a:t>三、品牌设计与运用的心理策略</a:t>
            </a:r>
            <a:endParaRPr lang="zh-CN" altLang="zh-CN" dirty="0"/>
          </a:p>
          <a:p>
            <a:pPr marL="0" indent="0">
              <a:buNone/>
            </a:pPr>
            <a:r>
              <a:rPr lang="en-US" altLang="zh-CN" dirty="0"/>
              <a:t>(</a:t>
            </a:r>
            <a:r>
              <a:rPr lang="zh-CN" altLang="zh-CN" dirty="0"/>
              <a:t>一</a:t>
            </a:r>
            <a:r>
              <a:rPr lang="en-US" altLang="zh-CN" dirty="0"/>
              <a:t>)</a:t>
            </a:r>
            <a:r>
              <a:rPr lang="zh-CN" altLang="zh-CN" dirty="0"/>
              <a:t>品牌设计的心理要求</a:t>
            </a:r>
            <a:endParaRPr lang="zh-CN" altLang="zh-CN" dirty="0"/>
          </a:p>
          <a:p>
            <a:pPr marL="0" indent="0">
              <a:buNone/>
            </a:pPr>
            <a:r>
              <a:rPr lang="zh-CN" altLang="zh-CN" dirty="0"/>
              <a:t>　　依据巴甫洛夫的暂时神经联系学说</a:t>
            </a:r>
            <a:r>
              <a:rPr lang="en-US" altLang="zh-CN" dirty="0"/>
              <a:t>,</a:t>
            </a:r>
            <a:r>
              <a:rPr lang="zh-CN" altLang="zh-CN" dirty="0"/>
              <a:t>任何适宜强度的无关刺激</a:t>
            </a:r>
            <a:r>
              <a:rPr lang="en-US" altLang="zh-CN" dirty="0"/>
              <a:t>,</a:t>
            </a:r>
            <a:r>
              <a:rPr lang="zh-CN" altLang="zh-CN" dirty="0"/>
              <a:t>如文字、符号、图形等</a:t>
            </a:r>
            <a:r>
              <a:rPr lang="en-US" altLang="zh-CN" dirty="0"/>
              <a:t>,</a:t>
            </a:r>
            <a:r>
              <a:rPr lang="zh-CN" altLang="zh-CN" dirty="0"/>
              <a:t>借助经典条件反射的形成方式</a:t>
            </a:r>
            <a:r>
              <a:rPr lang="en-US" altLang="zh-CN" dirty="0"/>
              <a:t>,</a:t>
            </a:r>
            <a:r>
              <a:rPr lang="zh-CN" altLang="zh-CN" dirty="0"/>
              <a:t>都可能变成条件刺激。品牌作为特定商品的条件刺激</a:t>
            </a:r>
            <a:r>
              <a:rPr lang="en-US" altLang="zh-CN" dirty="0"/>
              <a:t>,</a:t>
            </a:r>
            <a:r>
              <a:rPr lang="zh-CN" altLang="zh-CN" dirty="0"/>
              <a:t>设计的一个基本目的是准确、迅速地传达制造商或商品的信息。一般采取的心理策略有以下四个方面</a:t>
            </a:r>
            <a:r>
              <a:rPr lang="en-US" altLang="zh-CN" dirty="0"/>
              <a:t>:</a:t>
            </a:r>
            <a:endParaRPr lang="zh-CN" altLang="zh-CN" dirty="0"/>
          </a:p>
          <a:p>
            <a:pPr marL="0" indent="0">
              <a:buNone/>
            </a:pPr>
            <a:r>
              <a:rPr lang="zh-CN" altLang="zh-CN" dirty="0"/>
              <a:t>　　</a:t>
            </a:r>
            <a:r>
              <a:rPr lang="en-US" altLang="zh-CN" dirty="0"/>
              <a:t>1.</a:t>
            </a:r>
            <a:r>
              <a:rPr lang="zh-CN" altLang="zh-CN" dirty="0"/>
              <a:t>鲜明的个性</a:t>
            </a:r>
            <a:endParaRPr lang="zh-CN" altLang="zh-CN" dirty="0"/>
          </a:p>
          <a:p>
            <a:pPr marL="0" indent="0">
              <a:buNone/>
            </a:pPr>
            <a:r>
              <a:rPr lang="zh-CN" altLang="zh-CN" dirty="0"/>
              <a:t>　　</a:t>
            </a:r>
            <a:r>
              <a:rPr lang="en-US" altLang="zh-CN" dirty="0"/>
              <a:t>2.</a:t>
            </a:r>
            <a:r>
              <a:rPr lang="zh-CN" altLang="zh-CN" dirty="0"/>
              <a:t>深刻的寓意</a:t>
            </a:r>
            <a:endParaRPr lang="zh-CN" altLang="zh-CN" dirty="0"/>
          </a:p>
          <a:p>
            <a:pPr marL="0" indent="0">
              <a:buNone/>
            </a:pPr>
            <a:r>
              <a:rPr lang="zh-CN" altLang="zh-CN" dirty="0"/>
              <a:t>　　</a:t>
            </a:r>
            <a:r>
              <a:rPr lang="en-US" altLang="zh-CN" dirty="0"/>
              <a:t>3.</a:t>
            </a:r>
            <a:r>
              <a:rPr lang="zh-CN" altLang="zh-CN" dirty="0"/>
              <a:t>简明的形式</a:t>
            </a:r>
            <a:endParaRPr lang="zh-CN" altLang="zh-CN" dirty="0"/>
          </a:p>
          <a:p>
            <a:pPr marL="0" indent="0">
              <a:buNone/>
            </a:pPr>
            <a:r>
              <a:rPr lang="zh-CN" altLang="zh-CN" dirty="0"/>
              <a:t>　　</a:t>
            </a:r>
            <a:r>
              <a:rPr lang="en-US" altLang="zh-CN" dirty="0"/>
              <a:t>4.</a:t>
            </a:r>
            <a:r>
              <a:rPr lang="zh-CN" altLang="zh-CN" dirty="0"/>
              <a:t>广泛的适应性</a:t>
            </a:r>
            <a:endParaRPr lang="zh-CN" altLang="zh-CN" dirty="0"/>
          </a:p>
          <a:p>
            <a:pPr marL="0" indent="0">
              <a:buNone/>
            </a:pPr>
            <a:r>
              <a:rPr lang="en-US" altLang="zh-CN" dirty="0"/>
              <a:t>(</a:t>
            </a:r>
            <a:r>
              <a:rPr lang="zh-CN" altLang="zh-CN" dirty="0"/>
              <a:t>二</a:t>
            </a:r>
            <a:r>
              <a:rPr lang="en-US" altLang="zh-CN" dirty="0"/>
              <a:t>)</a:t>
            </a:r>
            <a:r>
              <a:rPr lang="zh-CN" altLang="zh-CN" dirty="0"/>
              <a:t>品牌运用的心理策略</a:t>
            </a:r>
            <a:endParaRPr lang="zh-CN" altLang="zh-CN" dirty="0"/>
          </a:p>
          <a:p>
            <a:pPr marL="0" indent="0">
              <a:buNone/>
            </a:pPr>
            <a:r>
              <a:rPr lang="zh-CN" altLang="zh-CN" dirty="0"/>
              <a:t>　　</a:t>
            </a:r>
            <a:r>
              <a:rPr lang="en-US" altLang="zh-CN" dirty="0"/>
              <a:t>1.</a:t>
            </a:r>
            <a:r>
              <a:rPr lang="zh-CN" altLang="zh-CN" dirty="0"/>
              <a:t>使用制造者品牌还是销售者品牌</a:t>
            </a:r>
            <a:endParaRPr lang="zh-CN" altLang="zh-CN" dirty="0"/>
          </a:p>
          <a:p>
            <a:pPr marL="0" indent="0">
              <a:buNone/>
            </a:pPr>
            <a:r>
              <a:rPr lang="zh-CN" altLang="zh-CN" dirty="0"/>
              <a:t>　　</a:t>
            </a:r>
            <a:r>
              <a:rPr lang="en-US" altLang="zh-CN" dirty="0"/>
              <a:t>2.</a:t>
            </a:r>
            <a:r>
              <a:rPr lang="zh-CN" altLang="zh-CN" dirty="0"/>
              <a:t>产品使用统一品牌</a:t>
            </a:r>
            <a:endParaRPr lang="zh-CN" altLang="zh-CN" dirty="0"/>
          </a:p>
          <a:p>
            <a:pPr marL="0" indent="0">
              <a:buNone/>
            </a:pPr>
            <a:r>
              <a:rPr lang="zh-CN" altLang="zh-CN" dirty="0"/>
              <a:t>　　</a:t>
            </a:r>
            <a:r>
              <a:rPr lang="en-US" altLang="zh-CN" dirty="0"/>
              <a:t>3.</a:t>
            </a:r>
            <a:r>
              <a:rPr lang="zh-CN" altLang="zh-CN" dirty="0"/>
              <a:t>各类商品使用独立品牌</a:t>
            </a:r>
            <a:endParaRPr lang="zh-CN" altLang="zh-CN" dirty="0"/>
          </a:p>
          <a:p>
            <a:pPr marL="0" indent="0">
              <a:buNone/>
            </a:pPr>
            <a:r>
              <a:rPr lang="zh-CN" altLang="zh-CN" dirty="0"/>
              <a:t>　　</a:t>
            </a:r>
            <a:r>
              <a:rPr lang="en-US" altLang="zh-CN" dirty="0"/>
              <a:t>4.</a:t>
            </a:r>
            <a:r>
              <a:rPr lang="zh-CN" altLang="zh-CN" dirty="0"/>
              <a:t>不断开发品牌的新的关联价值</a:t>
            </a:r>
            <a:endParaRPr lang="zh-CN" altLang="zh-CN" dirty="0"/>
          </a:p>
          <a:p>
            <a:pPr marL="0" indent="0">
              <a:buNone/>
            </a:pPr>
            <a:r>
              <a:rPr lang="zh-CN" altLang="zh-CN" dirty="0"/>
              <a:t> </a:t>
            </a:r>
            <a:r>
              <a:rPr lang="en-US" altLang="zh-CN" dirty="0"/>
              <a:t>       5.</a:t>
            </a:r>
            <a:r>
              <a:rPr lang="zh-CN" altLang="en-US" dirty="0"/>
              <a:t>民族品牌的崛起</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6378</Words>
  <Application>WPS 演示</Application>
  <PresentationFormat>全屏显示(4:3)</PresentationFormat>
  <Paragraphs>220</Paragraphs>
  <Slides>27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第十一章 商品品牌、色彩与包装心理</vt:lpstr>
      <vt:lpstr>第一节　品牌创立与消费者心理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色彩选择与消费者心理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包装设计与消费者心理</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第十一章 商品品牌、色彩与包装心理</dc:title>
  <dc:creator>User</dc:creator>
  <cp:lastModifiedBy>钟山绿湖</cp:lastModifiedBy>
  <cp:revision>4</cp:revision>
  <dcterms:created xsi:type="dcterms:W3CDTF">2017-03-06T05:37:00Z</dcterms:created>
  <dcterms:modified xsi:type="dcterms:W3CDTF">2024-03-15T13:44:28Z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898FA1307EC840C7927EFD0AD8CD897C_12</vt:lpwstr>
  </property>
  <property fmtid="{D5CDD505-2E9C-101B-9397-08002B2CF9AE}" pid="3" name="KSOProductBuildVer">
    <vt:lpwstr>2052-12.1.0.16120</vt:lpwstr>
  </property>
</Properties>
</file>