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05"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6" r:id="rId52"/>
    <p:sldId id="307" r:id="rId53"/>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12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2024/1/25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5285" y="358775"/>
            <a:ext cx="11442065" cy="4584700"/>
          </a:xfrm>
          <a:prstGeom prst="rect">
            <a:avLst/>
          </a:prstGeom>
          <a:noFill/>
        </p:spPr>
        <p:txBody>
          <a:bodyPr wrap="square" rtlCol="0">
            <a:spAutoFit/>
          </a:bodyPr>
          <a:lstStyle/>
          <a:p>
            <a:pPr algn="ctr"/>
            <a:r>
              <a:rPr lang="zh-CN" altLang="en-US" sz="2800" b="1"/>
              <a:t>第十三章 库存管理系统</a:t>
            </a:r>
          </a:p>
          <a:p>
            <a:r>
              <a:rPr lang="zh-CN" altLang="en-US" sz="2400" b="1"/>
              <a:t>内容概述：</a:t>
            </a:r>
          </a:p>
          <a:p>
            <a:r>
              <a:rPr lang="zh-CN" altLang="en-US" sz="2400"/>
              <a:t>         库存管理系统的主要功能是对采购管理系统、销售管理系统及自身系统填制的各种出入库单据进行审核，并对存货的出入库数量进行管理。除管理采购、销售形成的出入库业务外，还可以处理仓库间的调拨、盘点、组装拆卸及形态转换等业务。作为企业会计信息系统有一个重要的子系统，在库存控制中支持批次跟踪、保质期管理、委托代销管理、不合格品管理、现存量（可用量管理）、安全库存管理，可对超储、短缺、呆滞积压、超额领料等情况进行报警。期中或月末可以提供出入库流水账、库存台账、受托代销商品备查簿、委托代销商品备查簿、呆滞积压存货备查簿等的查询，提供各类统计汇总分析功能。该子系统可以与采购管理系统、销售管理系统、存货核算系统联合使用，也可以单独使用，在集成应用模式下，需要各个子系统密切配合，这无疑对操作者对各个模块的熟练程度提出了更高的要求。</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47955"/>
            <a:ext cx="11839575" cy="1014730"/>
          </a:xfrm>
          <a:prstGeom prst="rect">
            <a:avLst/>
          </a:prstGeom>
          <a:noFill/>
        </p:spPr>
        <p:txBody>
          <a:bodyPr wrap="square" rtlCol="0">
            <a:spAutoFit/>
          </a:bodyPr>
          <a:lstStyle/>
          <a:p>
            <a:r>
              <a:rPr lang="zh-CN" altLang="en-US" sz="2000"/>
              <a:t>（4）进入“填制凭证”窗口，即合并生成一张凭证，输入“辅助项-项目名称”为“1 电动机Ⅰ型”，单击“保存”按钮，凭证左上角显示“已生成”标志，表明凭证已传至总账管理系统。此处系统制单日期有误，应该是“2016-08-12”，未报错。如图13-3所示。</a:t>
            </a:r>
          </a:p>
        </p:txBody>
      </p:sp>
      <p:pic>
        <p:nvPicPr>
          <p:cNvPr id="455" name="图片 455"/>
          <p:cNvPicPr>
            <a:picLocks noChangeAspect="1"/>
          </p:cNvPicPr>
          <p:nvPr/>
        </p:nvPicPr>
        <p:blipFill>
          <a:blip r:embed="rId2"/>
          <a:stretch>
            <a:fillRect/>
          </a:stretch>
        </p:blipFill>
        <p:spPr>
          <a:xfrm>
            <a:off x="1933575" y="1162685"/>
            <a:ext cx="8820785" cy="5243830"/>
          </a:xfrm>
          <a:prstGeom prst="rect">
            <a:avLst/>
          </a:prstGeom>
        </p:spPr>
      </p:pic>
      <p:sp>
        <p:nvSpPr>
          <p:cNvPr id="3" name="文本框 2"/>
          <p:cNvSpPr txBox="1"/>
          <p:nvPr/>
        </p:nvSpPr>
        <p:spPr>
          <a:xfrm>
            <a:off x="1922145" y="6397625"/>
            <a:ext cx="8808720" cy="368300"/>
          </a:xfrm>
          <a:prstGeom prst="rect">
            <a:avLst/>
          </a:prstGeom>
          <a:noFill/>
        </p:spPr>
        <p:txBody>
          <a:bodyPr wrap="square" rtlCol="0">
            <a:spAutoFit/>
          </a:bodyPr>
          <a:lstStyle/>
          <a:p>
            <a:pPr algn="ctr"/>
            <a:r>
              <a:rPr lang="zh-CN" altLang="en-US"/>
              <a:t>图13-3产成品入库单制单选择</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80" y="135890"/>
            <a:ext cx="11902440" cy="4892675"/>
          </a:xfrm>
          <a:prstGeom prst="rect">
            <a:avLst/>
          </a:prstGeom>
          <a:noFill/>
        </p:spPr>
        <p:txBody>
          <a:bodyPr wrap="square" rtlCol="0">
            <a:spAutoFit/>
          </a:bodyPr>
          <a:lstStyle/>
          <a:p>
            <a:endParaRPr lang="zh-CN" altLang="en-US" sz="2400" b="1"/>
          </a:p>
          <a:p>
            <a:r>
              <a:rPr lang="zh-CN" altLang="en-US" sz="2400" b="1"/>
              <a:t>二、赠品入库业务</a:t>
            </a:r>
          </a:p>
          <a:p>
            <a:r>
              <a:rPr lang="zh-CN" altLang="en-US" sz="2400"/>
              <a:t>    2016年8月25日，销售部收到赠品HX-6型接线箱1套，单价800元。</a:t>
            </a:r>
          </a:p>
          <a:p>
            <a:endParaRPr lang="zh-CN" altLang="en-US" sz="2400"/>
          </a:p>
          <a:p>
            <a:endParaRPr lang="zh-CN" altLang="en-US" sz="2400"/>
          </a:p>
          <a:p>
            <a:endParaRPr lang="zh-CN" altLang="en-US" sz="2400"/>
          </a:p>
          <a:p>
            <a:endParaRPr lang="zh-CN" altLang="en-US" sz="2400"/>
          </a:p>
          <a:p>
            <a:r>
              <a:rPr lang="zh-CN" altLang="en-US" sz="2400"/>
              <a:t>1.在库存管理系统中录入其他入库单并审核</a:t>
            </a:r>
          </a:p>
          <a:p>
            <a:r>
              <a:rPr lang="zh-CN" altLang="en-US" sz="2400"/>
              <a:t>         执行“业务工作”-“供应链”-“库存管理”-“入库业务”-“其他入库单（双击）”命令，进入“其他入库单”窗口，单击“增加”按钮，输入入库日期“2016-08-25”，选择仓库“原料库”，入库类别“其他入库”，部门“销售部”。选择存货编码“02 HX-6型接线箱”，输入数量1，单价800，单击“保存”按钮，再单击“审核”按钮，完成对该单据的审核。如图13-4所示。</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6" name="图片 456"/>
          <p:cNvPicPr>
            <a:picLocks noChangeAspect="1"/>
          </p:cNvPicPr>
          <p:nvPr/>
        </p:nvPicPr>
        <p:blipFill>
          <a:blip r:embed="rId2"/>
          <a:stretch>
            <a:fillRect/>
          </a:stretch>
        </p:blipFill>
        <p:spPr>
          <a:xfrm>
            <a:off x="323850" y="90805"/>
            <a:ext cx="11544300" cy="6253480"/>
          </a:xfrm>
          <a:prstGeom prst="rect">
            <a:avLst/>
          </a:prstGeom>
        </p:spPr>
      </p:pic>
      <p:sp>
        <p:nvSpPr>
          <p:cNvPr id="2" name="文本框 1"/>
          <p:cNvSpPr txBox="1"/>
          <p:nvPr/>
        </p:nvSpPr>
        <p:spPr>
          <a:xfrm>
            <a:off x="317500" y="6372860"/>
            <a:ext cx="11529695" cy="368300"/>
          </a:xfrm>
          <a:prstGeom prst="rect">
            <a:avLst/>
          </a:prstGeom>
          <a:noFill/>
        </p:spPr>
        <p:txBody>
          <a:bodyPr wrap="square" rtlCol="0">
            <a:spAutoFit/>
          </a:bodyPr>
          <a:lstStyle/>
          <a:p>
            <a:pPr algn="ctr"/>
            <a:r>
              <a:rPr lang="zh-CN" altLang="en-US"/>
              <a:t>图13-4填制并审核其他入库单</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172720"/>
            <a:ext cx="11889740" cy="706755"/>
          </a:xfrm>
          <a:prstGeom prst="rect">
            <a:avLst/>
          </a:prstGeom>
          <a:noFill/>
        </p:spPr>
        <p:txBody>
          <a:bodyPr wrap="square" rtlCol="0">
            <a:spAutoFit/>
          </a:bodyPr>
          <a:lstStyle/>
          <a:p>
            <a:r>
              <a:rPr lang="zh-CN" altLang="en-US" sz="2000"/>
              <a:t>2.在存货核算系统中对其他入库单记账</a:t>
            </a:r>
          </a:p>
          <a:p>
            <a:r>
              <a:rPr lang="zh-CN" altLang="en-US" sz="2000"/>
              <a:t>        操作步骤在此不再赘述。如图13-5所示。</a:t>
            </a:r>
          </a:p>
        </p:txBody>
      </p:sp>
      <p:pic>
        <p:nvPicPr>
          <p:cNvPr id="457" name="图片 457"/>
          <p:cNvPicPr>
            <a:picLocks noChangeAspect="1"/>
          </p:cNvPicPr>
          <p:nvPr/>
        </p:nvPicPr>
        <p:blipFill>
          <a:blip r:embed="rId2"/>
          <a:stretch>
            <a:fillRect/>
          </a:stretch>
        </p:blipFill>
        <p:spPr>
          <a:xfrm>
            <a:off x="1017905" y="879475"/>
            <a:ext cx="10155555" cy="5490845"/>
          </a:xfrm>
          <a:prstGeom prst="rect">
            <a:avLst/>
          </a:prstGeom>
        </p:spPr>
      </p:pic>
      <p:sp>
        <p:nvSpPr>
          <p:cNvPr id="3" name="文本框 2"/>
          <p:cNvSpPr txBox="1"/>
          <p:nvPr/>
        </p:nvSpPr>
        <p:spPr>
          <a:xfrm>
            <a:off x="1000125" y="6409690"/>
            <a:ext cx="10187940" cy="368300"/>
          </a:xfrm>
          <a:prstGeom prst="rect">
            <a:avLst/>
          </a:prstGeom>
          <a:noFill/>
        </p:spPr>
        <p:txBody>
          <a:bodyPr wrap="square" rtlCol="0">
            <a:spAutoFit/>
          </a:bodyPr>
          <a:lstStyle/>
          <a:p>
            <a:pPr algn="ctr"/>
            <a:r>
              <a:rPr lang="zh-CN" altLang="en-US"/>
              <a:t>图13-5正常单据记账查询</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1610" y="135890"/>
            <a:ext cx="11802745" cy="398780"/>
          </a:xfrm>
          <a:prstGeom prst="rect">
            <a:avLst/>
          </a:prstGeom>
          <a:noFill/>
        </p:spPr>
        <p:txBody>
          <a:bodyPr wrap="square" rtlCol="0">
            <a:spAutoFit/>
          </a:bodyPr>
          <a:lstStyle/>
          <a:p>
            <a:r>
              <a:rPr lang="zh-CN" altLang="en-US" sz="2000"/>
              <a:t>选择需要记账的单据，单击“记账”按钮完成记账。如图13-6所示。</a:t>
            </a:r>
          </a:p>
        </p:txBody>
      </p:sp>
      <p:pic>
        <p:nvPicPr>
          <p:cNvPr id="458" name="图片 458"/>
          <p:cNvPicPr>
            <a:picLocks noChangeAspect="1"/>
          </p:cNvPicPr>
          <p:nvPr/>
        </p:nvPicPr>
        <p:blipFill>
          <a:blip r:embed="rId2"/>
          <a:stretch>
            <a:fillRect/>
          </a:stretch>
        </p:blipFill>
        <p:spPr>
          <a:xfrm>
            <a:off x="829945" y="534670"/>
            <a:ext cx="10742930" cy="5824855"/>
          </a:xfrm>
          <a:prstGeom prst="rect">
            <a:avLst/>
          </a:prstGeom>
        </p:spPr>
      </p:pic>
      <p:sp>
        <p:nvSpPr>
          <p:cNvPr id="3" name="文本框 2"/>
          <p:cNvSpPr txBox="1"/>
          <p:nvPr/>
        </p:nvSpPr>
        <p:spPr>
          <a:xfrm>
            <a:off x="848360" y="6397625"/>
            <a:ext cx="10696575" cy="368300"/>
          </a:xfrm>
          <a:prstGeom prst="rect">
            <a:avLst/>
          </a:prstGeom>
          <a:noFill/>
        </p:spPr>
        <p:txBody>
          <a:bodyPr wrap="square" rtlCol="0">
            <a:spAutoFit/>
          </a:bodyPr>
          <a:lstStyle/>
          <a:p>
            <a:pPr algn="ctr"/>
            <a:r>
              <a:rPr lang="zh-CN" altLang="en-US"/>
              <a:t>图13-6正常单据记账</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910" y="222885"/>
            <a:ext cx="11802745" cy="706755"/>
          </a:xfrm>
          <a:prstGeom prst="rect">
            <a:avLst/>
          </a:prstGeom>
          <a:noFill/>
        </p:spPr>
        <p:txBody>
          <a:bodyPr wrap="square" rtlCol="0">
            <a:spAutoFit/>
          </a:bodyPr>
          <a:lstStyle/>
          <a:p>
            <a:r>
              <a:rPr lang="zh-CN" altLang="en-US" sz="2000"/>
              <a:t>3.在存货核算系统中生成凭证</a:t>
            </a:r>
          </a:p>
          <a:p>
            <a:r>
              <a:rPr lang="zh-CN" altLang="en-US" sz="2000"/>
              <a:t>操作步骤在此不再赘述。如图13-7所示。</a:t>
            </a:r>
          </a:p>
        </p:txBody>
      </p:sp>
      <p:pic>
        <p:nvPicPr>
          <p:cNvPr id="459" name="图片 459"/>
          <p:cNvPicPr>
            <a:picLocks noChangeAspect="1"/>
          </p:cNvPicPr>
          <p:nvPr/>
        </p:nvPicPr>
        <p:blipFill>
          <a:blip r:embed="rId2"/>
          <a:stretch>
            <a:fillRect/>
          </a:stretch>
        </p:blipFill>
        <p:spPr>
          <a:xfrm>
            <a:off x="1628140" y="929640"/>
            <a:ext cx="9578975" cy="5558155"/>
          </a:xfrm>
          <a:prstGeom prst="rect">
            <a:avLst/>
          </a:prstGeom>
        </p:spPr>
      </p:pic>
      <p:sp>
        <p:nvSpPr>
          <p:cNvPr id="3" name="文本框 2"/>
          <p:cNvSpPr txBox="1"/>
          <p:nvPr/>
        </p:nvSpPr>
        <p:spPr>
          <a:xfrm>
            <a:off x="1624330" y="6471920"/>
            <a:ext cx="9554210" cy="368300"/>
          </a:xfrm>
          <a:prstGeom prst="rect">
            <a:avLst/>
          </a:prstGeom>
          <a:noFill/>
        </p:spPr>
        <p:txBody>
          <a:bodyPr wrap="square" rtlCol="0">
            <a:spAutoFit/>
          </a:bodyPr>
          <a:lstStyle/>
          <a:p>
            <a:pPr algn="ctr"/>
            <a:r>
              <a:rPr lang="zh-CN" altLang="en-US"/>
              <a:t>图13-7其他入库单制单查询</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145" y="234950"/>
            <a:ext cx="11753215" cy="398780"/>
          </a:xfrm>
          <a:prstGeom prst="rect">
            <a:avLst/>
          </a:prstGeom>
          <a:noFill/>
        </p:spPr>
        <p:txBody>
          <a:bodyPr wrap="square" rtlCol="0">
            <a:spAutoFit/>
          </a:bodyPr>
          <a:lstStyle/>
          <a:p>
            <a:r>
              <a:rPr lang="zh-CN" altLang="en-US" sz="2000"/>
              <a:t>选择需要生成凭证的单据。如图13-8所示。</a:t>
            </a:r>
          </a:p>
        </p:txBody>
      </p:sp>
      <p:pic>
        <p:nvPicPr>
          <p:cNvPr id="460" name="图片 460"/>
          <p:cNvPicPr>
            <a:picLocks noChangeAspect="1"/>
          </p:cNvPicPr>
          <p:nvPr/>
        </p:nvPicPr>
        <p:blipFill>
          <a:blip r:embed="rId2"/>
          <a:stretch>
            <a:fillRect/>
          </a:stretch>
        </p:blipFill>
        <p:spPr>
          <a:xfrm>
            <a:off x="144145" y="633730"/>
            <a:ext cx="11911965" cy="4727575"/>
          </a:xfrm>
          <a:prstGeom prst="rect">
            <a:avLst/>
          </a:prstGeom>
        </p:spPr>
      </p:pic>
      <p:sp>
        <p:nvSpPr>
          <p:cNvPr id="4" name="文本框 3"/>
          <p:cNvSpPr txBox="1"/>
          <p:nvPr/>
        </p:nvSpPr>
        <p:spPr>
          <a:xfrm>
            <a:off x="138430" y="5428615"/>
            <a:ext cx="11901805" cy="398780"/>
          </a:xfrm>
          <a:prstGeom prst="rect">
            <a:avLst/>
          </a:prstGeom>
          <a:noFill/>
        </p:spPr>
        <p:txBody>
          <a:bodyPr wrap="square" rtlCol="0">
            <a:spAutoFit/>
          </a:bodyPr>
          <a:lstStyle/>
          <a:p>
            <a:pPr algn="ctr"/>
            <a:r>
              <a:rPr lang="zh-CN" altLang="en-US" sz="2000"/>
              <a:t>图13-8其他入库单制单选择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185420"/>
            <a:ext cx="11877040" cy="398780"/>
          </a:xfrm>
          <a:prstGeom prst="rect">
            <a:avLst/>
          </a:prstGeom>
          <a:noFill/>
        </p:spPr>
        <p:txBody>
          <a:bodyPr wrap="square" rtlCol="0">
            <a:spAutoFit/>
          </a:bodyPr>
          <a:lstStyle/>
          <a:p>
            <a:r>
              <a:rPr lang="zh-CN" altLang="en-US" sz="2000"/>
              <a:t>只对赠品入库单生成凭证。如图13-9所示。</a:t>
            </a:r>
          </a:p>
        </p:txBody>
      </p:sp>
      <p:pic>
        <p:nvPicPr>
          <p:cNvPr id="461" name="图片 461"/>
          <p:cNvPicPr>
            <a:picLocks noChangeAspect="1"/>
          </p:cNvPicPr>
          <p:nvPr/>
        </p:nvPicPr>
        <p:blipFill>
          <a:blip r:embed="rId2"/>
          <a:stretch>
            <a:fillRect/>
          </a:stretch>
        </p:blipFill>
        <p:spPr>
          <a:xfrm>
            <a:off x="1132840" y="584200"/>
            <a:ext cx="10100945" cy="5718810"/>
          </a:xfrm>
          <a:prstGeom prst="rect">
            <a:avLst/>
          </a:prstGeom>
        </p:spPr>
      </p:pic>
      <p:sp>
        <p:nvSpPr>
          <p:cNvPr id="3" name="文本框 2"/>
          <p:cNvSpPr txBox="1"/>
          <p:nvPr/>
        </p:nvSpPr>
        <p:spPr>
          <a:xfrm>
            <a:off x="1071245" y="6347460"/>
            <a:ext cx="10138410" cy="368300"/>
          </a:xfrm>
          <a:prstGeom prst="rect">
            <a:avLst/>
          </a:prstGeom>
          <a:noFill/>
        </p:spPr>
        <p:txBody>
          <a:bodyPr wrap="square" rtlCol="0">
            <a:spAutoFit/>
          </a:bodyPr>
          <a:lstStyle/>
          <a:p>
            <a:pPr algn="ctr"/>
            <a:r>
              <a:rPr lang="zh-CN" altLang="en-US"/>
              <a:t>图13-9其他入库单制单</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47955"/>
            <a:ext cx="11901805" cy="398780"/>
          </a:xfrm>
          <a:prstGeom prst="rect">
            <a:avLst/>
          </a:prstGeom>
          <a:noFill/>
        </p:spPr>
        <p:txBody>
          <a:bodyPr wrap="square" rtlCol="0">
            <a:spAutoFit/>
          </a:bodyPr>
          <a:lstStyle/>
          <a:p>
            <a:r>
              <a:rPr lang="zh-CN" altLang="en-US" sz="2000"/>
              <a:t>修改科目名称和凭证类别，单击“生成”按钮，进入“填制凭证”窗口，完成凭证生成。如图13-10所示。</a:t>
            </a:r>
          </a:p>
        </p:txBody>
      </p:sp>
      <p:pic>
        <p:nvPicPr>
          <p:cNvPr id="462" name="图片 462"/>
          <p:cNvPicPr>
            <a:picLocks noChangeAspect="1"/>
          </p:cNvPicPr>
          <p:nvPr/>
        </p:nvPicPr>
        <p:blipFill>
          <a:blip r:embed="rId2"/>
          <a:stretch>
            <a:fillRect/>
          </a:stretch>
        </p:blipFill>
        <p:spPr>
          <a:xfrm>
            <a:off x="1398270" y="546735"/>
            <a:ext cx="9639300" cy="5810250"/>
          </a:xfrm>
          <a:prstGeom prst="rect">
            <a:avLst/>
          </a:prstGeom>
        </p:spPr>
      </p:pic>
      <p:sp>
        <p:nvSpPr>
          <p:cNvPr id="3" name="文本框 2"/>
          <p:cNvSpPr txBox="1"/>
          <p:nvPr/>
        </p:nvSpPr>
        <p:spPr>
          <a:xfrm>
            <a:off x="1400810" y="6384925"/>
            <a:ext cx="9640570" cy="368300"/>
          </a:xfrm>
          <a:prstGeom prst="rect">
            <a:avLst/>
          </a:prstGeom>
          <a:noFill/>
        </p:spPr>
        <p:txBody>
          <a:bodyPr wrap="square" rtlCol="0">
            <a:spAutoFit/>
          </a:bodyPr>
          <a:lstStyle/>
          <a:p>
            <a:pPr algn="ctr"/>
            <a:r>
              <a:rPr lang="zh-CN" altLang="en-US"/>
              <a:t>图13-10填制凭证并保存</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5435" y="259715"/>
            <a:ext cx="11567160" cy="1938020"/>
          </a:xfrm>
          <a:prstGeom prst="rect">
            <a:avLst/>
          </a:prstGeom>
          <a:noFill/>
        </p:spPr>
        <p:txBody>
          <a:bodyPr wrap="square" rtlCol="0">
            <a:spAutoFit/>
          </a:bodyPr>
          <a:lstStyle/>
          <a:p>
            <a:pPr algn="ctr"/>
            <a:r>
              <a:rPr lang="zh-CN" altLang="en-US" sz="2400" b="1"/>
              <a:t>第二节 出库业务处理</a:t>
            </a:r>
          </a:p>
          <a:p>
            <a:r>
              <a:rPr lang="zh-CN" altLang="en-US" sz="2400" b="1"/>
              <a:t>一、材料领用出库</a:t>
            </a:r>
          </a:p>
          <a:p>
            <a:r>
              <a:rPr lang="zh-CN" altLang="en-US" sz="2400"/>
              <a:t>         2016年8月12日，一车间向原料库领用GB级电磁阀5组，HX-6型接线箱5套，用于生产，记材料明细账，生成领料凭证。</a:t>
            </a:r>
          </a:p>
          <a:p>
            <a:r>
              <a:rPr lang="zh-CN" altLang="en-US" sz="2400"/>
              <a:t>         以“001丁一”的身份登入企业应用平台，操作日期“2016-08-12”。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19075" y="272415"/>
            <a:ext cx="11678285" cy="1568450"/>
          </a:xfrm>
          <a:prstGeom prst="rect">
            <a:avLst/>
          </a:prstGeom>
          <a:noFill/>
        </p:spPr>
        <p:txBody>
          <a:bodyPr wrap="square" rtlCol="0">
            <a:spAutoFit/>
          </a:bodyPr>
          <a:lstStyle/>
          <a:p>
            <a:r>
              <a:rPr lang="zh-CN" altLang="en-US" sz="2400" b="1"/>
              <a:t>实验目标：</a:t>
            </a:r>
          </a:p>
          <a:p>
            <a:r>
              <a:rPr lang="zh-CN" altLang="en-US" sz="2400"/>
              <a:t>1.掌握用友网络财务软件中库存管理系统的相关内容。</a:t>
            </a:r>
          </a:p>
          <a:p>
            <a:r>
              <a:rPr lang="zh-CN" altLang="en-US" sz="2400"/>
              <a:t>2.掌握企业库存日常业务处理方法。</a:t>
            </a:r>
          </a:p>
          <a:p>
            <a:r>
              <a:rPr lang="zh-CN" altLang="en-US" sz="2400"/>
              <a:t>3.理解库存管理系统与其他子系统之间的出入库数据传递关系。</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485" y="60960"/>
            <a:ext cx="12051030" cy="1322070"/>
          </a:xfrm>
          <a:prstGeom prst="rect">
            <a:avLst/>
          </a:prstGeom>
          <a:noFill/>
        </p:spPr>
        <p:txBody>
          <a:bodyPr wrap="square" rtlCol="0">
            <a:spAutoFit/>
          </a:bodyPr>
          <a:lstStyle/>
          <a:p>
            <a:r>
              <a:rPr lang="zh-CN" altLang="en-US" sz="2000"/>
              <a:t>1.设置相关选项</a:t>
            </a:r>
          </a:p>
          <a:p>
            <a:r>
              <a:rPr lang="zh-CN" altLang="en-US" sz="2000"/>
              <a:t>         执行“业务工作”-“供应链”-“库存管理”-“初始设置”-“选项（双击）”命令，打开“库存选项设置”窗口，选中“预计可用量控制”选项卡中的“允许超预计可用量出库”复选框，单击“确定”按钮退出。如图13-11所示。</a:t>
            </a:r>
          </a:p>
        </p:txBody>
      </p:sp>
      <p:pic>
        <p:nvPicPr>
          <p:cNvPr id="463" name="图片 463"/>
          <p:cNvPicPr>
            <a:picLocks noChangeAspect="1"/>
          </p:cNvPicPr>
          <p:nvPr/>
        </p:nvPicPr>
        <p:blipFill>
          <a:blip r:embed="rId2"/>
          <a:stretch>
            <a:fillRect/>
          </a:stretch>
        </p:blipFill>
        <p:spPr>
          <a:xfrm>
            <a:off x="2306320" y="1383030"/>
            <a:ext cx="7131685" cy="5076190"/>
          </a:xfrm>
          <a:prstGeom prst="rect">
            <a:avLst/>
          </a:prstGeom>
        </p:spPr>
      </p:pic>
      <p:sp>
        <p:nvSpPr>
          <p:cNvPr id="3" name="文本框 2"/>
          <p:cNvSpPr txBox="1"/>
          <p:nvPr/>
        </p:nvSpPr>
        <p:spPr>
          <a:xfrm>
            <a:off x="2270760" y="6471920"/>
            <a:ext cx="7181215" cy="368300"/>
          </a:xfrm>
          <a:prstGeom prst="rect">
            <a:avLst/>
          </a:prstGeom>
          <a:noFill/>
        </p:spPr>
        <p:txBody>
          <a:bodyPr wrap="square" rtlCol="0">
            <a:spAutoFit/>
          </a:bodyPr>
          <a:lstStyle/>
          <a:p>
            <a:pPr algn="ctr"/>
            <a:r>
              <a:rPr lang="zh-CN" altLang="en-US"/>
              <a:t>图13-11选项设置</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1610" y="185420"/>
            <a:ext cx="11839575" cy="1753235"/>
          </a:xfrm>
          <a:prstGeom prst="rect">
            <a:avLst/>
          </a:prstGeom>
          <a:noFill/>
        </p:spPr>
        <p:txBody>
          <a:bodyPr wrap="square" rtlCol="0">
            <a:spAutoFit/>
          </a:bodyPr>
          <a:lstStyle/>
          <a:p>
            <a:r>
              <a:rPr lang="zh-CN" altLang="en-US"/>
              <a:t>2.在库存管理系统中填制材料出库单</a:t>
            </a:r>
          </a:p>
          <a:p>
            <a:r>
              <a:rPr lang="zh-CN" altLang="en-US"/>
              <a:t>执行“业务工作”-“供应链”-“库存管理”-“出库业务”-“材料出库单（双击）”命令，打开“材料出库单”窗口，单击“增加”按钮，填写出库日期“2016-08-12”，选择仓库“原料库”，出库类别“领料出库”，部门“一车间”，选择“GB级电磁阀”，数量“5”，选择“HX-6型接线箱”，数量“5”，单击“保存”按钮。此处若有提示库存不足，请检查“期初结存”是否审核，如有审核但库存不足请忽略。再单击“审核”按钮，系统弹出审核结果对话框，单击“确定”按钮退出。如图13-12所示。</a:t>
            </a:r>
          </a:p>
        </p:txBody>
      </p:sp>
      <p:pic>
        <p:nvPicPr>
          <p:cNvPr id="464" name="图片 464"/>
          <p:cNvPicPr>
            <a:picLocks noChangeAspect="1"/>
          </p:cNvPicPr>
          <p:nvPr/>
        </p:nvPicPr>
        <p:blipFill>
          <a:blip r:embed="rId2"/>
          <a:stretch>
            <a:fillRect/>
          </a:stretch>
        </p:blipFill>
        <p:spPr>
          <a:xfrm>
            <a:off x="2334260" y="1938655"/>
            <a:ext cx="7842250" cy="4561205"/>
          </a:xfrm>
          <a:prstGeom prst="rect">
            <a:avLst/>
          </a:prstGeom>
        </p:spPr>
      </p:pic>
      <p:sp>
        <p:nvSpPr>
          <p:cNvPr id="3" name="文本框 2"/>
          <p:cNvSpPr txBox="1"/>
          <p:nvPr/>
        </p:nvSpPr>
        <p:spPr>
          <a:xfrm>
            <a:off x="2345055" y="6496685"/>
            <a:ext cx="7777480" cy="368300"/>
          </a:xfrm>
          <a:prstGeom prst="rect">
            <a:avLst/>
          </a:prstGeom>
          <a:noFill/>
        </p:spPr>
        <p:txBody>
          <a:bodyPr wrap="square" rtlCol="0">
            <a:spAutoFit/>
          </a:bodyPr>
          <a:lstStyle/>
          <a:p>
            <a:pPr algn="ctr"/>
            <a:r>
              <a:rPr lang="zh-CN" altLang="en-US"/>
              <a:t>图13-12填制并审核材料出库单</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23190"/>
            <a:ext cx="11889740" cy="1014730"/>
          </a:xfrm>
          <a:prstGeom prst="rect">
            <a:avLst/>
          </a:prstGeom>
          <a:noFill/>
        </p:spPr>
        <p:txBody>
          <a:bodyPr wrap="square" rtlCol="0">
            <a:spAutoFit/>
          </a:bodyPr>
          <a:lstStyle/>
          <a:p>
            <a:r>
              <a:rPr lang="zh-CN" altLang="en-US" sz="2000"/>
              <a:t>3.在存货核算系统中对材料出库单记账并生成凭证</a:t>
            </a:r>
          </a:p>
          <a:p>
            <a:r>
              <a:rPr lang="zh-CN" altLang="en-US" sz="2000"/>
              <a:t>（1）执行“业务工作”-“供应链”-“存货核算”-“业务核算”-“正常单据记账（双击）”命令，打开“查询条件选择”窗口，输入仓库“原料库”，单据类型“材料出库单”。 如图13-13所示。</a:t>
            </a:r>
          </a:p>
        </p:txBody>
      </p:sp>
      <p:pic>
        <p:nvPicPr>
          <p:cNvPr id="465" name="图片 465"/>
          <p:cNvPicPr>
            <a:picLocks noChangeAspect="1"/>
          </p:cNvPicPr>
          <p:nvPr/>
        </p:nvPicPr>
        <p:blipFill>
          <a:blip r:embed="rId2"/>
          <a:stretch>
            <a:fillRect/>
          </a:stretch>
        </p:blipFill>
        <p:spPr>
          <a:xfrm>
            <a:off x="2057400" y="1137920"/>
            <a:ext cx="7817485" cy="5240655"/>
          </a:xfrm>
          <a:prstGeom prst="rect">
            <a:avLst/>
          </a:prstGeom>
        </p:spPr>
      </p:pic>
      <p:sp>
        <p:nvSpPr>
          <p:cNvPr id="3" name="文本框 2"/>
          <p:cNvSpPr txBox="1"/>
          <p:nvPr/>
        </p:nvSpPr>
        <p:spPr>
          <a:xfrm>
            <a:off x="2065655" y="6397625"/>
            <a:ext cx="7789545" cy="368300"/>
          </a:xfrm>
          <a:prstGeom prst="rect">
            <a:avLst/>
          </a:prstGeom>
          <a:noFill/>
        </p:spPr>
        <p:txBody>
          <a:bodyPr wrap="square" rtlCol="0">
            <a:spAutoFit/>
          </a:bodyPr>
          <a:lstStyle/>
          <a:p>
            <a:pPr algn="ctr"/>
            <a:r>
              <a:rPr lang="zh-CN" altLang="en-US"/>
              <a:t>图13-13正常单据记账查询</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85" y="135890"/>
            <a:ext cx="11976100" cy="706755"/>
          </a:xfrm>
          <a:prstGeom prst="rect">
            <a:avLst/>
          </a:prstGeom>
          <a:noFill/>
        </p:spPr>
        <p:txBody>
          <a:bodyPr wrap="square" rtlCol="0">
            <a:spAutoFit/>
          </a:bodyPr>
          <a:lstStyle/>
          <a:p>
            <a:r>
              <a:rPr lang="zh-CN" altLang="en-US" sz="2000"/>
              <a:t>（2）单击“确定”按钮，进入“未记账单据一览表-正常单据记账列表”窗口，选中需要记账的单据，单击“记账”按钮，系统弹出记账结果提示框。单击“确定”按钮退出。如图13-14所示。</a:t>
            </a:r>
          </a:p>
        </p:txBody>
      </p:sp>
      <p:pic>
        <p:nvPicPr>
          <p:cNvPr id="466" name="图片 466"/>
          <p:cNvPicPr>
            <a:picLocks noChangeAspect="1"/>
          </p:cNvPicPr>
          <p:nvPr/>
        </p:nvPicPr>
        <p:blipFill>
          <a:blip r:embed="rId2"/>
          <a:stretch>
            <a:fillRect/>
          </a:stretch>
        </p:blipFill>
        <p:spPr>
          <a:xfrm>
            <a:off x="2068195" y="842645"/>
            <a:ext cx="8420100" cy="5614035"/>
          </a:xfrm>
          <a:prstGeom prst="rect">
            <a:avLst/>
          </a:prstGeom>
        </p:spPr>
      </p:pic>
      <p:sp>
        <p:nvSpPr>
          <p:cNvPr id="3" name="文本框 2"/>
          <p:cNvSpPr txBox="1"/>
          <p:nvPr/>
        </p:nvSpPr>
        <p:spPr>
          <a:xfrm>
            <a:off x="2092325" y="6445250"/>
            <a:ext cx="8350250" cy="368300"/>
          </a:xfrm>
          <a:prstGeom prst="rect">
            <a:avLst/>
          </a:prstGeom>
          <a:noFill/>
        </p:spPr>
        <p:txBody>
          <a:bodyPr wrap="square" rtlCol="0">
            <a:spAutoFit/>
          </a:bodyPr>
          <a:lstStyle/>
          <a:p>
            <a:pPr algn="ctr"/>
            <a:r>
              <a:rPr lang="zh-CN" altLang="en-US"/>
              <a:t>图13-14正常单据记账</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430" y="160655"/>
            <a:ext cx="11889740" cy="706755"/>
          </a:xfrm>
          <a:prstGeom prst="rect">
            <a:avLst/>
          </a:prstGeom>
          <a:noFill/>
        </p:spPr>
        <p:txBody>
          <a:bodyPr wrap="square" rtlCol="0">
            <a:spAutoFit/>
          </a:bodyPr>
          <a:lstStyle/>
          <a:p>
            <a:r>
              <a:rPr lang="zh-CN" altLang="en-US" sz="2000"/>
              <a:t>（3）执行“业务工作”-“供应链”-“存货核算”-“财务核算”-“生成凭证（双击）”命令，单击“选择”按钮，打开“查询条件”窗口，选择“材料出库单”复选框。如图13-15所示。</a:t>
            </a:r>
          </a:p>
        </p:txBody>
      </p:sp>
      <p:pic>
        <p:nvPicPr>
          <p:cNvPr id="467" name="图片 467"/>
          <p:cNvPicPr>
            <a:picLocks noChangeAspect="1"/>
          </p:cNvPicPr>
          <p:nvPr/>
        </p:nvPicPr>
        <p:blipFill>
          <a:blip r:embed="rId2"/>
          <a:stretch>
            <a:fillRect/>
          </a:stretch>
        </p:blipFill>
        <p:spPr>
          <a:xfrm>
            <a:off x="1987550" y="867410"/>
            <a:ext cx="8478520" cy="5605145"/>
          </a:xfrm>
          <a:prstGeom prst="rect">
            <a:avLst/>
          </a:prstGeom>
        </p:spPr>
      </p:pic>
      <p:sp>
        <p:nvSpPr>
          <p:cNvPr id="3" name="文本框 2"/>
          <p:cNvSpPr txBox="1"/>
          <p:nvPr/>
        </p:nvSpPr>
        <p:spPr>
          <a:xfrm>
            <a:off x="1979295" y="6419850"/>
            <a:ext cx="8479155" cy="368300"/>
          </a:xfrm>
          <a:prstGeom prst="rect">
            <a:avLst/>
          </a:prstGeom>
          <a:noFill/>
        </p:spPr>
        <p:txBody>
          <a:bodyPr wrap="square" rtlCol="0">
            <a:spAutoFit/>
          </a:bodyPr>
          <a:lstStyle/>
          <a:p>
            <a:pPr algn="ctr"/>
            <a:r>
              <a:rPr lang="zh-CN" altLang="en-US"/>
              <a:t>图13-15材料出库单制单查询</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185420"/>
            <a:ext cx="11939270" cy="1322070"/>
          </a:xfrm>
          <a:prstGeom prst="rect">
            <a:avLst/>
          </a:prstGeom>
          <a:noFill/>
        </p:spPr>
        <p:txBody>
          <a:bodyPr wrap="square" rtlCol="0">
            <a:spAutoFit/>
          </a:bodyPr>
          <a:lstStyle/>
          <a:p>
            <a:r>
              <a:rPr lang="zh-CN" altLang="en-US" sz="2000"/>
              <a:t>（4）单击“确定”按钮，打开“选择单据-未生成凭证单据一览表”窗口，选中需要生成凭证的单据，单击“确定”按钮。打开“生成凭证”窗口，修改凭证类别“转账凭证”，单击“合成”按钮。</a:t>
            </a:r>
          </a:p>
          <a:p>
            <a:r>
              <a:rPr lang="zh-CN" altLang="en-US" sz="2000"/>
              <a:t>（5）进入“填制凭证”窗口，即合并生成一张凭证，输入“辅助项-项目名称”为“1 电动机Ⅰ型”，单击“保存”按钮，凭证左上角显示“已生成”标志，表明凭证已传至总账管理系统。如图13-16所示。</a:t>
            </a:r>
          </a:p>
        </p:txBody>
      </p:sp>
      <p:pic>
        <p:nvPicPr>
          <p:cNvPr id="468" name="图片 468"/>
          <p:cNvPicPr>
            <a:picLocks noChangeAspect="1"/>
          </p:cNvPicPr>
          <p:nvPr/>
        </p:nvPicPr>
        <p:blipFill>
          <a:blip r:embed="rId2"/>
          <a:stretch>
            <a:fillRect/>
          </a:stretch>
        </p:blipFill>
        <p:spPr>
          <a:xfrm>
            <a:off x="2194560" y="1507490"/>
            <a:ext cx="8058785" cy="4881880"/>
          </a:xfrm>
          <a:prstGeom prst="rect">
            <a:avLst/>
          </a:prstGeom>
        </p:spPr>
      </p:pic>
      <p:sp>
        <p:nvSpPr>
          <p:cNvPr id="3" name="文本框 2"/>
          <p:cNvSpPr txBox="1"/>
          <p:nvPr/>
        </p:nvSpPr>
        <p:spPr>
          <a:xfrm>
            <a:off x="2172335" y="6407150"/>
            <a:ext cx="8067675" cy="368300"/>
          </a:xfrm>
          <a:prstGeom prst="rect">
            <a:avLst/>
          </a:prstGeom>
          <a:noFill/>
        </p:spPr>
        <p:txBody>
          <a:bodyPr wrap="square" rtlCol="0">
            <a:spAutoFit/>
          </a:bodyPr>
          <a:lstStyle/>
          <a:p>
            <a:pPr algn="ctr"/>
            <a:r>
              <a:rPr lang="zh-CN" altLang="en-US"/>
              <a:t>图13-16填制凭证并保存</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200" y="73660"/>
            <a:ext cx="12014200" cy="1938020"/>
          </a:xfrm>
          <a:prstGeom prst="rect">
            <a:avLst/>
          </a:prstGeom>
          <a:noFill/>
        </p:spPr>
        <p:txBody>
          <a:bodyPr wrap="square" rtlCol="0">
            <a:spAutoFit/>
          </a:bodyPr>
          <a:lstStyle/>
          <a:p>
            <a:r>
              <a:rPr lang="zh-CN" altLang="en-US" sz="2000" b="1"/>
              <a:t>二、出库跟踪入库基础设置</a:t>
            </a:r>
          </a:p>
          <a:p>
            <a:r>
              <a:rPr lang="zh-CN" altLang="en-US" sz="2000"/>
              <a:t>1.在企业应用平台中增加存货档案</a:t>
            </a:r>
          </a:p>
          <a:p>
            <a:r>
              <a:rPr lang="zh-CN" altLang="en-US" sz="2000"/>
              <a:t>         在企业应用平台中，执行“基础设置”-“基础档案”-“存货”-“存货档案（双击）”命令，进入“存货档案”窗口，单击“增加”按钮，弹出“增加存货档案”窗口，增加存货“电动机Ⅱ 型”，存货属性“内销”、 “自制”，在“控制”选项卡中，选择“出库跟踪入库”选项。单击“保存”按钮退出。如图13-17所示。</a:t>
            </a:r>
          </a:p>
        </p:txBody>
      </p:sp>
      <p:pic>
        <p:nvPicPr>
          <p:cNvPr id="469" name="图片 469"/>
          <p:cNvPicPr>
            <a:picLocks noChangeAspect="1"/>
          </p:cNvPicPr>
          <p:nvPr/>
        </p:nvPicPr>
        <p:blipFill>
          <a:blip r:embed="rId2"/>
          <a:stretch>
            <a:fillRect/>
          </a:stretch>
        </p:blipFill>
        <p:spPr>
          <a:xfrm>
            <a:off x="2671445" y="2011680"/>
            <a:ext cx="6849110" cy="4472305"/>
          </a:xfrm>
          <a:prstGeom prst="rect">
            <a:avLst/>
          </a:prstGeom>
        </p:spPr>
      </p:pic>
      <p:sp>
        <p:nvSpPr>
          <p:cNvPr id="3" name="文本框 2"/>
          <p:cNvSpPr txBox="1"/>
          <p:nvPr/>
        </p:nvSpPr>
        <p:spPr>
          <a:xfrm>
            <a:off x="2667000" y="6483985"/>
            <a:ext cx="6806565" cy="368300"/>
          </a:xfrm>
          <a:prstGeom prst="rect">
            <a:avLst/>
          </a:prstGeom>
          <a:noFill/>
        </p:spPr>
        <p:txBody>
          <a:bodyPr wrap="square" rtlCol="0">
            <a:spAutoFit/>
          </a:bodyPr>
          <a:lstStyle/>
          <a:p>
            <a:pPr algn="ctr"/>
            <a:r>
              <a:rPr lang="zh-CN" altLang="en-US"/>
              <a:t>图13-17增加存货档案</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200" y="98425"/>
            <a:ext cx="11976735" cy="1322070"/>
          </a:xfrm>
          <a:prstGeom prst="rect">
            <a:avLst/>
          </a:prstGeom>
          <a:noFill/>
        </p:spPr>
        <p:txBody>
          <a:bodyPr wrap="square" rtlCol="0">
            <a:spAutoFit/>
          </a:bodyPr>
          <a:lstStyle/>
          <a:p>
            <a:r>
              <a:rPr lang="zh-CN" altLang="en-US" sz="2000"/>
              <a:t>2.在企业应用平台中设计材料出库单单据</a:t>
            </a:r>
          </a:p>
          <a:p>
            <a:r>
              <a:rPr lang="zh-CN" altLang="en-US" sz="2000"/>
              <a:t>（1）执行“基础设置”-“单据设置”-“单据格式设置（双击）”命令，进入“单据格式设置”窗口，执行“库存管理”-“材料出库单”-“显示”-“材料出库单显示模版（单击）”命令，进入“材料出库单”窗口。如图13-18所示。</a:t>
            </a:r>
          </a:p>
        </p:txBody>
      </p:sp>
      <p:pic>
        <p:nvPicPr>
          <p:cNvPr id="470" name="图片 470"/>
          <p:cNvPicPr>
            <a:picLocks noChangeAspect="1"/>
          </p:cNvPicPr>
          <p:nvPr/>
        </p:nvPicPr>
        <p:blipFill>
          <a:blip r:embed="rId2"/>
          <a:stretch>
            <a:fillRect/>
          </a:stretch>
        </p:blipFill>
        <p:spPr>
          <a:xfrm>
            <a:off x="2374265" y="1420495"/>
            <a:ext cx="8319135" cy="5062220"/>
          </a:xfrm>
          <a:prstGeom prst="rect">
            <a:avLst/>
          </a:prstGeom>
        </p:spPr>
      </p:pic>
      <p:sp>
        <p:nvSpPr>
          <p:cNvPr id="3" name="文本框 2"/>
          <p:cNvSpPr txBox="1"/>
          <p:nvPr/>
        </p:nvSpPr>
        <p:spPr>
          <a:xfrm>
            <a:off x="2378075" y="6496685"/>
            <a:ext cx="8337550" cy="368300"/>
          </a:xfrm>
          <a:prstGeom prst="rect">
            <a:avLst/>
          </a:prstGeom>
          <a:noFill/>
        </p:spPr>
        <p:txBody>
          <a:bodyPr wrap="square" rtlCol="0">
            <a:spAutoFit/>
          </a:bodyPr>
          <a:lstStyle/>
          <a:p>
            <a:pPr algn="ctr"/>
            <a:r>
              <a:rPr lang="zh-CN" altLang="en-US"/>
              <a:t>图13-18单据格式设置</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900" y="86360"/>
            <a:ext cx="11939270" cy="1014730"/>
          </a:xfrm>
          <a:prstGeom prst="rect">
            <a:avLst/>
          </a:prstGeom>
          <a:noFill/>
        </p:spPr>
        <p:txBody>
          <a:bodyPr wrap="square" rtlCol="0">
            <a:spAutoFit/>
          </a:bodyPr>
          <a:lstStyle/>
          <a:p>
            <a:r>
              <a:rPr lang="zh-CN" altLang="en-US" sz="2000"/>
              <a:t>（2）单击“表体项目”按钮，打开“表体”对话框，选择“对应入库单号”选项，单击“确定”按钮，退出“单据格式设置”窗口，系统弹出“模版已修改，是否保存？”提示框，单击“是”按钮，保存设计结果。如图13-19所示。</a:t>
            </a:r>
          </a:p>
        </p:txBody>
      </p:sp>
      <p:pic>
        <p:nvPicPr>
          <p:cNvPr id="471" name="图片 471"/>
          <p:cNvPicPr>
            <a:picLocks noChangeAspect="1"/>
          </p:cNvPicPr>
          <p:nvPr/>
        </p:nvPicPr>
        <p:blipFill>
          <a:blip r:embed="rId2"/>
          <a:stretch>
            <a:fillRect/>
          </a:stretch>
        </p:blipFill>
        <p:spPr>
          <a:xfrm>
            <a:off x="2027555" y="1101090"/>
            <a:ext cx="8886190" cy="5361305"/>
          </a:xfrm>
          <a:prstGeom prst="rect">
            <a:avLst/>
          </a:prstGeom>
        </p:spPr>
      </p:pic>
      <p:sp>
        <p:nvSpPr>
          <p:cNvPr id="3" name="文本框 2"/>
          <p:cNvSpPr txBox="1"/>
          <p:nvPr/>
        </p:nvSpPr>
        <p:spPr>
          <a:xfrm>
            <a:off x="2018030" y="6471285"/>
            <a:ext cx="8891270" cy="368300"/>
          </a:xfrm>
          <a:prstGeom prst="rect">
            <a:avLst/>
          </a:prstGeom>
          <a:noFill/>
        </p:spPr>
        <p:txBody>
          <a:bodyPr wrap="square" rtlCol="0">
            <a:spAutoFit/>
          </a:bodyPr>
          <a:lstStyle/>
          <a:p>
            <a:pPr algn="ctr"/>
            <a:r>
              <a:rPr lang="zh-CN" altLang="en-US"/>
              <a:t>图13-19生成入库格式模版并保存</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900" y="123190"/>
            <a:ext cx="12013565" cy="398780"/>
          </a:xfrm>
          <a:prstGeom prst="rect">
            <a:avLst/>
          </a:prstGeom>
          <a:noFill/>
        </p:spPr>
        <p:txBody>
          <a:bodyPr wrap="square" rtlCol="0">
            <a:spAutoFit/>
          </a:bodyPr>
          <a:lstStyle/>
          <a:p>
            <a:r>
              <a:rPr lang="zh-CN" altLang="en-US" sz="2000"/>
              <a:t>（3）同理，设计“组装单”的“对应入库单号”单据。如图13-20所示。</a:t>
            </a:r>
          </a:p>
        </p:txBody>
      </p:sp>
      <p:pic>
        <p:nvPicPr>
          <p:cNvPr id="472" name="图片 472"/>
          <p:cNvPicPr>
            <a:picLocks noChangeAspect="1"/>
          </p:cNvPicPr>
          <p:nvPr/>
        </p:nvPicPr>
        <p:blipFill>
          <a:blip r:embed="rId2"/>
          <a:stretch>
            <a:fillRect/>
          </a:stretch>
        </p:blipFill>
        <p:spPr>
          <a:xfrm>
            <a:off x="1308735" y="521970"/>
            <a:ext cx="9752330" cy="5923280"/>
          </a:xfrm>
          <a:prstGeom prst="rect">
            <a:avLst/>
          </a:prstGeom>
        </p:spPr>
      </p:pic>
      <p:sp>
        <p:nvSpPr>
          <p:cNvPr id="3" name="文本框 2"/>
          <p:cNvSpPr txBox="1"/>
          <p:nvPr/>
        </p:nvSpPr>
        <p:spPr>
          <a:xfrm>
            <a:off x="1295400" y="6445250"/>
            <a:ext cx="9779000" cy="368300"/>
          </a:xfrm>
          <a:prstGeom prst="rect">
            <a:avLst/>
          </a:prstGeom>
          <a:noFill/>
        </p:spPr>
        <p:txBody>
          <a:bodyPr wrap="square" rtlCol="0">
            <a:spAutoFit/>
          </a:bodyPr>
          <a:lstStyle/>
          <a:p>
            <a:pPr algn="ctr"/>
            <a:r>
              <a:rPr lang="zh-CN" altLang="en-US"/>
              <a:t>图13-20组装单格式设置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23190"/>
            <a:ext cx="12013565" cy="6247130"/>
          </a:xfrm>
          <a:prstGeom prst="rect">
            <a:avLst/>
          </a:prstGeom>
          <a:noFill/>
        </p:spPr>
        <p:txBody>
          <a:bodyPr wrap="square" rtlCol="0">
            <a:spAutoFit/>
          </a:bodyPr>
          <a:lstStyle/>
          <a:p>
            <a:r>
              <a:rPr lang="zh-CN" altLang="en-US" sz="2000" b="1"/>
              <a:t>实验内容：</a:t>
            </a:r>
          </a:p>
          <a:p>
            <a:r>
              <a:rPr lang="zh-CN" altLang="en-US" sz="2000" b="1"/>
              <a:t>1.入库业务处理</a:t>
            </a:r>
          </a:p>
          <a:p>
            <a:r>
              <a:rPr lang="zh-CN" altLang="en-US" sz="2000"/>
              <a:t>（1）采购入库业务</a:t>
            </a:r>
          </a:p>
          <a:p>
            <a:r>
              <a:rPr lang="zh-CN" altLang="en-US" sz="2000"/>
              <a:t>    采购业务员将采购回来的存货交给仓库时，仓库保管员对其所购存货进行验收确定，填制采购入库单。采购入库单的审核相当于仓库管理员对材料实际到货情况进行质量数量方面的检验和签收。通常生成采购入库单的方法有参照采购订单、参照采购到货单、检验入库、直接填制等四种。</a:t>
            </a:r>
          </a:p>
          <a:p>
            <a:r>
              <a:rPr lang="zh-CN" altLang="en-US" sz="2000"/>
              <a:t>（2）产成品入库业务</a:t>
            </a:r>
          </a:p>
          <a:p>
            <a:r>
              <a:rPr lang="zh-CN" altLang="en-US" sz="2000"/>
              <a:t>    对于工业企业，企业对原材料及半成品进行一系列的加工后，形成可销售的商品，然后验收入库。由于入库时往往无法确定产品的总成本和单位成本，因此，在填制产成品入库单时，一般只有数量，没有单价和金额。</a:t>
            </a:r>
          </a:p>
          <a:p>
            <a:r>
              <a:rPr lang="zh-CN" altLang="en-US" sz="2000"/>
              <a:t>（3）其他入库等业务。</a:t>
            </a:r>
          </a:p>
          <a:p>
            <a:r>
              <a:rPr lang="zh-CN" altLang="en-US" sz="2000"/>
              <a:t>    指除了采购入库、产成品入库之外的其他入库业务，如调拨入库、盘盈入库等。</a:t>
            </a:r>
          </a:p>
          <a:p>
            <a:r>
              <a:rPr lang="zh-CN" altLang="en-US" sz="2000" b="1"/>
              <a:t>2.出库业务处理</a:t>
            </a:r>
          </a:p>
          <a:p>
            <a:r>
              <a:rPr lang="zh-CN" altLang="en-US" sz="2000"/>
              <a:t>（1）销售出库</a:t>
            </a:r>
          </a:p>
          <a:p>
            <a:r>
              <a:rPr lang="zh-CN" altLang="en-US" sz="2000"/>
              <a:t>因销售活动而引起的出库业务的发生，可以在销售管理系统中处理，也可以在库存管理系统中处理。</a:t>
            </a:r>
          </a:p>
          <a:p>
            <a:r>
              <a:rPr lang="zh-CN" altLang="en-US" sz="2000"/>
              <a:t>（2）材料出库</a:t>
            </a:r>
          </a:p>
          <a:p>
            <a:r>
              <a:rPr lang="zh-CN" altLang="en-US" sz="2000"/>
              <a:t>    工业企业领用原材料所填制的出库单据，材料出库单也是进行日常业务处理和记账的主要原始单据之一。只有工业企业才有材料出库单，商业企业没有此单据。</a:t>
            </a:r>
          </a:p>
          <a:p>
            <a:r>
              <a:rPr lang="zh-CN" altLang="en-US" sz="2000" b="1"/>
              <a:t>3.其他业务</a:t>
            </a:r>
          </a:p>
          <a:p>
            <a:r>
              <a:rPr lang="zh-CN" altLang="en-US" sz="2000"/>
              <a:t>包括库存调拨、出库跟踪入库、盘点、盘点预警、假退料等业务。</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200" y="111125"/>
            <a:ext cx="11939270" cy="706755"/>
          </a:xfrm>
          <a:prstGeom prst="rect">
            <a:avLst/>
          </a:prstGeom>
          <a:noFill/>
        </p:spPr>
        <p:txBody>
          <a:bodyPr wrap="square" rtlCol="0">
            <a:spAutoFit/>
          </a:bodyPr>
          <a:lstStyle/>
          <a:p>
            <a:r>
              <a:rPr lang="zh-CN" altLang="en-US" sz="2000"/>
              <a:t>（4）单击“确定”按钮，退出“单据格式设置”窗口，系统弹出“模版已修改，是否保存？”提示框，单击“是”按钮，保存设计结果。如图13-21所示。</a:t>
            </a:r>
          </a:p>
        </p:txBody>
      </p:sp>
      <p:pic>
        <p:nvPicPr>
          <p:cNvPr id="473" name="图片 473"/>
          <p:cNvPicPr>
            <a:picLocks noChangeAspect="1"/>
          </p:cNvPicPr>
          <p:nvPr/>
        </p:nvPicPr>
        <p:blipFill>
          <a:blip r:embed="rId2"/>
          <a:stretch>
            <a:fillRect/>
          </a:stretch>
        </p:blipFill>
        <p:spPr>
          <a:xfrm>
            <a:off x="1721485" y="817880"/>
            <a:ext cx="9329420" cy="5657215"/>
          </a:xfrm>
          <a:prstGeom prst="rect">
            <a:avLst/>
          </a:prstGeom>
        </p:spPr>
      </p:pic>
      <p:sp>
        <p:nvSpPr>
          <p:cNvPr id="3" name="文本框 2"/>
          <p:cNvSpPr txBox="1"/>
          <p:nvPr/>
        </p:nvSpPr>
        <p:spPr>
          <a:xfrm>
            <a:off x="1715770" y="6483985"/>
            <a:ext cx="9328785" cy="368300"/>
          </a:xfrm>
          <a:prstGeom prst="rect">
            <a:avLst/>
          </a:prstGeom>
          <a:noFill/>
        </p:spPr>
        <p:txBody>
          <a:bodyPr wrap="square" rtlCol="0">
            <a:spAutoFit/>
          </a:bodyPr>
          <a:lstStyle/>
          <a:p>
            <a:pPr algn="ctr"/>
            <a:r>
              <a:rPr lang="zh-CN" altLang="en-US"/>
              <a:t>图13-21生成组装单格式模版并保存</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965" y="147955"/>
            <a:ext cx="11964670" cy="4523105"/>
          </a:xfrm>
          <a:prstGeom prst="rect">
            <a:avLst/>
          </a:prstGeom>
          <a:noFill/>
        </p:spPr>
        <p:txBody>
          <a:bodyPr wrap="square" rtlCol="0">
            <a:spAutoFit/>
          </a:bodyPr>
          <a:lstStyle/>
          <a:p>
            <a:r>
              <a:rPr lang="zh-CN" altLang="en-US" sz="2400" b="1"/>
              <a:t>三、样品出库业务</a:t>
            </a:r>
          </a:p>
          <a:p>
            <a:r>
              <a:rPr lang="zh-CN" altLang="en-US" sz="2400"/>
              <a:t>         2016年8月30日，销售部领取电动机Ⅰ型5组，捐赠给受灾地区。</a:t>
            </a:r>
          </a:p>
          <a:p>
            <a:endParaRPr lang="zh-CN" altLang="en-US" sz="2400"/>
          </a:p>
          <a:p>
            <a:endParaRPr lang="zh-CN" altLang="en-US" sz="2400"/>
          </a:p>
          <a:p>
            <a:endParaRPr lang="zh-CN" altLang="en-US" sz="2400"/>
          </a:p>
          <a:p>
            <a:endParaRPr lang="zh-CN" altLang="en-US" sz="2400"/>
          </a:p>
          <a:p>
            <a:r>
              <a:rPr lang="zh-CN" altLang="en-US" sz="2400"/>
              <a:t>1.在库存管理系统中录入其他出库单并审核</a:t>
            </a:r>
          </a:p>
          <a:p>
            <a:r>
              <a:rPr lang="zh-CN" altLang="en-US" sz="2400"/>
              <a:t>         执行“业务工作”-“供应链”-“库存管理”-“出库业务”-“其他出库单（双击）”命令，进入“其他出库单”窗口，单击“增加”按钮，输入入库日期“2016-08-30”，选择仓库“成品库”，出库类别“其他出库”，部门“销售部”。选择存货编码“电动机Ⅰ型”，输入数量5，单击“保存”按钮，再单击“审核”按钮，完成对该单据的审核。如图13-22所示。</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4" name="图片 474"/>
          <p:cNvPicPr>
            <a:picLocks noChangeAspect="1"/>
          </p:cNvPicPr>
          <p:nvPr/>
        </p:nvPicPr>
        <p:blipFill>
          <a:blip r:embed="rId2"/>
          <a:stretch>
            <a:fillRect/>
          </a:stretch>
        </p:blipFill>
        <p:spPr>
          <a:xfrm>
            <a:off x="567055" y="22860"/>
            <a:ext cx="11327130" cy="6386195"/>
          </a:xfrm>
          <a:prstGeom prst="rect">
            <a:avLst/>
          </a:prstGeom>
        </p:spPr>
      </p:pic>
      <p:sp>
        <p:nvSpPr>
          <p:cNvPr id="2" name="文本框 1"/>
          <p:cNvSpPr txBox="1"/>
          <p:nvPr/>
        </p:nvSpPr>
        <p:spPr>
          <a:xfrm>
            <a:off x="585470" y="6434455"/>
            <a:ext cx="11243310" cy="368300"/>
          </a:xfrm>
          <a:prstGeom prst="rect">
            <a:avLst/>
          </a:prstGeom>
          <a:noFill/>
        </p:spPr>
        <p:txBody>
          <a:bodyPr wrap="square" rtlCol="0">
            <a:spAutoFit/>
          </a:bodyPr>
          <a:lstStyle/>
          <a:p>
            <a:pPr algn="ctr"/>
            <a:r>
              <a:rPr lang="zh-CN" altLang="en-US"/>
              <a:t>图13-22填制并审核其他出库单</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900" y="185420"/>
            <a:ext cx="12013565" cy="4523105"/>
          </a:xfrm>
          <a:prstGeom prst="rect">
            <a:avLst/>
          </a:prstGeom>
          <a:noFill/>
        </p:spPr>
        <p:txBody>
          <a:bodyPr wrap="square" rtlCol="0">
            <a:spAutoFit/>
          </a:bodyPr>
          <a:lstStyle/>
          <a:p>
            <a:endParaRPr lang="zh-CN" altLang="en-US" sz="2400"/>
          </a:p>
          <a:p>
            <a:endParaRPr lang="zh-CN" altLang="en-US" sz="2400"/>
          </a:p>
          <a:p>
            <a:r>
              <a:rPr lang="zh-CN" altLang="en-US" sz="2400"/>
              <a:t>2.在库存管理系统中对其他出库单记账</a:t>
            </a:r>
          </a:p>
          <a:p>
            <a:r>
              <a:rPr lang="zh-CN" altLang="en-US" sz="2400"/>
              <a:t>        操作步骤在此不再赘述。</a:t>
            </a:r>
          </a:p>
          <a:p>
            <a:endParaRPr lang="zh-CN" altLang="en-US" sz="2400"/>
          </a:p>
          <a:p>
            <a:endParaRPr lang="zh-CN" altLang="en-US" sz="2400"/>
          </a:p>
          <a:p>
            <a:endParaRPr lang="zh-CN" altLang="en-US" sz="2400"/>
          </a:p>
          <a:p>
            <a:endParaRPr lang="zh-CN" altLang="en-US" sz="2400"/>
          </a:p>
          <a:p>
            <a:r>
              <a:rPr lang="zh-CN" altLang="en-US" sz="2400"/>
              <a:t>3.在存货核算系统生成凭证</a:t>
            </a:r>
          </a:p>
          <a:p>
            <a:r>
              <a:rPr lang="zh-CN" altLang="en-US" sz="2400"/>
              <a:t>         选中需要生成凭证的单据类型，单击“确定”按钮。打开“生成凭证”窗口，核对科目名称，单击“生成”按钮。进入“填制凭证”窗口，单击“保存”按钮，完成凭证生成，并传递到总账管理系统。如图13-23所示。</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5" name="图片 475"/>
          <p:cNvPicPr>
            <a:picLocks noChangeAspect="1"/>
          </p:cNvPicPr>
          <p:nvPr/>
        </p:nvPicPr>
        <p:blipFill>
          <a:blip r:embed="rId2"/>
          <a:stretch>
            <a:fillRect/>
          </a:stretch>
        </p:blipFill>
        <p:spPr>
          <a:xfrm>
            <a:off x="393065" y="22225"/>
            <a:ext cx="11405870" cy="6377305"/>
          </a:xfrm>
          <a:prstGeom prst="rect">
            <a:avLst/>
          </a:prstGeom>
        </p:spPr>
      </p:pic>
      <p:sp>
        <p:nvSpPr>
          <p:cNvPr id="2" name="文本框 1"/>
          <p:cNvSpPr txBox="1"/>
          <p:nvPr/>
        </p:nvSpPr>
        <p:spPr>
          <a:xfrm>
            <a:off x="413385" y="6409690"/>
            <a:ext cx="11318240" cy="368300"/>
          </a:xfrm>
          <a:prstGeom prst="rect">
            <a:avLst/>
          </a:prstGeom>
          <a:noFill/>
        </p:spPr>
        <p:txBody>
          <a:bodyPr wrap="square" rtlCol="0">
            <a:spAutoFit/>
          </a:bodyPr>
          <a:lstStyle/>
          <a:p>
            <a:pPr algn="ctr"/>
            <a:r>
              <a:rPr lang="zh-CN" altLang="en-US"/>
              <a:t>图13-23填制凭证并保存</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198120"/>
            <a:ext cx="11914505" cy="4892675"/>
          </a:xfrm>
          <a:prstGeom prst="rect">
            <a:avLst/>
          </a:prstGeom>
          <a:noFill/>
        </p:spPr>
        <p:txBody>
          <a:bodyPr wrap="square" rtlCol="0">
            <a:spAutoFit/>
          </a:bodyPr>
          <a:lstStyle/>
          <a:p>
            <a:pPr algn="ctr"/>
            <a:r>
              <a:rPr lang="zh-CN" altLang="en-US" sz="2400" b="1"/>
              <a:t>第三节 其他业务处理</a:t>
            </a:r>
          </a:p>
          <a:p>
            <a:endParaRPr lang="zh-CN" altLang="en-US" sz="2400" b="1"/>
          </a:p>
          <a:p>
            <a:r>
              <a:rPr lang="zh-CN" altLang="en-US" sz="2400" b="1"/>
              <a:t>一、仓库调拨业务</a:t>
            </a:r>
          </a:p>
          <a:p>
            <a:r>
              <a:rPr lang="zh-CN" altLang="en-US" sz="2400"/>
              <a:t>          2016年8月14日，将原料库中3组GB级电磁阀调拨到辅料库。</a:t>
            </a:r>
          </a:p>
          <a:p>
            <a:endParaRPr lang="zh-CN" altLang="en-US" sz="2400"/>
          </a:p>
          <a:p>
            <a:endParaRPr lang="zh-CN" altLang="en-US" sz="2400"/>
          </a:p>
          <a:p>
            <a:endParaRPr lang="zh-CN" altLang="en-US" sz="2400"/>
          </a:p>
          <a:p>
            <a:r>
              <a:rPr lang="zh-CN" altLang="en-US" sz="2400"/>
              <a:t>1.在库存管理系统中填制调拨单</a:t>
            </a:r>
          </a:p>
          <a:p>
            <a:r>
              <a:rPr lang="zh-CN" altLang="en-US" sz="2400"/>
              <a:t>         执行“业务工作”-“供应链”-“库存管理”-“调拨业务”-“调拨单（双击）”命令，进入“调拨单”窗口，单击“增加”按钮，输入调拨时间“2016-08-14”，选择转出仓库“原料库”，转入仓库“辅料库”，出库类别“调拨出库”，入库类别“调拨入库”。选择存货编码“01 GB级电磁阀”，数量3，单击“保存”按钮，再单击“审核”按钮，系统弹出审核结果提示框后单击“确定”按钮退出。如图13-24所示。</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6" name="图片 476"/>
          <p:cNvPicPr>
            <a:picLocks noChangeAspect="1"/>
          </p:cNvPicPr>
          <p:nvPr/>
        </p:nvPicPr>
        <p:blipFill>
          <a:blip r:embed="rId2"/>
          <a:stretch>
            <a:fillRect/>
          </a:stretch>
        </p:blipFill>
        <p:spPr>
          <a:xfrm>
            <a:off x="640715" y="16510"/>
            <a:ext cx="10960735" cy="6483350"/>
          </a:xfrm>
          <a:prstGeom prst="rect">
            <a:avLst/>
          </a:prstGeom>
        </p:spPr>
      </p:pic>
      <p:sp>
        <p:nvSpPr>
          <p:cNvPr id="2" name="文本框 1"/>
          <p:cNvSpPr txBox="1"/>
          <p:nvPr/>
        </p:nvSpPr>
        <p:spPr>
          <a:xfrm>
            <a:off x="638175" y="6496685"/>
            <a:ext cx="10908030" cy="368300"/>
          </a:xfrm>
          <a:prstGeom prst="rect">
            <a:avLst/>
          </a:prstGeom>
          <a:noFill/>
        </p:spPr>
        <p:txBody>
          <a:bodyPr wrap="square" rtlCol="0">
            <a:spAutoFit/>
          </a:bodyPr>
          <a:lstStyle/>
          <a:p>
            <a:pPr algn="ctr"/>
            <a:r>
              <a:rPr lang="zh-CN" altLang="en-US"/>
              <a:t>图13-24填制并审核调拨单</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198120"/>
            <a:ext cx="11951970" cy="6000750"/>
          </a:xfrm>
          <a:prstGeom prst="rect">
            <a:avLst/>
          </a:prstGeom>
          <a:noFill/>
        </p:spPr>
        <p:txBody>
          <a:bodyPr wrap="square" rtlCol="0">
            <a:spAutoFit/>
          </a:bodyPr>
          <a:lstStyle/>
          <a:p>
            <a:endParaRPr lang="zh-CN" altLang="en-US" sz="2400"/>
          </a:p>
          <a:p>
            <a:r>
              <a:rPr lang="zh-CN" altLang="en-US" sz="2400"/>
              <a:t>2.在库存管理系统中对调拨单生成的其他出入库单进行审核</a:t>
            </a:r>
          </a:p>
          <a:p>
            <a:r>
              <a:rPr lang="zh-CN" altLang="en-US" sz="2400"/>
              <a:t>（1）执行“业务工作”-“供应链”-“库存管理”-“入库业务”-“其他入库单（双击）”命令，进入“其他入库单”窗口，单击“下一张”按钮找到调拨业务生成的入库单，再单击“审核”按钮，系统弹出审核结果提示框，单击“确定”按钮退出。</a:t>
            </a:r>
          </a:p>
          <a:p>
            <a:r>
              <a:rPr lang="zh-CN" altLang="en-US" sz="2400"/>
              <a:t>（2）同理，执行“业务工作”-“供应链”-“库存管理”-“出库业务”-“其他出库单（双击）”命令，进入“其他出库单”窗口，单击“下一张”按钮找到调拨业务生成的出库单，再单击“审核”按钮，系统弹出审核结果提示框，单击“确定”按钮退出，完成对其他出库单的审核。</a:t>
            </a:r>
          </a:p>
          <a:p>
            <a:endParaRPr lang="zh-CN" altLang="en-US" sz="2400"/>
          </a:p>
          <a:p>
            <a:endParaRPr lang="zh-CN" altLang="en-US" sz="2400"/>
          </a:p>
          <a:p>
            <a:r>
              <a:rPr lang="zh-CN" altLang="en-US" sz="2400"/>
              <a:t>3.在存货核算系统中对其他出入库单记账</a:t>
            </a:r>
          </a:p>
          <a:p>
            <a:r>
              <a:rPr lang="zh-CN" altLang="en-US" sz="2400"/>
              <a:t>（1）执行“业务工作”-“供应链”-“库存核算”-“业务核算”-“特殊单据记账（双击）”命令，打开“特殊单据记账条件”窗口，选择单据类型“调拨单”。 </a:t>
            </a:r>
          </a:p>
          <a:p>
            <a:r>
              <a:rPr lang="zh-CN" altLang="en-US" sz="2400"/>
              <a:t>（2）单击“确定”按钮，进入“未记账单据一览表-特殊单据记账”窗口，选择要记账的调拨单，单击“记账”按钮，系统弹出记账结果提示框，单击“确定”按钮退出。</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222885"/>
            <a:ext cx="11715750" cy="4154170"/>
          </a:xfrm>
          <a:prstGeom prst="rect">
            <a:avLst/>
          </a:prstGeom>
          <a:noFill/>
        </p:spPr>
        <p:txBody>
          <a:bodyPr wrap="square" rtlCol="0">
            <a:spAutoFit/>
          </a:bodyPr>
          <a:lstStyle/>
          <a:p>
            <a:endParaRPr lang="zh-CN" altLang="en-US" sz="2400"/>
          </a:p>
          <a:p>
            <a:r>
              <a:rPr lang="zh-CN" altLang="en-US" sz="2400" b="1"/>
              <a:t>二、盘点预警</a:t>
            </a:r>
          </a:p>
          <a:p>
            <a:r>
              <a:rPr lang="zh-CN" altLang="en-US" sz="2400"/>
              <a:t>         2016年8月14日，根据上级主管要求，GB级电磁阀应在每周五进行盘点，如果周五未进行盘点，需进行提示。</a:t>
            </a:r>
          </a:p>
          <a:p>
            <a:endParaRPr lang="zh-CN" altLang="en-US" sz="2400"/>
          </a:p>
          <a:p>
            <a:endParaRPr lang="zh-CN" altLang="en-US" sz="2400"/>
          </a:p>
          <a:p>
            <a:endParaRPr lang="zh-CN" altLang="en-US" sz="2400"/>
          </a:p>
          <a:p>
            <a:r>
              <a:rPr lang="zh-CN" altLang="en-US" sz="2400"/>
              <a:t>1.在库存管理系统中设置相关选项</a:t>
            </a:r>
          </a:p>
          <a:p>
            <a:r>
              <a:rPr lang="zh-CN" altLang="en-US" sz="2400"/>
              <a:t>         执行“业务工作”-“供应链”-“库存管理”-“初始设置”-“选项（双击）”命令，打开“库存选项设置”窗口，在“专用设置”选项卡中，选中“按仓库控制盘点参数”复选框，单击“确定”按钮。如图13-25所示。</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7" name="图片 477"/>
          <p:cNvPicPr>
            <a:picLocks noChangeAspect="1"/>
          </p:cNvPicPr>
          <p:nvPr/>
        </p:nvPicPr>
        <p:blipFill>
          <a:blip r:embed="rId2"/>
          <a:stretch>
            <a:fillRect/>
          </a:stretch>
        </p:blipFill>
        <p:spPr>
          <a:xfrm>
            <a:off x="1117600" y="23495"/>
            <a:ext cx="9957435" cy="6370320"/>
          </a:xfrm>
          <a:prstGeom prst="rect">
            <a:avLst/>
          </a:prstGeom>
        </p:spPr>
      </p:pic>
      <p:sp>
        <p:nvSpPr>
          <p:cNvPr id="2" name="文本框 1"/>
          <p:cNvSpPr txBox="1"/>
          <p:nvPr/>
        </p:nvSpPr>
        <p:spPr>
          <a:xfrm>
            <a:off x="1107440" y="6422390"/>
            <a:ext cx="9939020" cy="368300"/>
          </a:xfrm>
          <a:prstGeom prst="rect">
            <a:avLst/>
          </a:prstGeom>
          <a:noFill/>
        </p:spPr>
        <p:txBody>
          <a:bodyPr wrap="square" rtlCol="0">
            <a:spAutoFit/>
          </a:bodyPr>
          <a:lstStyle/>
          <a:p>
            <a:pPr algn="ctr"/>
            <a:r>
              <a:rPr lang="zh-CN" altLang="en-US"/>
              <a:t>图13-25库存选项设置</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145" y="135890"/>
            <a:ext cx="11864975" cy="829945"/>
          </a:xfrm>
          <a:prstGeom prst="rect">
            <a:avLst/>
          </a:prstGeom>
          <a:noFill/>
        </p:spPr>
        <p:txBody>
          <a:bodyPr wrap="square" rtlCol="0">
            <a:spAutoFit/>
          </a:bodyPr>
          <a:lstStyle/>
          <a:p>
            <a:r>
              <a:rPr lang="zh-CN" altLang="en-US" sz="2400" b="1"/>
              <a:t>实验准备：</a:t>
            </a:r>
          </a:p>
          <a:p>
            <a:r>
              <a:rPr lang="zh-CN" altLang="en-US" sz="2400"/>
              <a:t>引入“第十章 供应链管理系统”账套数据。</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147955"/>
            <a:ext cx="11901805" cy="1322070"/>
          </a:xfrm>
          <a:prstGeom prst="rect">
            <a:avLst/>
          </a:prstGeom>
          <a:noFill/>
        </p:spPr>
        <p:txBody>
          <a:bodyPr wrap="square" rtlCol="0">
            <a:spAutoFit/>
          </a:bodyPr>
          <a:lstStyle/>
          <a:p>
            <a:r>
              <a:rPr lang="zh-CN" altLang="en-US" sz="2000"/>
              <a:t>2.在企业应用平台中修改存货档案</a:t>
            </a:r>
          </a:p>
          <a:p>
            <a:r>
              <a:rPr lang="zh-CN" altLang="en-US" sz="2000"/>
              <a:t>           执行“基础设置”-“基础档案”-“存货”-“存货档案（双击）”命令，进入“存货档案”窗口，双击“GB级电磁阀”记录，进入“修改存货档案-存货编码01”窗口，在“控制”选项卡中修改存货GB级电磁阀的盘点周期单位为“周”，每周第六天为盘点日期，然后保存。如图13-26所示。</a:t>
            </a:r>
          </a:p>
        </p:txBody>
      </p:sp>
      <p:pic>
        <p:nvPicPr>
          <p:cNvPr id="478" name="图片 478"/>
          <p:cNvPicPr>
            <a:picLocks noChangeAspect="1"/>
          </p:cNvPicPr>
          <p:nvPr/>
        </p:nvPicPr>
        <p:blipFill>
          <a:blip r:embed="rId2"/>
          <a:stretch>
            <a:fillRect/>
          </a:stretch>
        </p:blipFill>
        <p:spPr>
          <a:xfrm>
            <a:off x="2668905" y="1470025"/>
            <a:ext cx="7592060" cy="4927600"/>
          </a:xfrm>
          <a:prstGeom prst="rect">
            <a:avLst/>
          </a:prstGeom>
        </p:spPr>
      </p:pic>
      <p:sp>
        <p:nvSpPr>
          <p:cNvPr id="3" name="文本框 2"/>
          <p:cNvSpPr txBox="1"/>
          <p:nvPr/>
        </p:nvSpPr>
        <p:spPr>
          <a:xfrm>
            <a:off x="2654935" y="6393815"/>
            <a:ext cx="7591425" cy="368300"/>
          </a:xfrm>
          <a:prstGeom prst="rect">
            <a:avLst/>
          </a:prstGeom>
          <a:noFill/>
        </p:spPr>
        <p:txBody>
          <a:bodyPr wrap="square" rtlCol="0">
            <a:spAutoFit/>
          </a:bodyPr>
          <a:lstStyle/>
          <a:p>
            <a:pPr algn="ctr"/>
            <a:r>
              <a:rPr lang="zh-CN" altLang="en-US"/>
              <a:t>图13-26修改存货档案</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965" y="185420"/>
            <a:ext cx="11889740" cy="4154170"/>
          </a:xfrm>
          <a:prstGeom prst="rect">
            <a:avLst/>
          </a:prstGeom>
          <a:noFill/>
        </p:spPr>
        <p:txBody>
          <a:bodyPr wrap="square" rtlCol="0">
            <a:spAutoFit/>
          </a:bodyPr>
          <a:lstStyle/>
          <a:p>
            <a:r>
              <a:rPr lang="zh-CN" altLang="en-US" sz="2400" b="1"/>
              <a:t>三、盘点</a:t>
            </a:r>
          </a:p>
          <a:p>
            <a:r>
              <a:rPr lang="zh-CN" altLang="en-US" sz="2400"/>
              <a:t>         2016年8月20日，对原料库的“GB级电磁阀”存货进行盘点，盘点后发现GB级电磁阀多出1组，经确认，该存货成本为800元/组。</a:t>
            </a:r>
          </a:p>
          <a:p>
            <a:endParaRPr lang="zh-CN" altLang="en-US" sz="2400"/>
          </a:p>
          <a:p>
            <a:endParaRPr lang="zh-CN" altLang="en-US" sz="2400"/>
          </a:p>
          <a:p>
            <a:endParaRPr lang="zh-CN" altLang="en-US" sz="2400"/>
          </a:p>
          <a:p>
            <a:r>
              <a:rPr lang="zh-CN" altLang="en-US" sz="2400"/>
              <a:t>1.在库存管理系统中增加盘点单</a:t>
            </a:r>
          </a:p>
          <a:p>
            <a:r>
              <a:rPr lang="zh-CN" altLang="en-US" sz="2400"/>
              <a:t>（1）执行“业务工作”-“供应链”-“库存管理”-“盘点业务（双击）”命令，进入“盘点单”窗口，单击“增加”按钮，输入日期“2016-08-20”，选择盘点仓库“原料库”，出库类别“盘亏出库”，入库类别“盘盈入库”，单击“盘库”按钮，系统弹出“盘库将删除未保存的所有记录，是否继续？”提示框。如图13-27所示。</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9" name="图片 479"/>
          <p:cNvPicPr>
            <a:picLocks noChangeAspect="1"/>
          </p:cNvPicPr>
          <p:nvPr/>
        </p:nvPicPr>
        <p:blipFill>
          <a:blip r:embed="rId2"/>
          <a:stretch>
            <a:fillRect/>
          </a:stretch>
        </p:blipFill>
        <p:spPr>
          <a:xfrm>
            <a:off x="513080" y="80010"/>
            <a:ext cx="11354435" cy="5829935"/>
          </a:xfrm>
          <a:prstGeom prst="rect">
            <a:avLst/>
          </a:prstGeom>
        </p:spPr>
      </p:pic>
      <p:sp>
        <p:nvSpPr>
          <p:cNvPr id="2" name="文本框 1"/>
          <p:cNvSpPr txBox="1"/>
          <p:nvPr/>
        </p:nvSpPr>
        <p:spPr>
          <a:xfrm>
            <a:off x="497840" y="5949950"/>
            <a:ext cx="11392535" cy="368300"/>
          </a:xfrm>
          <a:prstGeom prst="rect">
            <a:avLst/>
          </a:prstGeom>
          <a:noFill/>
        </p:spPr>
        <p:txBody>
          <a:bodyPr wrap="square" rtlCol="0">
            <a:spAutoFit/>
          </a:bodyPr>
          <a:lstStyle/>
          <a:p>
            <a:pPr algn="ctr"/>
            <a:r>
              <a:rPr lang="zh-CN" altLang="en-US"/>
              <a:t>图13-27增加盘点单</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430" y="160655"/>
            <a:ext cx="11951970" cy="1014730"/>
          </a:xfrm>
          <a:prstGeom prst="rect">
            <a:avLst/>
          </a:prstGeom>
          <a:noFill/>
        </p:spPr>
        <p:txBody>
          <a:bodyPr wrap="square" rtlCol="0">
            <a:spAutoFit/>
          </a:bodyPr>
          <a:lstStyle/>
          <a:p>
            <a:r>
              <a:rPr lang="zh-CN" altLang="en-US" sz="2000"/>
              <a:t>（2）单击“是”按钮，弹出“盘点处理”窗口，选择盘点方式“按仓库盘点”，单击“确定”按钮，稍候，系统将盘点结果带回盘点单。输入存货“01 GB级电磁阀”的盘点数量为3，单击“保存”按钮，再单击“审核”按钮，系统弹出审核结果提示框，单击“确定”按钮退出。如图13-28所示。</a:t>
            </a:r>
          </a:p>
        </p:txBody>
      </p:sp>
      <p:pic>
        <p:nvPicPr>
          <p:cNvPr id="480" name="图片 480"/>
          <p:cNvPicPr>
            <a:picLocks noChangeAspect="1"/>
          </p:cNvPicPr>
          <p:nvPr/>
        </p:nvPicPr>
        <p:blipFill>
          <a:blip r:embed="rId2"/>
          <a:stretch>
            <a:fillRect/>
          </a:stretch>
        </p:blipFill>
        <p:spPr>
          <a:xfrm>
            <a:off x="807720" y="1175385"/>
            <a:ext cx="10856595" cy="4819015"/>
          </a:xfrm>
          <a:prstGeom prst="rect">
            <a:avLst/>
          </a:prstGeom>
        </p:spPr>
      </p:pic>
      <p:sp>
        <p:nvSpPr>
          <p:cNvPr id="3" name="文本框 2"/>
          <p:cNvSpPr txBox="1"/>
          <p:nvPr/>
        </p:nvSpPr>
        <p:spPr>
          <a:xfrm>
            <a:off x="826770" y="6007735"/>
            <a:ext cx="10808335" cy="368300"/>
          </a:xfrm>
          <a:prstGeom prst="rect">
            <a:avLst/>
          </a:prstGeom>
          <a:noFill/>
        </p:spPr>
        <p:txBody>
          <a:bodyPr wrap="square" rtlCol="0">
            <a:spAutoFit/>
          </a:bodyPr>
          <a:lstStyle/>
          <a:p>
            <a:pPr algn="ctr"/>
            <a:r>
              <a:rPr lang="zh-CN" altLang="en-US"/>
              <a:t>图13-28保存盘点单并审核</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965" y="198120"/>
            <a:ext cx="11889740" cy="4523105"/>
          </a:xfrm>
          <a:prstGeom prst="rect">
            <a:avLst/>
          </a:prstGeom>
          <a:noFill/>
        </p:spPr>
        <p:txBody>
          <a:bodyPr wrap="square" rtlCol="0">
            <a:spAutoFit/>
          </a:bodyPr>
          <a:lstStyle/>
          <a:p>
            <a:endParaRPr lang="zh-CN" altLang="en-US" sz="2400"/>
          </a:p>
          <a:p>
            <a:endParaRPr lang="zh-CN" altLang="en-US" sz="2400"/>
          </a:p>
          <a:p>
            <a:r>
              <a:rPr lang="zh-CN" altLang="en-US" sz="2400"/>
              <a:t>2.在库存管理系统中对盘点单生成的其他入库单进行审核</a:t>
            </a:r>
          </a:p>
          <a:p>
            <a:r>
              <a:rPr lang="zh-CN" altLang="en-US" sz="2400"/>
              <a:t>         操作步骤不再赘述。</a:t>
            </a:r>
          </a:p>
          <a:p>
            <a:endParaRPr lang="zh-CN" altLang="en-US" sz="2400"/>
          </a:p>
          <a:p>
            <a:endParaRPr lang="zh-CN" altLang="en-US" sz="2400"/>
          </a:p>
          <a:p>
            <a:endParaRPr lang="zh-CN" altLang="en-US" sz="2400"/>
          </a:p>
          <a:p>
            <a:endParaRPr lang="zh-CN" altLang="en-US" sz="2400"/>
          </a:p>
          <a:p>
            <a:r>
              <a:rPr lang="zh-CN" altLang="en-US" sz="2400"/>
              <a:t>3.在存货核算系统中对其他入库单记账并生成凭证</a:t>
            </a:r>
          </a:p>
          <a:p>
            <a:r>
              <a:rPr lang="zh-CN" altLang="en-US" sz="2400"/>
              <a:t>         操作步骤在此不再赘述。首先，对其他入库单进行记账；其次，选择需要生成凭证的单据。只选中盘盈入库单的凭证生成，进入“生成凭证”窗口；最后，单击“生成”按钮生成转账凭证并传递到总账管理系统。如图13-29所示。</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 name="图片 481"/>
          <p:cNvPicPr>
            <a:picLocks noChangeAspect="1"/>
          </p:cNvPicPr>
          <p:nvPr/>
        </p:nvPicPr>
        <p:blipFill>
          <a:blip r:embed="rId2"/>
          <a:stretch>
            <a:fillRect/>
          </a:stretch>
        </p:blipFill>
        <p:spPr>
          <a:xfrm>
            <a:off x="638810" y="10160"/>
            <a:ext cx="10915015" cy="6274435"/>
          </a:xfrm>
          <a:prstGeom prst="rect">
            <a:avLst/>
          </a:prstGeom>
        </p:spPr>
      </p:pic>
      <p:sp>
        <p:nvSpPr>
          <p:cNvPr id="2" name="文本框 1"/>
          <p:cNvSpPr txBox="1"/>
          <p:nvPr/>
        </p:nvSpPr>
        <p:spPr>
          <a:xfrm>
            <a:off x="660400" y="6310630"/>
            <a:ext cx="10883265" cy="368300"/>
          </a:xfrm>
          <a:prstGeom prst="rect">
            <a:avLst/>
          </a:prstGeom>
          <a:noFill/>
        </p:spPr>
        <p:txBody>
          <a:bodyPr wrap="square" rtlCol="0">
            <a:spAutoFit/>
          </a:bodyPr>
          <a:lstStyle/>
          <a:p>
            <a:pPr algn="ctr"/>
            <a:r>
              <a:rPr lang="zh-CN" altLang="en-US"/>
              <a:t>图13-29填制凭证并保存</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135890"/>
            <a:ext cx="11964035" cy="3415030"/>
          </a:xfrm>
          <a:prstGeom prst="rect">
            <a:avLst/>
          </a:prstGeom>
          <a:noFill/>
        </p:spPr>
        <p:txBody>
          <a:bodyPr wrap="square" rtlCol="0">
            <a:spAutoFit/>
          </a:bodyPr>
          <a:lstStyle/>
          <a:p>
            <a:r>
              <a:rPr lang="zh-CN" altLang="en-US" sz="2400" b="1"/>
              <a:t>四、假退料业务</a:t>
            </a:r>
          </a:p>
          <a:p>
            <a:r>
              <a:rPr lang="zh-CN" altLang="en-US" sz="2400"/>
              <a:t>        2016年8月21日，根据生产部门统计，有5组GB级电磁阀当月未用完，先做假退料处理，下个月继续用。</a:t>
            </a:r>
          </a:p>
          <a:p>
            <a:endParaRPr lang="zh-CN" altLang="en-US" sz="2400"/>
          </a:p>
          <a:p>
            <a:endParaRPr lang="zh-CN" altLang="en-US" sz="2400"/>
          </a:p>
          <a:p>
            <a:r>
              <a:rPr lang="zh-CN" altLang="en-US" sz="2400"/>
              <a:t>1.在存货核算系统中填制假退料单</a:t>
            </a:r>
          </a:p>
          <a:p>
            <a:r>
              <a:rPr lang="zh-CN" altLang="en-US" sz="2400"/>
              <a:t>         执行 “业务工作”-“供应链”-“存货核算”-“日常业务”-“假退料单（双击）”命令，打开“假退料单”窗口，单击“增加”按钮，输入日期“2016-08-21”，选择仓库“原料库”，输入材料“GB级电磁阀”，数量-5，单击“确定”按钮。如图13-30所示。</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2" name="图片 482"/>
          <p:cNvPicPr>
            <a:picLocks noChangeAspect="1"/>
          </p:cNvPicPr>
          <p:nvPr/>
        </p:nvPicPr>
        <p:blipFill>
          <a:blip r:embed="rId2"/>
          <a:stretch>
            <a:fillRect/>
          </a:stretch>
        </p:blipFill>
        <p:spPr>
          <a:xfrm>
            <a:off x="1069975" y="-18415"/>
            <a:ext cx="10243820" cy="6489065"/>
          </a:xfrm>
          <a:prstGeom prst="rect">
            <a:avLst/>
          </a:prstGeom>
        </p:spPr>
      </p:pic>
      <p:sp>
        <p:nvSpPr>
          <p:cNvPr id="2" name="文本框 1"/>
          <p:cNvSpPr txBox="1"/>
          <p:nvPr/>
        </p:nvSpPr>
        <p:spPr>
          <a:xfrm>
            <a:off x="1069975" y="6470650"/>
            <a:ext cx="10212705" cy="368300"/>
          </a:xfrm>
          <a:prstGeom prst="rect">
            <a:avLst/>
          </a:prstGeom>
          <a:noFill/>
        </p:spPr>
        <p:txBody>
          <a:bodyPr wrap="square" rtlCol="0">
            <a:spAutoFit/>
          </a:bodyPr>
          <a:lstStyle/>
          <a:p>
            <a:pPr algn="ctr"/>
            <a:r>
              <a:rPr lang="zh-CN" altLang="en-US"/>
              <a:t>图13-30填制假退料单</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730" y="259715"/>
            <a:ext cx="11902440" cy="3784600"/>
          </a:xfrm>
          <a:prstGeom prst="rect">
            <a:avLst/>
          </a:prstGeom>
          <a:noFill/>
        </p:spPr>
        <p:txBody>
          <a:bodyPr wrap="square" rtlCol="0">
            <a:spAutoFit/>
          </a:bodyPr>
          <a:lstStyle/>
          <a:p>
            <a:endParaRPr lang="zh-CN" altLang="en-US" sz="2400"/>
          </a:p>
          <a:p>
            <a:endParaRPr lang="zh-CN" altLang="en-US" sz="2400"/>
          </a:p>
          <a:p>
            <a:r>
              <a:rPr lang="zh-CN" altLang="en-US" sz="2400"/>
              <a:t>2.在存货核算系统中对假退料单单据记账</a:t>
            </a:r>
          </a:p>
          <a:p>
            <a:r>
              <a:rPr lang="zh-CN" altLang="en-US" sz="2400"/>
              <a:t>         操作步骤不再赘述。查询需要记账的假退料单，对其单据进行记账。</a:t>
            </a:r>
          </a:p>
          <a:p>
            <a:endParaRPr lang="zh-CN" altLang="en-US" sz="2400"/>
          </a:p>
          <a:p>
            <a:endParaRPr lang="zh-CN" altLang="en-US" sz="2400"/>
          </a:p>
          <a:p>
            <a:endParaRPr lang="zh-CN" altLang="en-US" sz="2400"/>
          </a:p>
          <a:p>
            <a:r>
              <a:rPr lang="zh-CN" altLang="en-US" sz="2400"/>
              <a:t>3.在存货核算系统中查询GB级电磁阀的明细账</a:t>
            </a:r>
          </a:p>
          <a:p>
            <a:r>
              <a:rPr lang="zh-CN" altLang="en-US" sz="2400"/>
              <a:t>（1）执行“业务工作”-“供应链”-“存货核算”-“账簿”-“明细账（双击）”命令，打开“明细账查询”窗口，选择查询存货“GB级电磁阀”。如图13-31所示。</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3" name="图片 483"/>
          <p:cNvPicPr>
            <a:picLocks noChangeAspect="1"/>
          </p:cNvPicPr>
          <p:nvPr/>
        </p:nvPicPr>
        <p:blipFill>
          <a:blip r:embed="rId2"/>
          <a:stretch>
            <a:fillRect/>
          </a:stretch>
        </p:blipFill>
        <p:spPr>
          <a:xfrm>
            <a:off x="986155" y="50165"/>
            <a:ext cx="10219690" cy="6469380"/>
          </a:xfrm>
          <a:prstGeom prst="rect">
            <a:avLst/>
          </a:prstGeom>
        </p:spPr>
      </p:pic>
      <p:sp>
        <p:nvSpPr>
          <p:cNvPr id="2" name="文本框 1"/>
          <p:cNvSpPr txBox="1"/>
          <p:nvPr/>
        </p:nvSpPr>
        <p:spPr>
          <a:xfrm>
            <a:off x="995680" y="6521450"/>
            <a:ext cx="10150475" cy="368300"/>
          </a:xfrm>
          <a:prstGeom prst="rect">
            <a:avLst/>
          </a:prstGeom>
          <a:noFill/>
        </p:spPr>
        <p:txBody>
          <a:bodyPr wrap="square" rtlCol="0">
            <a:spAutoFit/>
          </a:bodyPr>
          <a:lstStyle/>
          <a:p>
            <a:pPr algn="ctr"/>
            <a:r>
              <a:rPr lang="zh-CN" altLang="en-US"/>
              <a:t>图13-31明细账查询</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145" y="172720"/>
            <a:ext cx="11864975" cy="1938020"/>
          </a:xfrm>
          <a:prstGeom prst="rect">
            <a:avLst/>
          </a:prstGeom>
          <a:noFill/>
        </p:spPr>
        <p:txBody>
          <a:bodyPr wrap="square" rtlCol="0">
            <a:spAutoFit/>
          </a:bodyPr>
          <a:lstStyle/>
          <a:p>
            <a:pPr algn="ctr"/>
            <a:r>
              <a:rPr lang="zh-CN" altLang="en-US" sz="2400" b="1"/>
              <a:t>第一节 入库业务处理</a:t>
            </a:r>
          </a:p>
          <a:p>
            <a:r>
              <a:rPr lang="zh-CN" altLang="en-US" sz="2400"/>
              <a:t>         本实验以库存管理与供应链其他子系统集成应用为实验条件，不再处理单纯的采购入库、销售出库业务，相关业务处理参见采购管理、销售管理。</a:t>
            </a:r>
          </a:p>
          <a:p>
            <a:r>
              <a:rPr lang="zh-CN" altLang="en-US" sz="2400"/>
              <a:t>         以“001丁一”的身份、业务日期进入库存管理系统，填制各种出入库单据并进行审核，之后进入存货核算系统，对各种出入库单进行记账，生成出入库凭证。</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735" y="160655"/>
            <a:ext cx="11964670" cy="398780"/>
          </a:xfrm>
          <a:prstGeom prst="rect">
            <a:avLst/>
          </a:prstGeom>
          <a:noFill/>
        </p:spPr>
        <p:txBody>
          <a:bodyPr wrap="square" rtlCol="0">
            <a:spAutoFit/>
          </a:bodyPr>
          <a:lstStyle/>
          <a:p>
            <a:r>
              <a:rPr lang="zh-CN" altLang="en-US" sz="2000"/>
              <a:t>（2）单击“确定”按钮，查看GB级电磁阀的明细账。如图13-32所示。</a:t>
            </a:r>
          </a:p>
        </p:txBody>
      </p:sp>
      <p:pic>
        <p:nvPicPr>
          <p:cNvPr id="484" name="图片 484"/>
          <p:cNvPicPr>
            <a:picLocks noChangeAspect="1"/>
          </p:cNvPicPr>
          <p:nvPr/>
        </p:nvPicPr>
        <p:blipFill>
          <a:blip r:embed="rId2"/>
          <a:stretch>
            <a:fillRect/>
          </a:stretch>
        </p:blipFill>
        <p:spPr>
          <a:xfrm>
            <a:off x="629285" y="611505"/>
            <a:ext cx="11120120" cy="5731510"/>
          </a:xfrm>
          <a:prstGeom prst="rect">
            <a:avLst/>
          </a:prstGeom>
        </p:spPr>
      </p:pic>
      <p:sp>
        <p:nvSpPr>
          <p:cNvPr id="3" name="文本框 2"/>
          <p:cNvSpPr txBox="1"/>
          <p:nvPr/>
        </p:nvSpPr>
        <p:spPr>
          <a:xfrm>
            <a:off x="629285" y="6343015"/>
            <a:ext cx="11069955" cy="368300"/>
          </a:xfrm>
          <a:prstGeom prst="rect">
            <a:avLst/>
          </a:prstGeom>
          <a:noFill/>
        </p:spPr>
        <p:txBody>
          <a:bodyPr wrap="square" rtlCol="0">
            <a:spAutoFit/>
          </a:bodyPr>
          <a:lstStyle/>
          <a:p>
            <a:pPr algn="ctr"/>
            <a:r>
              <a:rPr lang="zh-CN" altLang="en-US"/>
              <a:t>图13-32明细账查询结果</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7960" y="247650"/>
            <a:ext cx="11753215" cy="4523105"/>
          </a:xfrm>
          <a:prstGeom prst="rect">
            <a:avLst/>
          </a:prstGeom>
          <a:noFill/>
        </p:spPr>
        <p:txBody>
          <a:bodyPr wrap="square" rtlCol="0">
            <a:spAutoFit/>
          </a:bodyPr>
          <a:lstStyle/>
          <a:p>
            <a:r>
              <a:rPr lang="zh-CN" altLang="en-US" sz="2400" b="1"/>
              <a:t>五、数据备份与月末处理</a:t>
            </a:r>
          </a:p>
          <a:p>
            <a:r>
              <a:rPr lang="zh-CN" altLang="en-US" sz="2400"/>
              <a:t>         在日常业务完成后，进行账套数据备份。</a:t>
            </a:r>
          </a:p>
          <a:p>
            <a:endParaRPr lang="zh-CN" altLang="en-US" sz="2400"/>
          </a:p>
          <a:p>
            <a:r>
              <a:rPr lang="zh-CN" altLang="en-US" sz="2400"/>
              <a:t>1.对账</a:t>
            </a:r>
          </a:p>
          <a:p>
            <a:r>
              <a:rPr lang="zh-CN" altLang="en-US" sz="2400"/>
              <a:t>         执行“业务工作”-“供应链”-“存货核算”-“财务核算”-“与总账对账（双击）”命令，进入“与总账对账表”窗口，选择对账月份8，查看对账结果。此处由于供应链几个字系统都没完成结账，可能对账不平。 </a:t>
            </a:r>
          </a:p>
          <a:p>
            <a:endParaRPr lang="zh-CN" altLang="en-US" sz="2400"/>
          </a:p>
          <a:p>
            <a:r>
              <a:rPr lang="zh-CN" altLang="en-US" sz="2400"/>
              <a:t>2.月末结账</a:t>
            </a:r>
          </a:p>
          <a:p>
            <a:r>
              <a:rPr lang="zh-CN" altLang="en-US" sz="2400"/>
              <a:t>         执行“业务工作”-“供应链”-“业务核算”-“月末结账（双击）”命令，打开“月末结账”窗口，单击“确定”按钮，系统弹出“采购系统尚未结账，不能继续！”提示框，单击“确定”按钮返回。如图13-33所示。</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5" name="图片 485"/>
          <p:cNvPicPr>
            <a:picLocks noChangeAspect="1"/>
          </p:cNvPicPr>
          <p:nvPr/>
        </p:nvPicPr>
        <p:blipFill>
          <a:blip r:embed="rId2"/>
          <a:stretch>
            <a:fillRect/>
          </a:stretch>
        </p:blipFill>
        <p:spPr>
          <a:xfrm>
            <a:off x="1881505" y="8255"/>
            <a:ext cx="8428355" cy="6400165"/>
          </a:xfrm>
          <a:prstGeom prst="rect">
            <a:avLst/>
          </a:prstGeom>
        </p:spPr>
      </p:pic>
      <p:sp>
        <p:nvSpPr>
          <p:cNvPr id="2" name="文本框 1"/>
          <p:cNvSpPr txBox="1"/>
          <p:nvPr/>
        </p:nvSpPr>
        <p:spPr>
          <a:xfrm>
            <a:off x="1865630" y="6409690"/>
            <a:ext cx="8460105" cy="368300"/>
          </a:xfrm>
          <a:prstGeom prst="rect">
            <a:avLst/>
          </a:prstGeom>
          <a:noFill/>
        </p:spPr>
        <p:txBody>
          <a:bodyPr wrap="square" rtlCol="0">
            <a:spAutoFit/>
          </a:bodyPr>
          <a:lstStyle/>
          <a:p>
            <a:pPr algn="ctr"/>
            <a:r>
              <a:rPr lang="zh-CN" altLang="en-US"/>
              <a:t>图13-33月末处理</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 y="123190"/>
            <a:ext cx="11939270" cy="5262245"/>
          </a:xfrm>
          <a:prstGeom prst="rect">
            <a:avLst/>
          </a:prstGeom>
          <a:noFill/>
        </p:spPr>
        <p:txBody>
          <a:bodyPr wrap="square" rtlCol="0">
            <a:spAutoFit/>
          </a:bodyPr>
          <a:lstStyle/>
          <a:p>
            <a:r>
              <a:rPr lang="zh-CN" altLang="en-US" sz="2400" b="1"/>
              <a:t>一、产成品入库</a:t>
            </a:r>
          </a:p>
          <a:p>
            <a:r>
              <a:rPr lang="zh-CN" altLang="en-US" sz="2400"/>
              <a:t>         2016年8月11日，成品库收到当月一车间加工的20套电动机作产成品入库，次日又收到二车间当月加工的25套电动机作产成品入库，随后收到财务部门提供的完工产品成本，其中电动机的总成本153000元，立即做成本分配，记账生成凭证。</a:t>
            </a:r>
          </a:p>
          <a:p>
            <a:r>
              <a:rPr lang="zh-CN" altLang="en-US" sz="2400"/>
              <a:t>         以“001丁一”的身份登入企业应用平台，操作日期“2016-08-11”。</a:t>
            </a:r>
          </a:p>
          <a:p>
            <a:endParaRPr lang="zh-CN" altLang="en-US" sz="2400"/>
          </a:p>
          <a:p>
            <a:r>
              <a:rPr lang="zh-CN" altLang="en-US" sz="2400"/>
              <a:t>1.在库存管理系统中录入产成品入库单并审核</a:t>
            </a:r>
          </a:p>
          <a:p>
            <a:r>
              <a:rPr lang="zh-CN" altLang="en-US" sz="2400"/>
              <a:t>        执行“业务工作”-“供应链”-“库存管理”-“入库业务”-“产成品入库单（双击）”命令，打开“产成品入库单”窗口，单击“增加”按钮，输入入库时间“2016-08-11”，选择仓库“成品库”，入库类别“产成品入库”，部门“一车间”，选择存货编码“05 电动机Ⅰ型”，输入数量20。单击“保存”按钮，再单击“审核”按钮，系统弹出审核结果的提示框，单击“确定”按钮，完成对该单据的审核。</a:t>
            </a:r>
          </a:p>
          <a:p>
            <a:r>
              <a:rPr lang="zh-CN" altLang="en-US" sz="2400"/>
              <a:t>        同理，输入第二张产成品入库单。产成品入库不需填写价格，待成本分配后自动写入。</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60655"/>
            <a:ext cx="11939270" cy="1322070"/>
          </a:xfrm>
          <a:prstGeom prst="rect">
            <a:avLst/>
          </a:prstGeom>
          <a:noFill/>
        </p:spPr>
        <p:txBody>
          <a:bodyPr wrap="square" rtlCol="0">
            <a:spAutoFit/>
          </a:bodyPr>
          <a:lstStyle/>
          <a:p>
            <a:r>
              <a:rPr lang="zh-CN" altLang="en-US" sz="2000"/>
              <a:t>2.在存货核算系统中录入生产总成本并对产成品进行成本分配</a:t>
            </a:r>
          </a:p>
          <a:p>
            <a:r>
              <a:rPr lang="zh-CN" altLang="en-US" sz="2000"/>
              <a:t>（1）执行“业务工作”-“供应链”-“存货核算”-“业务核算”-“产成品成本分配（双击）”命令，打开“产成品成本分配表”窗口，单击“查询”按钮，打开“产成品成本分配表查询”窗口，选择“成品库”选项。如图13-1所示。</a:t>
            </a:r>
          </a:p>
        </p:txBody>
      </p:sp>
      <p:pic>
        <p:nvPicPr>
          <p:cNvPr id="453" name="图片 453"/>
          <p:cNvPicPr>
            <a:picLocks noChangeAspect="1"/>
          </p:cNvPicPr>
          <p:nvPr/>
        </p:nvPicPr>
        <p:blipFill>
          <a:blip r:embed="rId2"/>
          <a:stretch>
            <a:fillRect/>
          </a:stretch>
        </p:blipFill>
        <p:spPr>
          <a:xfrm>
            <a:off x="2884170" y="1482725"/>
            <a:ext cx="6123305" cy="5124450"/>
          </a:xfrm>
          <a:prstGeom prst="rect">
            <a:avLst/>
          </a:prstGeom>
        </p:spPr>
      </p:pic>
      <p:sp>
        <p:nvSpPr>
          <p:cNvPr id="3" name="文本框 2"/>
          <p:cNvSpPr txBox="1"/>
          <p:nvPr/>
        </p:nvSpPr>
        <p:spPr>
          <a:xfrm>
            <a:off x="2918460" y="6558915"/>
            <a:ext cx="6087745" cy="368300"/>
          </a:xfrm>
          <a:prstGeom prst="rect">
            <a:avLst/>
          </a:prstGeom>
          <a:noFill/>
        </p:spPr>
        <p:txBody>
          <a:bodyPr wrap="square" rtlCol="0">
            <a:spAutoFit/>
          </a:bodyPr>
          <a:lstStyle/>
          <a:p>
            <a:pPr algn="ctr"/>
            <a:r>
              <a:rPr lang="zh-CN" altLang="en-US"/>
              <a:t>图13-1产成品成本分配查询</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 y="185420"/>
            <a:ext cx="11964035" cy="1014730"/>
          </a:xfrm>
          <a:prstGeom prst="rect">
            <a:avLst/>
          </a:prstGeom>
          <a:noFill/>
        </p:spPr>
        <p:txBody>
          <a:bodyPr wrap="square" rtlCol="0">
            <a:spAutoFit/>
          </a:bodyPr>
          <a:lstStyle/>
          <a:p>
            <a:r>
              <a:rPr lang="zh-CN" altLang="en-US" sz="2000"/>
              <a:t>（2）单击“确定”按钮，系统将符合条件的记录带回“产成品成本分配表”，在“05电动机Ⅰ型”记录行的“金额”栏输入153000。单击“分配”按钮，系统弹出“分配操作顺利完成！”提示框，单击“确定”按钮返回后退出。如图13-2所示。</a:t>
            </a:r>
          </a:p>
        </p:txBody>
      </p:sp>
      <p:pic>
        <p:nvPicPr>
          <p:cNvPr id="454" name="图片 454"/>
          <p:cNvPicPr>
            <a:picLocks noChangeAspect="1"/>
          </p:cNvPicPr>
          <p:nvPr/>
        </p:nvPicPr>
        <p:blipFill>
          <a:blip r:embed="rId2"/>
          <a:stretch>
            <a:fillRect/>
          </a:stretch>
        </p:blipFill>
        <p:spPr>
          <a:xfrm>
            <a:off x="2186305" y="1200150"/>
            <a:ext cx="8496300" cy="5327015"/>
          </a:xfrm>
          <a:prstGeom prst="rect">
            <a:avLst/>
          </a:prstGeom>
        </p:spPr>
      </p:pic>
      <p:sp>
        <p:nvSpPr>
          <p:cNvPr id="3" name="文本框 2"/>
          <p:cNvSpPr txBox="1"/>
          <p:nvPr/>
        </p:nvSpPr>
        <p:spPr>
          <a:xfrm>
            <a:off x="2216150" y="6534150"/>
            <a:ext cx="8448040" cy="368300"/>
          </a:xfrm>
          <a:prstGeom prst="rect">
            <a:avLst/>
          </a:prstGeom>
          <a:noFill/>
        </p:spPr>
        <p:txBody>
          <a:bodyPr wrap="square" rtlCol="0">
            <a:spAutoFit/>
          </a:bodyPr>
          <a:lstStyle/>
          <a:p>
            <a:pPr algn="ctr"/>
            <a:r>
              <a:rPr lang="zh-CN" altLang="en-US"/>
              <a:t>图13-2产成品成本分配</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915" y="86360"/>
            <a:ext cx="11976735" cy="6000750"/>
          </a:xfrm>
          <a:prstGeom prst="rect">
            <a:avLst/>
          </a:prstGeom>
          <a:noFill/>
        </p:spPr>
        <p:txBody>
          <a:bodyPr wrap="square" rtlCol="0">
            <a:spAutoFit/>
          </a:bodyPr>
          <a:lstStyle/>
          <a:p>
            <a:r>
              <a:rPr lang="zh-CN" altLang="en-US" sz="2400"/>
              <a:t>（3）执行“业务工作”-“供应链”-“存货核算”-“日常业务”-“产成品入库单（双击）”命令，打开“产成品入库单”窗口，查看入库存货单价。</a:t>
            </a:r>
          </a:p>
          <a:p>
            <a:endParaRPr lang="zh-CN" altLang="en-US" sz="2400"/>
          </a:p>
          <a:p>
            <a:endParaRPr lang="zh-CN" altLang="en-US" sz="2400"/>
          </a:p>
          <a:p>
            <a:r>
              <a:rPr lang="zh-CN" altLang="en-US" sz="2400"/>
              <a:t>3.在存货核算系统中对产成品入库单记账并生成凭证</a:t>
            </a:r>
          </a:p>
          <a:p>
            <a:r>
              <a:rPr lang="zh-CN" altLang="en-US" sz="2400"/>
              <a:t>（1）执行“业务工作”-“供应链”-“存货核算”-“业务核算”-“正常单据记账（双击）”命令，打开“查询条件选择”窗口，输入仓库“成品库”，单据类型“产成品入库单”。 </a:t>
            </a:r>
          </a:p>
          <a:p>
            <a:r>
              <a:rPr lang="zh-CN" altLang="en-US" sz="2400"/>
              <a:t>（2）单击“确定”按钮，进入“未记账单据一览表-正常单据记账列表”窗口，选中需要记账的单据，单击“记账”按钮，系统弹出记账结果提示框。单击“确定”按钮退出，此处系统记账日期有误，应该是“2016-08-12”，未报错。执行“业务工作”-“供应链”-“存货核算”-“财务核算”-“生成凭证（双击）”命令，单击“选择”按钮，打开“查询条件”窗口，选择“产成品入库单”复选框。</a:t>
            </a:r>
          </a:p>
          <a:p>
            <a:r>
              <a:rPr lang="zh-CN" altLang="en-US" sz="2400"/>
              <a:t>（3）单击“确定”按钮，打开“选择单据-未生成凭证单据一览表”窗口，选中需要生成凭证的单据，单击“确定”按钮。打开“生成凭证”窗口，修改凭证类别“转账凭证”，单击“合成”按钮。</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4088</Words>
  <Application>Microsoft Office PowerPoint</Application>
  <PresentationFormat>宽屏</PresentationFormat>
  <Paragraphs>205</Paragraphs>
  <Slides>52</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52</vt:i4>
      </vt:variant>
    </vt:vector>
  </HeadingPairs>
  <TitlesOfParts>
    <vt:vector size="56" baseType="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14</cp:revision>
  <dcterms:created xsi:type="dcterms:W3CDTF">2018-03-22T10:33:00Z</dcterms:created>
  <dcterms:modified xsi:type="dcterms:W3CDTF">2024-01-25T08:23:00Z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