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Default Extension="xlsx" ContentType="application/vnd.openxmlformats-officedocument.spreadsheetml.sheet"/>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rawings/drawing1.xml" ContentType="application/vnd.openxmlformats-officedocument.drawingml.chartshapes+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diagrams/drawing5.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80" r:id="rId3"/>
    <p:sldId id="257" r:id="rId4"/>
    <p:sldId id="258" r:id="rId5"/>
    <p:sldId id="259" r:id="rId6"/>
    <p:sldId id="260" r:id="rId7"/>
    <p:sldId id="328" r:id="rId8"/>
    <p:sldId id="329" r:id="rId9"/>
    <p:sldId id="261" r:id="rId10"/>
    <p:sldId id="262" r:id="rId11"/>
    <p:sldId id="326" r:id="rId12"/>
    <p:sldId id="263" r:id="rId13"/>
    <p:sldId id="264" r:id="rId14"/>
    <p:sldId id="325" r:id="rId15"/>
    <p:sldId id="265" r:id="rId16"/>
    <p:sldId id="266" r:id="rId17"/>
    <p:sldId id="267" r:id="rId18"/>
    <p:sldId id="268" r:id="rId19"/>
    <p:sldId id="327" r:id="rId20"/>
    <p:sldId id="269" r:id="rId21"/>
    <p:sldId id="270" r:id="rId22"/>
    <p:sldId id="271" r:id="rId23"/>
    <p:sldId id="272" r:id="rId24"/>
    <p:sldId id="273" r:id="rId25"/>
    <p:sldId id="312" r:id="rId26"/>
    <p:sldId id="313" r:id="rId27"/>
    <p:sldId id="276" r:id="rId28"/>
    <p:sldId id="314" r:id="rId29"/>
    <p:sldId id="315" r:id="rId30"/>
    <p:sldId id="316" r:id="rId31"/>
    <p:sldId id="274" r:id="rId32"/>
    <p:sldId id="317" r:id="rId33"/>
    <p:sldId id="318" r:id="rId34"/>
    <p:sldId id="319" r:id="rId35"/>
    <p:sldId id="330" r:id="rId36"/>
    <p:sldId id="320" r:id="rId37"/>
    <p:sldId id="331" r:id="rId38"/>
    <p:sldId id="321" r:id="rId39"/>
    <p:sldId id="277" r:id="rId40"/>
    <p:sldId id="278" r:id="rId41"/>
    <p:sldId id="279" r:id="rId42"/>
    <p:sldId id="322" r:id="rId43"/>
    <p:sldId id="323" r:id="rId44"/>
    <p:sldId id="324" r:id="rId45"/>
    <p:sldId id="332" r:id="rId46"/>
    <p:sldId id="282" r:id="rId47"/>
    <p:sldId id="294" r:id="rId48"/>
    <p:sldId id="283" r:id="rId49"/>
    <p:sldId id="285" r:id="rId50"/>
    <p:sldId id="287" r:id="rId51"/>
    <p:sldId id="288" r:id="rId52"/>
    <p:sldId id="289" r:id="rId53"/>
    <p:sldId id="290" r:id="rId54"/>
    <p:sldId id="291" r:id="rId55"/>
    <p:sldId id="292" r:id="rId56"/>
    <p:sldId id="293" r:id="rId57"/>
    <p:sldId id="295" r:id="rId58"/>
    <p:sldId id="296" r:id="rId59"/>
    <p:sldId id="297" r:id="rId60"/>
    <p:sldId id="298" r:id="rId61"/>
    <p:sldId id="299" r:id="rId62"/>
    <p:sldId id="300" r:id="rId63"/>
    <p:sldId id="301" r:id="rId64"/>
    <p:sldId id="333" r:id="rId65"/>
    <p:sldId id="303" r:id="rId66"/>
    <p:sldId id="308" r:id="rId67"/>
    <p:sldId id="309" r:id="rId68"/>
    <p:sldId id="310" r:id="rId69"/>
    <p:sldId id="311" r:id="rId70"/>
    <p:sldId id="335" r:id="rId71"/>
    <p:sldId id="336" r:id="rId72"/>
    <p:sldId id="337" r:id="rId73"/>
    <p:sldId id="338" r:id="rId74"/>
    <p:sldId id="339" r:id="rId75"/>
    <p:sldId id="340" r:id="rId76"/>
    <p:sldId id="341" r:id="rId77"/>
    <p:sldId id="342" r:id="rId78"/>
    <p:sldId id="343" r:id="rId79"/>
    <p:sldId id="344" r:id="rId80"/>
    <p:sldId id="345" r:id="rId81"/>
    <p:sldId id="346" r:id="rId82"/>
    <p:sldId id="347" r:id="rId8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996633"/>
    <a:srgbClr val="FF33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Sheet1!$B$1</c:f>
              <c:strCache>
                <c:ptCount val="1"/>
                <c:pt idx="0">
                  <c:v>销售额</c:v>
                </c:pt>
              </c:strCache>
            </c:strRef>
          </c:tx>
          <c:cat>
            <c:strRef>
              <c:f>Sheet1!$A$2:$A$5</c:f>
              <c:strCache>
                <c:ptCount val="4"/>
                <c:pt idx="0">
                  <c:v>基础知识</c:v>
                </c:pt>
                <c:pt idx="1">
                  <c:v>专业知识</c:v>
                </c:pt>
                <c:pt idx="2">
                  <c:v>行业知识</c:v>
                </c:pt>
                <c:pt idx="3">
                  <c:v>相关知识</c:v>
                </c:pt>
              </c:strCache>
            </c:strRef>
          </c:cat>
          <c:val>
            <c:numRef>
              <c:f>Sheet1!$B$2:$B$5</c:f>
              <c:numCache>
                <c:formatCode>General</c:formatCode>
                <c:ptCount val="4"/>
                <c:pt idx="0">
                  <c:v>2.5</c:v>
                </c:pt>
                <c:pt idx="1">
                  <c:v>2.5</c:v>
                </c:pt>
                <c:pt idx="2">
                  <c:v>2.5</c:v>
                </c:pt>
                <c:pt idx="3">
                  <c:v>2.5</c:v>
                </c:pt>
              </c:numCache>
            </c:numRef>
          </c:val>
        </c:ser>
        <c:firstSliceAng val="0"/>
      </c:pieChart>
    </c:plotArea>
    <c:legend>
      <c:legendPos val="r"/>
      <c:layout/>
    </c:legend>
    <c:plotVisOnly val="1"/>
    <c:dispBlanksAs val="zero"/>
  </c:chart>
  <c:txPr>
    <a:bodyPr/>
    <a:lstStyle/>
    <a:p>
      <a:pPr>
        <a:defRPr sz="1800"/>
      </a:pPr>
      <a:endParaRPr lang="zh-CN"/>
    </a:p>
  </c:txPr>
  <c:externalData r:id="rId1"/>
  <c:userShapes r:id="rId2"/>
</c:chartSpace>
</file>

<file path=ppt/diagrams/_rels/data4.xml.rels><?xml version="1.0" encoding="UTF-8" standalone="yes"?>
<Relationships xmlns="http://schemas.openxmlformats.org/package/2006/relationships"><Relationship Id="rId1" Type="http://schemas.openxmlformats.org/officeDocument/2006/relationships/image" Target="../media/image11.png"/></Relationships>
</file>

<file path=ppt/diagrams/_rels/drawing4.xml.rels><?xml version="1.0" encoding="UTF-8" standalone="yes"?>
<Relationships xmlns="http://schemas.openxmlformats.org/package/2006/relationships"><Relationship Id="rId1"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A5236E-BC4A-47F0-9871-7D9A6FF04310}"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zh-CN" altLang="en-US"/>
        </a:p>
      </dgm:t>
    </dgm:pt>
    <dgm:pt modelId="{923F7CCB-6C43-47E2-8B41-A39DEDBDC8AD}">
      <dgm:prSet phldrT="[文本]" custT="1"/>
      <dgm:spPr/>
      <dgm:t>
        <a:bodyPr/>
        <a:lstStyle/>
        <a:p>
          <a:r>
            <a:rPr lang="zh-CN" altLang="en-US" sz="2400" b="1" dirty="0" smtClean="0">
              <a:solidFill>
                <a:srgbClr val="FFFF00"/>
              </a:solidFill>
            </a:rPr>
            <a:t>秘书学</a:t>
          </a:r>
          <a:endParaRPr lang="zh-CN" altLang="en-US" sz="2400" b="1" dirty="0">
            <a:solidFill>
              <a:srgbClr val="FFFF00"/>
            </a:solidFill>
          </a:endParaRPr>
        </a:p>
      </dgm:t>
    </dgm:pt>
    <dgm:pt modelId="{0055B1DE-EFAD-416F-B563-CDF2D0FC530A}" type="parTrans" cxnId="{BB3D9188-2C27-47E9-A7B0-EED1FB77B5A7}">
      <dgm:prSet/>
      <dgm:spPr/>
      <dgm:t>
        <a:bodyPr/>
        <a:lstStyle/>
        <a:p>
          <a:endParaRPr lang="zh-CN" altLang="en-US"/>
        </a:p>
      </dgm:t>
    </dgm:pt>
    <dgm:pt modelId="{AFF6DDF3-35AF-4EF1-A28F-19044BB81E26}" type="sibTrans" cxnId="{BB3D9188-2C27-47E9-A7B0-EED1FB77B5A7}">
      <dgm:prSet/>
      <dgm:spPr/>
      <dgm:t>
        <a:bodyPr/>
        <a:lstStyle/>
        <a:p>
          <a:endParaRPr lang="zh-CN" altLang="en-US"/>
        </a:p>
      </dgm:t>
    </dgm:pt>
    <dgm:pt modelId="{A01DF594-B191-42FE-B6D6-47F7BFCA71A4}">
      <dgm:prSet phldrT="[文本]" custT="1"/>
      <dgm:spPr/>
      <dgm:t>
        <a:bodyPr/>
        <a:lstStyle/>
        <a:p>
          <a:r>
            <a:rPr lang="zh-CN" altLang="en-US" sz="2400" b="1" dirty="0" smtClean="0">
              <a:solidFill>
                <a:srgbClr val="FFFF00"/>
              </a:solidFill>
            </a:rPr>
            <a:t>秘书实务</a:t>
          </a:r>
          <a:endParaRPr lang="zh-CN" altLang="en-US" sz="2400" b="1" dirty="0">
            <a:solidFill>
              <a:srgbClr val="FFFF00"/>
            </a:solidFill>
          </a:endParaRPr>
        </a:p>
      </dgm:t>
    </dgm:pt>
    <dgm:pt modelId="{7BD0C8AE-448D-4E47-9803-15CBF6E12158}" type="parTrans" cxnId="{848BD725-E3B3-42DB-B131-55AFF8DC669D}">
      <dgm:prSet/>
      <dgm:spPr/>
      <dgm:t>
        <a:bodyPr/>
        <a:lstStyle/>
        <a:p>
          <a:endParaRPr lang="zh-CN" altLang="en-US"/>
        </a:p>
      </dgm:t>
    </dgm:pt>
    <dgm:pt modelId="{396F5032-2BC0-416E-A27E-09551294C343}" type="sibTrans" cxnId="{848BD725-E3B3-42DB-B131-55AFF8DC669D}">
      <dgm:prSet/>
      <dgm:spPr/>
      <dgm:t>
        <a:bodyPr/>
        <a:lstStyle/>
        <a:p>
          <a:endParaRPr lang="zh-CN" altLang="en-US"/>
        </a:p>
      </dgm:t>
    </dgm:pt>
    <dgm:pt modelId="{005418AB-373A-4651-8654-73ED0AD8CED5}">
      <dgm:prSet phldrT="[文本]" custT="1"/>
      <dgm:spPr/>
      <dgm:t>
        <a:bodyPr/>
        <a:lstStyle/>
        <a:p>
          <a:r>
            <a:rPr lang="zh-CN" altLang="en-US" sz="2400" b="1" dirty="0" smtClean="0">
              <a:solidFill>
                <a:srgbClr val="FFFF00"/>
              </a:solidFill>
            </a:rPr>
            <a:t>秘书写作</a:t>
          </a:r>
          <a:endParaRPr lang="zh-CN" altLang="en-US" sz="2400" b="1" dirty="0">
            <a:solidFill>
              <a:srgbClr val="FFFF00"/>
            </a:solidFill>
          </a:endParaRPr>
        </a:p>
      </dgm:t>
    </dgm:pt>
    <dgm:pt modelId="{52F80543-E7B5-4990-8797-F9E0D93C17A7}" type="parTrans" cxnId="{1C2A1765-BC36-42BC-B153-E98CA24BBE5D}">
      <dgm:prSet/>
      <dgm:spPr/>
      <dgm:t>
        <a:bodyPr/>
        <a:lstStyle/>
        <a:p>
          <a:endParaRPr lang="zh-CN" altLang="en-US"/>
        </a:p>
      </dgm:t>
    </dgm:pt>
    <dgm:pt modelId="{1586C8A0-8E88-46BB-AE71-2F8C7041C05D}" type="sibTrans" cxnId="{1C2A1765-BC36-42BC-B153-E98CA24BBE5D}">
      <dgm:prSet/>
      <dgm:spPr/>
      <dgm:t>
        <a:bodyPr/>
        <a:lstStyle/>
        <a:p>
          <a:endParaRPr lang="zh-CN" altLang="en-US"/>
        </a:p>
      </dgm:t>
    </dgm:pt>
    <dgm:pt modelId="{49D5B524-C935-4C5D-8520-96641F655F87}">
      <dgm:prSet phldrT="[文本]" custT="1"/>
      <dgm:spPr/>
      <dgm:t>
        <a:bodyPr/>
        <a:lstStyle/>
        <a:p>
          <a:r>
            <a:rPr lang="zh-CN" altLang="en-US" sz="2400" b="1" dirty="0" smtClean="0">
              <a:solidFill>
                <a:srgbClr val="FFFF00"/>
              </a:solidFill>
            </a:rPr>
            <a:t>文书档案</a:t>
          </a:r>
          <a:endParaRPr lang="zh-CN" altLang="en-US" sz="2400" b="1" dirty="0">
            <a:solidFill>
              <a:srgbClr val="FFFF00"/>
            </a:solidFill>
          </a:endParaRPr>
        </a:p>
      </dgm:t>
    </dgm:pt>
    <dgm:pt modelId="{BCF75FD4-E9BE-4F87-9A3E-ADC3CEBCCB00}" type="parTrans" cxnId="{5D9BE6AA-35F2-400F-8BEA-B0F6C1874F16}">
      <dgm:prSet/>
      <dgm:spPr/>
      <dgm:t>
        <a:bodyPr/>
        <a:lstStyle/>
        <a:p>
          <a:endParaRPr lang="zh-CN" altLang="en-US"/>
        </a:p>
      </dgm:t>
    </dgm:pt>
    <dgm:pt modelId="{35C5C8CD-B00A-4829-8C94-F14CF95A932B}" type="sibTrans" cxnId="{5D9BE6AA-35F2-400F-8BEA-B0F6C1874F16}">
      <dgm:prSet/>
      <dgm:spPr/>
      <dgm:t>
        <a:bodyPr/>
        <a:lstStyle/>
        <a:p>
          <a:endParaRPr lang="zh-CN" altLang="en-US"/>
        </a:p>
      </dgm:t>
    </dgm:pt>
    <dgm:pt modelId="{463D1A1C-C59B-4778-A748-C5E388A23F6B}">
      <dgm:prSet phldrT="[文本]" custT="1"/>
      <dgm:spPr/>
      <dgm:t>
        <a:bodyPr/>
        <a:lstStyle/>
        <a:p>
          <a:r>
            <a:rPr lang="zh-CN" altLang="en-US" sz="2400" b="1" dirty="0" smtClean="0">
              <a:solidFill>
                <a:srgbClr val="FFFF00"/>
              </a:solidFill>
            </a:rPr>
            <a:t>会议组织</a:t>
          </a:r>
          <a:endParaRPr lang="zh-CN" altLang="en-US" sz="2400" b="1" dirty="0">
            <a:solidFill>
              <a:srgbClr val="FFFF00"/>
            </a:solidFill>
          </a:endParaRPr>
        </a:p>
      </dgm:t>
    </dgm:pt>
    <dgm:pt modelId="{4451C957-AD45-43EA-B19E-ACD93F757764}" type="parTrans" cxnId="{4777B06A-D7E4-44F3-9772-F72157660A8F}">
      <dgm:prSet/>
      <dgm:spPr/>
      <dgm:t>
        <a:bodyPr/>
        <a:lstStyle/>
        <a:p>
          <a:endParaRPr lang="zh-CN" altLang="en-US"/>
        </a:p>
      </dgm:t>
    </dgm:pt>
    <dgm:pt modelId="{C1511068-7EE4-49A1-B953-4B7CCAC8C189}" type="sibTrans" cxnId="{4777B06A-D7E4-44F3-9772-F72157660A8F}">
      <dgm:prSet/>
      <dgm:spPr/>
      <dgm:t>
        <a:bodyPr/>
        <a:lstStyle/>
        <a:p>
          <a:endParaRPr lang="zh-CN" altLang="en-US"/>
        </a:p>
      </dgm:t>
    </dgm:pt>
    <dgm:pt modelId="{B2CF290B-2FD8-4493-BDC8-8867B4C3D91E}">
      <dgm:prSet phldrT="[文本]" custT="1"/>
      <dgm:spPr/>
      <dgm:t>
        <a:bodyPr/>
        <a:lstStyle/>
        <a:p>
          <a:r>
            <a:rPr lang="zh-CN" altLang="en-US" sz="2400" b="1" dirty="0" smtClean="0">
              <a:solidFill>
                <a:srgbClr val="FFFF00"/>
              </a:solidFill>
            </a:rPr>
            <a:t>秘书礼仪</a:t>
          </a:r>
          <a:endParaRPr lang="zh-CN" altLang="en-US" sz="2400" b="1" dirty="0">
            <a:solidFill>
              <a:srgbClr val="FFFF00"/>
            </a:solidFill>
          </a:endParaRPr>
        </a:p>
      </dgm:t>
    </dgm:pt>
    <dgm:pt modelId="{7ED7D8CC-5918-459F-A62A-AAE7ACBE313F}" type="parTrans" cxnId="{3AF154A7-88E4-4066-B5F8-5C19AC2B9630}">
      <dgm:prSet/>
      <dgm:spPr/>
      <dgm:t>
        <a:bodyPr/>
        <a:lstStyle/>
        <a:p>
          <a:endParaRPr lang="zh-CN" altLang="en-US"/>
        </a:p>
      </dgm:t>
    </dgm:pt>
    <dgm:pt modelId="{FC5D64B5-AB43-43B5-8835-75B63064B589}" type="sibTrans" cxnId="{3AF154A7-88E4-4066-B5F8-5C19AC2B9630}">
      <dgm:prSet/>
      <dgm:spPr/>
      <dgm:t>
        <a:bodyPr/>
        <a:lstStyle/>
        <a:p>
          <a:endParaRPr lang="zh-CN" altLang="en-US"/>
        </a:p>
      </dgm:t>
    </dgm:pt>
    <dgm:pt modelId="{980A5A56-828A-4716-971E-8BD7531BEC6A}">
      <dgm:prSet phldrT="[文本]" custT="1"/>
      <dgm:spPr/>
      <dgm:t>
        <a:bodyPr/>
        <a:lstStyle/>
        <a:p>
          <a:r>
            <a:rPr lang="zh-CN" altLang="en-US" sz="2400" b="1" dirty="0" smtClean="0">
              <a:solidFill>
                <a:srgbClr val="FFFF00"/>
              </a:solidFill>
            </a:rPr>
            <a:t>办公自动化</a:t>
          </a:r>
          <a:endParaRPr lang="zh-CN" altLang="en-US" sz="2400" b="1" dirty="0">
            <a:solidFill>
              <a:srgbClr val="FFFF00"/>
            </a:solidFill>
          </a:endParaRPr>
        </a:p>
      </dgm:t>
    </dgm:pt>
    <dgm:pt modelId="{0065A35C-1AA1-44C4-B8D5-A3DB540D4252}" type="parTrans" cxnId="{9E38BC9A-98A9-4E34-AAAA-695200D721EB}">
      <dgm:prSet/>
      <dgm:spPr/>
      <dgm:t>
        <a:bodyPr/>
        <a:lstStyle/>
        <a:p>
          <a:endParaRPr lang="zh-CN" altLang="en-US"/>
        </a:p>
      </dgm:t>
    </dgm:pt>
    <dgm:pt modelId="{0A723AF9-70D8-43DB-9FD4-44B1C517A993}" type="sibTrans" cxnId="{9E38BC9A-98A9-4E34-AAAA-695200D721EB}">
      <dgm:prSet/>
      <dgm:spPr/>
      <dgm:t>
        <a:bodyPr/>
        <a:lstStyle/>
        <a:p>
          <a:endParaRPr lang="zh-CN" altLang="en-US"/>
        </a:p>
      </dgm:t>
    </dgm:pt>
    <dgm:pt modelId="{FD9EB815-E05B-4A7E-B4B6-FC55D4C7F532}" type="pres">
      <dgm:prSet presAssocID="{91A5236E-BC4A-47F0-9871-7D9A6FF04310}" presName="Name0" presStyleCnt="0">
        <dgm:presLayoutVars>
          <dgm:chMax val="1"/>
          <dgm:chPref val="1"/>
          <dgm:dir/>
          <dgm:animOne val="branch"/>
          <dgm:animLvl val="lvl"/>
        </dgm:presLayoutVars>
      </dgm:prSet>
      <dgm:spPr/>
      <dgm:t>
        <a:bodyPr/>
        <a:lstStyle/>
        <a:p>
          <a:endParaRPr lang="zh-CN" altLang="en-US"/>
        </a:p>
      </dgm:t>
    </dgm:pt>
    <dgm:pt modelId="{380ACA17-F1E5-4E4E-A9B4-F20BB19E8B05}" type="pres">
      <dgm:prSet presAssocID="{923F7CCB-6C43-47E2-8B41-A39DEDBDC8AD}" presName="Parent" presStyleLbl="node0" presStyleIdx="0" presStyleCnt="1">
        <dgm:presLayoutVars>
          <dgm:chMax val="6"/>
          <dgm:chPref val="6"/>
        </dgm:presLayoutVars>
      </dgm:prSet>
      <dgm:spPr/>
      <dgm:t>
        <a:bodyPr/>
        <a:lstStyle/>
        <a:p>
          <a:endParaRPr lang="zh-CN" altLang="en-US"/>
        </a:p>
      </dgm:t>
    </dgm:pt>
    <dgm:pt modelId="{F313EA83-88F9-41B0-823A-F8F7E59C3740}" type="pres">
      <dgm:prSet presAssocID="{A01DF594-B191-42FE-B6D6-47F7BFCA71A4}" presName="Accent1" presStyleCnt="0"/>
      <dgm:spPr/>
    </dgm:pt>
    <dgm:pt modelId="{DE93801A-C779-4DC9-8F4E-D100CFA98732}" type="pres">
      <dgm:prSet presAssocID="{A01DF594-B191-42FE-B6D6-47F7BFCA71A4}" presName="Accent" presStyleLbl="bgShp" presStyleIdx="0" presStyleCnt="6"/>
      <dgm:spPr/>
    </dgm:pt>
    <dgm:pt modelId="{00BF9887-9616-4746-B982-B8232BA1D882}" type="pres">
      <dgm:prSet presAssocID="{A01DF594-B191-42FE-B6D6-47F7BFCA71A4}" presName="Child1" presStyleLbl="node1" presStyleIdx="0" presStyleCnt="6">
        <dgm:presLayoutVars>
          <dgm:chMax val="0"/>
          <dgm:chPref val="0"/>
          <dgm:bulletEnabled val="1"/>
        </dgm:presLayoutVars>
      </dgm:prSet>
      <dgm:spPr/>
      <dgm:t>
        <a:bodyPr/>
        <a:lstStyle/>
        <a:p>
          <a:endParaRPr lang="zh-CN" altLang="en-US"/>
        </a:p>
      </dgm:t>
    </dgm:pt>
    <dgm:pt modelId="{33096D3F-F4FD-44A0-ABB9-A33A5FF153DD}" type="pres">
      <dgm:prSet presAssocID="{005418AB-373A-4651-8654-73ED0AD8CED5}" presName="Accent2" presStyleCnt="0"/>
      <dgm:spPr/>
    </dgm:pt>
    <dgm:pt modelId="{1E70E385-BE83-42B7-8760-CF1A97136BB2}" type="pres">
      <dgm:prSet presAssocID="{005418AB-373A-4651-8654-73ED0AD8CED5}" presName="Accent" presStyleLbl="bgShp" presStyleIdx="1" presStyleCnt="6"/>
      <dgm:spPr/>
    </dgm:pt>
    <dgm:pt modelId="{5D8C774A-B714-4D2A-9230-4E77F5A0C3A2}" type="pres">
      <dgm:prSet presAssocID="{005418AB-373A-4651-8654-73ED0AD8CED5}" presName="Child2" presStyleLbl="node1" presStyleIdx="1" presStyleCnt="6" custLinFactNeighborX="5526" custLinFactNeighborY="1635">
        <dgm:presLayoutVars>
          <dgm:chMax val="0"/>
          <dgm:chPref val="0"/>
          <dgm:bulletEnabled val="1"/>
        </dgm:presLayoutVars>
      </dgm:prSet>
      <dgm:spPr/>
      <dgm:t>
        <a:bodyPr/>
        <a:lstStyle/>
        <a:p>
          <a:endParaRPr lang="zh-CN" altLang="en-US"/>
        </a:p>
      </dgm:t>
    </dgm:pt>
    <dgm:pt modelId="{D4621918-8DB9-4F9D-A10C-94706506A96B}" type="pres">
      <dgm:prSet presAssocID="{49D5B524-C935-4C5D-8520-96641F655F87}" presName="Accent3" presStyleCnt="0"/>
      <dgm:spPr/>
    </dgm:pt>
    <dgm:pt modelId="{E68EA597-D8A4-4E18-9BCA-3DFF8E7C2907}" type="pres">
      <dgm:prSet presAssocID="{49D5B524-C935-4C5D-8520-96641F655F87}" presName="Accent" presStyleLbl="bgShp" presStyleIdx="2" presStyleCnt="6"/>
      <dgm:spPr/>
    </dgm:pt>
    <dgm:pt modelId="{DC7893D5-6379-4C12-8B66-67AB9CA81452}" type="pres">
      <dgm:prSet presAssocID="{49D5B524-C935-4C5D-8520-96641F655F87}" presName="Child3" presStyleLbl="node1" presStyleIdx="2" presStyleCnt="6">
        <dgm:presLayoutVars>
          <dgm:chMax val="0"/>
          <dgm:chPref val="0"/>
          <dgm:bulletEnabled val="1"/>
        </dgm:presLayoutVars>
      </dgm:prSet>
      <dgm:spPr/>
      <dgm:t>
        <a:bodyPr/>
        <a:lstStyle/>
        <a:p>
          <a:endParaRPr lang="zh-CN" altLang="en-US"/>
        </a:p>
      </dgm:t>
    </dgm:pt>
    <dgm:pt modelId="{31DF9C80-0CD2-4876-AB06-7CD60628F3DF}" type="pres">
      <dgm:prSet presAssocID="{463D1A1C-C59B-4778-A748-C5E388A23F6B}" presName="Accent4" presStyleCnt="0"/>
      <dgm:spPr/>
    </dgm:pt>
    <dgm:pt modelId="{514E4B00-2422-4EC3-A9AA-F52A9E58D2A3}" type="pres">
      <dgm:prSet presAssocID="{463D1A1C-C59B-4778-A748-C5E388A23F6B}" presName="Accent" presStyleLbl="bgShp" presStyleIdx="3" presStyleCnt="6"/>
      <dgm:spPr/>
    </dgm:pt>
    <dgm:pt modelId="{B68E3274-1AD0-461C-9859-1B6204AE0729}" type="pres">
      <dgm:prSet presAssocID="{463D1A1C-C59B-4778-A748-C5E388A23F6B}" presName="Child4" presStyleLbl="node1" presStyleIdx="3" presStyleCnt="6">
        <dgm:presLayoutVars>
          <dgm:chMax val="0"/>
          <dgm:chPref val="0"/>
          <dgm:bulletEnabled val="1"/>
        </dgm:presLayoutVars>
      </dgm:prSet>
      <dgm:spPr/>
      <dgm:t>
        <a:bodyPr/>
        <a:lstStyle/>
        <a:p>
          <a:endParaRPr lang="zh-CN" altLang="en-US"/>
        </a:p>
      </dgm:t>
    </dgm:pt>
    <dgm:pt modelId="{F3BB2A7B-11B5-4C0E-B04A-DAFFE721ED7B}" type="pres">
      <dgm:prSet presAssocID="{B2CF290B-2FD8-4493-BDC8-8867B4C3D91E}" presName="Accent5" presStyleCnt="0"/>
      <dgm:spPr/>
    </dgm:pt>
    <dgm:pt modelId="{B360DA73-F40F-4A9E-93B1-B2FFD5370286}" type="pres">
      <dgm:prSet presAssocID="{B2CF290B-2FD8-4493-BDC8-8867B4C3D91E}" presName="Accent" presStyleLbl="bgShp" presStyleIdx="4" presStyleCnt="6"/>
      <dgm:spPr/>
    </dgm:pt>
    <dgm:pt modelId="{72ED9DB4-6CB6-4C86-B400-1AF6279B4B01}" type="pres">
      <dgm:prSet presAssocID="{B2CF290B-2FD8-4493-BDC8-8867B4C3D91E}" presName="Child5" presStyleLbl="node1" presStyleIdx="4" presStyleCnt="6">
        <dgm:presLayoutVars>
          <dgm:chMax val="0"/>
          <dgm:chPref val="0"/>
          <dgm:bulletEnabled val="1"/>
        </dgm:presLayoutVars>
      </dgm:prSet>
      <dgm:spPr/>
      <dgm:t>
        <a:bodyPr/>
        <a:lstStyle/>
        <a:p>
          <a:endParaRPr lang="zh-CN" altLang="en-US"/>
        </a:p>
      </dgm:t>
    </dgm:pt>
    <dgm:pt modelId="{DD4DAF08-6EB5-4F16-AC12-CFC71EDFFD76}" type="pres">
      <dgm:prSet presAssocID="{980A5A56-828A-4716-971E-8BD7531BEC6A}" presName="Accent6" presStyleCnt="0"/>
      <dgm:spPr/>
    </dgm:pt>
    <dgm:pt modelId="{E38CAA77-57D6-45E6-A6B6-5A742FD508D1}" type="pres">
      <dgm:prSet presAssocID="{980A5A56-828A-4716-971E-8BD7531BEC6A}" presName="Accent" presStyleLbl="bgShp" presStyleIdx="5" presStyleCnt="6"/>
      <dgm:spPr/>
    </dgm:pt>
    <dgm:pt modelId="{8A96F45D-5F39-48CC-A3EB-7A8104567420}" type="pres">
      <dgm:prSet presAssocID="{980A5A56-828A-4716-971E-8BD7531BEC6A}" presName="Child6" presStyleLbl="node1" presStyleIdx="5" presStyleCnt="6">
        <dgm:presLayoutVars>
          <dgm:chMax val="0"/>
          <dgm:chPref val="0"/>
          <dgm:bulletEnabled val="1"/>
        </dgm:presLayoutVars>
      </dgm:prSet>
      <dgm:spPr/>
      <dgm:t>
        <a:bodyPr/>
        <a:lstStyle/>
        <a:p>
          <a:endParaRPr lang="zh-CN" altLang="en-US"/>
        </a:p>
      </dgm:t>
    </dgm:pt>
  </dgm:ptLst>
  <dgm:cxnLst>
    <dgm:cxn modelId="{3AF154A7-88E4-4066-B5F8-5C19AC2B9630}" srcId="{923F7CCB-6C43-47E2-8B41-A39DEDBDC8AD}" destId="{B2CF290B-2FD8-4493-BDC8-8867B4C3D91E}" srcOrd="4" destOrd="0" parTransId="{7ED7D8CC-5918-459F-A62A-AAE7ACBE313F}" sibTransId="{FC5D64B5-AB43-43B5-8835-75B63064B589}"/>
    <dgm:cxn modelId="{C6A840B6-39FB-4968-B3F3-DD0354978791}" type="presOf" srcId="{005418AB-373A-4651-8654-73ED0AD8CED5}" destId="{5D8C774A-B714-4D2A-9230-4E77F5A0C3A2}" srcOrd="0" destOrd="0" presId="urn:microsoft.com/office/officeart/2011/layout/HexagonRadial"/>
    <dgm:cxn modelId="{67621C06-670A-4185-AC45-A95AFAC3024F}" type="presOf" srcId="{91A5236E-BC4A-47F0-9871-7D9A6FF04310}" destId="{FD9EB815-E05B-4A7E-B4B6-FC55D4C7F532}" srcOrd="0" destOrd="0" presId="urn:microsoft.com/office/officeart/2011/layout/HexagonRadial"/>
    <dgm:cxn modelId="{1D9D7282-8FE8-4F0E-921C-404910A361D4}" type="presOf" srcId="{463D1A1C-C59B-4778-A748-C5E388A23F6B}" destId="{B68E3274-1AD0-461C-9859-1B6204AE0729}" srcOrd="0" destOrd="0" presId="urn:microsoft.com/office/officeart/2011/layout/HexagonRadial"/>
    <dgm:cxn modelId="{BB3D9188-2C27-47E9-A7B0-EED1FB77B5A7}" srcId="{91A5236E-BC4A-47F0-9871-7D9A6FF04310}" destId="{923F7CCB-6C43-47E2-8B41-A39DEDBDC8AD}" srcOrd="0" destOrd="0" parTransId="{0055B1DE-EFAD-416F-B563-CDF2D0FC530A}" sibTransId="{AFF6DDF3-35AF-4EF1-A28F-19044BB81E26}"/>
    <dgm:cxn modelId="{1C2A1765-BC36-42BC-B153-E98CA24BBE5D}" srcId="{923F7CCB-6C43-47E2-8B41-A39DEDBDC8AD}" destId="{005418AB-373A-4651-8654-73ED0AD8CED5}" srcOrd="1" destOrd="0" parTransId="{52F80543-E7B5-4990-8797-F9E0D93C17A7}" sibTransId="{1586C8A0-8E88-46BB-AE71-2F8C7041C05D}"/>
    <dgm:cxn modelId="{DAA57AD4-F61F-4AE8-B379-3385C8B04D89}" type="presOf" srcId="{980A5A56-828A-4716-971E-8BD7531BEC6A}" destId="{8A96F45D-5F39-48CC-A3EB-7A8104567420}" srcOrd="0" destOrd="0" presId="urn:microsoft.com/office/officeart/2011/layout/HexagonRadial"/>
    <dgm:cxn modelId="{83BB7F34-A81D-4DE1-9F7D-20D1AD8EC03A}" type="presOf" srcId="{923F7CCB-6C43-47E2-8B41-A39DEDBDC8AD}" destId="{380ACA17-F1E5-4E4E-A9B4-F20BB19E8B05}" srcOrd="0" destOrd="0" presId="urn:microsoft.com/office/officeart/2011/layout/HexagonRadial"/>
    <dgm:cxn modelId="{4777B06A-D7E4-44F3-9772-F72157660A8F}" srcId="{923F7CCB-6C43-47E2-8B41-A39DEDBDC8AD}" destId="{463D1A1C-C59B-4778-A748-C5E388A23F6B}" srcOrd="3" destOrd="0" parTransId="{4451C957-AD45-43EA-B19E-ACD93F757764}" sibTransId="{C1511068-7EE4-49A1-B953-4B7CCAC8C189}"/>
    <dgm:cxn modelId="{5D9BE6AA-35F2-400F-8BEA-B0F6C1874F16}" srcId="{923F7CCB-6C43-47E2-8B41-A39DEDBDC8AD}" destId="{49D5B524-C935-4C5D-8520-96641F655F87}" srcOrd="2" destOrd="0" parTransId="{BCF75FD4-E9BE-4F87-9A3E-ADC3CEBCCB00}" sibTransId="{35C5C8CD-B00A-4829-8C94-F14CF95A932B}"/>
    <dgm:cxn modelId="{26F7CB25-A933-49A9-B1A2-AC63AD616E23}" type="presOf" srcId="{B2CF290B-2FD8-4493-BDC8-8867B4C3D91E}" destId="{72ED9DB4-6CB6-4C86-B400-1AF6279B4B01}" srcOrd="0" destOrd="0" presId="urn:microsoft.com/office/officeart/2011/layout/HexagonRadial"/>
    <dgm:cxn modelId="{D3E6647E-6313-4AC9-87D3-6515C087DB46}" type="presOf" srcId="{49D5B524-C935-4C5D-8520-96641F655F87}" destId="{DC7893D5-6379-4C12-8B66-67AB9CA81452}" srcOrd="0" destOrd="0" presId="urn:microsoft.com/office/officeart/2011/layout/HexagonRadial"/>
    <dgm:cxn modelId="{013DF576-8795-43AC-A774-3594C630CE42}" type="presOf" srcId="{A01DF594-B191-42FE-B6D6-47F7BFCA71A4}" destId="{00BF9887-9616-4746-B982-B8232BA1D882}" srcOrd="0" destOrd="0" presId="urn:microsoft.com/office/officeart/2011/layout/HexagonRadial"/>
    <dgm:cxn modelId="{9E38BC9A-98A9-4E34-AAAA-695200D721EB}" srcId="{923F7CCB-6C43-47E2-8B41-A39DEDBDC8AD}" destId="{980A5A56-828A-4716-971E-8BD7531BEC6A}" srcOrd="5" destOrd="0" parTransId="{0065A35C-1AA1-44C4-B8D5-A3DB540D4252}" sibTransId="{0A723AF9-70D8-43DB-9FD4-44B1C517A993}"/>
    <dgm:cxn modelId="{848BD725-E3B3-42DB-B131-55AFF8DC669D}" srcId="{923F7CCB-6C43-47E2-8B41-A39DEDBDC8AD}" destId="{A01DF594-B191-42FE-B6D6-47F7BFCA71A4}" srcOrd="0" destOrd="0" parTransId="{7BD0C8AE-448D-4E47-9803-15CBF6E12158}" sibTransId="{396F5032-2BC0-416E-A27E-09551294C343}"/>
    <dgm:cxn modelId="{253F66FB-FFFB-4DD5-B083-BCEA3ADEAF30}" type="presParOf" srcId="{FD9EB815-E05B-4A7E-B4B6-FC55D4C7F532}" destId="{380ACA17-F1E5-4E4E-A9B4-F20BB19E8B05}" srcOrd="0" destOrd="0" presId="urn:microsoft.com/office/officeart/2011/layout/HexagonRadial"/>
    <dgm:cxn modelId="{0F1562D8-2679-41C0-AF62-B6DE6808CAF4}" type="presParOf" srcId="{FD9EB815-E05B-4A7E-B4B6-FC55D4C7F532}" destId="{F313EA83-88F9-41B0-823A-F8F7E59C3740}" srcOrd="1" destOrd="0" presId="urn:microsoft.com/office/officeart/2011/layout/HexagonRadial"/>
    <dgm:cxn modelId="{E02DBAA7-308F-460A-B2EA-C705918899C7}" type="presParOf" srcId="{F313EA83-88F9-41B0-823A-F8F7E59C3740}" destId="{DE93801A-C779-4DC9-8F4E-D100CFA98732}" srcOrd="0" destOrd="0" presId="urn:microsoft.com/office/officeart/2011/layout/HexagonRadial"/>
    <dgm:cxn modelId="{CE4A0852-5B67-429E-A906-32A610548156}" type="presParOf" srcId="{FD9EB815-E05B-4A7E-B4B6-FC55D4C7F532}" destId="{00BF9887-9616-4746-B982-B8232BA1D882}" srcOrd="2" destOrd="0" presId="urn:microsoft.com/office/officeart/2011/layout/HexagonRadial"/>
    <dgm:cxn modelId="{8A689ADD-0A17-437D-B820-3C72732B8EE6}" type="presParOf" srcId="{FD9EB815-E05B-4A7E-B4B6-FC55D4C7F532}" destId="{33096D3F-F4FD-44A0-ABB9-A33A5FF153DD}" srcOrd="3" destOrd="0" presId="urn:microsoft.com/office/officeart/2011/layout/HexagonRadial"/>
    <dgm:cxn modelId="{3EBA10C5-5EFC-4D43-9497-99EA79D41482}" type="presParOf" srcId="{33096D3F-F4FD-44A0-ABB9-A33A5FF153DD}" destId="{1E70E385-BE83-42B7-8760-CF1A97136BB2}" srcOrd="0" destOrd="0" presId="urn:microsoft.com/office/officeart/2011/layout/HexagonRadial"/>
    <dgm:cxn modelId="{4C126F8E-B589-4F11-888A-B7AC2EEBA973}" type="presParOf" srcId="{FD9EB815-E05B-4A7E-B4B6-FC55D4C7F532}" destId="{5D8C774A-B714-4D2A-9230-4E77F5A0C3A2}" srcOrd="4" destOrd="0" presId="urn:microsoft.com/office/officeart/2011/layout/HexagonRadial"/>
    <dgm:cxn modelId="{22A95469-C76C-4686-B74F-D44AEE37B12B}" type="presParOf" srcId="{FD9EB815-E05B-4A7E-B4B6-FC55D4C7F532}" destId="{D4621918-8DB9-4F9D-A10C-94706506A96B}" srcOrd="5" destOrd="0" presId="urn:microsoft.com/office/officeart/2011/layout/HexagonRadial"/>
    <dgm:cxn modelId="{CF9395B7-0211-420E-A793-C007C6494F80}" type="presParOf" srcId="{D4621918-8DB9-4F9D-A10C-94706506A96B}" destId="{E68EA597-D8A4-4E18-9BCA-3DFF8E7C2907}" srcOrd="0" destOrd="0" presId="urn:microsoft.com/office/officeart/2011/layout/HexagonRadial"/>
    <dgm:cxn modelId="{0A34BD77-AA2E-423E-BC15-F86279C3A2BE}" type="presParOf" srcId="{FD9EB815-E05B-4A7E-B4B6-FC55D4C7F532}" destId="{DC7893D5-6379-4C12-8B66-67AB9CA81452}" srcOrd="6" destOrd="0" presId="urn:microsoft.com/office/officeart/2011/layout/HexagonRadial"/>
    <dgm:cxn modelId="{911F6A3F-FD0A-4BD6-A9F0-EB01A56D570C}" type="presParOf" srcId="{FD9EB815-E05B-4A7E-B4B6-FC55D4C7F532}" destId="{31DF9C80-0CD2-4876-AB06-7CD60628F3DF}" srcOrd="7" destOrd="0" presId="urn:microsoft.com/office/officeart/2011/layout/HexagonRadial"/>
    <dgm:cxn modelId="{0A9763D3-431D-4DEB-BA03-09FB1CB1CF0B}" type="presParOf" srcId="{31DF9C80-0CD2-4876-AB06-7CD60628F3DF}" destId="{514E4B00-2422-4EC3-A9AA-F52A9E58D2A3}" srcOrd="0" destOrd="0" presId="urn:microsoft.com/office/officeart/2011/layout/HexagonRadial"/>
    <dgm:cxn modelId="{BBAC72F6-9E69-4E1A-8838-0E2AED99441C}" type="presParOf" srcId="{FD9EB815-E05B-4A7E-B4B6-FC55D4C7F532}" destId="{B68E3274-1AD0-461C-9859-1B6204AE0729}" srcOrd="8" destOrd="0" presId="urn:microsoft.com/office/officeart/2011/layout/HexagonRadial"/>
    <dgm:cxn modelId="{F546FBE6-2C1A-48B7-AA11-4175A4286D21}" type="presParOf" srcId="{FD9EB815-E05B-4A7E-B4B6-FC55D4C7F532}" destId="{F3BB2A7B-11B5-4C0E-B04A-DAFFE721ED7B}" srcOrd="9" destOrd="0" presId="urn:microsoft.com/office/officeart/2011/layout/HexagonRadial"/>
    <dgm:cxn modelId="{7B78B769-31DD-4AD2-8689-C177F7015A24}" type="presParOf" srcId="{F3BB2A7B-11B5-4C0E-B04A-DAFFE721ED7B}" destId="{B360DA73-F40F-4A9E-93B1-B2FFD5370286}" srcOrd="0" destOrd="0" presId="urn:microsoft.com/office/officeart/2011/layout/HexagonRadial"/>
    <dgm:cxn modelId="{56D71D59-1ABD-4558-9ECD-FB3427C0FC45}" type="presParOf" srcId="{FD9EB815-E05B-4A7E-B4B6-FC55D4C7F532}" destId="{72ED9DB4-6CB6-4C86-B400-1AF6279B4B01}" srcOrd="10" destOrd="0" presId="urn:microsoft.com/office/officeart/2011/layout/HexagonRadial"/>
    <dgm:cxn modelId="{38B3B555-6A8A-46EF-8DEC-88684F80AE67}" type="presParOf" srcId="{FD9EB815-E05B-4A7E-B4B6-FC55D4C7F532}" destId="{DD4DAF08-6EB5-4F16-AC12-CFC71EDFFD76}" srcOrd="11" destOrd="0" presId="urn:microsoft.com/office/officeart/2011/layout/HexagonRadial"/>
    <dgm:cxn modelId="{5E1FACDC-B186-44C0-924A-16AF451C42D9}" type="presParOf" srcId="{DD4DAF08-6EB5-4F16-AC12-CFC71EDFFD76}" destId="{E38CAA77-57D6-45E6-A6B6-5A742FD508D1}" srcOrd="0" destOrd="0" presId="urn:microsoft.com/office/officeart/2011/layout/HexagonRadial"/>
    <dgm:cxn modelId="{E6900CE4-7BEA-41F9-BB61-56BE2A29568A}" type="presParOf" srcId="{FD9EB815-E05B-4A7E-B4B6-FC55D4C7F532}" destId="{8A96F45D-5F39-48CC-A3EB-7A8104567420}" srcOrd="12" destOrd="0" presId="urn:microsoft.com/office/officeart/2011/layout/HexagonRadial"/>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8C9AD4-C145-4C29-94B8-06D5638C26BC}"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zh-CN" altLang="en-US"/>
        </a:p>
      </dgm:t>
    </dgm:pt>
    <dgm:pt modelId="{0E82F753-DB0C-40BC-B751-2D49F55DD436}">
      <dgm:prSet phldrT="[文本]" custT="1"/>
      <dgm:spPr/>
      <dgm:t>
        <a:bodyPr/>
        <a:lstStyle/>
        <a:p>
          <a:r>
            <a:rPr lang="zh-CN" altLang="en-US" sz="5400" dirty="0" smtClean="0">
              <a:solidFill>
                <a:srgbClr val="FF33CC"/>
              </a:solidFill>
            </a:rPr>
            <a:t>法律类</a:t>
          </a:r>
          <a:endParaRPr lang="zh-CN" altLang="en-US" sz="5400" dirty="0">
            <a:solidFill>
              <a:srgbClr val="FF33CC"/>
            </a:solidFill>
          </a:endParaRPr>
        </a:p>
      </dgm:t>
    </dgm:pt>
    <dgm:pt modelId="{0C6A7260-7BAD-4C53-A4EC-54B7CE7C6853}" type="parTrans" cxnId="{F1B17E43-C303-4CE9-94CC-80236E726D4E}">
      <dgm:prSet/>
      <dgm:spPr/>
      <dgm:t>
        <a:bodyPr/>
        <a:lstStyle/>
        <a:p>
          <a:endParaRPr lang="zh-CN" altLang="en-US"/>
        </a:p>
      </dgm:t>
    </dgm:pt>
    <dgm:pt modelId="{A01253E2-4DE3-48A9-B013-CE876548C7A7}" type="sibTrans" cxnId="{F1B17E43-C303-4CE9-94CC-80236E726D4E}">
      <dgm:prSet/>
      <dgm:spPr/>
      <dgm:t>
        <a:bodyPr/>
        <a:lstStyle/>
        <a:p>
          <a:endParaRPr lang="zh-CN" altLang="en-US"/>
        </a:p>
      </dgm:t>
    </dgm:pt>
    <dgm:pt modelId="{3E990847-ABD0-4FAE-BB37-5A8389F953BB}">
      <dgm:prSet phldrT="[文本]" custT="1"/>
      <dgm:spPr/>
      <dgm:t>
        <a:bodyPr/>
        <a:lstStyle/>
        <a:p>
          <a:r>
            <a:rPr lang="zh-CN" altLang="en-US" sz="5400" dirty="0" smtClean="0">
              <a:solidFill>
                <a:srgbClr val="FF33CC"/>
              </a:solidFill>
            </a:rPr>
            <a:t>管理类</a:t>
          </a:r>
          <a:endParaRPr lang="zh-CN" altLang="en-US" sz="5400" dirty="0">
            <a:solidFill>
              <a:srgbClr val="FF33CC"/>
            </a:solidFill>
          </a:endParaRPr>
        </a:p>
      </dgm:t>
    </dgm:pt>
    <dgm:pt modelId="{5616B147-5836-4E52-B149-DC4D6A91C88E}" type="parTrans" cxnId="{C3A97FE2-744A-4081-AB24-9E76A5A6ED3E}">
      <dgm:prSet/>
      <dgm:spPr/>
      <dgm:t>
        <a:bodyPr/>
        <a:lstStyle/>
        <a:p>
          <a:endParaRPr lang="zh-CN" altLang="en-US"/>
        </a:p>
      </dgm:t>
    </dgm:pt>
    <dgm:pt modelId="{42D245E1-7D21-46A6-A85F-C904D510DF46}" type="sibTrans" cxnId="{C3A97FE2-744A-4081-AB24-9E76A5A6ED3E}">
      <dgm:prSet/>
      <dgm:spPr/>
      <dgm:t>
        <a:bodyPr/>
        <a:lstStyle/>
        <a:p>
          <a:endParaRPr lang="zh-CN" altLang="en-US"/>
        </a:p>
      </dgm:t>
    </dgm:pt>
    <dgm:pt modelId="{463D25FC-D7BC-49A8-BB45-F5B73D197008}">
      <dgm:prSet phldrT="[文本]" custT="1"/>
      <dgm:spPr/>
      <dgm:t>
        <a:bodyPr/>
        <a:lstStyle/>
        <a:p>
          <a:r>
            <a:rPr lang="zh-CN" altLang="en-US" sz="5400" dirty="0" smtClean="0">
              <a:solidFill>
                <a:srgbClr val="FF33CC"/>
              </a:solidFill>
            </a:rPr>
            <a:t>公关类</a:t>
          </a:r>
          <a:endParaRPr lang="zh-CN" altLang="en-US" sz="5400" dirty="0">
            <a:solidFill>
              <a:srgbClr val="FF33CC"/>
            </a:solidFill>
          </a:endParaRPr>
        </a:p>
      </dgm:t>
    </dgm:pt>
    <dgm:pt modelId="{8DFBACCD-6D2B-43FA-89C5-DC30DA272A1F}" type="parTrans" cxnId="{DFCA09AD-C81D-4755-8B43-50C2DF363CC4}">
      <dgm:prSet/>
      <dgm:spPr/>
      <dgm:t>
        <a:bodyPr/>
        <a:lstStyle/>
        <a:p>
          <a:endParaRPr lang="zh-CN" altLang="en-US"/>
        </a:p>
      </dgm:t>
    </dgm:pt>
    <dgm:pt modelId="{DE054E6F-5E78-4576-A484-F6F3C1BABE35}" type="sibTrans" cxnId="{DFCA09AD-C81D-4755-8B43-50C2DF363CC4}">
      <dgm:prSet/>
      <dgm:spPr/>
      <dgm:t>
        <a:bodyPr/>
        <a:lstStyle/>
        <a:p>
          <a:endParaRPr lang="zh-CN" altLang="en-US"/>
        </a:p>
      </dgm:t>
    </dgm:pt>
    <dgm:pt modelId="{45A24DB3-9338-4B57-B012-E3FC0EAADCC2}">
      <dgm:prSet phldrT="[文本]" custT="1"/>
      <dgm:spPr/>
      <dgm:t>
        <a:bodyPr/>
        <a:lstStyle/>
        <a:p>
          <a:r>
            <a:rPr lang="zh-CN" altLang="en-US" sz="5400" dirty="0" smtClean="0">
              <a:solidFill>
                <a:srgbClr val="FF33CC"/>
              </a:solidFill>
            </a:rPr>
            <a:t>心理类</a:t>
          </a:r>
          <a:endParaRPr lang="zh-CN" altLang="en-US" sz="5400" dirty="0">
            <a:solidFill>
              <a:srgbClr val="FF33CC"/>
            </a:solidFill>
          </a:endParaRPr>
        </a:p>
      </dgm:t>
    </dgm:pt>
    <dgm:pt modelId="{A7572ADF-3D8C-44BB-8E4A-3B2C03B0176E}" type="parTrans" cxnId="{3E0928EF-4C87-487C-9747-99827C77571A}">
      <dgm:prSet/>
      <dgm:spPr/>
      <dgm:t>
        <a:bodyPr/>
        <a:lstStyle/>
        <a:p>
          <a:endParaRPr lang="zh-CN" altLang="en-US"/>
        </a:p>
      </dgm:t>
    </dgm:pt>
    <dgm:pt modelId="{5B3DD3B6-DFF2-4C3F-925E-068350B58222}" type="sibTrans" cxnId="{3E0928EF-4C87-487C-9747-99827C77571A}">
      <dgm:prSet/>
      <dgm:spPr/>
      <dgm:t>
        <a:bodyPr/>
        <a:lstStyle/>
        <a:p>
          <a:endParaRPr lang="zh-CN" altLang="en-US"/>
        </a:p>
      </dgm:t>
    </dgm:pt>
    <dgm:pt modelId="{85D012AA-A9E1-4668-BF71-D612FC62A7D0}">
      <dgm:prSet phldrT="[文本]" custT="1"/>
      <dgm:spPr/>
      <dgm:t>
        <a:bodyPr/>
        <a:lstStyle/>
        <a:p>
          <a:r>
            <a:rPr lang="zh-CN" altLang="en-US" sz="5400" dirty="0" smtClean="0">
              <a:solidFill>
                <a:srgbClr val="FF33CC"/>
              </a:solidFill>
            </a:rPr>
            <a:t>经济类</a:t>
          </a:r>
          <a:endParaRPr lang="zh-CN" altLang="en-US" sz="5400" dirty="0">
            <a:solidFill>
              <a:srgbClr val="FF33CC"/>
            </a:solidFill>
          </a:endParaRPr>
        </a:p>
      </dgm:t>
    </dgm:pt>
    <dgm:pt modelId="{5AE8F978-2E7A-4B32-9995-535A573EC705}" type="parTrans" cxnId="{8CF1DB33-CECF-4FD3-83BB-3F0D529A4D19}">
      <dgm:prSet/>
      <dgm:spPr/>
      <dgm:t>
        <a:bodyPr/>
        <a:lstStyle/>
        <a:p>
          <a:endParaRPr lang="zh-CN" altLang="en-US"/>
        </a:p>
      </dgm:t>
    </dgm:pt>
    <dgm:pt modelId="{7863D09C-79FC-4D74-978F-578A75467D4E}" type="sibTrans" cxnId="{8CF1DB33-CECF-4FD3-83BB-3F0D529A4D19}">
      <dgm:prSet/>
      <dgm:spPr/>
      <dgm:t>
        <a:bodyPr/>
        <a:lstStyle/>
        <a:p>
          <a:endParaRPr lang="zh-CN" altLang="en-US"/>
        </a:p>
      </dgm:t>
    </dgm:pt>
    <dgm:pt modelId="{26B3A380-6A44-40AE-AFB8-B27BCCD8C86C}" type="pres">
      <dgm:prSet presAssocID="{118C9AD4-C145-4C29-94B8-06D5638C26BC}" presName="diagram" presStyleCnt="0">
        <dgm:presLayoutVars>
          <dgm:dir/>
          <dgm:resizeHandles val="exact"/>
        </dgm:presLayoutVars>
      </dgm:prSet>
      <dgm:spPr/>
      <dgm:t>
        <a:bodyPr/>
        <a:lstStyle/>
        <a:p>
          <a:endParaRPr lang="zh-CN" altLang="en-US"/>
        </a:p>
      </dgm:t>
    </dgm:pt>
    <dgm:pt modelId="{0C24E28D-3E8F-4BF9-9C4C-1779630E9215}" type="pres">
      <dgm:prSet presAssocID="{0E82F753-DB0C-40BC-B751-2D49F55DD436}" presName="node" presStyleLbl="node1" presStyleIdx="0" presStyleCnt="5" custLinFactNeighborX="1212" custLinFactNeighborY="-23807">
        <dgm:presLayoutVars>
          <dgm:bulletEnabled val="1"/>
        </dgm:presLayoutVars>
      </dgm:prSet>
      <dgm:spPr/>
      <dgm:t>
        <a:bodyPr/>
        <a:lstStyle/>
        <a:p>
          <a:endParaRPr lang="zh-CN" altLang="en-US"/>
        </a:p>
      </dgm:t>
    </dgm:pt>
    <dgm:pt modelId="{28E9E00D-3626-4159-B38B-98664FACBEEC}" type="pres">
      <dgm:prSet presAssocID="{A01253E2-4DE3-48A9-B013-CE876548C7A7}" presName="sibTrans" presStyleCnt="0"/>
      <dgm:spPr/>
    </dgm:pt>
    <dgm:pt modelId="{B30B43E1-6247-421F-9321-4D40C06FE984}" type="pres">
      <dgm:prSet presAssocID="{3E990847-ABD0-4FAE-BB37-5A8389F953BB}" presName="node" presStyleLbl="node1" presStyleIdx="1" presStyleCnt="5" custScaleY="110926" custLinFactNeighborX="3177" custLinFactNeighborY="-18624">
        <dgm:presLayoutVars>
          <dgm:bulletEnabled val="1"/>
        </dgm:presLayoutVars>
      </dgm:prSet>
      <dgm:spPr/>
      <dgm:t>
        <a:bodyPr/>
        <a:lstStyle/>
        <a:p>
          <a:endParaRPr lang="zh-CN" altLang="en-US"/>
        </a:p>
      </dgm:t>
    </dgm:pt>
    <dgm:pt modelId="{771229D0-74B6-4271-8D6F-94E49C46A9F6}" type="pres">
      <dgm:prSet presAssocID="{42D245E1-7D21-46A6-A85F-C904D510DF46}" presName="sibTrans" presStyleCnt="0"/>
      <dgm:spPr/>
    </dgm:pt>
    <dgm:pt modelId="{8E3F63AB-430A-4CBB-BBBB-66D9623DD325}" type="pres">
      <dgm:prSet presAssocID="{463D25FC-D7BC-49A8-BB45-F5B73D197008}" presName="node" presStyleLbl="node1" presStyleIdx="2" presStyleCnt="5" custScaleY="110926" custLinFactNeighborX="1364" custLinFactNeighborY="-18624">
        <dgm:presLayoutVars>
          <dgm:bulletEnabled val="1"/>
        </dgm:presLayoutVars>
      </dgm:prSet>
      <dgm:spPr/>
      <dgm:t>
        <a:bodyPr/>
        <a:lstStyle/>
        <a:p>
          <a:endParaRPr lang="zh-CN" altLang="en-US"/>
        </a:p>
      </dgm:t>
    </dgm:pt>
    <dgm:pt modelId="{D894927B-E56B-4690-AA4A-92099DEB6FF3}" type="pres">
      <dgm:prSet presAssocID="{DE054E6F-5E78-4576-A484-F6F3C1BABE35}" presName="sibTrans" presStyleCnt="0"/>
      <dgm:spPr/>
    </dgm:pt>
    <dgm:pt modelId="{76B60008-4615-4D9B-84DE-20008D0DFF25}" type="pres">
      <dgm:prSet presAssocID="{45A24DB3-9338-4B57-B012-E3FC0EAADCC2}" presName="node" presStyleLbl="node1" presStyleIdx="3" presStyleCnt="5" custLinFactNeighborX="-54598" custLinFactNeighborY="-29552">
        <dgm:presLayoutVars>
          <dgm:bulletEnabled val="1"/>
        </dgm:presLayoutVars>
      </dgm:prSet>
      <dgm:spPr/>
      <dgm:t>
        <a:bodyPr/>
        <a:lstStyle/>
        <a:p>
          <a:endParaRPr lang="zh-CN" altLang="en-US"/>
        </a:p>
      </dgm:t>
    </dgm:pt>
    <dgm:pt modelId="{BB7CE7F6-9167-41C1-B8F8-387EBFB02BF2}" type="pres">
      <dgm:prSet presAssocID="{5B3DD3B6-DFF2-4C3F-925E-068350B58222}" presName="sibTrans" presStyleCnt="0"/>
      <dgm:spPr/>
    </dgm:pt>
    <dgm:pt modelId="{3A2AEEAE-C5A3-4EEA-8979-9B6CC5FD0B40}" type="pres">
      <dgm:prSet presAssocID="{85D012AA-A9E1-4668-BF71-D612FC62A7D0}" presName="node" presStyleLbl="node1" presStyleIdx="4" presStyleCnt="5" custLinFactNeighborX="-52599" custLinFactNeighborY="-24885">
        <dgm:presLayoutVars>
          <dgm:bulletEnabled val="1"/>
        </dgm:presLayoutVars>
      </dgm:prSet>
      <dgm:spPr/>
      <dgm:t>
        <a:bodyPr/>
        <a:lstStyle/>
        <a:p>
          <a:endParaRPr lang="zh-CN" altLang="en-US"/>
        </a:p>
      </dgm:t>
    </dgm:pt>
  </dgm:ptLst>
  <dgm:cxnLst>
    <dgm:cxn modelId="{2238C2A0-7AA0-464E-A539-71A616DAD13C}" type="presOf" srcId="{463D25FC-D7BC-49A8-BB45-F5B73D197008}" destId="{8E3F63AB-430A-4CBB-BBBB-66D9623DD325}" srcOrd="0" destOrd="0" presId="urn:microsoft.com/office/officeart/2005/8/layout/default#1"/>
    <dgm:cxn modelId="{D83B42CC-E9E2-410C-BE13-CE8E0534D837}" type="presOf" srcId="{0E82F753-DB0C-40BC-B751-2D49F55DD436}" destId="{0C24E28D-3E8F-4BF9-9C4C-1779630E9215}" srcOrd="0" destOrd="0" presId="urn:microsoft.com/office/officeart/2005/8/layout/default#1"/>
    <dgm:cxn modelId="{BCFF8F8D-7DD2-4E5B-9006-635E8D193C84}" type="presOf" srcId="{45A24DB3-9338-4B57-B012-E3FC0EAADCC2}" destId="{76B60008-4615-4D9B-84DE-20008D0DFF25}" srcOrd="0" destOrd="0" presId="urn:microsoft.com/office/officeart/2005/8/layout/default#1"/>
    <dgm:cxn modelId="{C3A97FE2-744A-4081-AB24-9E76A5A6ED3E}" srcId="{118C9AD4-C145-4C29-94B8-06D5638C26BC}" destId="{3E990847-ABD0-4FAE-BB37-5A8389F953BB}" srcOrd="1" destOrd="0" parTransId="{5616B147-5836-4E52-B149-DC4D6A91C88E}" sibTransId="{42D245E1-7D21-46A6-A85F-C904D510DF46}"/>
    <dgm:cxn modelId="{ECE7C96E-53B5-4BAF-A59B-6A25B9767DBE}" type="presOf" srcId="{118C9AD4-C145-4C29-94B8-06D5638C26BC}" destId="{26B3A380-6A44-40AE-AFB8-B27BCCD8C86C}" srcOrd="0" destOrd="0" presId="urn:microsoft.com/office/officeart/2005/8/layout/default#1"/>
    <dgm:cxn modelId="{8CF1DB33-CECF-4FD3-83BB-3F0D529A4D19}" srcId="{118C9AD4-C145-4C29-94B8-06D5638C26BC}" destId="{85D012AA-A9E1-4668-BF71-D612FC62A7D0}" srcOrd="4" destOrd="0" parTransId="{5AE8F978-2E7A-4B32-9995-535A573EC705}" sibTransId="{7863D09C-79FC-4D74-978F-578A75467D4E}"/>
    <dgm:cxn modelId="{F1B17E43-C303-4CE9-94CC-80236E726D4E}" srcId="{118C9AD4-C145-4C29-94B8-06D5638C26BC}" destId="{0E82F753-DB0C-40BC-B751-2D49F55DD436}" srcOrd="0" destOrd="0" parTransId="{0C6A7260-7BAD-4C53-A4EC-54B7CE7C6853}" sibTransId="{A01253E2-4DE3-48A9-B013-CE876548C7A7}"/>
    <dgm:cxn modelId="{DFCA09AD-C81D-4755-8B43-50C2DF363CC4}" srcId="{118C9AD4-C145-4C29-94B8-06D5638C26BC}" destId="{463D25FC-D7BC-49A8-BB45-F5B73D197008}" srcOrd="2" destOrd="0" parTransId="{8DFBACCD-6D2B-43FA-89C5-DC30DA272A1F}" sibTransId="{DE054E6F-5E78-4576-A484-F6F3C1BABE35}"/>
    <dgm:cxn modelId="{EAC48308-2455-4218-A724-52B6F3CFA173}" type="presOf" srcId="{85D012AA-A9E1-4668-BF71-D612FC62A7D0}" destId="{3A2AEEAE-C5A3-4EEA-8979-9B6CC5FD0B40}" srcOrd="0" destOrd="0" presId="urn:microsoft.com/office/officeart/2005/8/layout/default#1"/>
    <dgm:cxn modelId="{3E0928EF-4C87-487C-9747-99827C77571A}" srcId="{118C9AD4-C145-4C29-94B8-06D5638C26BC}" destId="{45A24DB3-9338-4B57-B012-E3FC0EAADCC2}" srcOrd="3" destOrd="0" parTransId="{A7572ADF-3D8C-44BB-8E4A-3B2C03B0176E}" sibTransId="{5B3DD3B6-DFF2-4C3F-925E-068350B58222}"/>
    <dgm:cxn modelId="{D29BB309-F359-4594-B67A-D0698BD274F7}" type="presOf" srcId="{3E990847-ABD0-4FAE-BB37-5A8389F953BB}" destId="{B30B43E1-6247-421F-9321-4D40C06FE984}" srcOrd="0" destOrd="0" presId="urn:microsoft.com/office/officeart/2005/8/layout/default#1"/>
    <dgm:cxn modelId="{C2DBFB7D-5800-4111-9F2A-351EBC9DA05D}" type="presParOf" srcId="{26B3A380-6A44-40AE-AFB8-B27BCCD8C86C}" destId="{0C24E28D-3E8F-4BF9-9C4C-1779630E9215}" srcOrd="0" destOrd="0" presId="urn:microsoft.com/office/officeart/2005/8/layout/default#1"/>
    <dgm:cxn modelId="{5B879630-FA80-4F5E-BB28-FFE9E174867D}" type="presParOf" srcId="{26B3A380-6A44-40AE-AFB8-B27BCCD8C86C}" destId="{28E9E00D-3626-4159-B38B-98664FACBEEC}" srcOrd="1" destOrd="0" presId="urn:microsoft.com/office/officeart/2005/8/layout/default#1"/>
    <dgm:cxn modelId="{F93C0C17-0FC6-4011-AC0B-B74FB2DB4B8B}" type="presParOf" srcId="{26B3A380-6A44-40AE-AFB8-B27BCCD8C86C}" destId="{B30B43E1-6247-421F-9321-4D40C06FE984}" srcOrd="2" destOrd="0" presId="urn:microsoft.com/office/officeart/2005/8/layout/default#1"/>
    <dgm:cxn modelId="{8FC258CB-0D5C-4AD1-B748-A807F366E9CE}" type="presParOf" srcId="{26B3A380-6A44-40AE-AFB8-B27BCCD8C86C}" destId="{771229D0-74B6-4271-8D6F-94E49C46A9F6}" srcOrd="3" destOrd="0" presId="urn:microsoft.com/office/officeart/2005/8/layout/default#1"/>
    <dgm:cxn modelId="{6039AC17-E3A3-4D54-A9B7-C73ABD467E1A}" type="presParOf" srcId="{26B3A380-6A44-40AE-AFB8-B27BCCD8C86C}" destId="{8E3F63AB-430A-4CBB-BBBB-66D9623DD325}" srcOrd="4" destOrd="0" presId="urn:microsoft.com/office/officeart/2005/8/layout/default#1"/>
    <dgm:cxn modelId="{8E993EDC-58A9-4F39-ABE7-30F8B184D4C2}" type="presParOf" srcId="{26B3A380-6A44-40AE-AFB8-B27BCCD8C86C}" destId="{D894927B-E56B-4690-AA4A-92099DEB6FF3}" srcOrd="5" destOrd="0" presId="urn:microsoft.com/office/officeart/2005/8/layout/default#1"/>
    <dgm:cxn modelId="{3ABFBA12-04BF-4A8D-8DC4-1F5A07DDA399}" type="presParOf" srcId="{26B3A380-6A44-40AE-AFB8-B27BCCD8C86C}" destId="{76B60008-4615-4D9B-84DE-20008D0DFF25}" srcOrd="6" destOrd="0" presId="urn:microsoft.com/office/officeart/2005/8/layout/default#1"/>
    <dgm:cxn modelId="{C1C7B4C8-DAE3-481C-8CB0-D3627B978A55}" type="presParOf" srcId="{26B3A380-6A44-40AE-AFB8-B27BCCD8C86C}" destId="{BB7CE7F6-9167-41C1-B8F8-387EBFB02BF2}" srcOrd="7" destOrd="0" presId="urn:microsoft.com/office/officeart/2005/8/layout/default#1"/>
    <dgm:cxn modelId="{7DD29AFC-4F25-4A1B-AEF4-57E21433AF53}" type="presParOf" srcId="{26B3A380-6A44-40AE-AFB8-B27BCCD8C86C}" destId="{3A2AEEAE-C5A3-4EEA-8979-9B6CC5FD0B40}" srcOrd="8" destOrd="0" presId="urn:microsoft.com/office/officeart/2005/8/layout/defaul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DE1B6FD-AA04-4BEF-8635-70F3837ED23D}"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zh-CN" altLang="en-US"/>
        </a:p>
      </dgm:t>
    </dgm:pt>
    <dgm:pt modelId="{45420ED3-62A6-4881-A975-7899F6873DE6}">
      <dgm:prSet phldrT="[文本]"/>
      <dgm:spPr/>
      <dgm:t>
        <a:bodyPr/>
        <a:lstStyle/>
        <a:p>
          <a:r>
            <a:rPr lang="zh-CN" altLang="en-US" dirty="0" smtClean="0">
              <a:solidFill>
                <a:srgbClr val="FF0000"/>
              </a:solidFill>
            </a:rPr>
            <a:t>观察能力</a:t>
          </a:r>
          <a:endParaRPr lang="zh-CN" altLang="en-US" dirty="0">
            <a:solidFill>
              <a:srgbClr val="FF0000"/>
            </a:solidFill>
          </a:endParaRPr>
        </a:p>
      </dgm:t>
    </dgm:pt>
    <dgm:pt modelId="{AC186A11-63EF-47AF-A51E-1DEF6BB8378D}" type="parTrans" cxnId="{CCF9C531-0696-44B9-BD28-A9BEDF5F7748}">
      <dgm:prSet/>
      <dgm:spPr/>
      <dgm:t>
        <a:bodyPr/>
        <a:lstStyle/>
        <a:p>
          <a:endParaRPr lang="zh-CN" altLang="en-US">
            <a:solidFill>
              <a:srgbClr val="FF0000"/>
            </a:solidFill>
          </a:endParaRPr>
        </a:p>
      </dgm:t>
    </dgm:pt>
    <dgm:pt modelId="{2EB98D89-DB1B-4E1C-BC58-8BC81BB52F6C}" type="sibTrans" cxnId="{CCF9C531-0696-44B9-BD28-A9BEDF5F7748}">
      <dgm:prSet/>
      <dgm:spPr/>
      <dgm:t>
        <a:bodyPr/>
        <a:lstStyle/>
        <a:p>
          <a:endParaRPr lang="zh-CN" altLang="en-US">
            <a:solidFill>
              <a:srgbClr val="FF0000"/>
            </a:solidFill>
          </a:endParaRPr>
        </a:p>
      </dgm:t>
    </dgm:pt>
    <dgm:pt modelId="{4609F2EE-BDE6-4C20-BA52-0D8637B9EB1C}">
      <dgm:prSet phldrT="[文本]"/>
      <dgm:spPr/>
      <dgm:t>
        <a:bodyPr/>
        <a:lstStyle/>
        <a:p>
          <a:r>
            <a:rPr lang="zh-CN" altLang="en-US" dirty="0" smtClean="0">
              <a:solidFill>
                <a:srgbClr val="FF0000"/>
              </a:solidFill>
            </a:rPr>
            <a:t>记忆能力</a:t>
          </a:r>
          <a:endParaRPr lang="zh-CN" altLang="en-US" dirty="0">
            <a:solidFill>
              <a:srgbClr val="FF0000"/>
            </a:solidFill>
          </a:endParaRPr>
        </a:p>
      </dgm:t>
    </dgm:pt>
    <dgm:pt modelId="{66C720C2-E62C-4EE0-A35F-08DC610CD440}" type="parTrans" cxnId="{FEBDD4F9-F9E3-4488-AA97-C5E90B20726B}">
      <dgm:prSet/>
      <dgm:spPr/>
      <dgm:t>
        <a:bodyPr/>
        <a:lstStyle/>
        <a:p>
          <a:endParaRPr lang="zh-CN" altLang="en-US">
            <a:solidFill>
              <a:srgbClr val="FF0000"/>
            </a:solidFill>
          </a:endParaRPr>
        </a:p>
      </dgm:t>
    </dgm:pt>
    <dgm:pt modelId="{BC51C6EC-A57B-47C8-B15A-A27100AC942A}" type="sibTrans" cxnId="{FEBDD4F9-F9E3-4488-AA97-C5E90B20726B}">
      <dgm:prSet/>
      <dgm:spPr/>
      <dgm:t>
        <a:bodyPr/>
        <a:lstStyle/>
        <a:p>
          <a:endParaRPr lang="zh-CN" altLang="en-US">
            <a:solidFill>
              <a:srgbClr val="FF0000"/>
            </a:solidFill>
          </a:endParaRPr>
        </a:p>
      </dgm:t>
    </dgm:pt>
    <dgm:pt modelId="{CB4B4CFA-7376-4E55-8ECC-81561C3C4143}">
      <dgm:prSet phldrT="[文本]"/>
      <dgm:spPr/>
      <dgm:t>
        <a:bodyPr/>
        <a:lstStyle/>
        <a:p>
          <a:r>
            <a:rPr lang="zh-CN" altLang="en-US" dirty="0" smtClean="0">
              <a:solidFill>
                <a:srgbClr val="FF0000"/>
              </a:solidFill>
            </a:rPr>
            <a:t>理解能力</a:t>
          </a:r>
          <a:endParaRPr lang="zh-CN" altLang="en-US" dirty="0">
            <a:solidFill>
              <a:srgbClr val="FF0000"/>
            </a:solidFill>
          </a:endParaRPr>
        </a:p>
      </dgm:t>
    </dgm:pt>
    <dgm:pt modelId="{5B5F2BAD-5DD7-4DAC-A99B-531648C7CC6E}" type="parTrans" cxnId="{D8E92855-A81F-433C-A842-108FF517FB19}">
      <dgm:prSet/>
      <dgm:spPr/>
      <dgm:t>
        <a:bodyPr/>
        <a:lstStyle/>
        <a:p>
          <a:endParaRPr lang="zh-CN" altLang="en-US">
            <a:solidFill>
              <a:srgbClr val="FF0000"/>
            </a:solidFill>
          </a:endParaRPr>
        </a:p>
      </dgm:t>
    </dgm:pt>
    <dgm:pt modelId="{31E5FEBE-54E6-43D1-92E3-E9F604C9CED6}" type="sibTrans" cxnId="{D8E92855-A81F-433C-A842-108FF517FB19}">
      <dgm:prSet/>
      <dgm:spPr/>
      <dgm:t>
        <a:bodyPr/>
        <a:lstStyle/>
        <a:p>
          <a:endParaRPr lang="zh-CN" altLang="en-US">
            <a:solidFill>
              <a:srgbClr val="FF0000"/>
            </a:solidFill>
          </a:endParaRPr>
        </a:p>
      </dgm:t>
    </dgm:pt>
    <dgm:pt modelId="{1BF58F2E-0B0D-4F09-8A33-43F951935F18}">
      <dgm:prSet phldrT="[文本]"/>
      <dgm:spPr/>
      <dgm:t>
        <a:bodyPr/>
        <a:lstStyle/>
        <a:p>
          <a:r>
            <a:rPr lang="zh-CN" altLang="en-US" dirty="0" smtClean="0">
              <a:solidFill>
                <a:srgbClr val="FF0000"/>
              </a:solidFill>
            </a:rPr>
            <a:t>思维能力</a:t>
          </a:r>
          <a:endParaRPr lang="zh-CN" altLang="en-US" dirty="0">
            <a:solidFill>
              <a:srgbClr val="FF0000"/>
            </a:solidFill>
          </a:endParaRPr>
        </a:p>
      </dgm:t>
    </dgm:pt>
    <dgm:pt modelId="{6C31AC13-5754-4E07-B679-6C0DA159946B}" type="parTrans" cxnId="{88A388E0-D48A-4AF1-8783-795264E4DF1D}">
      <dgm:prSet/>
      <dgm:spPr/>
      <dgm:t>
        <a:bodyPr/>
        <a:lstStyle/>
        <a:p>
          <a:endParaRPr lang="zh-CN" altLang="en-US">
            <a:solidFill>
              <a:srgbClr val="FF0000"/>
            </a:solidFill>
          </a:endParaRPr>
        </a:p>
      </dgm:t>
    </dgm:pt>
    <dgm:pt modelId="{7CEA620A-B302-4BBD-93F4-F93E26192739}" type="sibTrans" cxnId="{88A388E0-D48A-4AF1-8783-795264E4DF1D}">
      <dgm:prSet/>
      <dgm:spPr/>
      <dgm:t>
        <a:bodyPr/>
        <a:lstStyle/>
        <a:p>
          <a:endParaRPr lang="zh-CN" altLang="en-US">
            <a:solidFill>
              <a:srgbClr val="FF0000"/>
            </a:solidFill>
          </a:endParaRPr>
        </a:p>
      </dgm:t>
    </dgm:pt>
    <dgm:pt modelId="{3FBB053D-BD63-4DCB-B99D-E13036FA4113}">
      <dgm:prSet phldrT="[文本]"/>
      <dgm:spPr/>
      <dgm:t>
        <a:bodyPr/>
        <a:lstStyle/>
        <a:p>
          <a:r>
            <a:rPr lang="zh-CN" altLang="en-US" dirty="0" smtClean="0">
              <a:solidFill>
                <a:srgbClr val="FF0000"/>
              </a:solidFill>
            </a:rPr>
            <a:t>想象能力</a:t>
          </a:r>
          <a:endParaRPr lang="zh-CN" altLang="en-US" dirty="0">
            <a:solidFill>
              <a:srgbClr val="FF0000"/>
            </a:solidFill>
          </a:endParaRPr>
        </a:p>
      </dgm:t>
    </dgm:pt>
    <dgm:pt modelId="{482CF49F-D95A-4822-8D83-520DD8F0252F}" type="parTrans" cxnId="{691C6FF1-3988-4C60-87D4-08E18E897CC4}">
      <dgm:prSet/>
      <dgm:spPr/>
      <dgm:t>
        <a:bodyPr/>
        <a:lstStyle/>
        <a:p>
          <a:endParaRPr lang="zh-CN" altLang="en-US">
            <a:solidFill>
              <a:srgbClr val="FF0000"/>
            </a:solidFill>
          </a:endParaRPr>
        </a:p>
      </dgm:t>
    </dgm:pt>
    <dgm:pt modelId="{FC3F8AE4-0197-4882-BCFE-BDC4620612F3}" type="sibTrans" cxnId="{691C6FF1-3988-4C60-87D4-08E18E897CC4}">
      <dgm:prSet/>
      <dgm:spPr/>
      <dgm:t>
        <a:bodyPr/>
        <a:lstStyle/>
        <a:p>
          <a:endParaRPr lang="zh-CN" altLang="en-US">
            <a:solidFill>
              <a:srgbClr val="FF0000"/>
            </a:solidFill>
          </a:endParaRPr>
        </a:p>
      </dgm:t>
    </dgm:pt>
    <dgm:pt modelId="{56DC904A-1915-4DA0-A518-39C769519C2F}" type="pres">
      <dgm:prSet presAssocID="{FDE1B6FD-AA04-4BEF-8635-70F3837ED23D}" presName="Name0" presStyleCnt="0">
        <dgm:presLayoutVars>
          <dgm:dir/>
          <dgm:resizeHandles val="exact"/>
        </dgm:presLayoutVars>
      </dgm:prSet>
      <dgm:spPr/>
      <dgm:t>
        <a:bodyPr/>
        <a:lstStyle/>
        <a:p>
          <a:endParaRPr lang="zh-CN" altLang="en-US"/>
        </a:p>
      </dgm:t>
    </dgm:pt>
    <dgm:pt modelId="{DA66801F-E25D-4CF1-8223-38F88562FE06}" type="pres">
      <dgm:prSet presAssocID="{FDE1B6FD-AA04-4BEF-8635-70F3837ED23D}" presName="cycle" presStyleCnt="0"/>
      <dgm:spPr/>
    </dgm:pt>
    <dgm:pt modelId="{E3E7B35D-E5E7-48FF-A9C5-6C87FEAD1084}" type="pres">
      <dgm:prSet presAssocID="{45420ED3-62A6-4881-A975-7899F6873DE6}" presName="nodeFirstNode" presStyleLbl="node1" presStyleIdx="0" presStyleCnt="5">
        <dgm:presLayoutVars>
          <dgm:bulletEnabled val="1"/>
        </dgm:presLayoutVars>
      </dgm:prSet>
      <dgm:spPr/>
      <dgm:t>
        <a:bodyPr/>
        <a:lstStyle/>
        <a:p>
          <a:endParaRPr lang="zh-CN" altLang="en-US"/>
        </a:p>
      </dgm:t>
    </dgm:pt>
    <dgm:pt modelId="{65B5FE33-EE1F-4483-A61C-BFED9BD23307}" type="pres">
      <dgm:prSet presAssocID="{2EB98D89-DB1B-4E1C-BC58-8BC81BB52F6C}" presName="sibTransFirstNode" presStyleLbl="bgShp" presStyleIdx="0" presStyleCnt="1"/>
      <dgm:spPr/>
      <dgm:t>
        <a:bodyPr/>
        <a:lstStyle/>
        <a:p>
          <a:endParaRPr lang="zh-CN" altLang="en-US"/>
        </a:p>
      </dgm:t>
    </dgm:pt>
    <dgm:pt modelId="{451D84BE-41F8-4D87-AAD9-F9DDDFA83E08}" type="pres">
      <dgm:prSet presAssocID="{4609F2EE-BDE6-4C20-BA52-0D8637B9EB1C}" presName="nodeFollowingNodes" presStyleLbl="node1" presStyleIdx="1" presStyleCnt="5">
        <dgm:presLayoutVars>
          <dgm:bulletEnabled val="1"/>
        </dgm:presLayoutVars>
      </dgm:prSet>
      <dgm:spPr/>
      <dgm:t>
        <a:bodyPr/>
        <a:lstStyle/>
        <a:p>
          <a:endParaRPr lang="zh-CN" altLang="en-US"/>
        </a:p>
      </dgm:t>
    </dgm:pt>
    <dgm:pt modelId="{6A9A42FC-7D71-4287-855A-7A567FD85973}" type="pres">
      <dgm:prSet presAssocID="{CB4B4CFA-7376-4E55-8ECC-81561C3C4143}" presName="nodeFollowingNodes" presStyleLbl="node1" presStyleIdx="2" presStyleCnt="5">
        <dgm:presLayoutVars>
          <dgm:bulletEnabled val="1"/>
        </dgm:presLayoutVars>
      </dgm:prSet>
      <dgm:spPr/>
      <dgm:t>
        <a:bodyPr/>
        <a:lstStyle/>
        <a:p>
          <a:endParaRPr lang="zh-CN" altLang="en-US"/>
        </a:p>
      </dgm:t>
    </dgm:pt>
    <dgm:pt modelId="{F1A95BB7-E738-4831-A724-8C5253F34AE7}" type="pres">
      <dgm:prSet presAssocID="{1BF58F2E-0B0D-4F09-8A33-43F951935F18}" presName="nodeFollowingNodes" presStyleLbl="node1" presStyleIdx="3" presStyleCnt="5">
        <dgm:presLayoutVars>
          <dgm:bulletEnabled val="1"/>
        </dgm:presLayoutVars>
      </dgm:prSet>
      <dgm:spPr/>
      <dgm:t>
        <a:bodyPr/>
        <a:lstStyle/>
        <a:p>
          <a:endParaRPr lang="zh-CN" altLang="en-US"/>
        </a:p>
      </dgm:t>
    </dgm:pt>
    <dgm:pt modelId="{033E3ACD-FAC9-4DC6-AD7F-9949BE692364}" type="pres">
      <dgm:prSet presAssocID="{3FBB053D-BD63-4DCB-B99D-E13036FA4113}" presName="nodeFollowingNodes" presStyleLbl="node1" presStyleIdx="4" presStyleCnt="5">
        <dgm:presLayoutVars>
          <dgm:bulletEnabled val="1"/>
        </dgm:presLayoutVars>
      </dgm:prSet>
      <dgm:spPr/>
      <dgm:t>
        <a:bodyPr/>
        <a:lstStyle/>
        <a:p>
          <a:endParaRPr lang="zh-CN" altLang="en-US"/>
        </a:p>
      </dgm:t>
    </dgm:pt>
  </dgm:ptLst>
  <dgm:cxnLst>
    <dgm:cxn modelId="{A1944154-0B9E-4ED4-A401-373BC7B84CDA}" type="presOf" srcId="{4609F2EE-BDE6-4C20-BA52-0D8637B9EB1C}" destId="{451D84BE-41F8-4D87-AAD9-F9DDDFA83E08}" srcOrd="0" destOrd="0" presId="urn:microsoft.com/office/officeart/2005/8/layout/cycle3"/>
    <dgm:cxn modelId="{691C6FF1-3988-4C60-87D4-08E18E897CC4}" srcId="{FDE1B6FD-AA04-4BEF-8635-70F3837ED23D}" destId="{3FBB053D-BD63-4DCB-B99D-E13036FA4113}" srcOrd="4" destOrd="0" parTransId="{482CF49F-D95A-4822-8D83-520DD8F0252F}" sibTransId="{FC3F8AE4-0197-4882-BCFE-BDC4620612F3}"/>
    <dgm:cxn modelId="{14DEA6DB-8459-4A2E-B7C5-1E9B720C7571}" type="presOf" srcId="{3FBB053D-BD63-4DCB-B99D-E13036FA4113}" destId="{033E3ACD-FAC9-4DC6-AD7F-9949BE692364}" srcOrd="0" destOrd="0" presId="urn:microsoft.com/office/officeart/2005/8/layout/cycle3"/>
    <dgm:cxn modelId="{F7FEA7EF-D39C-45FA-B708-044B9F49097C}" type="presOf" srcId="{FDE1B6FD-AA04-4BEF-8635-70F3837ED23D}" destId="{56DC904A-1915-4DA0-A518-39C769519C2F}" srcOrd="0" destOrd="0" presId="urn:microsoft.com/office/officeart/2005/8/layout/cycle3"/>
    <dgm:cxn modelId="{3312B615-CB55-4A74-96B0-3943730B6372}" type="presOf" srcId="{2EB98D89-DB1B-4E1C-BC58-8BC81BB52F6C}" destId="{65B5FE33-EE1F-4483-A61C-BFED9BD23307}" srcOrd="0" destOrd="0" presId="urn:microsoft.com/office/officeart/2005/8/layout/cycle3"/>
    <dgm:cxn modelId="{FEBDD4F9-F9E3-4488-AA97-C5E90B20726B}" srcId="{FDE1B6FD-AA04-4BEF-8635-70F3837ED23D}" destId="{4609F2EE-BDE6-4C20-BA52-0D8637B9EB1C}" srcOrd="1" destOrd="0" parTransId="{66C720C2-E62C-4EE0-A35F-08DC610CD440}" sibTransId="{BC51C6EC-A57B-47C8-B15A-A27100AC942A}"/>
    <dgm:cxn modelId="{D8E92855-A81F-433C-A842-108FF517FB19}" srcId="{FDE1B6FD-AA04-4BEF-8635-70F3837ED23D}" destId="{CB4B4CFA-7376-4E55-8ECC-81561C3C4143}" srcOrd="2" destOrd="0" parTransId="{5B5F2BAD-5DD7-4DAC-A99B-531648C7CC6E}" sibTransId="{31E5FEBE-54E6-43D1-92E3-E9F604C9CED6}"/>
    <dgm:cxn modelId="{9E9D94DA-C503-4016-8E5B-C0BBC5A31752}" type="presOf" srcId="{45420ED3-62A6-4881-A975-7899F6873DE6}" destId="{E3E7B35D-E5E7-48FF-A9C5-6C87FEAD1084}" srcOrd="0" destOrd="0" presId="urn:microsoft.com/office/officeart/2005/8/layout/cycle3"/>
    <dgm:cxn modelId="{CCF9C531-0696-44B9-BD28-A9BEDF5F7748}" srcId="{FDE1B6FD-AA04-4BEF-8635-70F3837ED23D}" destId="{45420ED3-62A6-4881-A975-7899F6873DE6}" srcOrd="0" destOrd="0" parTransId="{AC186A11-63EF-47AF-A51E-1DEF6BB8378D}" sibTransId="{2EB98D89-DB1B-4E1C-BC58-8BC81BB52F6C}"/>
    <dgm:cxn modelId="{88A388E0-D48A-4AF1-8783-795264E4DF1D}" srcId="{FDE1B6FD-AA04-4BEF-8635-70F3837ED23D}" destId="{1BF58F2E-0B0D-4F09-8A33-43F951935F18}" srcOrd="3" destOrd="0" parTransId="{6C31AC13-5754-4E07-B679-6C0DA159946B}" sibTransId="{7CEA620A-B302-4BBD-93F4-F93E26192739}"/>
    <dgm:cxn modelId="{38763855-7626-4148-815C-60D04CCEBD38}" type="presOf" srcId="{CB4B4CFA-7376-4E55-8ECC-81561C3C4143}" destId="{6A9A42FC-7D71-4287-855A-7A567FD85973}" srcOrd="0" destOrd="0" presId="urn:microsoft.com/office/officeart/2005/8/layout/cycle3"/>
    <dgm:cxn modelId="{7E08691C-3A6A-4FC6-9879-63677C27026C}" type="presOf" srcId="{1BF58F2E-0B0D-4F09-8A33-43F951935F18}" destId="{F1A95BB7-E738-4831-A724-8C5253F34AE7}" srcOrd="0" destOrd="0" presId="urn:microsoft.com/office/officeart/2005/8/layout/cycle3"/>
    <dgm:cxn modelId="{4CB3E9CF-9E2C-4129-BDC5-21771F46F6CC}" type="presParOf" srcId="{56DC904A-1915-4DA0-A518-39C769519C2F}" destId="{DA66801F-E25D-4CF1-8223-38F88562FE06}" srcOrd="0" destOrd="0" presId="urn:microsoft.com/office/officeart/2005/8/layout/cycle3"/>
    <dgm:cxn modelId="{5B8DB566-EA84-4FA5-9867-20AA82487971}" type="presParOf" srcId="{DA66801F-E25D-4CF1-8223-38F88562FE06}" destId="{E3E7B35D-E5E7-48FF-A9C5-6C87FEAD1084}" srcOrd="0" destOrd="0" presId="urn:microsoft.com/office/officeart/2005/8/layout/cycle3"/>
    <dgm:cxn modelId="{DFF0B1AB-265D-4CD5-871B-142DFAE6F7AF}" type="presParOf" srcId="{DA66801F-E25D-4CF1-8223-38F88562FE06}" destId="{65B5FE33-EE1F-4483-A61C-BFED9BD23307}" srcOrd="1" destOrd="0" presId="urn:microsoft.com/office/officeart/2005/8/layout/cycle3"/>
    <dgm:cxn modelId="{D6AA9060-9F14-407C-B335-64070D614F5F}" type="presParOf" srcId="{DA66801F-E25D-4CF1-8223-38F88562FE06}" destId="{451D84BE-41F8-4D87-AAD9-F9DDDFA83E08}" srcOrd="2" destOrd="0" presId="urn:microsoft.com/office/officeart/2005/8/layout/cycle3"/>
    <dgm:cxn modelId="{455418FD-7176-4F7E-9CA1-9F116E0A1446}" type="presParOf" srcId="{DA66801F-E25D-4CF1-8223-38F88562FE06}" destId="{6A9A42FC-7D71-4287-855A-7A567FD85973}" srcOrd="3" destOrd="0" presId="urn:microsoft.com/office/officeart/2005/8/layout/cycle3"/>
    <dgm:cxn modelId="{AD4B4C85-C0C4-430D-BC75-A06A4F703FFB}" type="presParOf" srcId="{DA66801F-E25D-4CF1-8223-38F88562FE06}" destId="{F1A95BB7-E738-4831-A724-8C5253F34AE7}" srcOrd="4" destOrd="0" presId="urn:microsoft.com/office/officeart/2005/8/layout/cycle3"/>
    <dgm:cxn modelId="{ADABF887-2081-412D-AB9B-53B82CF4BAAF}" type="presParOf" srcId="{DA66801F-E25D-4CF1-8223-38F88562FE06}" destId="{033E3ACD-FAC9-4DC6-AD7F-9949BE692364}" srcOrd="5" destOrd="0" presId="urn:microsoft.com/office/officeart/2005/8/layout/cycle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861029B-2557-4133-8FF8-2D16FE302CF6}" type="doc">
      <dgm:prSet loTypeId="urn:microsoft.com/office/officeart/2008/layout/HexagonCluster" loCatId="picture" qsTypeId="urn:microsoft.com/office/officeart/2005/8/quickstyle/simple1" qsCatId="simple" csTypeId="urn:microsoft.com/office/officeart/2005/8/colors/accent1_2" csCatId="accent1" phldr="1"/>
      <dgm:spPr/>
      <dgm:t>
        <a:bodyPr/>
        <a:lstStyle/>
        <a:p>
          <a:endParaRPr lang="zh-CN" altLang="en-US"/>
        </a:p>
      </dgm:t>
    </dgm:pt>
    <dgm:pt modelId="{42DA2324-C2D8-4B40-88B7-3E4ECCFA21A1}">
      <dgm:prSet phldrT="[文本]" custT="1"/>
      <dgm:spPr/>
      <dgm:t>
        <a:bodyPr/>
        <a:lstStyle/>
        <a:p>
          <a:r>
            <a:rPr lang="zh-CN" altLang="en-US" sz="2800" dirty="0" smtClean="0">
              <a:solidFill>
                <a:srgbClr val="FFFF00"/>
              </a:solidFill>
            </a:rPr>
            <a:t>社交</a:t>
          </a:r>
          <a:endParaRPr lang="en-US" altLang="zh-CN" sz="2800" dirty="0" smtClean="0">
            <a:solidFill>
              <a:srgbClr val="FFFF00"/>
            </a:solidFill>
          </a:endParaRPr>
        </a:p>
        <a:p>
          <a:r>
            <a:rPr lang="zh-CN" altLang="en-US" sz="2800" dirty="0" smtClean="0">
              <a:solidFill>
                <a:srgbClr val="FFFF00"/>
              </a:solidFill>
            </a:rPr>
            <a:t>能力</a:t>
          </a:r>
          <a:endParaRPr lang="zh-CN" altLang="en-US" sz="2800" dirty="0">
            <a:solidFill>
              <a:srgbClr val="FFFF00"/>
            </a:solidFill>
          </a:endParaRPr>
        </a:p>
      </dgm:t>
    </dgm:pt>
    <dgm:pt modelId="{8F5239D9-CC7B-4F44-BAC8-1EF7947AA8A2}" type="parTrans" cxnId="{1E84FAC8-6E5A-420B-B905-1965F100E1A8}">
      <dgm:prSet/>
      <dgm:spPr/>
      <dgm:t>
        <a:bodyPr/>
        <a:lstStyle/>
        <a:p>
          <a:endParaRPr lang="zh-CN" altLang="en-US"/>
        </a:p>
      </dgm:t>
    </dgm:pt>
    <dgm:pt modelId="{8D2C5AAA-D82F-41DF-BB78-E42008F27656}" type="sibTrans" cxnId="{1E84FAC8-6E5A-420B-B905-1965F100E1A8}">
      <dgm:prSet/>
      <dgm:spPr>
        <a:blipFill rotWithShape="1">
          <a:blip xmlns:r="http://schemas.openxmlformats.org/officeDocument/2006/relationships" r:embed="rId1"/>
          <a:stretch>
            <a:fillRect/>
          </a:stretch>
        </a:blipFill>
      </dgm:spPr>
      <dgm:t>
        <a:bodyPr/>
        <a:lstStyle/>
        <a:p>
          <a:endParaRPr lang="zh-CN" altLang="en-US"/>
        </a:p>
      </dgm:t>
    </dgm:pt>
    <dgm:pt modelId="{86C3285A-CC78-4446-B83C-E0CF225FAC10}">
      <dgm:prSet phldrT="[文本]" custT="1"/>
      <dgm:spPr/>
      <dgm:t>
        <a:bodyPr/>
        <a:lstStyle/>
        <a:p>
          <a:r>
            <a:rPr lang="zh-CN" altLang="en-US" sz="2800" dirty="0" smtClean="0">
              <a:solidFill>
                <a:srgbClr val="FFFF00"/>
              </a:solidFill>
            </a:rPr>
            <a:t>信息处理能力</a:t>
          </a:r>
          <a:endParaRPr lang="zh-CN" altLang="en-US" sz="2800" dirty="0">
            <a:solidFill>
              <a:srgbClr val="FFFF00"/>
            </a:solidFill>
          </a:endParaRPr>
        </a:p>
      </dgm:t>
    </dgm:pt>
    <dgm:pt modelId="{EF2775B4-EF2F-459A-A8EE-E50ED7CB3892}" type="parTrans" cxnId="{7A21C42F-DCDC-4449-9175-53423DA5597C}">
      <dgm:prSet/>
      <dgm:spPr/>
      <dgm:t>
        <a:bodyPr/>
        <a:lstStyle/>
        <a:p>
          <a:endParaRPr lang="zh-CN" altLang="en-US"/>
        </a:p>
      </dgm:t>
    </dgm:pt>
    <dgm:pt modelId="{0AC16EC5-FB5F-4E0A-84AE-4739F84C1776}" type="sibTrans" cxnId="{7A21C42F-DCDC-4449-9175-53423DA5597C}">
      <dgm:prSet/>
      <dgm:spPr>
        <a:blipFill rotWithShape="1">
          <a:blip xmlns:r="http://schemas.openxmlformats.org/officeDocument/2006/relationships" r:embed="rId1"/>
          <a:stretch>
            <a:fillRect/>
          </a:stretch>
        </a:blipFill>
      </dgm:spPr>
      <dgm:t>
        <a:bodyPr/>
        <a:lstStyle/>
        <a:p>
          <a:endParaRPr lang="zh-CN" altLang="en-US"/>
        </a:p>
      </dgm:t>
    </dgm:pt>
    <dgm:pt modelId="{174107DB-8371-42E0-AF06-E58320D3004C}">
      <dgm:prSet phldrT="[文本]" custT="1"/>
      <dgm:spPr/>
      <dgm:t>
        <a:bodyPr/>
        <a:lstStyle/>
        <a:p>
          <a:r>
            <a:rPr lang="zh-CN" altLang="en-US" sz="2800" dirty="0" smtClean="0">
              <a:solidFill>
                <a:srgbClr val="FFFF00"/>
              </a:solidFill>
            </a:rPr>
            <a:t>协调</a:t>
          </a:r>
          <a:endParaRPr lang="en-US" altLang="zh-CN" sz="2800" dirty="0" smtClean="0">
            <a:solidFill>
              <a:srgbClr val="FFFF00"/>
            </a:solidFill>
          </a:endParaRPr>
        </a:p>
        <a:p>
          <a:r>
            <a:rPr lang="zh-CN" altLang="en-US" sz="2800" dirty="0" smtClean="0">
              <a:solidFill>
                <a:srgbClr val="FFFF00"/>
              </a:solidFill>
            </a:rPr>
            <a:t>能力</a:t>
          </a:r>
          <a:endParaRPr lang="zh-CN" altLang="en-US" sz="2800" dirty="0">
            <a:solidFill>
              <a:srgbClr val="FFFF00"/>
            </a:solidFill>
          </a:endParaRPr>
        </a:p>
      </dgm:t>
    </dgm:pt>
    <dgm:pt modelId="{3C0418AC-68C0-42B2-AFD3-5A209BBAF020}" type="parTrans" cxnId="{0CA935AA-63CA-4C49-B104-5D89110768C1}">
      <dgm:prSet/>
      <dgm:spPr/>
      <dgm:t>
        <a:bodyPr/>
        <a:lstStyle/>
        <a:p>
          <a:endParaRPr lang="zh-CN" altLang="en-US"/>
        </a:p>
      </dgm:t>
    </dgm:pt>
    <dgm:pt modelId="{CFE9133B-A8E6-4EE1-977C-2878BAD1E3E2}" type="sibTrans" cxnId="{0CA935AA-63CA-4C49-B104-5D89110768C1}">
      <dgm:prSet/>
      <dgm:spPr>
        <a:blipFill rotWithShape="1">
          <a:blip xmlns:r="http://schemas.openxmlformats.org/officeDocument/2006/relationships" r:embed="rId1"/>
          <a:stretch>
            <a:fillRect/>
          </a:stretch>
        </a:blipFill>
      </dgm:spPr>
      <dgm:t>
        <a:bodyPr/>
        <a:lstStyle/>
        <a:p>
          <a:endParaRPr lang="zh-CN" altLang="en-US"/>
        </a:p>
      </dgm:t>
    </dgm:pt>
    <dgm:pt modelId="{C6D53BC9-7F85-4749-BA5C-10FD1282B870}">
      <dgm:prSet phldrT="[文本]" custT="1"/>
      <dgm:spPr/>
      <dgm:t>
        <a:bodyPr/>
        <a:lstStyle/>
        <a:p>
          <a:r>
            <a:rPr lang="zh-CN" altLang="en-US" sz="2800" dirty="0" smtClean="0">
              <a:solidFill>
                <a:srgbClr val="FFFF00"/>
              </a:solidFill>
            </a:rPr>
            <a:t>调研</a:t>
          </a:r>
          <a:endParaRPr lang="en-US" altLang="zh-CN" sz="2800" dirty="0" smtClean="0">
            <a:solidFill>
              <a:srgbClr val="FFFF00"/>
            </a:solidFill>
          </a:endParaRPr>
        </a:p>
        <a:p>
          <a:r>
            <a:rPr lang="zh-CN" altLang="en-US" sz="2800" dirty="0" smtClean="0">
              <a:solidFill>
                <a:srgbClr val="FFFF00"/>
              </a:solidFill>
            </a:rPr>
            <a:t>能力</a:t>
          </a:r>
          <a:endParaRPr lang="zh-CN" altLang="en-US" sz="2800" dirty="0">
            <a:solidFill>
              <a:srgbClr val="FFFF00"/>
            </a:solidFill>
          </a:endParaRPr>
        </a:p>
      </dgm:t>
    </dgm:pt>
    <dgm:pt modelId="{DC01C051-3DF0-4D55-8490-174E36546C2D}" type="parTrans" cxnId="{E3809819-8F02-44A2-8AC1-E77D1368AA67}">
      <dgm:prSet/>
      <dgm:spPr/>
      <dgm:t>
        <a:bodyPr/>
        <a:lstStyle/>
        <a:p>
          <a:endParaRPr lang="zh-CN" altLang="en-US"/>
        </a:p>
      </dgm:t>
    </dgm:pt>
    <dgm:pt modelId="{319A9E0D-2EB7-4539-94C7-4FA48344E070}" type="sibTrans" cxnId="{E3809819-8F02-44A2-8AC1-E77D1368AA67}">
      <dgm:prSet/>
      <dgm:spPr/>
      <dgm:t>
        <a:bodyPr/>
        <a:lstStyle/>
        <a:p>
          <a:endParaRPr lang="zh-CN" altLang="en-US"/>
        </a:p>
      </dgm:t>
    </dgm:pt>
    <dgm:pt modelId="{BED8D946-4D8B-4076-912D-9788E7EE8D66}" type="pres">
      <dgm:prSet presAssocID="{E861029B-2557-4133-8FF8-2D16FE302CF6}" presName="Name0" presStyleCnt="0">
        <dgm:presLayoutVars>
          <dgm:chMax val="21"/>
          <dgm:chPref val="21"/>
        </dgm:presLayoutVars>
      </dgm:prSet>
      <dgm:spPr/>
      <dgm:t>
        <a:bodyPr/>
        <a:lstStyle/>
        <a:p>
          <a:endParaRPr lang="zh-CN" altLang="en-US"/>
        </a:p>
      </dgm:t>
    </dgm:pt>
    <dgm:pt modelId="{3D5E37BA-8B3D-444D-BF30-6ADD61FFEE61}" type="pres">
      <dgm:prSet presAssocID="{42DA2324-C2D8-4B40-88B7-3E4ECCFA21A1}" presName="text1" presStyleCnt="0"/>
      <dgm:spPr/>
    </dgm:pt>
    <dgm:pt modelId="{26808524-83D7-4A45-A284-2942C263DB9D}" type="pres">
      <dgm:prSet presAssocID="{42DA2324-C2D8-4B40-88B7-3E4ECCFA21A1}" presName="textRepeatNode" presStyleLbl="alignNode1" presStyleIdx="0" presStyleCnt="4" custScaleY="101694">
        <dgm:presLayoutVars>
          <dgm:chMax val="0"/>
          <dgm:chPref val="0"/>
          <dgm:bulletEnabled val="1"/>
        </dgm:presLayoutVars>
      </dgm:prSet>
      <dgm:spPr/>
      <dgm:t>
        <a:bodyPr/>
        <a:lstStyle/>
        <a:p>
          <a:endParaRPr lang="zh-CN" altLang="en-US"/>
        </a:p>
      </dgm:t>
    </dgm:pt>
    <dgm:pt modelId="{2A04AD69-7DB4-4AE6-A7AD-4E6E86D11215}" type="pres">
      <dgm:prSet presAssocID="{42DA2324-C2D8-4B40-88B7-3E4ECCFA21A1}" presName="textaccent1" presStyleCnt="0"/>
      <dgm:spPr/>
    </dgm:pt>
    <dgm:pt modelId="{E1F184A6-67A9-47A1-90ED-E302FA99F5A6}" type="pres">
      <dgm:prSet presAssocID="{42DA2324-C2D8-4B40-88B7-3E4ECCFA21A1}" presName="accentRepeatNode" presStyleLbl="solidAlignAcc1" presStyleIdx="0" presStyleCnt="8"/>
      <dgm:spPr/>
    </dgm:pt>
    <dgm:pt modelId="{29EA154D-086F-44B9-9D7A-FF58F6B267EF}" type="pres">
      <dgm:prSet presAssocID="{8D2C5AAA-D82F-41DF-BB78-E42008F27656}" presName="image1" presStyleCnt="0"/>
      <dgm:spPr/>
    </dgm:pt>
    <dgm:pt modelId="{1EA746D2-2263-436D-8170-F463DA27A25D}" type="pres">
      <dgm:prSet presAssocID="{8D2C5AAA-D82F-41DF-BB78-E42008F27656}" presName="imageRepeatNode" presStyleLbl="alignAcc1" presStyleIdx="0" presStyleCnt="4"/>
      <dgm:spPr/>
      <dgm:t>
        <a:bodyPr/>
        <a:lstStyle/>
        <a:p>
          <a:endParaRPr lang="zh-CN" altLang="en-US"/>
        </a:p>
      </dgm:t>
    </dgm:pt>
    <dgm:pt modelId="{A20C7E98-9C1F-4549-9535-56085DBBC99A}" type="pres">
      <dgm:prSet presAssocID="{8D2C5AAA-D82F-41DF-BB78-E42008F27656}" presName="imageaccent1" presStyleCnt="0"/>
      <dgm:spPr/>
    </dgm:pt>
    <dgm:pt modelId="{EF01E2C4-3EF5-44E2-9076-5AC9A1DE3B0C}" type="pres">
      <dgm:prSet presAssocID="{8D2C5AAA-D82F-41DF-BB78-E42008F27656}" presName="accentRepeatNode" presStyleLbl="solidAlignAcc1" presStyleIdx="1" presStyleCnt="8"/>
      <dgm:spPr/>
    </dgm:pt>
    <dgm:pt modelId="{100EABEE-CAF8-49B1-8C82-5B651FA4A752}" type="pres">
      <dgm:prSet presAssocID="{86C3285A-CC78-4446-B83C-E0CF225FAC10}" presName="text2" presStyleCnt="0"/>
      <dgm:spPr/>
    </dgm:pt>
    <dgm:pt modelId="{CB11A6A7-BAA3-47D4-B8D2-ACF04359AF2A}" type="pres">
      <dgm:prSet presAssocID="{86C3285A-CC78-4446-B83C-E0CF225FAC10}" presName="textRepeatNode" presStyleLbl="alignNode1" presStyleIdx="1" presStyleCnt="4" custLinFactNeighborX="9005" custLinFactNeighborY="5838">
        <dgm:presLayoutVars>
          <dgm:chMax val="0"/>
          <dgm:chPref val="0"/>
          <dgm:bulletEnabled val="1"/>
        </dgm:presLayoutVars>
      </dgm:prSet>
      <dgm:spPr/>
      <dgm:t>
        <a:bodyPr/>
        <a:lstStyle/>
        <a:p>
          <a:endParaRPr lang="zh-CN" altLang="en-US"/>
        </a:p>
      </dgm:t>
    </dgm:pt>
    <dgm:pt modelId="{D085D454-0B73-43BF-9B75-E73DEA101243}" type="pres">
      <dgm:prSet presAssocID="{86C3285A-CC78-4446-B83C-E0CF225FAC10}" presName="textaccent2" presStyleCnt="0"/>
      <dgm:spPr/>
    </dgm:pt>
    <dgm:pt modelId="{E1334442-4CDC-4C3F-A00F-1B6E83A40A64}" type="pres">
      <dgm:prSet presAssocID="{86C3285A-CC78-4446-B83C-E0CF225FAC10}" presName="accentRepeatNode" presStyleLbl="solidAlignAcc1" presStyleIdx="2" presStyleCnt="8"/>
      <dgm:spPr/>
    </dgm:pt>
    <dgm:pt modelId="{52EBD573-0CD9-454A-8B15-FDC2BB3FF405}" type="pres">
      <dgm:prSet presAssocID="{0AC16EC5-FB5F-4E0A-84AE-4739F84C1776}" presName="image2" presStyleCnt="0"/>
      <dgm:spPr/>
    </dgm:pt>
    <dgm:pt modelId="{DC4E871F-7A3F-4F22-BABB-DEB396A67666}" type="pres">
      <dgm:prSet presAssocID="{0AC16EC5-FB5F-4E0A-84AE-4739F84C1776}" presName="imageRepeatNode" presStyleLbl="alignAcc1" presStyleIdx="1" presStyleCnt="4"/>
      <dgm:spPr/>
      <dgm:t>
        <a:bodyPr/>
        <a:lstStyle/>
        <a:p>
          <a:endParaRPr lang="zh-CN" altLang="en-US"/>
        </a:p>
      </dgm:t>
    </dgm:pt>
    <dgm:pt modelId="{2D317BF8-9B54-4581-8EBB-46821B0EBEA6}" type="pres">
      <dgm:prSet presAssocID="{0AC16EC5-FB5F-4E0A-84AE-4739F84C1776}" presName="imageaccent2" presStyleCnt="0"/>
      <dgm:spPr/>
    </dgm:pt>
    <dgm:pt modelId="{7F08124C-840B-4C42-96D1-114F2581DF43}" type="pres">
      <dgm:prSet presAssocID="{0AC16EC5-FB5F-4E0A-84AE-4739F84C1776}" presName="accentRepeatNode" presStyleLbl="solidAlignAcc1" presStyleIdx="3" presStyleCnt="8"/>
      <dgm:spPr/>
    </dgm:pt>
    <dgm:pt modelId="{0FC52171-C865-4AAC-905A-063FCD46EA4A}" type="pres">
      <dgm:prSet presAssocID="{174107DB-8371-42E0-AF06-E58320D3004C}" presName="text3" presStyleCnt="0"/>
      <dgm:spPr/>
    </dgm:pt>
    <dgm:pt modelId="{0DD7F8C8-91B6-4874-B2E8-09AF4BE7DFC6}" type="pres">
      <dgm:prSet presAssocID="{174107DB-8371-42E0-AF06-E58320D3004C}" presName="textRepeatNode" presStyleLbl="alignNode1" presStyleIdx="2" presStyleCnt="4" custLinFactNeighborX="9305" custLinFactNeighborY="5040">
        <dgm:presLayoutVars>
          <dgm:chMax val="0"/>
          <dgm:chPref val="0"/>
          <dgm:bulletEnabled val="1"/>
        </dgm:presLayoutVars>
      </dgm:prSet>
      <dgm:spPr/>
      <dgm:t>
        <a:bodyPr/>
        <a:lstStyle/>
        <a:p>
          <a:endParaRPr lang="zh-CN" altLang="en-US"/>
        </a:p>
      </dgm:t>
    </dgm:pt>
    <dgm:pt modelId="{0791BAE4-788C-41BD-99BD-3CA5E0F6B317}" type="pres">
      <dgm:prSet presAssocID="{174107DB-8371-42E0-AF06-E58320D3004C}" presName="textaccent3" presStyleCnt="0"/>
      <dgm:spPr/>
    </dgm:pt>
    <dgm:pt modelId="{F08D5AAD-753C-4AE2-9FE7-A30154CFCE3E}" type="pres">
      <dgm:prSet presAssocID="{174107DB-8371-42E0-AF06-E58320D3004C}" presName="accentRepeatNode" presStyleLbl="solidAlignAcc1" presStyleIdx="4" presStyleCnt="8"/>
      <dgm:spPr/>
    </dgm:pt>
    <dgm:pt modelId="{FF900F6D-AD39-4382-8889-D8BFD961B261}" type="pres">
      <dgm:prSet presAssocID="{CFE9133B-A8E6-4EE1-977C-2878BAD1E3E2}" presName="image3" presStyleCnt="0"/>
      <dgm:spPr/>
    </dgm:pt>
    <dgm:pt modelId="{D1C02BE8-6BBF-41B7-9192-88CB6AE5B4E7}" type="pres">
      <dgm:prSet presAssocID="{CFE9133B-A8E6-4EE1-977C-2878BAD1E3E2}" presName="imageRepeatNode" presStyleLbl="alignAcc1" presStyleIdx="2" presStyleCnt="4"/>
      <dgm:spPr/>
      <dgm:t>
        <a:bodyPr/>
        <a:lstStyle/>
        <a:p>
          <a:endParaRPr lang="zh-CN" altLang="en-US"/>
        </a:p>
      </dgm:t>
    </dgm:pt>
    <dgm:pt modelId="{9B96DFCB-D72F-4622-9CD5-8721836AAC34}" type="pres">
      <dgm:prSet presAssocID="{CFE9133B-A8E6-4EE1-977C-2878BAD1E3E2}" presName="imageaccent3" presStyleCnt="0"/>
      <dgm:spPr/>
    </dgm:pt>
    <dgm:pt modelId="{CD77EA8E-3117-4D88-8C45-55E8C4F48CF7}" type="pres">
      <dgm:prSet presAssocID="{CFE9133B-A8E6-4EE1-977C-2878BAD1E3E2}" presName="accentRepeatNode" presStyleLbl="solidAlignAcc1" presStyleIdx="5" presStyleCnt="8"/>
      <dgm:spPr/>
    </dgm:pt>
    <dgm:pt modelId="{43B62D57-04B3-4AFF-9482-AB2DED974CFA}" type="pres">
      <dgm:prSet presAssocID="{C6D53BC9-7F85-4749-BA5C-10FD1282B870}" presName="text4" presStyleCnt="0"/>
      <dgm:spPr/>
    </dgm:pt>
    <dgm:pt modelId="{9FF3B8B0-6831-4892-8DD7-D5FBD84ED59C}" type="pres">
      <dgm:prSet presAssocID="{C6D53BC9-7F85-4749-BA5C-10FD1282B870}" presName="textRepeatNode" presStyleLbl="alignNode1" presStyleIdx="3" presStyleCnt="4" custLinFactNeighborX="1961" custLinFactNeighborY="-4778">
        <dgm:presLayoutVars>
          <dgm:chMax val="0"/>
          <dgm:chPref val="0"/>
          <dgm:bulletEnabled val="1"/>
        </dgm:presLayoutVars>
      </dgm:prSet>
      <dgm:spPr/>
      <dgm:t>
        <a:bodyPr/>
        <a:lstStyle/>
        <a:p>
          <a:endParaRPr lang="zh-CN" altLang="en-US"/>
        </a:p>
      </dgm:t>
    </dgm:pt>
    <dgm:pt modelId="{01F1F2F3-23C0-4D85-8A4B-B3EEFE3B981B}" type="pres">
      <dgm:prSet presAssocID="{C6D53BC9-7F85-4749-BA5C-10FD1282B870}" presName="textaccent4" presStyleCnt="0"/>
      <dgm:spPr/>
    </dgm:pt>
    <dgm:pt modelId="{07B7A9FA-B4BC-42FA-A999-F4892C206A52}" type="pres">
      <dgm:prSet presAssocID="{C6D53BC9-7F85-4749-BA5C-10FD1282B870}" presName="accentRepeatNode" presStyleLbl="solidAlignAcc1" presStyleIdx="6" presStyleCnt="8"/>
      <dgm:spPr/>
    </dgm:pt>
    <dgm:pt modelId="{CBFB3052-9B5B-43CA-8C7A-C7102FC180B5}" type="pres">
      <dgm:prSet presAssocID="{319A9E0D-2EB7-4539-94C7-4FA48344E070}" presName="image4" presStyleCnt="0"/>
      <dgm:spPr/>
    </dgm:pt>
    <dgm:pt modelId="{301808E4-6E48-47DC-AEC2-62F55097744F}" type="pres">
      <dgm:prSet presAssocID="{319A9E0D-2EB7-4539-94C7-4FA48344E070}" presName="imageRepeatNode" presStyleLbl="alignAcc1" presStyleIdx="3" presStyleCnt="4"/>
      <dgm:spPr/>
      <dgm:t>
        <a:bodyPr/>
        <a:lstStyle/>
        <a:p>
          <a:endParaRPr lang="zh-CN" altLang="en-US"/>
        </a:p>
      </dgm:t>
    </dgm:pt>
    <dgm:pt modelId="{60255117-2467-46F0-811C-93FB855A799D}" type="pres">
      <dgm:prSet presAssocID="{319A9E0D-2EB7-4539-94C7-4FA48344E070}" presName="imageaccent4" presStyleCnt="0"/>
      <dgm:spPr/>
    </dgm:pt>
    <dgm:pt modelId="{D5CCA4FD-E487-46D7-8398-E3A283CDF47F}" type="pres">
      <dgm:prSet presAssocID="{319A9E0D-2EB7-4539-94C7-4FA48344E070}" presName="accentRepeatNode" presStyleLbl="solidAlignAcc1" presStyleIdx="7" presStyleCnt="8"/>
      <dgm:spPr/>
    </dgm:pt>
  </dgm:ptLst>
  <dgm:cxnLst>
    <dgm:cxn modelId="{A51A124B-0C60-49E7-B6A1-C8F0A539DBF1}" type="presOf" srcId="{319A9E0D-2EB7-4539-94C7-4FA48344E070}" destId="{301808E4-6E48-47DC-AEC2-62F55097744F}" srcOrd="0" destOrd="0" presId="urn:microsoft.com/office/officeart/2008/layout/HexagonCluster"/>
    <dgm:cxn modelId="{7A21C42F-DCDC-4449-9175-53423DA5597C}" srcId="{E861029B-2557-4133-8FF8-2D16FE302CF6}" destId="{86C3285A-CC78-4446-B83C-E0CF225FAC10}" srcOrd="1" destOrd="0" parTransId="{EF2775B4-EF2F-459A-A8EE-E50ED7CB3892}" sibTransId="{0AC16EC5-FB5F-4E0A-84AE-4739F84C1776}"/>
    <dgm:cxn modelId="{C8095AAC-3A16-40D2-BB39-2B6E1B395ACB}" type="presOf" srcId="{0AC16EC5-FB5F-4E0A-84AE-4739F84C1776}" destId="{DC4E871F-7A3F-4F22-BABB-DEB396A67666}" srcOrd="0" destOrd="0" presId="urn:microsoft.com/office/officeart/2008/layout/HexagonCluster"/>
    <dgm:cxn modelId="{97E9F6D0-A6FB-4235-879D-FF02F967C437}" type="presOf" srcId="{C6D53BC9-7F85-4749-BA5C-10FD1282B870}" destId="{9FF3B8B0-6831-4892-8DD7-D5FBD84ED59C}" srcOrd="0" destOrd="0" presId="urn:microsoft.com/office/officeart/2008/layout/HexagonCluster"/>
    <dgm:cxn modelId="{E3809819-8F02-44A2-8AC1-E77D1368AA67}" srcId="{E861029B-2557-4133-8FF8-2D16FE302CF6}" destId="{C6D53BC9-7F85-4749-BA5C-10FD1282B870}" srcOrd="3" destOrd="0" parTransId="{DC01C051-3DF0-4D55-8490-174E36546C2D}" sibTransId="{319A9E0D-2EB7-4539-94C7-4FA48344E070}"/>
    <dgm:cxn modelId="{1E84FAC8-6E5A-420B-B905-1965F100E1A8}" srcId="{E861029B-2557-4133-8FF8-2D16FE302CF6}" destId="{42DA2324-C2D8-4B40-88B7-3E4ECCFA21A1}" srcOrd="0" destOrd="0" parTransId="{8F5239D9-CC7B-4F44-BAC8-1EF7947AA8A2}" sibTransId="{8D2C5AAA-D82F-41DF-BB78-E42008F27656}"/>
    <dgm:cxn modelId="{0EE74642-6DDF-45B5-9D6C-C011ECD94753}" type="presOf" srcId="{174107DB-8371-42E0-AF06-E58320D3004C}" destId="{0DD7F8C8-91B6-4874-B2E8-09AF4BE7DFC6}" srcOrd="0" destOrd="0" presId="urn:microsoft.com/office/officeart/2008/layout/HexagonCluster"/>
    <dgm:cxn modelId="{B5586E3F-D85B-4562-BE86-F84E4EAFA074}" type="presOf" srcId="{CFE9133B-A8E6-4EE1-977C-2878BAD1E3E2}" destId="{D1C02BE8-6BBF-41B7-9192-88CB6AE5B4E7}" srcOrd="0" destOrd="0" presId="urn:microsoft.com/office/officeart/2008/layout/HexagonCluster"/>
    <dgm:cxn modelId="{89ABF324-9B76-48BC-ABFB-238D5B419126}" type="presOf" srcId="{8D2C5AAA-D82F-41DF-BB78-E42008F27656}" destId="{1EA746D2-2263-436D-8170-F463DA27A25D}" srcOrd="0" destOrd="0" presId="urn:microsoft.com/office/officeart/2008/layout/HexagonCluster"/>
    <dgm:cxn modelId="{A10EC8A5-F90A-48EE-AD1A-55841FD5E176}" type="presOf" srcId="{42DA2324-C2D8-4B40-88B7-3E4ECCFA21A1}" destId="{26808524-83D7-4A45-A284-2942C263DB9D}" srcOrd="0" destOrd="0" presId="urn:microsoft.com/office/officeart/2008/layout/HexagonCluster"/>
    <dgm:cxn modelId="{19603150-D86A-4897-AF19-A10AC4BD35F4}" type="presOf" srcId="{E861029B-2557-4133-8FF8-2D16FE302CF6}" destId="{BED8D946-4D8B-4076-912D-9788E7EE8D66}" srcOrd="0" destOrd="0" presId="urn:microsoft.com/office/officeart/2008/layout/HexagonCluster"/>
    <dgm:cxn modelId="{0CA935AA-63CA-4C49-B104-5D89110768C1}" srcId="{E861029B-2557-4133-8FF8-2D16FE302CF6}" destId="{174107DB-8371-42E0-AF06-E58320D3004C}" srcOrd="2" destOrd="0" parTransId="{3C0418AC-68C0-42B2-AFD3-5A209BBAF020}" sibTransId="{CFE9133B-A8E6-4EE1-977C-2878BAD1E3E2}"/>
    <dgm:cxn modelId="{902EB81D-177B-45D4-AEAA-C95DB1AF3C31}" type="presOf" srcId="{86C3285A-CC78-4446-B83C-E0CF225FAC10}" destId="{CB11A6A7-BAA3-47D4-B8D2-ACF04359AF2A}" srcOrd="0" destOrd="0" presId="urn:microsoft.com/office/officeart/2008/layout/HexagonCluster"/>
    <dgm:cxn modelId="{1E2A1582-8073-41C8-A66B-3CA48F08E261}" type="presParOf" srcId="{BED8D946-4D8B-4076-912D-9788E7EE8D66}" destId="{3D5E37BA-8B3D-444D-BF30-6ADD61FFEE61}" srcOrd="0" destOrd="0" presId="urn:microsoft.com/office/officeart/2008/layout/HexagonCluster"/>
    <dgm:cxn modelId="{3CB39BDE-4B0F-43F0-84F9-CE79C81610CE}" type="presParOf" srcId="{3D5E37BA-8B3D-444D-BF30-6ADD61FFEE61}" destId="{26808524-83D7-4A45-A284-2942C263DB9D}" srcOrd="0" destOrd="0" presId="urn:microsoft.com/office/officeart/2008/layout/HexagonCluster"/>
    <dgm:cxn modelId="{6F3004BC-DEFE-4428-892F-345F4C2D2D57}" type="presParOf" srcId="{BED8D946-4D8B-4076-912D-9788E7EE8D66}" destId="{2A04AD69-7DB4-4AE6-A7AD-4E6E86D11215}" srcOrd="1" destOrd="0" presId="urn:microsoft.com/office/officeart/2008/layout/HexagonCluster"/>
    <dgm:cxn modelId="{42C58472-5E3C-4854-BE33-F60DA52CC1F8}" type="presParOf" srcId="{2A04AD69-7DB4-4AE6-A7AD-4E6E86D11215}" destId="{E1F184A6-67A9-47A1-90ED-E302FA99F5A6}" srcOrd="0" destOrd="0" presId="urn:microsoft.com/office/officeart/2008/layout/HexagonCluster"/>
    <dgm:cxn modelId="{ECAF3E30-1865-4CF8-9B89-1733FC3DC06A}" type="presParOf" srcId="{BED8D946-4D8B-4076-912D-9788E7EE8D66}" destId="{29EA154D-086F-44B9-9D7A-FF58F6B267EF}" srcOrd="2" destOrd="0" presId="urn:microsoft.com/office/officeart/2008/layout/HexagonCluster"/>
    <dgm:cxn modelId="{2492DCCF-7503-46D9-B6A1-0BFAB08EBCCE}" type="presParOf" srcId="{29EA154D-086F-44B9-9D7A-FF58F6B267EF}" destId="{1EA746D2-2263-436D-8170-F463DA27A25D}" srcOrd="0" destOrd="0" presId="urn:microsoft.com/office/officeart/2008/layout/HexagonCluster"/>
    <dgm:cxn modelId="{927B0638-131A-4529-97F7-5C9D98100CC8}" type="presParOf" srcId="{BED8D946-4D8B-4076-912D-9788E7EE8D66}" destId="{A20C7E98-9C1F-4549-9535-56085DBBC99A}" srcOrd="3" destOrd="0" presId="urn:microsoft.com/office/officeart/2008/layout/HexagonCluster"/>
    <dgm:cxn modelId="{34B4B9EA-6BEB-4B6D-9166-2AA0EAF8AD36}" type="presParOf" srcId="{A20C7E98-9C1F-4549-9535-56085DBBC99A}" destId="{EF01E2C4-3EF5-44E2-9076-5AC9A1DE3B0C}" srcOrd="0" destOrd="0" presId="urn:microsoft.com/office/officeart/2008/layout/HexagonCluster"/>
    <dgm:cxn modelId="{A0C503EA-535F-4A1C-A33F-3DEE02F6B350}" type="presParOf" srcId="{BED8D946-4D8B-4076-912D-9788E7EE8D66}" destId="{100EABEE-CAF8-49B1-8C82-5B651FA4A752}" srcOrd="4" destOrd="0" presId="urn:microsoft.com/office/officeart/2008/layout/HexagonCluster"/>
    <dgm:cxn modelId="{07D2BF31-32A5-437A-BC20-A2EB6A0851F5}" type="presParOf" srcId="{100EABEE-CAF8-49B1-8C82-5B651FA4A752}" destId="{CB11A6A7-BAA3-47D4-B8D2-ACF04359AF2A}" srcOrd="0" destOrd="0" presId="urn:microsoft.com/office/officeart/2008/layout/HexagonCluster"/>
    <dgm:cxn modelId="{53603C4E-27B9-4482-91A2-D43456A04BBA}" type="presParOf" srcId="{BED8D946-4D8B-4076-912D-9788E7EE8D66}" destId="{D085D454-0B73-43BF-9B75-E73DEA101243}" srcOrd="5" destOrd="0" presId="urn:microsoft.com/office/officeart/2008/layout/HexagonCluster"/>
    <dgm:cxn modelId="{B0F9DB6D-A6ED-4A13-AD6B-75291E9D0361}" type="presParOf" srcId="{D085D454-0B73-43BF-9B75-E73DEA101243}" destId="{E1334442-4CDC-4C3F-A00F-1B6E83A40A64}" srcOrd="0" destOrd="0" presId="urn:microsoft.com/office/officeart/2008/layout/HexagonCluster"/>
    <dgm:cxn modelId="{6B3DEE2D-4C68-4C37-9607-2E59026FAC69}" type="presParOf" srcId="{BED8D946-4D8B-4076-912D-9788E7EE8D66}" destId="{52EBD573-0CD9-454A-8B15-FDC2BB3FF405}" srcOrd="6" destOrd="0" presId="urn:microsoft.com/office/officeart/2008/layout/HexagonCluster"/>
    <dgm:cxn modelId="{710B54B9-1F74-4DE2-B784-458403FA0DAD}" type="presParOf" srcId="{52EBD573-0CD9-454A-8B15-FDC2BB3FF405}" destId="{DC4E871F-7A3F-4F22-BABB-DEB396A67666}" srcOrd="0" destOrd="0" presId="urn:microsoft.com/office/officeart/2008/layout/HexagonCluster"/>
    <dgm:cxn modelId="{3733F0CE-D745-40E0-94D5-1A742C7EB942}" type="presParOf" srcId="{BED8D946-4D8B-4076-912D-9788E7EE8D66}" destId="{2D317BF8-9B54-4581-8EBB-46821B0EBEA6}" srcOrd="7" destOrd="0" presId="urn:microsoft.com/office/officeart/2008/layout/HexagonCluster"/>
    <dgm:cxn modelId="{AA284828-0E67-4A6B-9F9D-9F81599FD163}" type="presParOf" srcId="{2D317BF8-9B54-4581-8EBB-46821B0EBEA6}" destId="{7F08124C-840B-4C42-96D1-114F2581DF43}" srcOrd="0" destOrd="0" presId="urn:microsoft.com/office/officeart/2008/layout/HexagonCluster"/>
    <dgm:cxn modelId="{10857819-7DF3-4254-8ED4-E6848390738E}" type="presParOf" srcId="{BED8D946-4D8B-4076-912D-9788E7EE8D66}" destId="{0FC52171-C865-4AAC-905A-063FCD46EA4A}" srcOrd="8" destOrd="0" presId="urn:microsoft.com/office/officeart/2008/layout/HexagonCluster"/>
    <dgm:cxn modelId="{DC1087DE-11EB-4A19-BECD-1F33778B970E}" type="presParOf" srcId="{0FC52171-C865-4AAC-905A-063FCD46EA4A}" destId="{0DD7F8C8-91B6-4874-B2E8-09AF4BE7DFC6}" srcOrd="0" destOrd="0" presId="urn:microsoft.com/office/officeart/2008/layout/HexagonCluster"/>
    <dgm:cxn modelId="{96FFC093-514E-4793-BD0F-5AAF1DC5E7E4}" type="presParOf" srcId="{BED8D946-4D8B-4076-912D-9788E7EE8D66}" destId="{0791BAE4-788C-41BD-99BD-3CA5E0F6B317}" srcOrd="9" destOrd="0" presId="urn:microsoft.com/office/officeart/2008/layout/HexagonCluster"/>
    <dgm:cxn modelId="{428ED585-0B29-4528-A77A-58C9539A2876}" type="presParOf" srcId="{0791BAE4-788C-41BD-99BD-3CA5E0F6B317}" destId="{F08D5AAD-753C-4AE2-9FE7-A30154CFCE3E}" srcOrd="0" destOrd="0" presId="urn:microsoft.com/office/officeart/2008/layout/HexagonCluster"/>
    <dgm:cxn modelId="{A3FB565F-0116-4D7F-A442-2EFEA22BD604}" type="presParOf" srcId="{BED8D946-4D8B-4076-912D-9788E7EE8D66}" destId="{FF900F6D-AD39-4382-8889-D8BFD961B261}" srcOrd="10" destOrd="0" presId="urn:microsoft.com/office/officeart/2008/layout/HexagonCluster"/>
    <dgm:cxn modelId="{FAD746D3-A291-471C-BF18-9EAC462D7111}" type="presParOf" srcId="{FF900F6D-AD39-4382-8889-D8BFD961B261}" destId="{D1C02BE8-6BBF-41B7-9192-88CB6AE5B4E7}" srcOrd="0" destOrd="0" presId="urn:microsoft.com/office/officeart/2008/layout/HexagonCluster"/>
    <dgm:cxn modelId="{BAC55C0E-9D1B-4C3D-9A64-CF4BB9FB7D6B}" type="presParOf" srcId="{BED8D946-4D8B-4076-912D-9788E7EE8D66}" destId="{9B96DFCB-D72F-4622-9CD5-8721836AAC34}" srcOrd="11" destOrd="0" presId="urn:microsoft.com/office/officeart/2008/layout/HexagonCluster"/>
    <dgm:cxn modelId="{205DCBB0-A501-4EE2-A0DA-C2E6936B7E43}" type="presParOf" srcId="{9B96DFCB-D72F-4622-9CD5-8721836AAC34}" destId="{CD77EA8E-3117-4D88-8C45-55E8C4F48CF7}" srcOrd="0" destOrd="0" presId="urn:microsoft.com/office/officeart/2008/layout/HexagonCluster"/>
    <dgm:cxn modelId="{D0112FAE-88E8-4EB8-8684-EE303F3ADC09}" type="presParOf" srcId="{BED8D946-4D8B-4076-912D-9788E7EE8D66}" destId="{43B62D57-04B3-4AFF-9482-AB2DED974CFA}" srcOrd="12" destOrd="0" presId="urn:microsoft.com/office/officeart/2008/layout/HexagonCluster"/>
    <dgm:cxn modelId="{44E348A0-3F0C-4C2D-B451-A6CED7684D42}" type="presParOf" srcId="{43B62D57-04B3-4AFF-9482-AB2DED974CFA}" destId="{9FF3B8B0-6831-4892-8DD7-D5FBD84ED59C}" srcOrd="0" destOrd="0" presId="urn:microsoft.com/office/officeart/2008/layout/HexagonCluster"/>
    <dgm:cxn modelId="{99E125F8-7AFD-4818-B334-ECB45CB48BD9}" type="presParOf" srcId="{BED8D946-4D8B-4076-912D-9788E7EE8D66}" destId="{01F1F2F3-23C0-4D85-8A4B-B3EEFE3B981B}" srcOrd="13" destOrd="0" presId="urn:microsoft.com/office/officeart/2008/layout/HexagonCluster"/>
    <dgm:cxn modelId="{84D8D854-06E8-454D-842E-3E5C15E8D442}" type="presParOf" srcId="{01F1F2F3-23C0-4D85-8A4B-B3EEFE3B981B}" destId="{07B7A9FA-B4BC-42FA-A999-F4892C206A52}" srcOrd="0" destOrd="0" presId="urn:microsoft.com/office/officeart/2008/layout/HexagonCluster"/>
    <dgm:cxn modelId="{0DC32A73-0042-4694-AD5C-0A80B66C965C}" type="presParOf" srcId="{BED8D946-4D8B-4076-912D-9788E7EE8D66}" destId="{CBFB3052-9B5B-43CA-8C7A-C7102FC180B5}" srcOrd="14" destOrd="0" presId="urn:microsoft.com/office/officeart/2008/layout/HexagonCluster"/>
    <dgm:cxn modelId="{BD4F5ED3-E4AC-4489-B95F-EF3BFE61ED5C}" type="presParOf" srcId="{CBFB3052-9B5B-43CA-8C7A-C7102FC180B5}" destId="{301808E4-6E48-47DC-AEC2-62F55097744F}" srcOrd="0" destOrd="0" presId="urn:microsoft.com/office/officeart/2008/layout/HexagonCluster"/>
    <dgm:cxn modelId="{482701CB-CE07-48F5-8C2C-A4264F159869}" type="presParOf" srcId="{BED8D946-4D8B-4076-912D-9788E7EE8D66}" destId="{60255117-2467-46F0-811C-93FB855A799D}" srcOrd="15" destOrd="0" presId="urn:microsoft.com/office/officeart/2008/layout/HexagonCluster"/>
    <dgm:cxn modelId="{CD866313-8B7A-47F7-80FF-4A79E130C7F1}" type="presParOf" srcId="{60255117-2467-46F0-811C-93FB855A799D}" destId="{D5CCA4FD-E487-46D7-8398-E3A283CDF47F}" srcOrd="0" destOrd="0" presId="urn:microsoft.com/office/officeart/2008/layout/HexagonCluster"/>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D5A6DCF-0FCA-468F-BF6D-DE80454ED6A2}" type="doc">
      <dgm:prSet loTypeId="urn:microsoft.com/office/officeart/2008/layout/PictureStrips" loCatId="list" qsTypeId="urn:microsoft.com/office/officeart/2005/8/quickstyle/simple1" qsCatId="simple" csTypeId="urn:microsoft.com/office/officeart/2005/8/colors/accent1_2" csCatId="accent1" phldr="0"/>
      <dgm:spPr/>
      <dgm:t>
        <a:bodyPr/>
        <a:lstStyle/>
        <a:p>
          <a:endParaRPr lang="zh-CN" altLang="en-US"/>
        </a:p>
      </dgm:t>
    </dgm:pt>
    <dgm:pt modelId="{40896911-B5FD-4059-AE94-36BE7FB702A6}" type="pres">
      <dgm:prSet presAssocID="{7D5A6DCF-0FCA-468F-BF6D-DE80454ED6A2}" presName="Name0" presStyleCnt="0">
        <dgm:presLayoutVars>
          <dgm:dir/>
          <dgm:resizeHandles val="exact"/>
        </dgm:presLayoutVars>
      </dgm:prSet>
      <dgm:spPr/>
      <dgm:t>
        <a:bodyPr/>
        <a:lstStyle/>
        <a:p>
          <a:endParaRPr lang="zh-CN" altLang="en-US"/>
        </a:p>
      </dgm:t>
    </dgm:pt>
  </dgm:ptLst>
  <dgm:cxnLst>
    <dgm:cxn modelId="{64EF088F-B3F4-4958-9B72-E583752972E3}" type="presOf" srcId="{7D5A6DCF-0FCA-468F-BF6D-DE80454ED6A2}" destId="{40896911-B5FD-4059-AE94-36BE7FB702A6}" srcOrd="0" destOrd="0" presId="urn:microsoft.com/office/officeart/2008/layout/PictureStrip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3EC319F-D6A8-4858-936A-26ADBBDF2D35}"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zh-CN" altLang="en-US"/>
        </a:p>
      </dgm:t>
    </dgm:pt>
    <dgm:pt modelId="{E3274E90-B8D8-444B-9830-FCDFB204A038}">
      <dgm:prSet phldrT="[文本]"/>
      <dgm:spPr/>
      <dgm:t>
        <a:bodyPr/>
        <a:lstStyle/>
        <a:p>
          <a:r>
            <a:rPr lang="zh-CN" altLang="en-US" dirty="0" smtClean="0"/>
            <a:t>广泛的兴趣</a:t>
          </a:r>
          <a:endParaRPr lang="zh-CN" altLang="en-US" dirty="0"/>
        </a:p>
      </dgm:t>
    </dgm:pt>
    <dgm:pt modelId="{62F280C9-233A-4857-AD35-ACAD540DBD8E}" type="parTrans" cxnId="{4F08CC6D-F359-4687-BA76-4E6E4244A660}">
      <dgm:prSet/>
      <dgm:spPr/>
      <dgm:t>
        <a:bodyPr/>
        <a:lstStyle/>
        <a:p>
          <a:endParaRPr lang="zh-CN" altLang="en-US"/>
        </a:p>
      </dgm:t>
    </dgm:pt>
    <dgm:pt modelId="{56498F5A-E0A0-4041-85EC-D05B4EF1C153}" type="sibTrans" cxnId="{4F08CC6D-F359-4687-BA76-4E6E4244A660}">
      <dgm:prSet/>
      <dgm:spPr/>
      <dgm:t>
        <a:bodyPr/>
        <a:lstStyle/>
        <a:p>
          <a:endParaRPr lang="zh-CN" altLang="en-US"/>
        </a:p>
      </dgm:t>
    </dgm:pt>
    <dgm:pt modelId="{B0DF7FC0-4574-4432-9703-78EBC1744D59}">
      <dgm:prSet phldrT="[文本]"/>
      <dgm:spPr/>
      <dgm:t>
        <a:bodyPr/>
        <a:lstStyle/>
        <a:p>
          <a:r>
            <a:rPr lang="zh-CN" altLang="en-US" dirty="0" smtClean="0"/>
            <a:t>优化的性格</a:t>
          </a:r>
          <a:endParaRPr lang="zh-CN" altLang="en-US" dirty="0"/>
        </a:p>
      </dgm:t>
    </dgm:pt>
    <dgm:pt modelId="{697B7A3F-09D1-4098-BBB5-6C48FC639883}" type="parTrans" cxnId="{B254C92D-90FF-440E-9344-7F9282696E97}">
      <dgm:prSet/>
      <dgm:spPr/>
      <dgm:t>
        <a:bodyPr/>
        <a:lstStyle/>
        <a:p>
          <a:endParaRPr lang="zh-CN" altLang="en-US"/>
        </a:p>
      </dgm:t>
    </dgm:pt>
    <dgm:pt modelId="{5ACD9E91-CF2A-4C41-A8F5-6CD800831EC0}" type="sibTrans" cxnId="{B254C92D-90FF-440E-9344-7F9282696E97}">
      <dgm:prSet/>
      <dgm:spPr/>
      <dgm:t>
        <a:bodyPr/>
        <a:lstStyle/>
        <a:p>
          <a:endParaRPr lang="zh-CN" altLang="en-US"/>
        </a:p>
      </dgm:t>
    </dgm:pt>
    <dgm:pt modelId="{2F0FEEA9-CB77-4104-9A5D-176ACF09F188}">
      <dgm:prSet phldrT="[文本]"/>
      <dgm:spPr/>
      <dgm:t>
        <a:bodyPr/>
        <a:lstStyle/>
        <a:p>
          <a:r>
            <a:rPr lang="zh-CN" altLang="en-US" dirty="0" smtClean="0"/>
            <a:t>排压抗挫的能力</a:t>
          </a:r>
          <a:endParaRPr lang="zh-CN" altLang="en-US" dirty="0"/>
        </a:p>
      </dgm:t>
    </dgm:pt>
    <dgm:pt modelId="{66965637-7C46-4B39-B25B-732C9560F3CD}" type="parTrans" cxnId="{D9E48F44-1258-45B2-A076-8174C034BCC2}">
      <dgm:prSet/>
      <dgm:spPr/>
      <dgm:t>
        <a:bodyPr/>
        <a:lstStyle/>
        <a:p>
          <a:endParaRPr lang="zh-CN" altLang="en-US"/>
        </a:p>
      </dgm:t>
    </dgm:pt>
    <dgm:pt modelId="{D49CCA1C-5B3F-4EE6-86C4-6911086083F8}" type="sibTrans" cxnId="{D9E48F44-1258-45B2-A076-8174C034BCC2}">
      <dgm:prSet/>
      <dgm:spPr/>
      <dgm:t>
        <a:bodyPr/>
        <a:lstStyle/>
        <a:p>
          <a:endParaRPr lang="zh-CN" altLang="en-US"/>
        </a:p>
      </dgm:t>
    </dgm:pt>
    <dgm:pt modelId="{043D6412-73CF-4C14-B2BA-FACDD061C8D4}">
      <dgm:prSet/>
      <dgm:spPr/>
      <dgm:t>
        <a:bodyPr/>
        <a:lstStyle/>
        <a:p>
          <a:r>
            <a:rPr lang="zh-CN" altLang="en-US" dirty="0" smtClean="0"/>
            <a:t>坚强的意志</a:t>
          </a:r>
          <a:endParaRPr lang="zh-CN" altLang="en-US" dirty="0"/>
        </a:p>
      </dgm:t>
    </dgm:pt>
    <dgm:pt modelId="{3EB0680F-A360-47A6-849D-6430E20505D6}" type="parTrans" cxnId="{9F6A13B9-5918-483F-BC81-391DF0067AEE}">
      <dgm:prSet/>
      <dgm:spPr/>
      <dgm:t>
        <a:bodyPr/>
        <a:lstStyle/>
        <a:p>
          <a:endParaRPr lang="zh-CN" altLang="en-US"/>
        </a:p>
      </dgm:t>
    </dgm:pt>
    <dgm:pt modelId="{C4E173C0-DFF7-486F-BF40-B8F053DAC673}" type="sibTrans" cxnId="{9F6A13B9-5918-483F-BC81-391DF0067AEE}">
      <dgm:prSet/>
      <dgm:spPr/>
      <dgm:t>
        <a:bodyPr/>
        <a:lstStyle/>
        <a:p>
          <a:endParaRPr lang="zh-CN" altLang="en-US"/>
        </a:p>
      </dgm:t>
    </dgm:pt>
    <dgm:pt modelId="{49BEBA9B-4074-4AE8-9D2D-0C98C6D4855D}">
      <dgm:prSet/>
      <dgm:spPr/>
      <dgm:t>
        <a:bodyPr/>
        <a:lstStyle/>
        <a:p>
          <a:r>
            <a:rPr lang="zh-CN" altLang="en-US" dirty="0" smtClean="0"/>
            <a:t>稳定的情绪</a:t>
          </a:r>
          <a:endParaRPr lang="zh-CN" altLang="en-US" dirty="0"/>
        </a:p>
      </dgm:t>
    </dgm:pt>
    <dgm:pt modelId="{3BB1634F-356D-4E5C-AD75-911B64AF916A}" type="parTrans" cxnId="{E1E944C5-7D53-4349-9EEB-28DDF0EC7313}">
      <dgm:prSet/>
      <dgm:spPr/>
      <dgm:t>
        <a:bodyPr/>
        <a:lstStyle/>
        <a:p>
          <a:endParaRPr lang="zh-CN" altLang="en-US"/>
        </a:p>
      </dgm:t>
    </dgm:pt>
    <dgm:pt modelId="{31B42156-D2A0-4A94-8DF8-7B0DF51CBD4D}" type="sibTrans" cxnId="{E1E944C5-7D53-4349-9EEB-28DDF0EC7313}">
      <dgm:prSet/>
      <dgm:spPr/>
      <dgm:t>
        <a:bodyPr/>
        <a:lstStyle/>
        <a:p>
          <a:endParaRPr lang="zh-CN" altLang="en-US"/>
        </a:p>
      </dgm:t>
    </dgm:pt>
    <dgm:pt modelId="{80797D74-77F2-4583-8786-5BA5C8DD9400}">
      <dgm:prSet/>
      <dgm:spPr/>
      <dgm:t>
        <a:bodyPr/>
        <a:lstStyle/>
        <a:p>
          <a:r>
            <a:rPr lang="zh-CN" altLang="en-US" dirty="0" smtClean="0"/>
            <a:t>扬长避短的气质</a:t>
          </a:r>
          <a:endParaRPr lang="zh-CN" altLang="en-US" dirty="0"/>
        </a:p>
      </dgm:t>
    </dgm:pt>
    <dgm:pt modelId="{EAEE4A2E-53B1-4F26-AFE3-C18AC791E397}" type="parTrans" cxnId="{3F72439C-F657-4AF1-837E-472174FF353F}">
      <dgm:prSet/>
      <dgm:spPr/>
      <dgm:t>
        <a:bodyPr/>
        <a:lstStyle/>
        <a:p>
          <a:endParaRPr lang="zh-CN" altLang="en-US"/>
        </a:p>
      </dgm:t>
    </dgm:pt>
    <dgm:pt modelId="{8E31EEBC-329C-4668-9751-DA630A15F403}" type="sibTrans" cxnId="{3F72439C-F657-4AF1-837E-472174FF353F}">
      <dgm:prSet/>
      <dgm:spPr/>
      <dgm:t>
        <a:bodyPr/>
        <a:lstStyle/>
        <a:p>
          <a:endParaRPr lang="zh-CN" altLang="en-US"/>
        </a:p>
      </dgm:t>
    </dgm:pt>
    <dgm:pt modelId="{8500E55A-8EB0-4725-A6DB-D4771842A64F}" type="pres">
      <dgm:prSet presAssocID="{A3EC319F-D6A8-4858-936A-26ADBBDF2D35}" presName="Name0" presStyleCnt="0">
        <dgm:presLayoutVars>
          <dgm:dir/>
          <dgm:resizeHandles val="exact"/>
        </dgm:presLayoutVars>
      </dgm:prSet>
      <dgm:spPr/>
      <dgm:t>
        <a:bodyPr/>
        <a:lstStyle/>
        <a:p>
          <a:endParaRPr lang="zh-CN" altLang="en-US"/>
        </a:p>
      </dgm:t>
    </dgm:pt>
    <dgm:pt modelId="{CE3F9BDD-C772-482F-8F8D-D5716EB57CA8}" type="pres">
      <dgm:prSet presAssocID="{E3274E90-B8D8-444B-9830-FCDFB204A038}" presName="composite" presStyleCnt="0"/>
      <dgm:spPr/>
    </dgm:pt>
    <dgm:pt modelId="{6EF6AD4E-66A5-47AF-863E-1DB42875D956}" type="pres">
      <dgm:prSet presAssocID="{E3274E90-B8D8-444B-9830-FCDFB204A038}" presName="rect1" presStyleLbl="trAlignAcc1" presStyleIdx="0" presStyleCnt="6">
        <dgm:presLayoutVars>
          <dgm:bulletEnabled val="1"/>
        </dgm:presLayoutVars>
      </dgm:prSet>
      <dgm:spPr/>
      <dgm:t>
        <a:bodyPr/>
        <a:lstStyle/>
        <a:p>
          <a:endParaRPr lang="zh-CN" altLang="en-US"/>
        </a:p>
      </dgm:t>
    </dgm:pt>
    <dgm:pt modelId="{D45E213F-3D1A-4019-89F0-1419B98B5493}" type="pres">
      <dgm:prSet presAssocID="{E3274E90-B8D8-444B-9830-FCDFB204A038}" presName="rect2" presStyleLbl="fgImgPlace1" presStyleIdx="0" presStyleCnt="6"/>
      <dgm:spPr/>
    </dgm:pt>
    <dgm:pt modelId="{A61F54BE-4799-4EF3-B803-D6176B9D4F7D}" type="pres">
      <dgm:prSet presAssocID="{56498F5A-E0A0-4041-85EC-D05B4EF1C153}" presName="sibTrans" presStyleCnt="0"/>
      <dgm:spPr/>
    </dgm:pt>
    <dgm:pt modelId="{1C2ED63F-BF57-449D-8FAF-83213F77B64A}" type="pres">
      <dgm:prSet presAssocID="{043D6412-73CF-4C14-B2BA-FACDD061C8D4}" presName="composite" presStyleCnt="0"/>
      <dgm:spPr/>
    </dgm:pt>
    <dgm:pt modelId="{2B18A08A-6D07-4BA7-8634-58377F2334FF}" type="pres">
      <dgm:prSet presAssocID="{043D6412-73CF-4C14-B2BA-FACDD061C8D4}" presName="rect1" presStyleLbl="trAlignAcc1" presStyleIdx="1" presStyleCnt="6">
        <dgm:presLayoutVars>
          <dgm:bulletEnabled val="1"/>
        </dgm:presLayoutVars>
      </dgm:prSet>
      <dgm:spPr/>
      <dgm:t>
        <a:bodyPr/>
        <a:lstStyle/>
        <a:p>
          <a:endParaRPr lang="zh-CN" altLang="en-US"/>
        </a:p>
      </dgm:t>
    </dgm:pt>
    <dgm:pt modelId="{10AF09C4-97B2-4840-A37D-8BD555BDF6FF}" type="pres">
      <dgm:prSet presAssocID="{043D6412-73CF-4C14-B2BA-FACDD061C8D4}" presName="rect2" presStyleLbl="fgImgPlace1" presStyleIdx="1" presStyleCnt="6"/>
      <dgm:spPr/>
    </dgm:pt>
    <dgm:pt modelId="{FCF4F6F5-61EF-43F2-943F-F9128B6607B4}" type="pres">
      <dgm:prSet presAssocID="{C4E173C0-DFF7-486F-BF40-B8F053DAC673}" presName="sibTrans" presStyleCnt="0"/>
      <dgm:spPr/>
    </dgm:pt>
    <dgm:pt modelId="{E41DEB33-9F1C-46C2-B6E0-FC1C8A4482C8}" type="pres">
      <dgm:prSet presAssocID="{49BEBA9B-4074-4AE8-9D2D-0C98C6D4855D}" presName="composite" presStyleCnt="0"/>
      <dgm:spPr/>
    </dgm:pt>
    <dgm:pt modelId="{0714031F-D0A5-4429-AADC-4839E6C2D067}" type="pres">
      <dgm:prSet presAssocID="{49BEBA9B-4074-4AE8-9D2D-0C98C6D4855D}" presName="rect1" presStyleLbl="trAlignAcc1" presStyleIdx="2" presStyleCnt="6">
        <dgm:presLayoutVars>
          <dgm:bulletEnabled val="1"/>
        </dgm:presLayoutVars>
      </dgm:prSet>
      <dgm:spPr/>
      <dgm:t>
        <a:bodyPr/>
        <a:lstStyle/>
        <a:p>
          <a:endParaRPr lang="zh-CN" altLang="en-US"/>
        </a:p>
      </dgm:t>
    </dgm:pt>
    <dgm:pt modelId="{6E58EBD8-F083-49C2-B37B-90FD741007BE}" type="pres">
      <dgm:prSet presAssocID="{49BEBA9B-4074-4AE8-9D2D-0C98C6D4855D}" presName="rect2" presStyleLbl="fgImgPlace1" presStyleIdx="2" presStyleCnt="6"/>
      <dgm:spPr/>
    </dgm:pt>
    <dgm:pt modelId="{0EB1095E-6FAF-4A12-B5F2-86244296E240}" type="pres">
      <dgm:prSet presAssocID="{31B42156-D2A0-4A94-8DF8-7B0DF51CBD4D}" presName="sibTrans" presStyleCnt="0"/>
      <dgm:spPr/>
    </dgm:pt>
    <dgm:pt modelId="{F5AAD02A-6697-4EE2-A93F-C927281837AD}" type="pres">
      <dgm:prSet presAssocID="{80797D74-77F2-4583-8786-5BA5C8DD9400}" presName="composite" presStyleCnt="0"/>
      <dgm:spPr/>
    </dgm:pt>
    <dgm:pt modelId="{6AF32621-177E-4EF9-872B-7971BA14E86B}" type="pres">
      <dgm:prSet presAssocID="{80797D74-77F2-4583-8786-5BA5C8DD9400}" presName="rect1" presStyleLbl="trAlignAcc1" presStyleIdx="3" presStyleCnt="6">
        <dgm:presLayoutVars>
          <dgm:bulletEnabled val="1"/>
        </dgm:presLayoutVars>
      </dgm:prSet>
      <dgm:spPr/>
      <dgm:t>
        <a:bodyPr/>
        <a:lstStyle/>
        <a:p>
          <a:endParaRPr lang="zh-CN" altLang="en-US"/>
        </a:p>
      </dgm:t>
    </dgm:pt>
    <dgm:pt modelId="{B5EE47DB-CD19-489F-941F-8A5E27895FE5}" type="pres">
      <dgm:prSet presAssocID="{80797D74-77F2-4583-8786-5BA5C8DD9400}" presName="rect2" presStyleLbl="fgImgPlace1" presStyleIdx="3" presStyleCnt="6"/>
      <dgm:spPr/>
    </dgm:pt>
    <dgm:pt modelId="{FA3ABAFE-0783-4F57-A015-B45ACC2121E6}" type="pres">
      <dgm:prSet presAssocID="{8E31EEBC-329C-4668-9751-DA630A15F403}" presName="sibTrans" presStyleCnt="0"/>
      <dgm:spPr/>
    </dgm:pt>
    <dgm:pt modelId="{B438A233-C948-4364-895B-1EA0B819F89B}" type="pres">
      <dgm:prSet presAssocID="{B0DF7FC0-4574-4432-9703-78EBC1744D59}" presName="composite" presStyleCnt="0"/>
      <dgm:spPr/>
    </dgm:pt>
    <dgm:pt modelId="{D7F2151E-EBDA-417D-ABE2-739A594AD323}" type="pres">
      <dgm:prSet presAssocID="{B0DF7FC0-4574-4432-9703-78EBC1744D59}" presName="rect1" presStyleLbl="trAlignAcc1" presStyleIdx="4" presStyleCnt="6">
        <dgm:presLayoutVars>
          <dgm:bulletEnabled val="1"/>
        </dgm:presLayoutVars>
      </dgm:prSet>
      <dgm:spPr/>
      <dgm:t>
        <a:bodyPr/>
        <a:lstStyle/>
        <a:p>
          <a:endParaRPr lang="zh-CN" altLang="en-US"/>
        </a:p>
      </dgm:t>
    </dgm:pt>
    <dgm:pt modelId="{60BDF859-667D-4F75-BC61-D60CBEADA0CC}" type="pres">
      <dgm:prSet presAssocID="{B0DF7FC0-4574-4432-9703-78EBC1744D59}" presName="rect2" presStyleLbl="fgImgPlace1" presStyleIdx="4" presStyleCnt="6"/>
      <dgm:spPr/>
    </dgm:pt>
    <dgm:pt modelId="{4602A8BC-0964-4893-BF95-F44386B3B356}" type="pres">
      <dgm:prSet presAssocID="{5ACD9E91-CF2A-4C41-A8F5-6CD800831EC0}" presName="sibTrans" presStyleCnt="0"/>
      <dgm:spPr/>
    </dgm:pt>
    <dgm:pt modelId="{E706E688-082B-4AD1-8013-0F081E93FEC5}" type="pres">
      <dgm:prSet presAssocID="{2F0FEEA9-CB77-4104-9A5D-176ACF09F188}" presName="composite" presStyleCnt="0"/>
      <dgm:spPr/>
    </dgm:pt>
    <dgm:pt modelId="{C07C4D3C-5F28-4517-BE46-476EB8EEBFD0}" type="pres">
      <dgm:prSet presAssocID="{2F0FEEA9-CB77-4104-9A5D-176ACF09F188}" presName="rect1" presStyleLbl="trAlignAcc1" presStyleIdx="5" presStyleCnt="6">
        <dgm:presLayoutVars>
          <dgm:bulletEnabled val="1"/>
        </dgm:presLayoutVars>
      </dgm:prSet>
      <dgm:spPr/>
      <dgm:t>
        <a:bodyPr/>
        <a:lstStyle/>
        <a:p>
          <a:endParaRPr lang="zh-CN" altLang="en-US"/>
        </a:p>
      </dgm:t>
    </dgm:pt>
    <dgm:pt modelId="{88B27AE4-C477-47E2-9995-61B51FC652FB}" type="pres">
      <dgm:prSet presAssocID="{2F0FEEA9-CB77-4104-9A5D-176ACF09F188}" presName="rect2" presStyleLbl="fgImgPlace1" presStyleIdx="5" presStyleCnt="6"/>
      <dgm:spPr/>
    </dgm:pt>
  </dgm:ptLst>
  <dgm:cxnLst>
    <dgm:cxn modelId="{D9E48F44-1258-45B2-A076-8174C034BCC2}" srcId="{A3EC319F-D6A8-4858-936A-26ADBBDF2D35}" destId="{2F0FEEA9-CB77-4104-9A5D-176ACF09F188}" srcOrd="5" destOrd="0" parTransId="{66965637-7C46-4B39-B25B-732C9560F3CD}" sibTransId="{D49CCA1C-5B3F-4EE6-86C4-6911086083F8}"/>
    <dgm:cxn modelId="{B254C92D-90FF-440E-9344-7F9282696E97}" srcId="{A3EC319F-D6A8-4858-936A-26ADBBDF2D35}" destId="{B0DF7FC0-4574-4432-9703-78EBC1744D59}" srcOrd="4" destOrd="0" parTransId="{697B7A3F-09D1-4098-BBB5-6C48FC639883}" sibTransId="{5ACD9E91-CF2A-4C41-A8F5-6CD800831EC0}"/>
    <dgm:cxn modelId="{E1E944C5-7D53-4349-9EEB-28DDF0EC7313}" srcId="{A3EC319F-D6A8-4858-936A-26ADBBDF2D35}" destId="{49BEBA9B-4074-4AE8-9D2D-0C98C6D4855D}" srcOrd="2" destOrd="0" parTransId="{3BB1634F-356D-4E5C-AD75-911B64AF916A}" sibTransId="{31B42156-D2A0-4A94-8DF8-7B0DF51CBD4D}"/>
    <dgm:cxn modelId="{4D4A665B-8F90-4A82-A7CE-336D824DE9B2}" type="presOf" srcId="{B0DF7FC0-4574-4432-9703-78EBC1744D59}" destId="{D7F2151E-EBDA-417D-ABE2-739A594AD323}" srcOrd="0" destOrd="0" presId="urn:microsoft.com/office/officeart/2008/layout/PictureStrips"/>
    <dgm:cxn modelId="{2BC73E3B-782A-4439-99AE-ED6B4C06B1E2}" type="presOf" srcId="{49BEBA9B-4074-4AE8-9D2D-0C98C6D4855D}" destId="{0714031F-D0A5-4429-AADC-4839E6C2D067}" srcOrd="0" destOrd="0" presId="urn:microsoft.com/office/officeart/2008/layout/PictureStrips"/>
    <dgm:cxn modelId="{66CAC43B-3EF1-47DF-9CEE-80ACCBD6E42D}" type="presOf" srcId="{043D6412-73CF-4C14-B2BA-FACDD061C8D4}" destId="{2B18A08A-6D07-4BA7-8634-58377F2334FF}" srcOrd="0" destOrd="0" presId="urn:microsoft.com/office/officeart/2008/layout/PictureStrips"/>
    <dgm:cxn modelId="{9F6A13B9-5918-483F-BC81-391DF0067AEE}" srcId="{A3EC319F-D6A8-4858-936A-26ADBBDF2D35}" destId="{043D6412-73CF-4C14-B2BA-FACDD061C8D4}" srcOrd="1" destOrd="0" parTransId="{3EB0680F-A360-47A6-849D-6430E20505D6}" sibTransId="{C4E173C0-DFF7-486F-BF40-B8F053DAC673}"/>
    <dgm:cxn modelId="{096374E1-71B1-4F66-A349-96247F86431E}" type="presOf" srcId="{E3274E90-B8D8-444B-9830-FCDFB204A038}" destId="{6EF6AD4E-66A5-47AF-863E-1DB42875D956}" srcOrd="0" destOrd="0" presId="urn:microsoft.com/office/officeart/2008/layout/PictureStrips"/>
    <dgm:cxn modelId="{4F08CC6D-F359-4687-BA76-4E6E4244A660}" srcId="{A3EC319F-D6A8-4858-936A-26ADBBDF2D35}" destId="{E3274E90-B8D8-444B-9830-FCDFB204A038}" srcOrd="0" destOrd="0" parTransId="{62F280C9-233A-4857-AD35-ACAD540DBD8E}" sibTransId="{56498F5A-E0A0-4041-85EC-D05B4EF1C153}"/>
    <dgm:cxn modelId="{3F72439C-F657-4AF1-837E-472174FF353F}" srcId="{A3EC319F-D6A8-4858-936A-26ADBBDF2D35}" destId="{80797D74-77F2-4583-8786-5BA5C8DD9400}" srcOrd="3" destOrd="0" parTransId="{EAEE4A2E-53B1-4F26-AFE3-C18AC791E397}" sibTransId="{8E31EEBC-329C-4668-9751-DA630A15F403}"/>
    <dgm:cxn modelId="{A785EEFE-DC10-47F9-BD91-67C5734E9049}" type="presOf" srcId="{2F0FEEA9-CB77-4104-9A5D-176ACF09F188}" destId="{C07C4D3C-5F28-4517-BE46-476EB8EEBFD0}" srcOrd="0" destOrd="0" presId="urn:microsoft.com/office/officeart/2008/layout/PictureStrips"/>
    <dgm:cxn modelId="{C2C31E5E-DDCA-4CAF-848D-D460EA08B581}" type="presOf" srcId="{A3EC319F-D6A8-4858-936A-26ADBBDF2D35}" destId="{8500E55A-8EB0-4725-A6DB-D4771842A64F}" srcOrd="0" destOrd="0" presId="urn:microsoft.com/office/officeart/2008/layout/PictureStrips"/>
    <dgm:cxn modelId="{831934D4-4348-4DAB-AE93-262D2E393B9C}" type="presOf" srcId="{80797D74-77F2-4583-8786-5BA5C8DD9400}" destId="{6AF32621-177E-4EF9-872B-7971BA14E86B}" srcOrd="0" destOrd="0" presId="urn:microsoft.com/office/officeart/2008/layout/PictureStrips"/>
    <dgm:cxn modelId="{7432BD07-DD1D-4EB2-A273-9E45B459591B}" type="presParOf" srcId="{8500E55A-8EB0-4725-A6DB-D4771842A64F}" destId="{CE3F9BDD-C772-482F-8F8D-D5716EB57CA8}" srcOrd="0" destOrd="0" presId="urn:microsoft.com/office/officeart/2008/layout/PictureStrips"/>
    <dgm:cxn modelId="{741E2C89-E54C-4B49-BD97-0896699325A4}" type="presParOf" srcId="{CE3F9BDD-C772-482F-8F8D-D5716EB57CA8}" destId="{6EF6AD4E-66A5-47AF-863E-1DB42875D956}" srcOrd="0" destOrd="0" presId="urn:microsoft.com/office/officeart/2008/layout/PictureStrips"/>
    <dgm:cxn modelId="{F5EBE4B2-7DE8-4229-928D-2A8076114BB0}" type="presParOf" srcId="{CE3F9BDD-C772-482F-8F8D-D5716EB57CA8}" destId="{D45E213F-3D1A-4019-89F0-1419B98B5493}" srcOrd="1" destOrd="0" presId="urn:microsoft.com/office/officeart/2008/layout/PictureStrips"/>
    <dgm:cxn modelId="{23DA3471-5E39-4B55-BF6B-C0047A0DC065}" type="presParOf" srcId="{8500E55A-8EB0-4725-A6DB-D4771842A64F}" destId="{A61F54BE-4799-4EF3-B803-D6176B9D4F7D}" srcOrd="1" destOrd="0" presId="urn:microsoft.com/office/officeart/2008/layout/PictureStrips"/>
    <dgm:cxn modelId="{EF6AFF27-28E7-4461-8497-D2FA441161D7}" type="presParOf" srcId="{8500E55A-8EB0-4725-A6DB-D4771842A64F}" destId="{1C2ED63F-BF57-449D-8FAF-83213F77B64A}" srcOrd="2" destOrd="0" presId="urn:microsoft.com/office/officeart/2008/layout/PictureStrips"/>
    <dgm:cxn modelId="{B3D56541-69A2-4B90-BACD-D1C72BF216C2}" type="presParOf" srcId="{1C2ED63F-BF57-449D-8FAF-83213F77B64A}" destId="{2B18A08A-6D07-4BA7-8634-58377F2334FF}" srcOrd="0" destOrd="0" presId="urn:microsoft.com/office/officeart/2008/layout/PictureStrips"/>
    <dgm:cxn modelId="{3FA9505E-81B6-4395-AE23-FE49F9197402}" type="presParOf" srcId="{1C2ED63F-BF57-449D-8FAF-83213F77B64A}" destId="{10AF09C4-97B2-4840-A37D-8BD555BDF6FF}" srcOrd="1" destOrd="0" presId="urn:microsoft.com/office/officeart/2008/layout/PictureStrips"/>
    <dgm:cxn modelId="{769B7D42-E203-472F-B43B-B8467A574A2A}" type="presParOf" srcId="{8500E55A-8EB0-4725-A6DB-D4771842A64F}" destId="{FCF4F6F5-61EF-43F2-943F-F9128B6607B4}" srcOrd="3" destOrd="0" presId="urn:microsoft.com/office/officeart/2008/layout/PictureStrips"/>
    <dgm:cxn modelId="{6BC478D3-C557-4327-A547-FEFD1CB38772}" type="presParOf" srcId="{8500E55A-8EB0-4725-A6DB-D4771842A64F}" destId="{E41DEB33-9F1C-46C2-B6E0-FC1C8A4482C8}" srcOrd="4" destOrd="0" presId="urn:microsoft.com/office/officeart/2008/layout/PictureStrips"/>
    <dgm:cxn modelId="{FB4EF52D-1171-4D73-8060-096C1E10CC77}" type="presParOf" srcId="{E41DEB33-9F1C-46C2-B6E0-FC1C8A4482C8}" destId="{0714031F-D0A5-4429-AADC-4839E6C2D067}" srcOrd="0" destOrd="0" presId="urn:microsoft.com/office/officeart/2008/layout/PictureStrips"/>
    <dgm:cxn modelId="{EC836825-700F-44A8-B94B-17AB80B46D3D}" type="presParOf" srcId="{E41DEB33-9F1C-46C2-B6E0-FC1C8A4482C8}" destId="{6E58EBD8-F083-49C2-B37B-90FD741007BE}" srcOrd="1" destOrd="0" presId="urn:microsoft.com/office/officeart/2008/layout/PictureStrips"/>
    <dgm:cxn modelId="{546C1E33-28DE-4202-AC85-263C54F0CB85}" type="presParOf" srcId="{8500E55A-8EB0-4725-A6DB-D4771842A64F}" destId="{0EB1095E-6FAF-4A12-B5F2-86244296E240}" srcOrd="5" destOrd="0" presId="urn:microsoft.com/office/officeart/2008/layout/PictureStrips"/>
    <dgm:cxn modelId="{F564D558-21D4-4E7E-A56F-A39CB209AF26}" type="presParOf" srcId="{8500E55A-8EB0-4725-A6DB-D4771842A64F}" destId="{F5AAD02A-6697-4EE2-A93F-C927281837AD}" srcOrd="6" destOrd="0" presId="urn:microsoft.com/office/officeart/2008/layout/PictureStrips"/>
    <dgm:cxn modelId="{C01274C8-3D36-4226-8AD2-CBA9AEDE4C9D}" type="presParOf" srcId="{F5AAD02A-6697-4EE2-A93F-C927281837AD}" destId="{6AF32621-177E-4EF9-872B-7971BA14E86B}" srcOrd="0" destOrd="0" presId="urn:microsoft.com/office/officeart/2008/layout/PictureStrips"/>
    <dgm:cxn modelId="{E2497F67-E365-4CAB-AEDB-CE795F7C7129}" type="presParOf" srcId="{F5AAD02A-6697-4EE2-A93F-C927281837AD}" destId="{B5EE47DB-CD19-489F-941F-8A5E27895FE5}" srcOrd="1" destOrd="0" presId="urn:microsoft.com/office/officeart/2008/layout/PictureStrips"/>
    <dgm:cxn modelId="{3CFD4B9C-706D-478B-8BC5-9869AE81C197}" type="presParOf" srcId="{8500E55A-8EB0-4725-A6DB-D4771842A64F}" destId="{FA3ABAFE-0783-4F57-A015-B45ACC2121E6}" srcOrd="7" destOrd="0" presId="urn:microsoft.com/office/officeart/2008/layout/PictureStrips"/>
    <dgm:cxn modelId="{DA9BC61B-AC8D-493C-883E-1A56C39249F8}" type="presParOf" srcId="{8500E55A-8EB0-4725-A6DB-D4771842A64F}" destId="{B438A233-C948-4364-895B-1EA0B819F89B}" srcOrd="8" destOrd="0" presId="urn:microsoft.com/office/officeart/2008/layout/PictureStrips"/>
    <dgm:cxn modelId="{250DF34A-7A31-4C68-BD77-76AE7A759767}" type="presParOf" srcId="{B438A233-C948-4364-895B-1EA0B819F89B}" destId="{D7F2151E-EBDA-417D-ABE2-739A594AD323}" srcOrd="0" destOrd="0" presId="urn:microsoft.com/office/officeart/2008/layout/PictureStrips"/>
    <dgm:cxn modelId="{85023E92-55DC-48E0-A35A-5EFA866F69F4}" type="presParOf" srcId="{B438A233-C948-4364-895B-1EA0B819F89B}" destId="{60BDF859-667D-4F75-BC61-D60CBEADA0CC}" srcOrd="1" destOrd="0" presId="urn:microsoft.com/office/officeart/2008/layout/PictureStrips"/>
    <dgm:cxn modelId="{EE1DDEC0-24C9-464B-BC1E-4FF70855C6B1}" type="presParOf" srcId="{8500E55A-8EB0-4725-A6DB-D4771842A64F}" destId="{4602A8BC-0964-4893-BF95-F44386B3B356}" srcOrd="9" destOrd="0" presId="urn:microsoft.com/office/officeart/2008/layout/PictureStrips"/>
    <dgm:cxn modelId="{CC37B297-9EDE-4F2E-987C-379A9A823B56}" type="presParOf" srcId="{8500E55A-8EB0-4725-A6DB-D4771842A64F}" destId="{E706E688-082B-4AD1-8013-0F081E93FEC5}" srcOrd="10" destOrd="0" presId="urn:microsoft.com/office/officeart/2008/layout/PictureStrips"/>
    <dgm:cxn modelId="{66BAAE7D-726E-4EC5-B861-94855B09AE1A}" type="presParOf" srcId="{E706E688-082B-4AD1-8013-0F081E93FEC5}" destId="{C07C4D3C-5F28-4517-BE46-476EB8EEBFD0}" srcOrd="0" destOrd="0" presId="urn:microsoft.com/office/officeart/2008/layout/PictureStrips"/>
    <dgm:cxn modelId="{CE5F1FB9-4FB8-42F7-B94F-2BC9D911A118}" type="presParOf" srcId="{E706E688-082B-4AD1-8013-0F081E93FEC5}" destId="{88B27AE4-C477-47E2-9995-61B51FC652FB}" srcOrd="1" destOrd="0" presId="urn:microsoft.com/office/officeart/2008/layout/PictureStrips"/>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24985F3-8E63-48F3-A7F8-021CF6DE04FE}"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1EAC2393-FA7E-40A2-9AE8-AE7916F0EB7D}">
      <dgm:prSet phldrT="[文本]"/>
      <dgm:spPr/>
      <dgm:t>
        <a:bodyPr/>
        <a:lstStyle/>
        <a:p>
          <a:r>
            <a:rPr lang="zh-CN" altLang="en-US" dirty="0" smtClean="0"/>
            <a:t>敏捷</a:t>
          </a:r>
          <a:endParaRPr lang="zh-CN" altLang="en-US" dirty="0"/>
        </a:p>
      </dgm:t>
    </dgm:pt>
    <dgm:pt modelId="{7FC0568D-BCF8-4463-BDCA-38EC3586C34E}" type="parTrans" cxnId="{EEA18CA0-4E35-41C0-8E27-26B1265A1CDB}">
      <dgm:prSet/>
      <dgm:spPr/>
      <dgm:t>
        <a:bodyPr/>
        <a:lstStyle/>
        <a:p>
          <a:endParaRPr lang="zh-CN" altLang="en-US"/>
        </a:p>
      </dgm:t>
    </dgm:pt>
    <dgm:pt modelId="{7E14B47A-453B-42A3-8BC8-2A420DA93A2B}" type="sibTrans" cxnId="{EEA18CA0-4E35-41C0-8E27-26B1265A1CDB}">
      <dgm:prSet/>
      <dgm:spPr/>
      <dgm:t>
        <a:bodyPr/>
        <a:lstStyle/>
        <a:p>
          <a:endParaRPr lang="zh-CN" altLang="en-US"/>
        </a:p>
      </dgm:t>
    </dgm:pt>
    <dgm:pt modelId="{6AA72709-896E-4162-954D-20D7DB309D5C}">
      <dgm:prSet phldrT="[文本]"/>
      <dgm:spPr/>
      <dgm:t>
        <a:bodyPr/>
        <a:lstStyle/>
        <a:p>
          <a:r>
            <a:rPr lang="zh-CN" altLang="en-US" dirty="0" smtClean="0"/>
            <a:t>稳健</a:t>
          </a:r>
          <a:endParaRPr lang="zh-CN" altLang="en-US" dirty="0"/>
        </a:p>
      </dgm:t>
    </dgm:pt>
    <dgm:pt modelId="{00A8CC9F-50CA-4603-8744-7321DE85236C}" type="parTrans" cxnId="{365448AD-864B-4925-8DDB-8CDA24444143}">
      <dgm:prSet/>
      <dgm:spPr/>
      <dgm:t>
        <a:bodyPr/>
        <a:lstStyle/>
        <a:p>
          <a:endParaRPr lang="zh-CN" altLang="en-US"/>
        </a:p>
      </dgm:t>
    </dgm:pt>
    <dgm:pt modelId="{91670510-92F2-4E2F-95B5-D124240CD90C}" type="sibTrans" cxnId="{365448AD-864B-4925-8DDB-8CDA24444143}">
      <dgm:prSet/>
      <dgm:spPr/>
      <dgm:t>
        <a:bodyPr/>
        <a:lstStyle/>
        <a:p>
          <a:endParaRPr lang="zh-CN" altLang="en-US"/>
        </a:p>
      </dgm:t>
    </dgm:pt>
    <dgm:pt modelId="{36502892-AA1E-4CF5-9E9E-FA245989E8C4}">
      <dgm:prSet phldrT="[文本]"/>
      <dgm:spPr/>
      <dgm:t>
        <a:bodyPr/>
        <a:lstStyle/>
        <a:p>
          <a:r>
            <a:rPr lang="zh-CN" altLang="en-US" dirty="0" smtClean="0"/>
            <a:t>坚毅</a:t>
          </a:r>
          <a:endParaRPr lang="zh-CN" altLang="en-US" dirty="0"/>
        </a:p>
      </dgm:t>
    </dgm:pt>
    <dgm:pt modelId="{8833A88A-E726-43FD-B605-C60BE9B7509A}" type="parTrans" cxnId="{51D95A83-A94C-4D2C-B29C-3657EC2F6A92}">
      <dgm:prSet/>
      <dgm:spPr/>
      <dgm:t>
        <a:bodyPr/>
        <a:lstStyle/>
        <a:p>
          <a:endParaRPr lang="zh-CN" altLang="en-US"/>
        </a:p>
      </dgm:t>
    </dgm:pt>
    <dgm:pt modelId="{710168DF-E0A2-4520-A386-F74DD1884F7C}" type="sibTrans" cxnId="{51D95A83-A94C-4D2C-B29C-3657EC2F6A92}">
      <dgm:prSet/>
      <dgm:spPr/>
      <dgm:t>
        <a:bodyPr/>
        <a:lstStyle/>
        <a:p>
          <a:endParaRPr lang="zh-CN" altLang="en-US"/>
        </a:p>
      </dgm:t>
    </dgm:pt>
    <dgm:pt modelId="{9BD10E79-E746-4E7A-BF02-E884FB6185EE}">
      <dgm:prSet phldrT="[文本]"/>
      <dgm:spPr/>
      <dgm:t>
        <a:bodyPr/>
        <a:lstStyle/>
        <a:p>
          <a:r>
            <a:rPr lang="zh-CN" altLang="en-US" dirty="0" smtClean="0"/>
            <a:t>幽默</a:t>
          </a:r>
          <a:endParaRPr lang="zh-CN" altLang="en-US" dirty="0"/>
        </a:p>
      </dgm:t>
    </dgm:pt>
    <dgm:pt modelId="{55BAD2A9-0624-4CE1-944B-A840F524696C}" type="parTrans" cxnId="{A3057783-EC90-4126-B6E6-C9C3493F4A09}">
      <dgm:prSet/>
      <dgm:spPr/>
      <dgm:t>
        <a:bodyPr/>
        <a:lstStyle/>
        <a:p>
          <a:endParaRPr lang="zh-CN" altLang="en-US"/>
        </a:p>
      </dgm:t>
    </dgm:pt>
    <dgm:pt modelId="{9D01A0F6-C3AF-4E86-B0EC-A3873E1F202F}" type="sibTrans" cxnId="{A3057783-EC90-4126-B6E6-C9C3493F4A09}">
      <dgm:prSet/>
      <dgm:spPr/>
      <dgm:t>
        <a:bodyPr/>
        <a:lstStyle/>
        <a:p>
          <a:endParaRPr lang="zh-CN" altLang="en-US"/>
        </a:p>
      </dgm:t>
    </dgm:pt>
    <dgm:pt modelId="{FD2200E0-8C0C-4045-8291-0A9131A3631B}">
      <dgm:prSet phldrT="[文本]"/>
      <dgm:spPr/>
      <dgm:t>
        <a:bodyPr/>
        <a:lstStyle/>
        <a:p>
          <a:r>
            <a:rPr lang="zh-CN" altLang="en-US" dirty="0" smtClean="0"/>
            <a:t>自制</a:t>
          </a:r>
          <a:endParaRPr lang="zh-CN" altLang="en-US" dirty="0"/>
        </a:p>
      </dgm:t>
    </dgm:pt>
    <dgm:pt modelId="{08781251-6C71-4981-A52B-A5A12446B7C0}" type="parTrans" cxnId="{5ECA92A0-EDD5-4CCD-A919-44E5260E1A48}">
      <dgm:prSet/>
      <dgm:spPr/>
      <dgm:t>
        <a:bodyPr/>
        <a:lstStyle/>
        <a:p>
          <a:endParaRPr lang="zh-CN" altLang="en-US"/>
        </a:p>
      </dgm:t>
    </dgm:pt>
    <dgm:pt modelId="{21FE7C8C-5E66-4619-AC59-FCCEB9989204}" type="sibTrans" cxnId="{5ECA92A0-EDD5-4CCD-A919-44E5260E1A48}">
      <dgm:prSet/>
      <dgm:spPr/>
      <dgm:t>
        <a:bodyPr/>
        <a:lstStyle/>
        <a:p>
          <a:endParaRPr lang="zh-CN" altLang="en-US"/>
        </a:p>
      </dgm:t>
    </dgm:pt>
    <dgm:pt modelId="{D21AEAE2-3D21-4DD1-9B87-4513D1C22545}">
      <dgm:prSet/>
      <dgm:spPr/>
      <dgm:t>
        <a:bodyPr/>
        <a:lstStyle/>
        <a:p>
          <a:r>
            <a:rPr lang="zh-CN" altLang="en-US" dirty="0" smtClean="0"/>
            <a:t>开朗</a:t>
          </a:r>
          <a:endParaRPr lang="zh-CN" altLang="en-US" dirty="0"/>
        </a:p>
      </dgm:t>
    </dgm:pt>
    <dgm:pt modelId="{F68B4C1D-0265-4687-9DA3-4D0F0798D2FA}" type="parTrans" cxnId="{64E3C174-5DC0-4869-B0D2-A80ED3E7D003}">
      <dgm:prSet/>
      <dgm:spPr/>
      <dgm:t>
        <a:bodyPr/>
        <a:lstStyle/>
        <a:p>
          <a:endParaRPr lang="zh-CN" altLang="en-US"/>
        </a:p>
      </dgm:t>
    </dgm:pt>
    <dgm:pt modelId="{F474E55D-AE87-43F3-8948-18FB2EFC58A4}" type="sibTrans" cxnId="{64E3C174-5DC0-4869-B0D2-A80ED3E7D003}">
      <dgm:prSet/>
      <dgm:spPr/>
      <dgm:t>
        <a:bodyPr/>
        <a:lstStyle/>
        <a:p>
          <a:endParaRPr lang="zh-CN" altLang="en-US"/>
        </a:p>
      </dgm:t>
    </dgm:pt>
    <dgm:pt modelId="{DF72D01F-1433-4371-8C1E-9B317F76A04E}" type="pres">
      <dgm:prSet presAssocID="{624985F3-8E63-48F3-A7F8-021CF6DE04FE}" presName="cycle" presStyleCnt="0">
        <dgm:presLayoutVars>
          <dgm:dir/>
          <dgm:resizeHandles val="exact"/>
        </dgm:presLayoutVars>
      </dgm:prSet>
      <dgm:spPr/>
      <dgm:t>
        <a:bodyPr/>
        <a:lstStyle/>
        <a:p>
          <a:endParaRPr lang="zh-CN" altLang="en-US"/>
        </a:p>
      </dgm:t>
    </dgm:pt>
    <dgm:pt modelId="{8ADA21C4-79F1-4D3D-9971-F9604D484E1D}" type="pres">
      <dgm:prSet presAssocID="{D21AEAE2-3D21-4DD1-9B87-4513D1C22545}" presName="node" presStyleLbl="node1" presStyleIdx="0" presStyleCnt="6">
        <dgm:presLayoutVars>
          <dgm:bulletEnabled val="1"/>
        </dgm:presLayoutVars>
      </dgm:prSet>
      <dgm:spPr/>
      <dgm:t>
        <a:bodyPr/>
        <a:lstStyle/>
        <a:p>
          <a:endParaRPr lang="zh-CN" altLang="en-US"/>
        </a:p>
      </dgm:t>
    </dgm:pt>
    <dgm:pt modelId="{B1ED0828-BDFF-452E-A8DA-80B8A08F2DAB}" type="pres">
      <dgm:prSet presAssocID="{F474E55D-AE87-43F3-8948-18FB2EFC58A4}" presName="sibTrans" presStyleLbl="sibTrans2D1" presStyleIdx="0" presStyleCnt="6"/>
      <dgm:spPr/>
      <dgm:t>
        <a:bodyPr/>
        <a:lstStyle/>
        <a:p>
          <a:endParaRPr lang="zh-CN" altLang="en-US"/>
        </a:p>
      </dgm:t>
    </dgm:pt>
    <dgm:pt modelId="{4270C943-A267-41EC-8120-90B20DBF0DAE}" type="pres">
      <dgm:prSet presAssocID="{F474E55D-AE87-43F3-8948-18FB2EFC58A4}" presName="connectorText" presStyleLbl="sibTrans2D1" presStyleIdx="0" presStyleCnt="6"/>
      <dgm:spPr/>
      <dgm:t>
        <a:bodyPr/>
        <a:lstStyle/>
        <a:p>
          <a:endParaRPr lang="zh-CN" altLang="en-US"/>
        </a:p>
      </dgm:t>
    </dgm:pt>
    <dgm:pt modelId="{AAD3315E-1760-47AB-B6F3-807B56BE9FD9}" type="pres">
      <dgm:prSet presAssocID="{1EAC2393-FA7E-40A2-9AE8-AE7916F0EB7D}" presName="node" presStyleLbl="node1" presStyleIdx="1" presStyleCnt="6">
        <dgm:presLayoutVars>
          <dgm:bulletEnabled val="1"/>
        </dgm:presLayoutVars>
      </dgm:prSet>
      <dgm:spPr/>
      <dgm:t>
        <a:bodyPr/>
        <a:lstStyle/>
        <a:p>
          <a:endParaRPr lang="zh-CN" altLang="en-US"/>
        </a:p>
      </dgm:t>
    </dgm:pt>
    <dgm:pt modelId="{B3558B23-2093-4DFB-B58A-8FC39FC35272}" type="pres">
      <dgm:prSet presAssocID="{7E14B47A-453B-42A3-8BC8-2A420DA93A2B}" presName="sibTrans" presStyleLbl="sibTrans2D1" presStyleIdx="1" presStyleCnt="6"/>
      <dgm:spPr/>
      <dgm:t>
        <a:bodyPr/>
        <a:lstStyle/>
        <a:p>
          <a:endParaRPr lang="zh-CN" altLang="en-US"/>
        </a:p>
      </dgm:t>
    </dgm:pt>
    <dgm:pt modelId="{A5938586-5013-48D9-8275-5A00BFD666FE}" type="pres">
      <dgm:prSet presAssocID="{7E14B47A-453B-42A3-8BC8-2A420DA93A2B}" presName="connectorText" presStyleLbl="sibTrans2D1" presStyleIdx="1" presStyleCnt="6"/>
      <dgm:spPr/>
      <dgm:t>
        <a:bodyPr/>
        <a:lstStyle/>
        <a:p>
          <a:endParaRPr lang="zh-CN" altLang="en-US"/>
        </a:p>
      </dgm:t>
    </dgm:pt>
    <dgm:pt modelId="{F07D3BC0-8B66-4587-B5C6-99DF8BBD36FF}" type="pres">
      <dgm:prSet presAssocID="{6AA72709-896E-4162-954D-20D7DB309D5C}" presName="node" presStyleLbl="node1" presStyleIdx="2" presStyleCnt="6">
        <dgm:presLayoutVars>
          <dgm:bulletEnabled val="1"/>
        </dgm:presLayoutVars>
      </dgm:prSet>
      <dgm:spPr/>
      <dgm:t>
        <a:bodyPr/>
        <a:lstStyle/>
        <a:p>
          <a:endParaRPr lang="zh-CN" altLang="en-US"/>
        </a:p>
      </dgm:t>
    </dgm:pt>
    <dgm:pt modelId="{33B80DB2-2811-49CC-8C75-958EB3612A39}" type="pres">
      <dgm:prSet presAssocID="{91670510-92F2-4E2F-95B5-D124240CD90C}" presName="sibTrans" presStyleLbl="sibTrans2D1" presStyleIdx="2" presStyleCnt="6"/>
      <dgm:spPr/>
      <dgm:t>
        <a:bodyPr/>
        <a:lstStyle/>
        <a:p>
          <a:endParaRPr lang="zh-CN" altLang="en-US"/>
        </a:p>
      </dgm:t>
    </dgm:pt>
    <dgm:pt modelId="{739F376E-072F-4D8D-9737-3C7E1493F6DA}" type="pres">
      <dgm:prSet presAssocID="{91670510-92F2-4E2F-95B5-D124240CD90C}" presName="connectorText" presStyleLbl="sibTrans2D1" presStyleIdx="2" presStyleCnt="6"/>
      <dgm:spPr/>
      <dgm:t>
        <a:bodyPr/>
        <a:lstStyle/>
        <a:p>
          <a:endParaRPr lang="zh-CN" altLang="en-US"/>
        </a:p>
      </dgm:t>
    </dgm:pt>
    <dgm:pt modelId="{65D1A8B9-9AAC-4FBE-995A-9D509E589CC8}" type="pres">
      <dgm:prSet presAssocID="{36502892-AA1E-4CF5-9E9E-FA245989E8C4}" presName="node" presStyleLbl="node1" presStyleIdx="3" presStyleCnt="6">
        <dgm:presLayoutVars>
          <dgm:bulletEnabled val="1"/>
        </dgm:presLayoutVars>
      </dgm:prSet>
      <dgm:spPr/>
      <dgm:t>
        <a:bodyPr/>
        <a:lstStyle/>
        <a:p>
          <a:endParaRPr lang="zh-CN" altLang="en-US"/>
        </a:p>
      </dgm:t>
    </dgm:pt>
    <dgm:pt modelId="{79FB6734-A631-4B3D-8467-4C5643512044}" type="pres">
      <dgm:prSet presAssocID="{710168DF-E0A2-4520-A386-F74DD1884F7C}" presName="sibTrans" presStyleLbl="sibTrans2D1" presStyleIdx="3" presStyleCnt="6"/>
      <dgm:spPr/>
      <dgm:t>
        <a:bodyPr/>
        <a:lstStyle/>
        <a:p>
          <a:endParaRPr lang="zh-CN" altLang="en-US"/>
        </a:p>
      </dgm:t>
    </dgm:pt>
    <dgm:pt modelId="{3FF01641-19B9-45E5-B5A8-31843307F0F4}" type="pres">
      <dgm:prSet presAssocID="{710168DF-E0A2-4520-A386-F74DD1884F7C}" presName="connectorText" presStyleLbl="sibTrans2D1" presStyleIdx="3" presStyleCnt="6"/>
      <dgm:spPr/>
      <dgm:t>
        <a:bodyPr/>
        <a:lstStyle/>
        <a:p>
          <a:endParaRPr lang="zh-CN" altLang="en-US"/>
        </a:p>
      </dgm:t>
    </dgm:pt>
    <dgm:pt modelId="{887121E5-2438-40BA-80E3-6B7364505E6F}" type="pres">
      <dgm:prSet presAssocID="{9BD10E79-E746-4E7A-BF02-E884FB6185EE}" presName="node" presStyleLbl="node1" presStyleIdx="4" presStyleCnt="6">
        <dgm:presLayoutVars>
          <dgm:bulletEnabled val="1"/>
        </dgm:presLayoutVars>
      </dgm:prSet>
      <dgm:spPr/>
      <dgm:t>
        <a:bodyPr/>
        <a:lstStyle/>
        <a:p>
          <a:endParaRPr lang="zh-CN" altLang="en-US"/>
        </a:p>
      </dgm:t>
    </dgm:pt>
    <dgm:pt modelId="{23E10AD3-D006-44BF-B1A3-5D326910D68D}" type="pres">
      <dgm:prSet presAssocID="{9D01A0F6-C3AF-4E86-B0EC-A3873E1F202F}" presName="sibTrans" presStyleLbl="sibTrans2D1" presStyleIdx="4" presStyleCnt="6"/>
      <dgm:spPr/>
      <dgm:t>
        <a:bodyPr/>
        <a:lstStyle/>
        <a:p>
          <a:endParaRPr lang="zh-CN" altLang="en-US"/>
        </a:p>
      </dgm:t>
    </dgm:pt>
    <dgm:pt modelId="{D69A05E5-6BB2-475E-8B7E-4FBF56E4A5D5}" type="pres">
      <dgm:prSet presAssocID="{9D01A0F6-C3AF-4E86-B0EC-A3873E1F202F}" presName="connectorText" presStyleLbl="sibTrans2D1" presStyleIdx="4" presStyleCnt="6"/>
      <dgm:spPr/>
      <dgm:t>
        <a:bodyPr/>
        <a:lstStyle/>
        <a:p>
          <a:endParaRPr lang="zh-CN" altLang="en-US"/>
        </a:p>
      </dgm:t>
    </dgm:pt>
    <dgm:pt modelId="{F70B72A6-5971-4F32-A94B-CE95829FBA13}" type="pres">
      <dgm:prSet presAssocID="{FD2200E0-8C0C-4045-8291-0A9131A3631B}" presName="node" presStyleLbl="node1" presStyleIdx="5" presStyleCnt="6">
        <dgm:presLayoutVars>
          <dgm:bulletEnabled val="1"/>
        </dgm:presLayoutVars>
      </dgm:prSet>
      <dgm:spPr/>
      <dgm:t>
        <a:bodyPr/>
        <a:lstStyle/>
        <a:p>
          <a:endParaRPr lang="zh-CN" altLang="en-US"/>
        </a:p>
      </dgm:t>
    </dgm:pt>
    <dgm:pt modelId="{98143A06-51AF-4695-ACD1-69E36325CFB1}" type="pres">
      <dgm:prSet presAssocID="{21FE7C8C-5E66-4619-AC59-FCCEB9989204}" presName="sibTrans" presStyleLbl="sibTrans2D1" presStyleIdx="5" presStyleCnt="6"/>
      <dgm:spPr/>
      <dgm:t>
        <a:bodyPr/>
        <a:lstStyle/>
        <a:p>
          <a:endParaRPr lang="zh-CN" altLang="en-US"/>
        </a:p>
      </dgm:t>
    </dgm:pt>
    <dgm:pt modelId="{0EB611C0-E11D-48CE-A20D-08D835D7C53B}" type="pres">
      <dgm:prSet presAssocID="{21FE7C8C-5E66-4619-AC59-FCCEB9989204}" presName="connectorText" presStyleLbl="sibTrans2D1" presStyleIdx="5" presStyleCnt="6"/>
      <dgm:spPr/>
      <dgm:t>
        <a:bodyPr/>
        <a:lstStyle/>
        <a:p>
          <a:endParaRPr lang="zh-CN" altLang="en-US"/>
        </a:p>
      </dgm:t>
    </dgm:pt>
  </dgm:ptLst>
  <dgm:cxnLst>
    <dgm:cxn modelId="{8EACC86E-DB9A-4D6D-BF7D-20D6613AE76E}" type="presOf" srcId="{7E14B47A-453B-42A3-8BC8-2A420DA93A2B}" destId="{B3558B23-2093-4DFB-B58A-8FC39FC35272}" srcOrd="0" destOrd="0" presId="urn:microsoft.com/office/officeart/2005/8/layout/cycle2"/>
    <dgm:cxn modelId="{2D532A56-3B02-4584-B37D-B7C5C45A21F2}" type="presOf" srcId="{710168DF-E0A2-4520-A386-F74DD1884F7C}" destId="{79FB6734-A631-4B3D-8467-4C5643512044}" srcOrd="0" destOrd="0" presId="urn:microsoft.com/office/officeart/2005/8/layout/cycle2"/>
    <dgm:cxn modelId="{518FA04F-C73F-48CE-B4F3-C9C57C28493A}" type="presOf" srcId="{91670510-92F2-4E2F-95B5-D124240CD90C}" destId="{33B80DB2-2811-49CC-8C75-958EB3612A39}" srcOrd="0" destOrd="0" presId="urn:microsoft.com/office/officeart/2005/8/layout/cycle2"/>
    <dgm:cxn modelId="{A3057783-EC90-4126-B6E6-C9C3493F4A09}" srcId="{624985F3-8E63-48F3-A7F8-021CF6DE04FE}" destId="{9BD10E79-E746-4E7A-BF02-E884FB6185EE}" srcOrd="4" destOrd="0" parTransId="{55BAD2A9-0624-4CE1-944B-A840F524696C}" sibTransId="{9D01A0F6-C3AF-4E86-B0EC-A3873E1F202F}"/>
    <dgm:cxn modelId="{4F462198-7E14-4BAD-BFAE-0339D37EF982}" type="presOf" srcId="{FD2200E0-8C0C-4045-8291-0A9131A3631B}" destId="{F70B72A6-5971-4F32-A94B-CE95829FBA13}" srcOrd="0" destOrd="0" presId="urn:microsoft.com/office/officeart/2005/8/layout/cycle2"/>
    <dgm:cxn modelId="{31DB5F82-2963-49B1-B514-F9160019B752}" type="presOf" srcId="{6AA72709-896E-4162-954D-20D7DB309D5C}" destId="{F07D3BC0-8B66-4587-B5C6-99DF8BBD36FF}" srcOrd="0" destOrd="0" presId="urn:microsoft.com/office/officeart/2005/8/layout/cycle2"/>
    <dgm:cxn modelId="{908FCA6F-FCF1-4533-AC70-D05374B004A8}" type="presOf" srcId="{F474E55D-AE87-43F3-8948-18FB2EFC58A4}" destId="{B1ED0828-BDFF-452E-A8DA-80B8A08F2DAB}" srcOrd="0" destOrd="0" presId="urn:microsoft.com/office/officeart/2005/8/layout/cycle2"/>
    <dgm:cxn modelId="{F28FBDBB-A58B-49A1-ADDE-A9E21C82A2D1}" type="presOf" srcId="{9D01A0F6-C3AF-4E86-B0EC-A3873E1F202F}" destId="{D69A05E5-6BB2-475E-8B7E-4FBF56E4A5D5}" srcOrd="1" destOrd="0" presId="urn:microsoft.com/office/officeart/2005/8/layout/cycle2"/>
    <dgm:cxn modelId="{6A2B4470-072D-4344-A595-BF6E40DB6606}" type="presOf" srcId="{624985F3-8E63-48F3-A7F8-021CF6DE04FE}" destId="{DF72D01F-1433-4371-8C1E-9B317F76A04E}" srcOrd="0" destOrd="0" presId="urn:microsoft.com/office/officeart/2005/8/layout/cycle2"/>
    <dgm:cxn modelId="{2B17D705-C081-4C03-A314-82960FC03DD6}" type="presOf" srcId="{9D01A0F6-C3AF-4E86-B0EC-A3873E1F202F}" destId="{23E10AD3-D006-44BF-B1A3-5D326910D68D}" srcOrd="0" destOrd="0" presId="urn:microsoft.com/office/officeart/2005/8/layout/cycle2"/>
    <dgm:cxn modelId="{AD1E2A45-0EE3-40C1-95B8-36C57531E86B}" type="presOf" srcId="{91670510-92F2-4E2F-95B5-D124240CD90C}" destId="{739F376E-072F-4D8D-9737-3C7E1493F6DA}" srcOrd="1" destOrd="0" presId="urn:microsoft.com/office/officeart/2005/8/layout/cycle2"/>
    <dgm:cxn modelId="{5ECA92A0-EDD5-4CCD-A919-44E5260E1A48}" srcId="{624985F3-8E63-48F3-A7F8-021CF6DE04FE}" destId="{FD2200E0-8C0C-4045-8291-0A9131A3631B}" srcOrd="5" destOrd="0" parTransId="{08781251-6C71-4981-A52B-A5A12446B7C0}" sibTransId="{21FE7C8C-5E66-4619-AC59-FCCEB9989204}"/>
    <dgm:cxn modelId="{5563C57D-D628-4CD5-9C85-FBEA4017A347}" type="presOf" srcId="{D21AEAE2-3D21-4DD1-9B87-4513D1C22545}" destId="{8ADA21C4-79F1-4D3D-9971-F9604D484E1D}" srcOrd="0" destOrd="0" presId="urn:microsoft.com/office/officeart/2005/8/layout/cycle2"/>
    <dgm:cxn modelId="{74CB9AFD-D8AF-4DF8-89FD-71791B6CB394}" type="presOf" srcId="{1EAC2393-FA7E-40A2-9AE8-AE7916F0EB7D}" destId="{AAD3315E-1760-47AB-B6F3-807B56BE9FD9}" srcOrd="0" destOrd="0" presId="urn:microsoft.com/office/officeart/2005/8/layout/cycle2"/>
    <dgm:cxn modelId="{E598AB4B-5C8D-401F-ADFE-7445AD79E684}" type="presOf" srcId="{21FE7C8C-5E66-4619-AC59-FCCEB9989204}" destId="{98143A06-51AF-4695-ACD1-69E36325CFB1}" srcOrd="0" destOrd="0" presId="urn:microsoft.com/office/officeart/2005/8/layout/cycle2"/>
    <dgm:cxn modelId="{32E9E019-FDA8-4CB6-AB1D-6DB6A38A0ACE}" type="presOf" srcId="{36502892-AA1E-4CF5-9E9E-FA245989E8C4}" destId="{65D1A8B9-9AAC-4FBE-995A-9D509E589CC8}" srcOrd="0" destOrd="0" presId="urn:microsoft.com/office/officeart/2005/8/layout/cycle2"/>
    <dgm:cxn modelId="{64E3C174-5DC0-4869-B0D2-A80ED3E7D003}" srcId="{624985F3-8E63-48F3-A7F8-021CF6DE04FE}" destId="{D21AEAE2-3D21-4DD1-9B87-4513D1C22545}" srcOrd="0" destOrd="0" parTransId="{F68B4C1D-0265-4687-9DA3-4D0F0798D2FA}" sibTransId="{F474E55D-AE87-43F3-8948-18FB2EFC58A4}"/>
    <dgm:cxn modelId="{754973CA-656A-455B-ABD4-B09B1D1FBD09}" type="presOf" srcId="{9BD10E79-E746-4E7A-BF02-E884FB6185EE}" destId="{887121E5-2438-40BA-80E3-6B7364505E6F}" srcOrd="0" destOrd="0" presId="urn:microsoft.com/office/officeart/2005/8/layout/cycle2"/>
    <dgm:cxn modelId="{8E037F7D-E9D2-475D-BCB0-38D93FB02002}" type="presOf" srcId="{7E14B47A-453B-42A3-8BC8-2A420DA93A2B}" destId="{A5938586-5013-48D9-8275-5A00BFD666FE}" srcOrd="1" destOrd="0" presId="urn:microsoft.com/office/officeart/2005/8/layout/cycle2"/>
    <dgm:cxn modelId="{B29BD543-A32A-4E03-A0AA-96EEF8D4FA5B}" type="presOf" srcId="{710168DF-E0A2-4520-A386-F74DD1884F7C}" destId="{3FF01641-19B9-45E5-B5A8-31843307F0F4}" srcOrd="1" destOrd="0" presId="urn:microsoft.com/office/officeart/2005/8/layout/cycle2"/>
    <dgm:cxn modelId="{06733562-C77F-40BD-8E23-CD2A763B935F}" type="presOf" srcId="{F474E55D-AE87-43F3-8948-18FB2EFC58A4}" destId="{4270C943-A267-41EC-8120-90B20DBF0DAE}" srcOrd="1" destOrd="0" presId="urn:microsoft.com/office/officeart/2005/8/layout/cycle2"/>
    <dgm:cxn modelId="{365448AD-864B-4925-8DDB-8CDA24444143}" srcId="{624985F3-8E63-48F3-A7F8-021CF6DE04FE}" destId="{6AA72709-896E-4162-954D-20D7DB309D5C}" srcOrd="2" destOrd="0" parTransId="{00A8CC9F-50CA-4603-8744-7321DE85236C}" sibTransId="{91670510-92F2-4E2F-95B5-D124240CD90C}"/>
    <dgm:cxn modelId="{EEA18CA0-4E35-41C0-8E27-26B1265A1CDB}" srcId="{624985F3-8E63-48F3-A7F8-021CF6DE04FE}" destId="{1EAC2393-FA7E-40A2-9AE8-AE7916F0EB7D}" srcOrd="1" destOrd="0" parTransId="{7FC0568D-BCF8-4463-BDCA-38EC3586C34E}" sibTransId="{7E14B47A-453B-42A3-8BC8-2A420DA93A2B}"/>
    <dgm:cxn modelId="{A794D79A-7E68-4F94-B3DD-68E684AC4179}" type="presOf" srcId="{21FE7C8C-5E66-4619-AC59-FCCEB9989204}" destId="{0EB611C0-E11D-48CE-A20D-08D835D7C53B}" srcOrd="1" destOrd="0" presId="urn:microsoft.com/office/officeart/2005/8/layout/cycle2"/>
    <dgm:cxn modelId="{51D95A83-A94C-4D2C-B29C-3657EC2F6A92}" srcId="{624985F3-8E63-48F3-A7F8-021CF6DE04FE}" destId="{36502892-AA1E-4CF5-9E9E-FA245989E8C4}" srcOrd="3" destOrd="0" parTransId="{8833A88A-E726-43FD-B605-C60BE9B7509A}" sibTransId="{710168DF-E0A2-4520-A386-F74DD1884F7C}"/>
    <dgm:cxn modelId="{E48F7BB4-AC7A-4FBB-B185-4AB5E746C121}" type="presParOf" srcId="{DF72D01F-1433-4371-8C1E-9B317F76A04E}" destId="{8ADA21C4-79F1-4D3D-9971-F9604D484E1D}" srcOrd="0" destOrd="0" presId="urn:microsoft.com/office/officeart/2005/8/layout/cycle2"/>
    <dgm:cxn modelId="{79E6D4E1-E618-46F2-B805-AA00874423C6}" type="presParOf" srcId="{DF72D01F-1433-4371-8C1E-9B317F76A04E}" destId="{B1ED0828-BDFF-452E-A8DA-80B8A08F2DAB}" srcOrd="1" destOrd="0" presId="urn:microsoft.com/office/officeart/2005/8/layout/cycle2"/>
    <dgm:cxn modelId="{9B545E72-6A91-49A2-9891-5EA3B98BD8F8}" type="presParOf" srcId="{B1ED0828-BDFF-452E-A8DA-80B8A08F2DAB}" destId="{4270C943-A267-41EC-8120-90B20DBF0DAE}" srcOrd="0" destOrd="0" presId="urn:microsoft.com/office/officeart/2005/8/layout/cycle2"/>
    <dgm:cxn modelId="{F34C27B9-6E7C-4DD1-B639-CAAE0AE8804A}" type="presParOf" srcId="{DF72D01F-1433-4371-8C1E-9B317F76A04E}" destId="{AAD3315E-1760-47AB-B6F3-807B56BE9FD9}" srcOrd="2" destOrd="0" presId="urn:microsoft.com/office/officeart/2005/8/layout/cycle2"/>
    <dgm:cxn modelId="{4A5752E1-F041-4481-B781-43A884572BBD}" type="presParOf" srcId="{DF72D01F-1433-4371-8C1E-9B317F76A04E}" destId="{B3558B23-2093-4DFB-B58A-8FC39FC35272}" srcOrd="3" destOrd="0" presId="urn:microsoft.com/office/officeart/2005/8/layout/cycle2"/>
    <dgm:cxn modelId="{3740AD55-B2CD-42B5-A8C1-7AF2DDB952CD}" type="presParOf" srcId="{B3558B23-2093-4DFB-B58A-8FC39FC35272}" destId="{A5938586-5013-48D9-8275-5A00BFD666FE}" srcOrd="0" destOrd="0" presId="urn:microsoft.com/office/officeart/2005/8/layout/cycle2"/>
    <dgm:cxn modelId="{41337319-0AB5-45CE-9DA1-AE4417139557}" type="presParOf" srcId="{DF72D01F-1433-4371-8C1E-9B317F76A04E}" destId="{F07D3BC0-8B66-4587-B5C6-99DF8BBD36FF}" srcOrd="4" destOrd="0" presId="urn:microsoft.com/office/officeart/2005/8/layout/cycle2"/>
    <dgm:cxn modelId="{3866E4B9-6ABF-4B14-AE20-A5A97A23702D}" type="presParOf" srcId="{DF72D01F-1433-4371-8C1E-9B317F76A04E}" destId="{33B80DB2-2811-49CC-8C75-958EB3612A39}" srcOrd="5" destOrd="0" presId="urn:microsoft.com/office/officeart/2005/8/layout/cycle2"/>
    <dgm:cxn modelId="{B4137618-06EF-4434-9379-B6D9A5849759}" type="presParOf" srcId="{33B80DB2-2811-49CC-8C75-958EB3612A39}" destId="{739F376E-072F-4D8D-9737-3C7E1493F6DA}" srcOrd="0" destOrd="0" presId="urn:microsoft.com/office/officeart/2005/8/layout/cycle2"/>
    <dgm:cxn modelId="{EE9C9C13-0014-431D-BA5C-AC3D5EA4DD5D}" type="presParOf" srcId="{DF72D01F-1433-4371-8C1E-9B317F76A04E}" destId="{65D1A8B9-9AAC-4FBE-995A-9D509E589CC8}" srcOrd="6" destOrd="0" presId="urn:microsoft.com/office/officeart/2005/8/layout/cycle2"/>
    <dgm:cxn modelId="{4ECA567A-DD3F-4E11-8144-8BC78E955C24}" type="presParOf" srcId="{DF72D01F-1433-4371-8C1E-9B317F76A04E}" destId="{79FB6734-A631-4B3D-8467-4C5643512044}" srcOrd="7" destOrd="0" presId="urn:microsoft.com/office/officeart/2005/8/layout/cycle2"/>
    <dgm:cxn modelId="{481C3493-F6F1-4CBE-93BF-69DA573456AD}" type="presParOf" srcId="{79FB6734-A631-4B3D-8467-4C5643512044}" destId="{3FF01641-19B9-45E5-B5A8-31843307F0F4}" srcOrd="0" destOrd="0" presId="urn:microsoft.com/office/officeart/2005/8/layout/cycle2"/>
    <dgm:cxn modelId="{79BA3BAB-4CCF-4CBD-938E-5FDB5E4EC007}" type="presParOf" srcId="{DF72D01F-1433-4371-8C1E-9B317F76A04E}" destId="{887121E5-2438-40BA-80E3-6B7364505E6F}" srcOrd="8" destOrd="0" presId="urn:microsoft.com/office/officeart/2005/8/layout/cycle2"/>
    <dgm:cxn modelId="{9B6A7CCC-3E84-4EE7-AA55-C1D32E1B43F5}" type="presParOf" srcId="{DF72D01F-1433-4371-8C1E-9B317F76A04E}" destId="{23E10AD3-D006-44BF-B1A3-5D326910D68D}" srcOrd="9" destOrd="0" presId="urn:microsoft.com/office/officeart/2005/8/layout/cycle2"/>
    <dgm:cxn modelId="{38CA0CBD-6E0C-491B-9F89-F53ED5D9A110}" type="presParOf" srcId="{23E10AD3-D006-44BF-B1A3-5D326910D68D}" destId="{D69A05E5-6BB2-475E-8B7E-4FBF56E4A5D5}" srcOrd="0" destOrd="0" presId="urn:microsoft.com/office/officeart/2005/8/layout/cycle2"/>
    <dgm:cxn modelId="{D3DE1FC8-0695-4A19-A0D0-71207AC81BEC}" type="presParOf" srcId="{DF72D01F-1433-4371-8C1E-9B317F76A04E}" destId="{F70B72A6-5971-4F32-A94B-CE95829FBA13}" srcOrd="10" destOrd="0" presId="urn:microsoft.com/office/officeart/2005/8/layout/cycle2"/>
    <dgm:cxn modelId="{FDC5108E-9D6C-4D06-9465-3ECC9E07C553}" type="presParOf" srcId="{DF72D01F-1433-4371-8C1E-9B317F76A04E}" destId="{98143A06-51AF-4695-ACD1-69E36325CFB1}" srcOrd="11" destOrd="0" presId="urn:microsoft.com/office/officeart/2005/8/layout/cycle2"/>
    <dgm:cxn modelId="{1C25F798-070E-4C22-A382-3F460E04D06F}" type="presParOf" srcId="{98143A06-51AF-4695-ACD1-69E36325CFB1}" destId="{0EB611C0-E11D-48CE-A20D-08D835D7C53B}"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80ACA17-F1E5-4E4E-A9B4-F20BB19E8B05}">
      <dsp:nvSpPr>
        <dsp:cNvPr id="0" name=""/>
        <dsp:cNvSpPr/>
      </dsp:nvSpPr>
      <dsp:spPr>
        <a:xfrm>
          <a:off x="2819501" y="1392122"/>
          <a:ext cx="1769448" cy="1530644"/>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FFFF00"/>
              </a:solidFill>
            </a:rPr>
            <a:t>秘书学</a:t>
          </a:r>
          <a:endParaRPr lang="zh-CN" altLang="en-US" sz="2400" b="1" kern="1200" dirty="0">
            <a:solidFill>
              <a:srgbClr val="FFFF00"/>
            </a:solidFill>
          </a:endParaRPr>
        </a:p>
      </dsp:txBody>
      <dsp:txXfrm>
        <a:off x="2819501" y="1392122"/>
        <a:ext cx="1769448" cy="1530644"/>
      </dsp:txXfrm>
    </dsp:sp>
    <dsp:sp modelId="{1E70E385-BE83-42B7-8760-CF1A97136BB2}">
      <dsp:nvSpPr>
        <dsp:cNvPr id="0" name=""/>
        <dsp:cNvSpPr/>
      </dsp:nvSpPr>
      <dsp:spPr>
        <a:xfrm>
          <a:off x="3927515" y="659812"/>
          <a:ext cx="667607" cy="57523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BF9887-9616-4746-B982-B8232BA1D882}">
      <dsp:nvSpPr>
        <dsp:cNvPr id="0" name=""/>
        <dsp:cNvSpPr/>
      </dsp:nvSpPr>
      <dsp:spPr>
        <a:xfrm>
          <a:off x="2982492" y="0"/>
          <a:ext cx="1450050" cy="1254463"/>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FFFF00"/>
              </a:solidFill>
            </a:rPr>
            <a:t>秘书实务</a:t>
          </a:r>
          <a:endParaRPr lang="zh-CN" altLang="en-US" sz="2400" b="1" kern="1200" dirty="0">
            <a:solidFill>
              <a:srgbClr val="FFFF00"/>
            </a:solidFill>
          </a:endParaRPr>
        </a:p>
      </dsp:txBody>
      <dsp:txXfrm>
        <a:off x="2982492" y="0"/>
        <a:ext cx="1450050" cy="1254463"/>
      </dsp:txXfrm>
    </dsp:sp>
    <dsp:sp modelId="{E68EA597-D8A4-4E18-9BCA-3DFF8E7C2907}">
      <dsp:nvSpPr>
        <dsp:cNvPr id="0" name=""/>
        <dsp:cNvSpPr/>
      </dsp:nvSpPr>
      <dsp:spPr>
        <a:xfrm>
          <a:off x="4706665" y="1735190"/>
          <a:ext cx="667607" cy="57523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D8C774A-B714-4D2A-9230-4E77F5A0C3A2}">
      <dsp:nvSpPr>
        <dsp:cNvPr id="0" name=""/>
        <dsp:cNvSpPr/>
      </dsp:nvSpPr>
      <dsp:spPr>
        <a:xfrm>
          <a:off x="4392487" y="792089"/>
          <a:ext cx="1450050" cy="1254463"/>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FFFF00"/>
              </a:solidFill>
            </a:rPr>
            <a:t>秘书写作</a:t>
          </a:r>
          <a:endParaRPr lang="zh-CN" altLang="en-US" sz="2400" b="1" kern="1200" dirty="0">
            <a:solidFill>
              <a:srgbClr val="FFFF00"/>
            </a:solidFill>
          </a:endParaRPr>
        </a:p>
      </dsp:txBody>
      <dsp:txXfrm>
        <a:off x="4392487" y="792089"/>
        <a:ext cx="1450050" cy="1254463"/>
      </dsp:txXfrm>
    </dsp:sp>
    <dsp:sp modelId="{514E4B00-2422-4EC3-A9AA-F52A9E58D2A3}">
      <dsp:nvSpPr>
        <dsp:cNvPr id="0" name=""/>
        <dsp:cNvSpPr/>
      </dsp:nvSpPr>
      <dsp:spPr>
        <a:xfrm>
          <a:off x="4165417" y="2949090"/>
          <a:ext cx="667607" cy="57523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C7893D5-6379-4C12-8B66-67AB9CA81452}">
      <dsp:nvSpPr>
        <dsp:cNvPr id="0" name=""/>
        <dsp:cNvSpPr/>
      </dsp:nvSpPr>
      <dsp:spPr>
        <a:xfrm>
          <a:off x="4312357" y="2288414"/>
          <a:ext cx="1450050" cy="1254463"/>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FFFF00"/>
              </a:solidFill>
            </a:rPr>
            <a:t>文书档案</a:t>
          </a:r>
          <a:endParaRPr lang="zh-CN" altLang="en-US" sz="2400" b="1" kern="1200" dirty="0">
            <a:solidFill>
              <a:srgbClr val="FFFF00"/>
            </a:solidFill>
          </a:endParaRPr>
        </a:p>
      </dsp:txBody>
      <dsp:txXfrm>
        <a:off x="4312357" y="2288414"/>
        <a:ext cx="1450050" cy="1254463"/>
      </dsp:txXfrm>
    </dsp:sp>
    <dsp:sp modelId="{B360DA73-F40F-4A9E-93B1-B2FFD5370286}">
      <dsp:nvSpPr>
        <dsp:cNvPr id="0" name=""/>
        <dsp:cNvSpPr/>
      </dsp:nvSpPr>
      <dsp:spPr>
        <a:xfrm>
          <a:off x="2822793" y="3075097"/>
          <a:ext cx="667607" cy="57523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8E3274-1AD0-461C-9859-1B6204AE0729}">
      <dsp:nvSpPr>
        <dsp:cNvPr id="0" name=""/>
        <dsp:cNvSpPr/>
      </dsp:nvSpPr>
      <dsp:spPr>
        <a:xfrm>
          <a:off x="2982492" y="3060857"/>
          <a:ext cx="1450050" cy="1254463"/>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FFFF00"/>
              </a:solidFill>
            </a:rPr>
            <a:t>会议组织</a:t>
          </a:r>
          <a:endParaRPr lang="zh-CN" altLang="en-US" sz="2400" b="1" kern="1200" dirty="0">
            <a:solidFill>
              <a:srgbClr val="FFFF00"/>
            </a:solidFill>
          </a:endParaRPr>
        </a:p>
      </dsp:txBody>
      <dsp:txXfrm>
        <a:off x="2982492" y="3060857"/>
        <a:ext cx="1450050" cy="1254463"/>
      </dsp:txXfrm>
    </dsp:sp>
    <dsp:sp modelId="{E38CAA77-57D6-45E6-A6B6-5A742FD508D1}">
      <dsp:nvSpPr>
        <dsp:cNvPr id="0" name=""/>
        <dsp:cNvSpPr/>
      </dsp:nvSpPr>
      <dsp:spPr>
        <a:xfrm>
          <a:off x="2030884" y="2000151"/>
          <a:ext cx="667607" cy="575232"/>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ED9DB4-6CB6-4C86-B400-1AF6279B4B01}">
      <dsp:nvSpPr>
        <dsp:cNvPr id="0" name=""/>
        <dsp:cNvSpPr/>
      </dsp:nvSpPr>
      <dsp:spPr>
        <a:xfrm>
          <a:off x="1646454" y="2289277"/>
          <a:ext cx="1450050" cy="1254463"/>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FFFF00"/>
              </a:solidFill>
            </a:rPr>
            <a:t>秘书礼仪</a:t>
          </a:r>
          <a:endParaRPr lang="zh-CN" altLang="en-US" sz="2400" b="1" kern="1200" dirty="0">
            <a:solidFill>
              <a:srgbClr val="FFFF00"/>
            </a:solidFill>
          </a:endParaRPr>
        </a:p>
      </dsp:txBody>
      <dsp:txXfrm>
        <a:off x="1646454" y="2289277"/>
        <a:ext cx="1450050" cy="1254463"/>
      </dsp:txXfrm>
    </dsp:sp>
    <dsp:sp modelId="{8A96F45D-5F39-48CC-A3EB-7A8104567420}">
      <dsp:nvSpPr>
        <dsp:cNvPr id="0" name=""/>
        <dsp:cNvSpPr/>
      </dsp:nvSpPr>
      <dsp:spPr>
        <a:xfrm>
          <a:off x="1646454" y="769853"/>
          <a:ext cx="1450050" cy="1254463"/>
        </a:xfrm>
        <a:prstGeom prst="hexagon">
          <a:avLst>
            <a:gd name="adj" fmla="val 28570"/>
            <a:gd name="vf" fmla="val 11547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FFFF00"/>
              </a:solidFill>
            </a:rPr>
            <a:t>办公自动化</a:t>
          </a:r>
          <a:endParaRPr lang="zh-CN" altLang="en-US" sz="2400" b="1" kern="1200" dirty="0">
            <a:solidFill>
              <a:srgbClr val="FFFF00"/>
            </a:solidFill>
          </a:endParaRPr>
        </a:p>
      </dsp:txBody>
      <dsp:txXfrm>
        <a:off x="1646454" y="769853"/>
        <a:ext cx="1450050" cy="125446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C24E28D-3E8F-4BF9-9C4C-1779630E9215}">
      <dsp:nvSpPr>
        <dsp:cNvPr id="0" name=""/>
        <dsp:cNvSpPr/>
      </dsp:nvSpPr>
      <dsp:spPr>
        <a:xfrm>
          <a:off x="31169" y="223989"/>
          <a:ext cx="2571749" cy="1543050"/>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a:lnSpc>
              <a:spcPct val="90000"/>
            </a:lnSpc>
            <a:spcBef>
              <a:spcPct val="0"/>
            </a:spcBef>
            <a:spcAft>
              <a:spcPct val="35000"/>
            </a:spcAft>
          </a:pPr>
          <a:r>
            <a:rPr lang="zh-CN" altLang="en-US" sz="5400" kern="1200" dirty="0" smtClean="0">
              <a:solidFill>
                <a:srgbClr val="FF33CC"/>
              </a:solidFill>
            </a:rPr>
            <a:t>法律类</a:t>
          </a:r>
          <a:endParaRPr lang="zh-CN" altLang="en-US" sz="5400" kern="1200" dirty="0">
            <a:solidFill>
              <a:srgbClr val="FF33CC"/>
            </a:solidFill>
          </a:endParaRPr>
        </a:p>
      </dsp:txBody>
      <dsp:txXfrm>
        <a:off x="31169" y="223989"/>
        <a:ext cx="2571749" cy="1543050"/>
      </dsp:txXfrm>
    </dsp:sp>
    <dsp:sp modelId="{B30B43E1-6247-421F-9321-4D40C06FE984}">
      <dsp:nvSpPr>
        <dsp:cNvPr id="0" name=""/>
        <dsp:cNvSpPr/>
      </dsp:nvSpPr>
      <dsp:spPr>
        <a:xfrm>
          <a:off x="2910629" y="219669"/>
          <a:ext cx="2571749" cy="1711643"/>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a:lnSpc>
              <a:spcPct val="90000"/>
            </a:lnSpc>
            <a:spcBef>
              <a:spcPct val="0"/>
            </a:spcBef>
            <a:spcAft>
              <a:spcPct val="35000"/>
            </a:spcAft>
          </a:pPr>
          <a:r>
            <a:rPr lang="zh-CN" altLang="en-US" sz="5400" kern="1200" dirty="0" smtClean="0">
              <a:solidFill>
                <a:srgbClr val="FF33CC"/>
              </a:solidFill>
            </a:rPr>
            <a:t>管理类</a:t>
          </a:r>
          <a:endParaRPr lang="zh-CN" altLang="en-US" sz="5400" kern="1200" dirty="0">
            <a:solidFill>
              <a:srgbClr val="FF33CC"/>
            </a:solidFill>
          </a:endParaRPr>
        </a:p>
      </dsp:txBody>
      <dsp:txXfrm>
        <a:off x="2910629" y="219669"/>
        <a:ext cx="2571749" cy="1711643"/>
      </dsp:txXfrm>
    </dsp:sp>
    <dsp:sp modelId="{8E3F63AB-430A-4CBB-BBBB-66D9623DD325}">
      <dsp:nvSpPr>
        <dsp:cNvPr id="0" name=""/>
        <dsp:cNvSpPr/>
      </dsp:nvSpPr>
      <dsp:spPr>
        <a:xfrm>
          <a:off x="5657850" y="219669"/>
          <a:ext cx="2571749" cy="1711643"/>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a:lnSpc>
              <a:spcPct val="90000"/>
            </a:lnSpc>
            <a:spcBef>
              <a:spcPct val="0"/>
            </a:spcBef>
            <a:spcAft>
              <a:spcPct val="35000"/>
            </a:spcAft>
          </a:pPr>
          <a:r>
            <a:rPr lang="zh-CN" altLang="en-US" sz="5400" kern="1200" dirty="0" smtClean="0">
              <a:solidFill>
                <a:srgbClr val="FF33CC"/>
              </a:solidFill>
            </a:rPr>
            <a:t>公关类</a:t>
          </a:r>
          <a:endParaRPr lang="zh-CN" altLang="en-US" sz="5400" kern="1200" dirty="0">
            <a:solidFill>
              <a:srgbClr val="FF33CC"/>
            </a:solidFill>
          </a:endParaRPr>
        </a:p>
      </dsp:txBody>
      <dsp:txXfrm>
        <a:off x="5657850" y="219669"/>
        <a:ext cx="2571749" cy="1711643"/>
      </dsp:txXfrm>
    </dsp:sp>
    <dsp:sp modelId="{76B60008-4615-4D9B-84DE-20008D0DFF25}">
      <dsp:nvSpPr>
        <dsp:cNvPr id="0" name=""/>
        <dsp:cNvSpPr/>
      </dsp:nvSpPr>
      <dsp:spPr>
        <a:xfrm>
          <a:off x="10338" y="2019863"/>
          <a:ext cx="2571749" cy="1543050"/>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a:lnSpc>
              <a:spcPct val="90000"/>
            </a:lnSpc>
            <a:spcBef>
              <a:spcPct val="0"/>
            </a:spcBef>
            <a:spcAft>
              <a:spcPct val="35000"/>
            </a:spcAft>
          </a:pPr>
          <a:r>
            <a:rPr lang="zh-CN" altLang="en-US" sz="5400" kern="1200" dirty="0" smtClean="0">
              <a:solidFill>
                <a:srgbClr val="FF33CC"/>
              </a:solidFill>
            </a:rPr>
            <a:t>心理类</a:t>
          </a:r>
          <a:endParaRPr lang="zh-CN" altLang="en-US" sz="5400" kern="1200" dirty="0">
            <a:solidFill>
              <a:srgbClr val="FF33CC"/>
            </a:solidFill>
          </a:endParaRPr>
        </a:p>
      </dsp:txBody>
      <dsp:txXfrm>
        <a:off x="10338" y="2019863"/>
        <a:ext cx="2571749" cy="1543050"/>
      </dsp:txXfrm>
    </dsp:sp>
    <dsp:sp modelId="{3A2AEEAE-C5A3-4EEA-8979-9B6CC5FD0B40}">
      <dsp:nvSpPr>
        <dsp:cNvPr id="0" name=""/>
        <dsp:cNvSpPr/>
      </dsp:nvSpPr>
      <dsp:spPr>
        <a:xfrm>
          <a:off x="2890672" y="2091877"/>
          <a:ext cx="2571749" cy="1543050"/>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a:lnSpc>
              <a:spcPct val="90000"/>
            </a:lnSpc>
            <a:spcBef>
              <a:spcPct val="0"/>
            </a:spcBef>
            <a:spcAft>
              <a:spcPct val="35000"/>
            </a:spcAft>
          </a:pPr>
          <a:r>
            <a:rPr lang="zh-CN" altLang="en-US" sz="5400" kern="1200" dirty="0" smtClean="0">
              <a:solidFill>
                <a:srgbClr val="FF33CC"/>
              </a:solidFill>
            </a:rPr>
            <a:t>经济类</a:t>
          </a:r>
          <a:endParaRPr lang="zh-CN" altLang="en-US" sz="5400" kern="1200" dirty="0">
            <a:solidFill>
              <a:srgbClr val="FF33CC"/>
            </a:solidFill>
          </a:endParaRPr>
        </a:p>
      </dsp:txBody>
      <dsp:txXfrm>
        <a:off x="2890672" y="2091877"/>
        <a:ext cx="2571749" cy="154305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5B5FE33-EE1F-4483-A61C-BFED9BD23307}">
      <dsp:nvSpPr>
        <dsp:cNvPr id="0" name=""/>
        <dsp:cNvSpPr/>
      </dsp:nvSpPr>
      <dsp:spPr>
        <a:xfrm>
          <a:off x="1717716" y="-23455"/>
          <a:ext cx="3973428" cy="3973428"/>
        </a:xfrm>
        <a:prstGeom prst="circularArrow">
          <a:avLst>
            <a:gd name="adj1" fmla="val 5544"/>
            <a:gd name="adj2" fmla="val 330680"/>
            <a:gd name="adj3" fmla="val 13786377"/>
            <a:gd name="adj4" fmla="val 17379606"/>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E7B35D-E5E7-48FF-A9C5-6C87FEAD1084}">
      <dsp:nvSpPr>
        <dsp:cNvPr id="0" name=""/>
        <dsp:cNvSpPr/>
      </dsp:nvSpPr>
      <dsp:spPr>
        <a:xfrm>
          <a:off x="2778323" y="977"/>
          <a:ext cx="1852215" cy="926107"/>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zh-CN" altLang="en-US" sz="3000" kern="1200" dirty="0" smtClean="0">
              <a:solidFill>
                <a:srgbClr val="FF0000"/>
              </a:solidFill>
            </a:rPr>
            <a:t>观察能力</a:t>
          </a:r>
          <a:endParaRPr lang="zh-CN" altLang="en-US" sz="3000" kern="1200" dirty="0">
            <a:solidFill>
              <a:srgbClr val="FF0000"/>
            </a:solidFill>
          </a:endParaRPr>
        </a:p>
      </dsp:txBody>
      <dsp:txXfrm>
        <a:off x="2778323" y="977"/>
        <a:ext cx="1852215" cy="926107"/>
      </dsp:txXfrm>
    </dsp:sp>
    <dsp:sp modelId="{451D84BE-41F8-4D87-AAD9-F9DDDFA83E08}">
      <dsp:nvSpPr>
        <dsp:cNvPr id="0" name=""/>
        <dsp:cNvSpPr/>
      </dsp:nvSpPr>
      <dsp:spPr>
        <a:xfrm>
          <a:off x="4389817" y="1171796"/>
          <a:ext cx="1852215" cy="926107"/>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zh-CN" altLang="en-US" sz="3000" kern="1200" dirty="0" smtClean="0">
              <a:solidFill>
                <a:srgbClr val="FF0000"/>
              </a:solidFill>
            </a:rPr>
            <a:t>记忆能力</a:t>
          </a:r>
          <a:endParaRPr lang="zh-CN" altLang="en-US" sz="3000" kern="1200" dirty="0">
            <a:solidFill>
              <a:srgbClr val="FF0000"/>
            </a:solidFill>
          </a:endParaRPr>
        </a:p>
      </dsp:txBody>
      <dsp:txXfrm>
        <a:off x="4389817" y="1171796"/>
        <a:ext cx="1852215" cy="926107"/>
      </dsp:txXfrm>
    </dsp:sp>
    <dsp:sp modelId="{6A9A42FC-7D71-4287-855A-7A567FD85973}">
      <dsp:nvSpPr>
        <dsp:cNvPr id="0" name=""/>
        <dsp:cNvSpPr/>
      </dsp:nvSpPr>
      <dsp:spPr>
        <a:xfrm>
          <a:off x="3774281" y="3066222"/>
          <a:ext cx="1852215" cy="926107"/>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zh-CN" altLang="en-US" sz="3000" kern="1200" dirty="0" smtClean="0">
              <a:solidFill>
                <a:srgbClr val="FF0000"/>
              </a:solidFill>
            </a:rPr>
            <a:t>理解能力</a:t>
          </a:r>
          <a:endParaRPr lang="zh-CN" altLang="en-US" sz="3000" kern="1200" dirty="0">
            <a:solidFill>
              <a:srgbClr val="FF0000"/>
            </a:solidFill>
          </a:endParaRPr>
        </a:p>
      </dsp:txBody>
      <dsp:txXfrm>
        <a:off x="3774281" y="3066222"/>
        <a:ext cx="1852215" cy="926107"/>
      </dsp:txXfrm>
    </dsp:sp>
    <dsp:sp modelId="{F1A95BB7-E738-4831-A724-8C5253F34AE7}">
      <dsp:nvSpPr>
        <dsp:cNvPr id="0" name=""/>
        <dsp:cNvSpPr/>
      </dsp:nvSpPr>
      <dsp:spPr>
        <a:xfrm>
          <a:off x="1782364" y="3066222"/>
          <a:ext cx="1852215" cy="926107"/>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zh-CN" altLang="en-US" sz="3000" kern="1200" dirty="0" smtClean="0">
              <a:solidFill>
                <a:srgbClr val="FF0000"/>
              </a:solidFill>
            </a:rPr>
            <a:t>思维能力</a:t>
          </a:r>
          <a:endParaRPr lang="zh-CN" altLang="en-US" sz="3000" kern="1200" dirty="0">
            <a:solidFill>
              <a:srgbClr val="FF0000"/>
            </a:solidFill>
          </a:endParaRPr>
        </a:p>
      </dsp:txBody>
      <dsp:txXfrm>
        <a:off x="1782364" y="3066222"/>
        <a:ext cx="1852215" cy="926107"/>
      </dsp:txXfrm>
    </dsp:sp>
    <dsp:sp modelId="{033E3ACD-FAC9-4DC6-AD7F-9949BE692364}">
      <dsp:nvSpPr>
        <dsp:cNvPr id="0" name=""/>
        <dsp:cNvSpPr/>
      </dsp:nvSpPr>
      <dsp:spPr>
        <a:xfrm>
          <a:off x="1166828" y="1171796"/>
          <a:ext cx="1852215" cy="926107"/>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zh-CN" altLang="en-US" sz="3000" kern="1200" dirty="0" smtClean="0">
              <a:solidFill>
                <a:srgbClr val="FF0000"/>
              </a:solidFill>
            </a:rPr>
            <a:t>想象能力</a:t>
          </a:r>
          <a:endParaRPr lang="zh-CN" altLang="en-US" sz="3000" kern="1200" dirty="0">
            <a:solidFill>
              <a:srgbClr val="FF0000"/>
            </a:solidFill>
          </a:endParaRPr>
        </a:p>
      </dsp:txBody>
      <dsp:txXfrm>
        <a:off x="1166828" y="1171796"/>
        <a:ext cx="1852215" cy="926107"/>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6808524-83D7-4A45-A284-2942C263DB9D}">
      <dsp:nvSpPr>
        <dsp:cNvPr id="0" name=""/>
        <dsp:cNvSpPr/>
      </dsp:nvSpPr>
      <dsp:spPr>
        <a:xfrm>
          <a:off x="1427687" y="2568805"/>
          <a:ext cx="1681811" cy="1468096"/>
        </a:xfrm>
        <a:prstGeom prst="hexagon">
          <a:avLst>
            <a:gd name="adj" fmla="val 25000"/>
            <a:gd name="vf" fmla="val 11547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lvl="0" algn="ctr" defTabSz="1244600">
            <a:lnSpc>
              <a:spcPct val="90000"/>
            </a:lnSpc>
            <a:spcBef>
              <a:spcPct val="0"/>
            </a:spcBef>
            <a:spcAft>
              <a:spcPct val="35000"/>
            </a:spcAft>
          </a:pPr>
          <a:r>
            <a:rPr lang="zh-CN" altLang="en-US" sz="2800" kern="1200" dirty="0" smtClean="0">
              <a:solidFill>
                <a:srgbClr val="FFFF00"/>
              </a:solidFill>
            </a:rPr>
            <a:t>社交</a:t>
          </a:r>
          <a:endParaRPr lang="en-US" altLang="zh-CN" sz="2800" kern="1200" dirty="0" smtClean="0">
            <a:solidFill>
              <a:srgbClr val="FFFF00"/>
            </a:solidFill>
          </a:endParaRPr>
        </a:p>
        <a:p>
          <a:pPr lvl="0" algn="ctr" defTabSz="1244600">
            <a:lnSpc>
              <a:spcPct val="90000"/>
            </a:lnSpc>
            <a:spcBef>
              <a:spcPct val="0"/>
            </a:spcBef>
            <a:spcAft>
              <a:spcPct val="35000"/>
            </a:spcAft>
          </a:pPr>
          <a:r>
            <a:rPr lang="zh-CN" altLang="en-US" sz="2800" kern="1200" dirty="0" smtClean="0">
              <a:solidFill>
                <a:srgbClr val="FFFF00"/>
              </a:solidFill>
            </a:rPr>
            <a:t>能力</a:t>
          </a:r>
          <a:endParaRPr lang="zh-CN" altLang="en-US" sz="2800" kern="1200" dirty="0">
            <a:solidFill>
              <a:srgbClr val="FFFF00"/>
            </a:solidFill>
          </a:endParaRPr>
        </a:p>
      </dsp:txBody>
      <dsp:txXfrm>
        <a:off x="1427687" y="2568805"/>
        <a:ext cx="1681811" cy="1468096"/>
      </dsp:txXfrm>
    </dsp:sp>
    <dsp:sp modelId="{E1F184A6-67A9-47A1-90ED-E302FA99F5A6}">
      <dsp:nvSpPr>
        <dsp:cNvPr id="0" name=""/>
        <dsp:cNvSpPr/>
      </dsp:nvSpPr>
      <dsp:spPr>
        <a:xfrm>
          <a:off x="1480290" y="3218965"/>
          <a:ext cx="196334" cy="169301"/>
        </a:xfrm>
        <a:prstGeom prst="hexagon">
          <a:avLst>
            <a:gd name="adj" fmla="val 25000"/>
            <a:gd name="vf" fmla="val 115470"/>
          </a:avLst>
        </a:prstGeom>
        <a:solidFill>
          <a:schemeClr val="l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EA746D2-2263-436D-8170-F463DA27A25D}">
      <dsp:nvSpPr>
        <dsp:cNvPr id="0" name=""/>
        <dsp:cNvSpPr/>
      </dsp:nvSpPr>
      <dsp:spPr>
        <a:xfrm>
          <a:off x="0" y="1796296"/>
          <a:ext cx="1681811" cy="1443641"/>
        </a:xfrm>
        <a:prstGeom prst="hexagon">
          <a:avLst>
            <a:gd name="adj" fmla="val 25000"/>
            <a:gd name="vf" fmla="val 115470"/>
          </a:avLst>
        </a:prstGeom>
        <a:blipFill rotWithShape="1">
          <a:blip xmlns:r="http://schemas.openxmlformats.org/officeDocument/2006/relationships" r:embed="rId1"/>
          <a:stretch>
            <a:fillRect/>
          </a:stretch>
        </a:blip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F01E2C4-3EF5-44E2-9076-5AC9A1DE3B0C}">
      <dsp:nvSpPr>
        <dsp:cNvPr id="0" name=""/>
        <dsp:cNvSpPr/>
      </dsp:nvSpPr>
      <dsp:spPr>
        <a:xfrm>
          <a:off x="1138742" y="3039749"/>
          <a:ext cx="196334" cy="169301"/>
        </a:xfrm>
        <a:prstGeom prst="hexagon">
          <a:avLst>
            <a:gd name="adj" fmla="val 25000"/>
            <a:gd name="vf" fmla="val 115470"/>
          </a:avLst>
        </a:prstGeom>
        <a:solidFill>
          <a:schemeClr val="l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B11A6A7-BAA3-47D4-B8D2-ACF04359AF2A}">
      <dsp:nvSpPr>
        <dsp:cNvPr id="0" name=""/>
        <dsp:cNvSpPr/>
      </dsp:nvSpPr>
      <dsp:spPr>
        <a:xfrm>
          <a:off x="3005340" y="1869517"/>
          <a:ext cx="1681811" cy="1443641"/>
        </a:xfrm>
        <a:prstGeom prst="hexagon">
          <a:avLst>
            <a:gd name="adj" fmla="val 25000"/>
            <a:gd name="vf" fmla="val 11547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lvl="0" algn="ctr" defTabSz="1244600">
            <a:lnSpc>
              <a:spcPct val="90000"/>
            </a:lnSpc>
            <a:spcBef>
              <a:spcPct val="0"/>
            </a:spcBef>
            <a:spcAft>
              <a:spcPct val="35000"/>
            </a:spcAft>
          </a:pPr>
          <a:r>
            <a:rPr lang="zh-CN" altLang="en-US" sz="2800" kern="1200" dirty="0" smtClean="0">
              <a:solidFill>
                <a:srgbClr val="FFFF00"/>
              </a:solidFill>
            </a:rPr>
            <a:t>信息处理能力</a:t>
          </a:r>
          <a:endParaRPr lang="zh-CN" altLang="en-US" sz="2800" kern="1200" dirty="0">
            <a:solidFill>
              <a:srgbClr val="FFFF00"/>
            </a:solidFill>
          </a:endParaRPr>
        </a:p>
      </dsp:txBody>
      <dsp:txXfrm>
        <a:off x="3005340" y="1869517"/>
        <a:ext cx="1681811" cy="1443641"/>
      </dsp:txXfrm>
    </dsp:sp>
    <dsp:sp modelId="{E1334442-4CDC-4C3F-A00F-1B6E83A40A64}">
      <dsp:nvSpPr>
        <dsp:cNvPr id="0" name=""/>
        <dsp:cNvSpPr/>
      </dsp:nvSpPr>
      <dsp:spPr>
        <a:xfrm>
          <a:off x="4005971" y="3027166"/>
          <a:ext cx="196334" cy="169301"/>
        </a:xfrm>
        <a:prstGeom prst="hexagon">
          <a:avLst>
            <a:gd name="adj" fmla="val 25000"/>
            <a:gd name="vf" fmla="val 115470"/>
          </a:avLst>
        </a:prstGeom>
        <a:solidFill>
          <a:schemeClr val="l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4E871F-7A3F-4F22-BABB-DEB396A67666}">
      <dsp:nvSpPr>
        <dsp:cNvPr id="0" name=""/>
        <dsp:cNvSpPr/>
      </dsp:nvSpPr>
      <dsp:spPr>
        <a:xfrm>
          <a:off x="4287508" y="2578745"/>
          <a:ext cx="1681811" cy="1443641"/>
        </a:xfrm>
        <a:prstGeom prst="hexagon">
          <a:avLst>
            <a:gd name="adj" fmla="val 25000"/>
            <a:gd name="vf" fmla="val 115470"/>
          </a:avLst>
        </a:prstGeom>
        <a:blipFill rotWithShape="1">
          <a:blip xmlns:r="http://schemas.openxmlformats.org/officeDocument/2006/relationships" r:embed="rId1"/>
          <a:stretch>
            <a:fillRect/>
          </a:stretch>
        </a:blip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F08124C-840B-4C42-96D1-114F2581DF43}">
      <dsp:nvSpPr>
        <dsp:cNvPr id="0" name=""/>
        <dsp:cNvSpPr/>
      </dsp:nvSpPr>
      <dsp:spPr>
        <a:xfrm>
          <a:off x="4326034" y="3225447"/>
          <a:ext cx="196334" cy="169301"/>
        </a:xfrm>
        <a:prstGeom prst="hexagon">
          <a:avLst>
            <a:gd name="adj" fmla="val 25000"/>
            <a:gd name="vf" fmla="val 115470"/>
          </a:avLst>
        </a:prstGeom>
        <a:solidFill>
          <a:schemeClr val="l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D7F8C8-91B6-4874-B2E8-09AF4BE7DFC6}">
      <dsp:nvSpPr>
        <dsp:cNvPr id="0" name=""/>
        <dsp:cNvSpPr/>
      </dsp:nvSpPr>
      <dsp:spPr>
        <a:xfrm>
          <a:off x="1584180" y="1080124"/>
          <a:ext cx="1681811" cy="1443641"/>
        </a:xfrm>
        <a:prstGeom prst="hexagon">
          <a:avLst>
            <a:gd name="adj" fmla="val 25000"/>
            <a:gd name="vf" fmla="val 11547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lvl="0" algn="ctr" defTabSz="1244600">
            <a:lnSpc>
              <a:spcPct val="90000"/>
            </a:lnSpc>
            <a:spcBef>
              <a:spcPct val="0"/>
            </a:spcBef>
            <a:spcAft>
              <a:spcPct val="35000"/>
            </a:spcAft>
          </a:pPr>
          <a:r>
            <a:rPr lang="zh-CN" altLang="en-US" sz="2800" kern="1200" dirty="0" smtClean="0">
              <a:solidFill>
                <a:srgbClr val="FFFF00"/>
              </a:solidFill>
            </a:rPr>
            <a:t>协调</a:t>
          </a:r>
          <a:endParaRPr lang="en-US" altLang="zh-CN" sz="2800" kern="1200" dirty="0" smtClean="0">
            <a:solidFill>
              <a:srgbClr val="FFFF00"/>
            </a:solidFill>
          </a:endParaRPr>
        </a:p>
        <a:p>
          <a:pPr lvl="0" algn="ctr" defTabSz="1244600">
            <a:lnSpc>
              <a:spcPct val="90000"/>
            </a:lnSpc>
            <a:spcBef>
              <a:spcPct val="0"/>
            </a:spcBef>
            <a:spcAft>
              <a:spcPct val="35000"/>
            </a:spcAft>
          </a:pPr>
          <a:r>
            <a:rPr lang="zh-CN" altLang="en-US" sz="2800" kern="1200" dirty="0" smtClean="0">
              <a:solidFill>
                <a:srgbClr val="FFFF00"/>
              </a:solidFill>
            </a:rPr>
            <a:t>能力</a:t>
          </a:r>
          <a:endParaRPr lang="zh-CN" altLang="en-US" sz="2800" kern="1200" dirty="0">
            <a:solidFill>
              <a:srgbClr val="FFFF00"/>
            </a:solidFill>
          </a:endParaRPr>
        </a:p>
      </dsp:txBody>
      <dsp:txXfrm>
        <a:off x="1584180" y="1080124"/>
        <a:ext cx="1681811" cy="1443641"/>
      </dsp:txXfrm>
    </dsp:sp>
    <dsp:sp modelId="{F08D5AAD-753C-4AE2-9FE7-A30154CFCE3E}">
      <dsp:nvSpPr>
        <dsp:cNvPr id="0" name=""/>
        <dsp:cNvSpPr/>
      </dsp:nvSpPr>
      <dsp:spPr>
        <a:xfrm>
          <a:off x="2572356" y="1037107"/>
          <a:ext cx="196334" cy="169301"/>
        </a:xfrm>
        <a:prstGeom prst="hexagon">
          <a:avLst>
            <a:gd name="adj" fmla="val 25000"/>
            <a:gd name="vf" fmla="val 115470"/>
          </a:avLst>
        </a:prstGeom>
        <a:solidFill>
          <a:schemeClr val="l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1C02BE8-6BBF-41B7-9192-88CB6AE5B4E7}">
      <dsp:nvSpPr>
        <dsp:cNvPr id="0" name=""/>
        <dsp:cNvSpPr/>
      </dsp:nvSpPr>
      <dsp:spPr>
        <a:xfrm>
          <a:off x="2853893" y="211569"/>
          <a:ext cx="1681811" cy="1443641"/>
        </a:xfrm>
        <a:prstGeom prst="hexagon">
          <a:avLst>
            <a:gd name="adj" fmla="val 25000"/>
            <a:gd name="vf" fmla="val 115470"/>
          </a:avLst>
        </a:prstGeom>
        <a:blipFill rotWithShape="1">
          <a:blip xmlns:r="http://schemas.openxmlformats.org/officeDocument/2006/relationships" r:embed="rId1"/>
          <a:stretch>
            <a:fillRect/>
          </a:stretch>
        </a:blip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D77EA8E-3117-4D88-8C45-55E8C4F48CF7}">
      <dsp:nvSpPr>
        <dsp:cNvPr id="0" name=""/>
        <dsp:cNvSpPr/>
      </dsp:nvSpPr>
      <dsp:spPr>
        <a:xfrm>
          <a:off x="2892419" y="851408"/>
          <a:ext cx="196334" cy="169301"/>
        </a:xfrm>
        <a:prstGeom prst="hexagon">
          <a:avLst>
            <a:gd name="adj" fmla="val 25000"/>
            <a:gd name="vf" fmla="val 115470"/>
          </a:avLst>
        </a:prstGeom>
        <a:solidFill>
          <a:schemeClr val="l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F3B8B0-6831-4892-8DD7-D5FBD84ED59C}">
      <dsp:nvSpPr>
        <dsp:cNvPr id="0" name=""/>
        <dsp:cNvSpPr/>
      </dsp:nvSpPr>
      <dsp:spPr>
        <a:xfrm>
          <a:off x="4320488" y="936099"/>
          <a:ext cx="1681811" cy="1443641"/>
        </a:xfrm>
        <a:prstGeom prst="hexagon">
          <a:avLst>
            <a:gd name="adj" fmla="val 25000"/>
            <a:gd name="vf" fmla="val 11547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5560" rIns="0" bIns="35560" numCol="1" spcCol="1270" anchor="ctr" anchorCtr="0">
          <a:noAutofit/>
        </a:bodyPr>
        <a:lstStyle/>
        <a:p>
          <a:pPr lvl="0" algn="ctr" defTabSz="1244600">
            <a:lnSpc>
              <a:spcPct val="90000"/>
            </a:lnSpc>
            <a:spcBef>
              <a:spcPct val="0"/>
            </a:spcBef>
            <a:spcAft>
              <a:spcPct val="35000"/>
            </a:spcAft>
          </a:pPr>
          <a:r>
            <a:rPr lang="zh-CN" altLang="en-US" sz="2800" kern="1200" dirty="0" smtClean="0">
              <a:solidFill>
                <a:srgbClr val="FFFF00"/>
              </a:solidFill>
            </a:rPr>
            <a:t>调研</a:t>
          </a:r>
          <a:endParaRPr lang="en-US" altLang="zh-CN" sz="2800" kern="1200" dirty="0" smtClean="0">
            <a:solidFill>
              <a:srgbClr val="FFFF00"/>
            </a:solidFill>
          </a:endParaRPr>
        </a:p>
        <a:p>
          <a:pPr lvl="0" algn="ctr" defTabSz="1244600">
            <a:lnSpc>
              <a:spcPct val="90000"/>
            </a:lnSpc>
            <a:spcBef>
              <a:spcPct val="0"/>
            </a:spcBef>
            <a:spcAft>
              <a:spcPct val="35000"/>
            </a:spcAft>
          </a:pPr>
          <a:r>
            <a:rPr lang="zh-CN" altLang="en-US" sz="2800" kern="1200" dirty="0" smtClean="0">
              <a:solidFill>
                <a:srgbClr val="FFFF00"/>
              </a:solidFill>
            </a:rPr>
            <a:t>能力</a:t>
          </a:r>
          <a:endParaRPr lang="zh-CN" altLang="en-US" sz="2800" kern="1200" dirty="0">
            <a:solidFill>
              <a:srgbClr val="FFFF00"/>
            </a:solidFill>
          </a:endParaRPr>
        </a:p>
      </dsp:txBody>
      <dsp:txXfrm>
        <a:off x="4320488" y="936099"/>
        <a:ext cx="1681811" cy="1443641"/>
      </dsp:txXfrm>
    </dsp:sp>
    <dsp:sp modelId="{07B7A9FA-B4BC-42FA-A999-F4892C206A52}">
      <dsp:nvSpPr>
        <dsp:cNvPr id="0" name=""/>
        <dsp:cNvSpPr/>
      </dsp:nvSpPr>
      <dsp:spPr>
        <a:xfrm>
          <a:off x="5733718" y="1642246"/>
          <a:ext cx="196334" cy="169301"/>
        </a:xfrm>
        <a:prstGeom prst="hexagon">
          <a:avLst>
            <a:gd name="adj" fmla="val 25000"/>
            <a:gd name="vf" fmla="val 115470"/>
          </a:avLst>
        </a:prstGeom>
        <a:solidFill>
          <a:schemeClr val="l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01808E4-6E48-47DC-AEC2-62F55097744F}">
      <dsp:nvSpPr>
        <dsp:cNvPr id="0" name=""/>
        <dsp:cNvSpPr/>
      </dsp:nvSpPr>
      <dsp:spPr>
        <a:xfrm>
          <a:off x="5727050" y="1798584"/>
          <a:ext cx="1681811" cy="1443641"/>
        </a:xfrm>
        <a:prstGeom prst="hexagon">
          <a:avLst>
            <a:gd name="adj" fmla="val 25000"/>
            <a:gd name="vf" fmla="val 115470"/>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CCA4FD-E487-46D7-8398-E3A283CDF47F}">
      <dsp:nvSpPr>
        <dsp:cNvPr id="0" name=""/>
        <dsp:cNvSpPr/>
      </dsp:nvSpPr>
      <dsp:spPr>
        <a:xfrm>
          <a:off x="6066376" y="1824131"/>
          <a:ext cx="196334" cy="169301"/>
        </a:xfrm>
        <a:prstGeom prst="hexagon">
          <a:avLst>
            <a:gd name="adj" fmla="val 25000"/>
            <a:gd name="vf" fmla="val 115470"/>
          </a:avLst>
        </a:prstGeom>
        <a:solidFill>
          <a:schemeClr val="l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EF6AD4E-66A5-47AF-863E-1DB42875D956}">
      <dsp:nvSpPr>
        <dsp:cNvPr id="0" name=""/>
        <dsp:cNvSpPr/>
      </dsp:nvSpPr>
      <dsp:spPr>
        <a:xfrm>
          <a:off x="380841" y="245215"/>
          <a:ext cx="3799794" cy="118743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429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smtClean="0"/>
            <a:t>广泛的兴趣</a:t>
          </a:r>
          <a:endParaRPr lang="zh-CN" altLang="en-US" sz="3200" kern="1200" dirty="0"/>
        </a:p>
      </dsp:txBody>
      <dsp:txXfrm>
        <a:off x="380841" y="245215"/>
        <a:ext cx="3799794" cy="1187435"/>
      </dsp:txXfrm>
    </dsp:sp>
    <dsp:sp modelId="{D45E213F-3D1A-4019-89F0-1419B98B5493}">
      <dsp:nvSpPr>
        <dsp:cNvPr id="0" name=""/>
        <dsp:cNvSpPr/>
      </dsp:nvSpPr>
      <dsp:spPr>
        <a:xfrm>
          <a:off x="222517" y="73697"/>
          <a:ext cx="831205" cy="1246807"/>
        </a:xfrm>
        <a:prstGeom prst="rect">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B18A08A-6D07-4BA7-8634-58377F2334FF}">
      <dsp:nvSpPr>
        <dsp:cNvPr id="0" name=""/>
        <dsp:cNvSpPr/>
      </dsp:nvSpPr>
      <dsp:spPr>
        <a:xfrm>
          <a:off x="4546640" y="245215"/>
          <a:ext cx="3799794" cy="118743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429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smtClean="0"/>
            <a:t>坚强的意志</a:t>
          </a:r>
          <a:endParaRPr lang="zh-CN" altLang="en-US" sz="3200" kern="1200" dirty="0"/>
        </a:p>
      </dsp:txBody>
      <dsp:txXfrm>
        <a:off x="4546640" y="245215"/>
        <a:ext cx="3799794" cy="1187435"/>
      </dsp:txXfrm>
    </dsp:sp>
    <dsp:sp modelId="{10AF09C4-97B2-4840-A37D-8BD555BDF6FF}">
      <dsp:nvSpPr>
        <dsp:cNvPr id="0" name=""/>
        <dsp:cNvSpPr/>
      </dsp:nvSpPr>
      <dsp:spPr>
        <a:xfrm>
          <a:off x="4388315" y="73697"/>
          <a:ext cx="831205" cy="1246807"/>
        </a:xfrm>
        <a:prstGeom prst="rect">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714031F-D0A5-4429-AADC-4839E6C2D067}">
      <dsp:nvSpPr>
        <dsp:cNvPr id="0" name=""/>
        <dsp:cNvSpPr/>
      </dsp:nvSpPr>
      <dsp:spPr>
        <a:xfrm>
          <a:off x="380841" y="1740065"/>
          <a:ext cx="3799794" cy="118743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429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smtClean="0"/>
            <a:t>稳定的情绪</a:t>
          </a:r>
          <a:endParaRPr lang="zh-CN" altLang="en-US" sz="3200" kern="1200" dirty="0"/>
        </a:p>
      </dsp:txBody>
      <dsp:txXfrm>
        <a:off x="380841" y="1740065"/>
        <a:ext cx="3799794" cy="1187435"/>
      </dsp:txXfrm>
    </dsp:sp>
    <dsp:sp modelId="{6E58EBD8-F083-49C2-B37B-90FD741007BE}">
      <dsp:nvSpPr>
        <dsp:cNvPr id="0" name=""/>
        <dsp:cNvSpPr/>
      </dsp:nvSpPr>
      <dsp:spPr>
        <a:xfrm>
          <a:off x="222517" y="1568546"/>
          <a:ext cx="831205" cy="1246807"/>
        </a:xfrm>
        <a:prstGeom prst="rect">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F32621-177E-4EF9-872B-7971BA14E86B}">
      <dsp:nvSpPr>
        <dsp:cNvPr id="0" name=""/>
        <dsp:cNvSpPr/>
      </dsp:nvSpPr>
      <dsp:spPr>
        <a:xfrm>
          <a:off x="4546640" y="1740065"/>
          <a:ext cx="3799794" cy="118743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429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smtClean="0"/>
            <a:t>扬长避短的气质</a:t>
          </a:r>
          <a:endParaRPr lang="zh-CN" altLang="en-US" sz="3200" kern="1200" dirty="0"/>
        </a:p>
      </dsp:txBody>
      <dsp:txXfrm>
        <a:off x="4546640" y="1740065"/>
        <a:ext cx="3799794" cy="1187435"/>
      </dsp:txXfrm>
    </dsp:sp>
    <dsp:sp modelId="{B5EE47DB-CD19-489F-941F-8A5E27895FE5}">
      <dsp:nvSpPr>
        <dsp:cNvPr id="0" name=""/>
        <dsp:cNvSpPr/>
      </dsp:nvSpPr>
      <dsp:spPr>
        <a:xfrm>
          <a:off x="4388315" y="1568546"/>
          <a:ext cx="831205" cy="1246807"/>
        </a:xfrm>
        <a:prstGeom prst="rect">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F2151E-EBDA-417D-ABE2-739A594AD323}">
      <dsp:nvSpPr>
        <dsp:cNvPr id="0" name=""/>
        <dsp:cNvSpPr/>
      </dsp:nvSpPr>
      <dsp:spPr>
        <a:xfrm>
          <a:off x="380841" y="3234915"/>
          <a:ext cx="3799794" cy="118743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429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smtClean="0"/>
            <a:t>优化的性格</a:t>
          </a:r>
          <a:endParaRPr lang="zh-CN" altLang="en-US" sz="3200" kern="1200" dirty="0"/>
        </a:p>
      </dsp:txBody>
      <dsp:txXfrm>
        <a:off x="380841" y="3234915"/>
        <a:ext cx="3799794" cy="1187435"/>
      </dsp:txXfrm>
    </dsp:sp>
    <dsp:sp modelId="{60BDF859-667D-4F75-BC61-D60CBEADA0CC}">
      <dsp:nvSpPr>
        <dsp:cNvPr id="0" name=""/>
        <dsp:cNvSpPr/>
      </dsp:nvSpPr>
      <dsp:spPr>
        <a:xfrm>
          <a:off x="222517" y="3063396"/>
          <a:ext cx="831205" cy="1246807"/>
        </a:xfrm>
        <a:prstGeom prst="rect">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07C4D3C-5F28-4517-BE46-476EB8EEBFD0}">
      <dsp:nvSpPr>
        <dsp:cNvPr id="0" name=""/>
        <dsp:cNvSpPr/>
      </dsp:nvSpPr>
      <dsp:spPr>
        <a:xfrm>
          <a:off x="4546640" y="3234915"/>
          <a:ext cx="3799794" cy="1187435"/>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429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smtClean="0"/>
            <a:t>排压抗挫的能力</a:t>
          </a:r>
          <a:endParaRPr lang="zh-CN" altLang="en-US" sz="3200" kern="1200" dirty="0"/>
        </a:p>
      </dsp:txBody>
      <dsp:txXfrm>
        <a:off x="4546640" y="3234915"/>
        <a:ext cx="3799794" cy="1187435"/>
      </dsp:txXfrm>
    </dsp:sp>
    <dsp:sp modelId="{88B27AE4-C477-47E2-9995-61B51FC652FB}">
      <dsp:nvSpPr>
        <dsp:cNvPr id="0" name=""/>
        <dsp:cNvSpPr/>
      </dsp:nvSpPr>
      <dsp:spPr>
        <a:xfrm>
          <a:off x="4388315" y="3063396"/>
          <a:ext cx="831205" cy="1246807"/>
        </a:xfrm>
        <a:prstGeom prst="rect">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ADA21C4-79F1-4D3D-9971-F9604D484E1D}">
      <dsp:nvSpPr>
        <dsp:cNvPr id="0" name=""/>
        <dsp:cNvSpPr/>
      </dsp:nvSpPr>
      <dsp:spPr>
        <a:xfrm>
          <a:off x="3233061" y="243"/>
          <a:ext cx="1122770" cy="1122770"/>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smtClean="0"/>
            <a:t>开朗</a:t>
          </a:r>
          <a:endParaRPr lang="zh-CN" altLang="en-US" sz="2800" kern="1200" dirty="0"/>
        </a:p>
      </dsp:txBody>
      <dsp:txXfrm>
        <a:off x="3233061" y="243"/>
        <a:ext cx="1122770" cy="1122770"/>
      </dsp:txXfrm>
    </dsp:sp>
    <dsp:sp modelId="{B1ED0828-BDFF-452E-A8DA-80B8A08F2DAB}">
      <dsp:nvSpPr>
        <dsp:cNvPr id="0" name=""/>
        <dsp:cNvSpPr/>
      </dsp:nvSpPr>
      <dsp:spPr>
        <a:xfrm rot="1800000">
          <a:off x="4368097" y="789692"/>
          <a:ext cx="299069" cy="3789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800000">
        <a:off x="4368097" y="789692"/>
        <a:ext cx="299069" cy="378935"/>
      </dsp:txXfrm>
    </dsp:sp>
    <dsp:sp modelId="{AAD3315E-1760-47AB-B6F3-807B56BE9FD9}">
      <dsp:nvSpPr>
        <dsp:cNvPr id="0" name=""/>
        <dsp:cNvSpPr/>
      </dsp:nvSpPr>
      <dsp:spPr>
        <a:xfrm>
          <a:off x="4694091" y="843769"/>
          <a:ext cx="1122770" cy="1122770"/>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smtClean="0"/>
            <a:t>敏捷</a:t>
          </a:r>
          <a:endParaRPr lang="zh-CN" altLang="en-US" sz="2800" kern="1200" dirty="0"/>
        </a:p>
      </dsp:txBody>
      <dsp:txXfrm>
        <a:off x="4694091" y="843769"/>
        <a:ext cx="1122770" cy="1122770"/>
      </dsp:txXfrm>
    </dsp:sp>
    <dsp:sp modelId="{B3558B23-2093-4DFB-B58A-8FC39FC35272}">
      <dsp:nvSpPr>
        <dsp:cNvPr id="0" name=""/>
        <dsp:cNvSpPr/>
      </dsp:nvSpPr>
      <dsp:spPr>
        <a:xfrm rot="5400000">
          <a:off x="5105942" y="2050749"/>
          <a:ext cx="299069" cy="3789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5400000">
        <a:off x="5105942" y="2050749"/>
        <a:ext cx="299069" cy="378935"/>
      </dsp:txXfrm>
    </dsp:sp>
    <dsp:sp modelId="{F07D3BC0-8B66-4587-B5C6-99DF8BBD36FF}">
      <dsp:nvSpPr>
        <dsp:cNvPr id="0" name=""/>
        <dsp:cNvSpPr/>
      </dsp:nvSpPr>
      <dsp:spPr>
        <a:xfrm>
          <a:off x="4694091" y="2530822"/>
          <a:ext cx="1122770" cy="1122770"/>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smtClean="0"/>
            <a:t>稳健</a:t>
          </a:r>
          <a:endParaRPr lang="zh-CN" altLang="en-US" sz="2800" kern="1200" dirty="0"/>
        </a:p>
      </dsp:txBody>
      <dsp:txXfrm>
        <a:off x="4694091" y="2530822"/>
        <a:ext cx="1122770" cy="1122770"/>
      </dsp:txXfrm>
    </dsp:sp>
    <dsp:sp modelId="{33B80DB2-2811-49CC-8C75-958EB3612A39}">
      <dsp:nvSpPr>
        <dsp:cNvPr id="0" name=""/>
        <dsp:cNvSpPr/>
      </dsp:nvSpPr>
      <dsp:spPr>
        <a:xfrm rot="9000000">
          <a:off x="4382757" y="3320271"/>
          <a:ext cx="299069" cy="3789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9000000">
        <a:off x="4382757" y="3320271"/>
        <a:ext cx="299069" cy="378935"/>
      </dsp:txXfrm>
    </dsp:sp>
    <dsp:sp modelId="{65D1A8B9-9AAC-4FBE-995A-9D509E589CC8}">
      <dsp:nvSpPr>
        <dsp:cNvPr id="0" name=""/>
        <dsp:cNvSpPr/>
      </dsp:nvSpPr>
      <dsp:spPr>
        <a:xfrm>
          <a:off x="3233061" y="3374348"/>
          <a:ext cx="1122770" cy="1122770"/>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smtClean="0"/>
            <a:t>坚毅</a:t>
          </a:r>
          <a:endParaRPr lang="zh-CN" altLang="en-US" sz="2800" kern="1200" dirty="0"/>
        </a:p>
      </dsp:txBody>
      <dsp:txXfrm>
        <a:off x="3233061" y="3374348"/>
        <a:ext cx="1122770" cy="1122770"/>
      </dsp:txXfrm>
    </dsp:sp>
    <dsp:sp modelId="{79FB6734-A631-4B3D-8467-4C5643512044}">
      <dsp:nvSpPr>
        <dsp:cNvPr id="0" name=""/>
        <dsp:cNvSpPr/>
      </dsp:nvSpPr>
      <dsp:spPr>
        <a:xfrm rot="12600000">
          <a:off x="2921727" y="3328735"/>
          <a:ext cx="299069" cy="3789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2600000">
        <a:off x="2921727" y="3328735"/>
        <a:ext cx="299069" cy="378935"/>
      </dsp:txXfrm>
    </dsp:sp>
    <dsp:sp modelId="{887121E5-2438-40BA-80E3-6B7364505E6F}">
      <dsp:nvSpPr>
        <dsp:cNvPr id="0" name=""/>
        <dsp:cNvSpPr/>
      </dsp:nvSpPr>
      <dsp:spPr>
        <a:xfrm>
          <a:off x="1772031" y="2530822"/>
          <a:ext cx="1122770" cy="1122770"/>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smtClean="0"/>
            <a:t>幽默</a:t>
          </a:r>
          <a:endParaRPr lang="zh-CN" altLang="en-US" sz="2800" kern="1200" dirty="0"/>
        </a:p>
      </dsp:txBody>
      <dsp:txXfrm>
        <a:off x="1772031" y="2530822"/>
        <a:ext cx="1122770" cy="1122770"/>
      </dsp:txXfrm>
    </dsp:sp>
    <dsp:sp modelId="{23E10AD3-D006-44BF-B1A3-5D326910D68D}">
      <dsp:nvSpPr>
        <dsp:cNvPr id="0" name=""/>
        <dsp:cNvSpPr/>
      </dsp:nvSpPr>
      <dsp:spPr>
        <a:xfrm rot="16200000">
          <a:off x="2183882" y="2067678"/>
          <a:ext cx="299069" cy="3789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6200000">
        <a:off x="2183882" y="2067678"/>
        <a:ext cx="299069" cy="378935"/>
      </dsp:txXfrm>
    </dsp:sp>
    <dsp:sp modelId="{F70B72A6-5971-4F32-A94B-CE95829FBA13}">
      <dsp:nvSpPr>
        <dsp:cNvPr id="0" name=""/>
        <dsp:cNvSpPr/>
      </dsp:nvSpPr>
      <dsp:spPr>
        <a:xfrm>
          <a:off x="1772031" y="843769"/>
          <a:ext cx="1122770" cy="1122770"/>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smtClean="0"/>
            <a:t>自制</a:t>
          </a:r>
          <a:endParaRPr lang="zh-CN" altLang="en-US" sz="2800" kern="1200" dirty="0"/>
        </a:p>
      </dsp:txBody>
      <dsp:txXfrm>
        <a:off x="1772031" y="843769"/>
        <a:ext cx="1122770" cy="1122770"/>
      </dsp:txXfrm>
    </dsp:sp>
    <dsp:sp modelId="{98143A06-51AF-4695-ACD1-69E36325CFB1}">
      <dsp:nvSpPr>
        <dsp:cNvPr id="0" name=""/>
        <dsp:cNvSpPr/>
      </dsp:nvSpPr>
      <dsp:spPr>
        <a:xfrm rot="19800000">
          <a:off x="2907066" y="798156"/>
          <a:ext cx="299069" cy="3789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9800000">
        <a:off x="2907066" y="798156"/>
        <a:ext cx="299069" cy="378935"/>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六边形射线"/>
  <dgm:desc val="用于显示与中心观点或主题相关的顺序流程。限制为六个级别 2 形状。非常适合于少量文本。不使用的文本不出现，但是在切换版式后仍然可用。"/>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0.42171</cdr:x>
      <cdr:y>0.18707</cdr:y>
    </cdr:from>
    <cdr:to>
      <cdr:x>0.58694</cdr:x>
      <cdr:y>0.46767</cdr:y>
    </cdr:to>
    <cdr:sp macro="" textlink="">
      <cdr:nvSpPr>
        <cdr:cNvPr id="2" name="TextBox 1"/>
        <cdr:cNvSpPr txBox="1"/>
      </cdr:nvSpPr>
      <cdr:spPr>
        <a:xfrm xmlns:a="http://schemas.openxmlformats.org/drawingml/2006/main">
          <a:off x="3124398" y="720080"/>
          <a:ext cx="1224136" cy="10801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zh-CN" altLang="en-US" sz="2800" dirty="0" smtClean="0"/>
            <a:t>基础知识</a:t>
          </a:r>
          <a:endParaRPr lang="zh-CN" altLang="en-US" sz="2800" dirty="0"/>
        </a:p>
      </cdr:txBody>
    </cdr:sp>
  </cdr:relSizeAnchor>
  <cdr:relSizeAnchor xmlns:cdr="http://schemas.openxmlformats.org/drawingml/2006/chartDrawing">
    <cdr:from>
      <cdr:x>0.44115</cdr:x>
      <cdr:y>0.57991</cdr:y>
    </cdr:from>
    <cdr:to>
      <cdr:x>0.61609</cdr:x>
      <cdr:y>0.84181</cdr:y>
    </cdr:to>
    <cdr:sp macro="" textlink="">
      <cdr:nvSpPr>
        <cdr:cNvPr id="3" name="TextBox 2"/>
        <cdr:cNvSpPr txBox="1"/>
      </cdr:nvSpPr>
      <cdr:spPr>
        <a:xfrm xmlns:a="http://schemas.openxmlformats.org/drawingml/2006/main">
          <a:off x="3268414" y="2232248"/>
          <a:ext cx="1296144" cy="10081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zh-CN" altLang="en-US" sz="2800" dirty="0" smtClean="0"/>
            <a:t>专业</a:t>
          </a:r>
          <a:endParaRPr lang="en-US" altLang="zh-CN" sz="2800" dirty="0" smtClean="0"/>
        </a:p>
        <a:p xmlns:a="http://schemas.openxmlformats.org/drawingml/2006/main">
          <a:r>
            <a:rPr lang="zh-CN" altLang="en-US" sz="2800" dirty="0" smtClean="0"/>
            <a:t>知识</a:t>
          </a:r>
          <a:endParaRPr lang="zh-CN" altLang="en-US" sz="2800" dirty="0"/>
        </a:p>
      </cdr:txBody>
    </cdr:sp>
  </cdr:relSizeAnchor>
  <cdr:relSizeAnchor xmlns:cdr="http://schemas.openxmlformats.org/drawingml/2006/chartDrawing">
    <cdr:from>
      <cdr:x>0.23705</cdr:x>
      <cdr:y>0.57991</cdr:y>
    </cdr:from>
    <cdr:to>
      <cdr:x>0.40227</cdr:x>
      <cdr:y>0.84181</cdr:y>
    </cdr:to>
    <cdr:sp macro="" textlink="">
      <cdr:nvSpPr>
        <cdr:cNvPr id="4" name="TextBox 3"/>
        <cdr:cNvSpPr txBox="1"/>
      </cdr:nvSpPr>
      <cdr:spPr>
        <a:xfrm xmlns:a="http://schemas.openxmlformats.org/drawingml/2006/main">
          <a:off x="1756246" y="2232248"/>
          <a:ext cx="1224136" cy="10081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zh-CN" altLang="en-US" sz="2800" dirty="0" smtClean="0"/>
            <a:t>行业知识</a:t>
          </a:r>
          <a:endParaRPr lang="zh-CN" altLang="en-US" sz="2800" dirty="0"/>
        </a:p>
      </cdr:txBody>
    </cdr:sp>
  </cdr:relSizeAnchor>
  <cdr:relSizeAnchor xmlns:cdr="http://schemas.openxmlformats.org/drawingml/2006/chartDrawing">
    <cdr:from>
      <cdr:x>0.22733</cdr:x>
      <cdr:y>0.20578</cdr:y>
    </cdr:from>
    <cdr:to>
      <cdr:x>0.39255</cdr:x>
      <cdr:y>0.48638</cdr:y>
    </cdr:to>
    <cdr:sp macro="" textlink="">
      <cdr:nvSpPr>
        <cdr:cNvPr id="5" name="TextBox 4"/>
        <cdr:cNvSpPr txBox="1"/>
      </cdr:nvSpPr>
      <cdr:spPr>
        <a:xfrm xmlns:a="http://schemas.openxmlformats.org/drawingml/2006/main">
          <a:off x="1684238" y="792088"/>
          <a:ext cx="1224136" cy="10801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zh-CN" altLang="en-US" sz="2800" dirty="0" smtClean="0"/>
            <a:t>相关知识</a:t>
          </a:r>
          <a:endParaRPr lang="zh-CN" altLang="en-US" sz="2800" dirty="0"/>
        </a:p>
      </cdr:txBody>
    </cdr:sp>
  </cdr:relSizeAnchor>
</c:userShap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F3D20414-E157-4E1D-9A67-0934504A2836}" type="datetimeFigureOut">
              <a:rPr lang="zh-CN" altLang="en-US" smtClean="0"/>
              <a:pPr/>
              <a:t>2013/12/24</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EC5BFB6F-A703-4674-9AAB-75408DDE2BE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3D20414-E157-4E1D-9A67-0934504A2836}" type="datetimeFigureOut">
              <a:rPr lang="zh-CN" altLang="en-US" smtClean="0"/>
              <a:pPr/>
              <a:t>2013/12/24</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EC5BFB6F-A703-4674-9AAB-75408DDE2BE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3D20414-E157-4E1D-9A67-0934504A2836}" type="datetimeFigureOut">
              <a:rPr lang="zh-CN" altLang="en-US" smtClean="0"/>
              <a:pPr/>
              <a:t>2013/12/24</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EC5BFB6F-A703-4674-9AAB-75408DDE2BE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F3D20414-E157-4E1D-9A67-0934504A2836}" type="datetimeFigureOut">
              <a:rPr lang="zh-CN" altLang="en-US" smtClean="0"/>
              <a:pPr/>
              <a:t>2013/12/24</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EC5BFB6F-A703-4674-9AAB-75408DDE2BEF}"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F3D20414-E157-4E1D-9A67-0934504A2836}" type="datetimeFigureOut">
              <a:rPr lang="zh-CN" altLang="en-US" smtClean="0"/>
              <a:pPr/>
              <a:t>2013/12/24</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EC5BFB6F-A703-4674-9AAB-75408DDE2BEF}"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F3D20414-E157-4E1D-9A67-0934504A2836}" type="datetimeFigureOut">
              <a:rPr lang="zh-CN" altLang="en-US" smtClean="0"/>
              <a:pPr/>
              <a:t>2013/12/24</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EC5BFB6F-A703-4674-9AAB-75408DDE2BEF}"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F3D20414-E157-4E1D-9A67-0934504A2836}" type="datetimeFigureOut">
              <a:rPr lang="zh-CN" altLang="en-US" smtClean="0"/>
              <a:pPr/>
              <a:t>2013/12/24</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EC5BFB6F-A703-4674-9AAB-75408DDE2BEF}"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F3D20414-E157-4E1D-9A67-0934504A2836}" type="datetimeFigureOut">
              <a:rPr lang="zh-CN" altLang="en-US" smtClean="0"/>
              <a:pPr/>
              <a:t>2013/12/24</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EC5BFB6F-A703-4674-9AAB-75408DDE2BEF}"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F3D20414-E157-4E1D-9A67-0934504A2836}" type="datetimeFigureOut">
              <a:rPr lang="zh-CN" altLang="en-US" smtClean="0"/>
              <a:pPr/>
              <a:t>2013/12/24</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EC5BFB6F-A703-4674-9AAB-75408DDE2BE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F3D20414-E157-4E1D-9A67-0934504A2836}" type="datetimeFigureOut">
              <a:rPr lang="zh-CN" altLang="en-US" smtClean="0"/>
              <a:pPr/>
              <a:t>2013/12/24</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EC5BFB6F-A703-4674-9AAB-75408DDE2BEF}"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F3D20414-E157-4E1D-9A67-0934504A2836}" type="datetimeFigureOut">
              <a:rPr lang="zh-CN" altLang="en-US" smtClean="0"/>
              <a:pPr/>
              <a:t>2013/12/24</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EC5BFB6F-A703-4674-9AAB-75408DDE2BEF}"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F3D20414-E157-4E1D-9A67-0934504A2836}" type="datetimeFigureOut">
              <a:rPr lang="zh-CN" altLang="en-US" smtClean="0"/>
              <a:pPr/>
              <a:t>2013/12/24</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C5BFB6F-A703-4674-9AAB-75408DDE2BE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1.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14.pn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6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zh-CN" altLang="en-US" dirty="0"/>
              <a:t>第三章</a:t>
            </a:r>
          </a:p>
        </p:txBody>
      </p:sp>
      <p:sp>
        <p:nvSpPr>
          <p:cNvPr id="3" name="副标题 2"/>
          <p:cNvSpPr>
            <a:spLocks noGrp="1"/>
          </p:cNvSpPr>
          <p:nvPr>
            <p:ph type="subTitle" idx="1"/>
          </p:nvPr>
        </p:nvSpPr>
        <p:spPr/>
        <p:txBody>
          <a:bodyPr>
            <a:normAutofit lnSpcReduction="10000"/>
          </a:bodyPr>
          <a:lstStyle/>
          <a:p>
            <a:endParaRPr lang="en-US" altLang="zh-CN" dirty="0" smtClean="0"/>
          </a:p>
          <a:p>
            <a:pPr algn="ctr"/>
            <a:r>
              <a:rPr lang="zh-CN" altLang="en-US" sz="4400" b="1" dirty="0" smtClean="0"/>
              <a:t>秘书</a:t>
            </a:r>
            <a:r>
              <a:rPr lang="zh-CN" altLang="en-US" sz="4400" b="1" dirty="0"/>
              <a:t>人员的职业素养</a:t>
            </a:r>
          </a:p>
          <a:p>
            <a:endParaRPr lang="zh-CN" altLang="en-US" sz="4400" dirty="0"/>
          </a:p>
        </p:txBody>
      </p:sp>
    </p:spTree>
    <p:extLst>
      <p:ext uri="{BB962C8B-B14F-4D97-AF65-F5344CB8AC3E}">
        <p14:creationId xmlns="" xmlns:p14="http://schemas.microsoft.com/office/powerpoint/2010/main" val="38006001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2060848"/>
            <a:ext cx="8229600" cy="3946443"/>
          </a:xfrm>
        </p:spPr>
        <p:txBody>
          <a:bodyPr/>
          <a:lstStyle/>
          <a:p>
            <a:endParaRPr lang="zh-CN" altLang="en-US" dirty="0"/>
          </a:p>
        </p:txBody>
      </p:sp>
      <p:sp>
        <p:nvSpPr>
          <p:cNvPr id="3" name="标题 2"/>
          <p:cNvSpPr>
            <a:spLocks noGrp="1"/>
          </p:cNvSpPr>
          <p:nvPr>
            <p:ph type="title"/>
          </p:nvPr>
        </p:nvSpPr>
        <p:spPr/>
        <p:txBody>
          <a:bodyPr/>
          <a:lstStyle/>
          <a:p>
            <a:pPr algn="ctr"/>
            <a:r>
              <a:rPr lang="zh-CN" altLang="en-US" dirty="0" smtClean="0"/>
              <a:t>（</a:t>
            </a:r>
            <a:r>
              <a:rPr lang="zh-CN" altLang="en-US" dirty="0"/>
              <a:t>一）	基础知识</a:t>
            </a:r>
          </a:p>
        </p:txBody>
      </p:sp>
      <p:sp>
        <p:nvSpPr>
          <p:cNvPr id="4" name="矩形 3"/>
          <p:cNvSpPr/>
          <p:nvPr/>
        </p:nvSpPr>
        <p:spPr>
          <a:xfrm>
            <a:off x="1907704" y="2761444"/>
            <a:ext cx="2145432"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FF0000"/>
                </a:solidFill>
              </a:rPr>
              <a:t>自然科学</a:t>
            </a:r>
            <a:endParaRPr lang="zh-CN" altLang="en-US" sz="2400" dirty="0">
              <a:solidFill>
                <a:srgbClr val="FF0000"/>
              </a:solidFill>
            </a:endParaRPr>
          </a:p>
        </p:txBody>
      </p:sp>
      <p:sp>
        <p:nvSpPr>
          <p:cNvPr id="5" name="矩形 4"/>
          <p:cNvSpPr/>
          <p:nvPr/>
        </p:nvSpPr>
        <p:spPr>
          <a:xfrm>
            <a:off x="5400092" y="2777615"/>
            <a:ext cx="1908212"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FF0000"/>
                </a:solidFill>
              </a:rPr>
              <a:t>人文科学</a:t>
            </a:r>
            <a:endParaRPr lang="zh-CN" altLang="en-US" sz="2400" dirty="0">
              <a:solidFill>
                <a:srgbClr val="FF0000"/>
              </a:solidFill>
            </a:endParaRPr>
          </a:p>
        </p:txBody>
      </p:sp>
      <p:sp>
        <p:nvSpPr>
          <p:cNvPr id="6" name="流程图: 磁盘 5"/>
          <p:cNvSpPr/>
          <p:nvPr/>
        </p:nvSpPr>
        <p:spPr>
          <a:xfrm>
            <a:off x="1384896" y="4401108"/>
            <a:ext cx="720080" cy="1296144"/>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地理</a:t>
            </a:r>
            <a:endParaRPr lang="zh-CN" altLang="en-US" dirty="0">
              <a:solidFill>
                <a:srgbClr val="FF0000"/>
              </a:solidFill>
            </a:endParaRPr>
          </a:p>
        </p:txBody>
      </p:sp>
      <p:sp>
        <p:nvSpPr>
          <p:cNvPr id="7" name="流程图: 磁盘 6"/>
          <p:cNvSpPr/>
          <p:nvPr/>
        </p:nvSpPr>
        <p:spPr>
          <a:xfrm>
            <a:off x="2226590" y="4437112"/>
            <a:ext cx="720080" cy="1296144"/>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物理</a:t>
            </a:r>
            <a:endParaRPr lang="zh-CN" altLang="en-US" dirty="0">
              <a:solidFill>
                <a:srgbClr val="FF0000"/>
              </a:solidFill>
            </a:endParaRPr>
          </a:p>
        </p:txBody>
      </p:sp>
      <p:sp>
        <p:nvSpPr>
          <p:cNvPr id="8" name="流程图: 磁盘 7"/>
          <p:cNvSpPr/>
          <p:nvPr/>
        </p:nvSpPr>
        <p:spPr>
          <a:xfrm>
            <a:off x="3131840" y="4437112"/>
            <a:ext cx="720080" cy="1296144"/>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化学</a:t>
            </a:r>
            <a:endParaRPr lang="zh-CN" altLang="en-US" dirty="0">
              <a:solidFill>
                <a:srgbClr val="FF0000"/>
              </a:solidFill>
            </a:endParaRPr>
          </a:p>
        </p:txBody>
      </p:sp>
      <p:sp>
        <p:nvSpPr>
          <p:cNvPr id="9" name="流程图: 磁盘 8"/>
          <p:cNvSpPr/>
          <p:nvPr/>
        </p:nvSpPr>
        <p:spPr>
          <a:xfrm>
            <a:off x="5004048" y="4437112"/>
            <a:ext cx="792088" cy="1296144"/>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语文</a:t>
            </a:r>
            <a:endParaRPr lang="zh-CN" altLang="en-US" dirty="0">
              <a:solidFill>
                <a:srgbClr val="FF0000"/>
              </a:solidFill>
            </a:endParaRPr>
          </a:p>
        </p:txBody>
      </p:sp>
      <p:sp>
        <p:nvSpPr>
          <p:cNvPr id="10" name="流程图: 磁盘 9"/>
          <p:cNvSpPr/>
          <p:nvPr/>
        </p:nvSpPr>
        <p:spPr>
          <a:xfrm>
            <a:off x="6012160" y="4437112"/>
            <a:ext cx="720080" cy="1260140"/>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外语</a:t>
            </a:r>
            <a:endParaRPr lang="zh-CN" altLang="en-US" dirty="0">
              <a:solidFill>
                <a:srgbClr val="FF0000"/>
              </a:solidFill>
            </a:endParaRPr>
          </a:p>
        </p:txBody>
      </p:sp>
      <p:sp>
        <p:nvSpPr>
          <p:cNvPr id="11" name="流程图: 磁盘 10"/>
          <p:cNvSpPr/>
          <p:nvPr/>
        </p:nvSpPr>
        <p:spPr>
          <a:xfrm>
            <a:off x="6948264" y="4437112"/>
            <a:ext cx="720080" cy="1296144"/>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历史</a:t>
            </a:r>
            <a:endParaRPr lang="zh-CN" altLang="en-US" dirty="0">
              <a:solidFill>
                <a:srgbClr val="FF0000"/>
              </a:solidFill>
            </a:endParaRPr>
          </a:p>
        </p:txBody>
      </p:sp>
      <p:sp>
        <p:nvSpPr>
          <p:cNvPr id="12" name="流程图: 磁盘 11"/>
          <p:cNvSpPr/>
          <p:nvPr/>
        </p:nvSpPr>
        <p:spPr>
          <a:xfrm>
            <a:off x="4067944" y="4437112"/>
            <a:ext cx="660333" cy="1296144"/>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生物</a:t>
            </a:r>
            <a:endParaRPr lang="zh-CN" altLang="en-US" dirty="0">
              <a:solidFill>
                <a:srgbClr val="FF0000"/>
              </a:solidFill>
            </a:endParaRPr>
          </a:p>
        </p:txBody>
      </p:sp>
      <p:sp>
        <p:nvSpPr>
          <p:cNvPr id="13" name="流程图: 磁盘 12"/>
          <p:cNvSpPr/>
          <p:nvPr/>
        </p:nvSpPr>
        <p:spPr>
          <a:xfrm>
            <a:off x="7812360" y="4437112"/>
            <a:ext cx="720080" cy="1296144"/>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政治</a:t>
            </a:r>
            <a:endParaRPr lang="zh-CN" altLang="en-US" dirty="0">
              <a:solidFill>
                <a:srgbClr val="FF0000"/>
              </a:solidFill>
            </a:endParaRPr>
          </a:p>
        </p:txBody>
      </p:sp>
      <p:sp>
        <p:nvSpPr>
          <p:cNvPr id="14" name="流程图: 磁盘 13"/>
          <p:cNvSpPr/>
          <p:nvPr/>
        </p:nvSpPr>
        <p:spPr>
          <a:xfrm>
            <a:off x="539552" y="4401108"/>
            <a:ext cx="720079" cy="1332148"/>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数学</a:t>
            </a:r>
            <a:endParaRPr lang="zh-CN" altLang="en-US" dirty="0">
              <a:solidFill>
                <a:srgbClr val="FF0000"/>
              </a:solidFill>
            </a:endParaRPr>
          </a:p>
        </p:txBody>
      </p:sp>
      <p:cxnSp>
        <p:nvCxnSpPr>
          <p:cNvPr id="16" name="直接连接符 15"/>
          <p:cNvCxnSpPr>
            <a:endCxn id="14" idx="1"/>
          </p:cNvCxnSpPr>
          <p:nvPr/>
        </p:nvCxnSpPr>
        <p:spPr>
          <a:xfrm flipH="1">
            <a:off x="899592" y="3573016"/>
            <a:ext cx="2016224" cy="8280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a:endCxn id="6" idx="1"/>
          </p:cNvCxnSpPr>
          <p:nvPr/>
        </p:nvCxnSpPr>
        <p:spPr>
          <a:xfrm flipH="1">
            <a:off x="1744936" y="3573016"/>
            <a:ext cx="1201734" cy="82809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a:endCxn id="7" idx="1"/>
          </p:cNvCxnSpPr>
          <p:nvPr/>
        </p:nvCxnSpPr>
        <p:spPr>
          <a:xfrm flipH="1">
            <a:off x="2586630" y="3573016"/>
            <a:ext cx="360040" cy="864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8" idx="1"/>
          </p:cNvCxnSpPr>
          <p:nvPr/>
        </p:nvCxnSpPr>
        <p:spPr>
          <a:xfrm>
            <a:off x="2946670" y="3573016"/>
            <a:ext cx="545210" cy="864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12" idx="1"/>
          </p:cNvCxnSpPr>
          <p:nvPr/>
        </p:nvCxnSpPr>
        <p:spPr>
          <a:xfrm>
            <a:off x="2946670" y="3573016"/>
            <a:ext cx="1451441" cy="864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a:endCxn id="9" idx="1"/>
          </p:cNvCxnSpPr>
          <p:nvPr/>
        </p:nvCxnSpPr>
        <p:spPr>
          <a:xfrm flipH="1">
            <a:off x="5400092" y="3573016"/>
            <a:ext cx="972108" cy="864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10" idx="1"/>
          </p:cNvCxnSpPr>
          <p:nvPr/>
        </p:nvCxnSpPr>
        <p:spPr>
          <a:xfrm>
            <a:off x="6372200" y="3573016"/>
            <a:ext cx="0" cy="864096"/>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372200" y="3573016"/>
            <a:ext cx="108012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13" idx="1"/>
          </p:cNvCxnSpPr>
          <p:nvPr/>
        </p:nvCxnSpPr>
        <p:spPr>
          <a:xfrm>
            <a:off x="6372200" y="3573016"/>
            <a:ext cx="1800200" cy="864096"/>
          </a:xfrm>
          <a:prstGeom prst="line">
            <a:avLst/>
          </a:prstGeom>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67544" y="1484784"/>
            <a:ext cx="3219066" cy="584775"/>
          </a:xfrm>
          <a:prstGeom prst="rect">
            <a:avLst/>
          </a:prstGeom>
        </p:spPr>
        <p:txBody>
          <a:bodyPr wrap="square">
            <a:spAutoFit/>
          </a:bodyPr>
          <a:lstStyle/>
          <a:p>
            <a:r>
              <a:rPr lang="en-US" altLang="zh-CN" sz="3200" dirty="0" smtClean="0"/>
              <a:t>1.</a:t>
            </a:r>
            <a:r>
              <a:rPr lang="zh-CN" altLang="en-US" sz="3200" dirty="0" smtClean="0"/>
              <a:t>文化基础知识</a:t>
            </a:r>
            <a:endParaRPr lang="zh-CN" altLang="en-US" sz="3200" dirty="0"/>
          </a:p>
        </p:txBody>
      </p:sp>
    </p:spTree>
    <p:extLst>
      <p:ext uri="{BB962C8B-B14F-4D97-AF65-F5344CB8AC3E}">
        <p14:creationId xmlns="" xmlns:p14="http://schemas.microsoft.com/office/powerpoint/2010/main" val="2716413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692696"/>
            <a:ext cx="8064895" cy="5433467"/>
          </a:xfrm>
        </p:spPr>
        <p:txBody>
          <a:bodyPr>
            <a:normAutofit/>
          </a:bodyPr>
          <a:lstStyle/>
          <a:p>
            <a:r>
              <a:rPr lang="zh-CN" altLang="en-US" sz="2800" dirty="0" smtClean="0"/>
              <a:t>文化基础</a:t>
            </a:r>
            <a:r>
              <a:rPr lang="zh-CN" altLang="en-US" sz="2800" dirty="0"/>
              <a:t>知识是秘书人员从事秘书职业所必须具备的最基本的文化素质，它还是秘书人员继续学习专业知识、行业知识和其他与业务有关的知识的基础，是秘书人员事业发展和成功的“潜质”。它构成了现代秘书知识结构中的基石部分</a:t>
            </a:r>
            <a:r>
              <a:rPr lang="zh-CN" altLang="en-US" sz="2800" dirty="0" smtClean="0"/>
              <a:t>。</a:t>
            </a:r>
            <a:endParaRPr lang="zh-CN" altLang="en-US" sz="2800" dirty="0"/>
          </a:p>
        </p:txBody>
      </p:sp>
      <p:pic>
        <p:nvPicPr>
          <p:cNvPr id="75778" name="Picture 2" descr="C:\Users\lenovo\Pictures\u=786628420,3816422009&amp;fm=23&amp;gp=0.jpg"/>
          <p:cNvPicPr>
            <a:picLocks noChangeAspect="1" noChangeArrowheads="1"/>
          </p:cNvPicPr>
          <p:nvPr/>
        </p:nvPicPr>
        <p:blipFill>
          <a:blip r:embed="rId2" cstate="print"/>
          <a:srcRect/>
          <a:stretch>
            <a:fillRect/>
          </a:stretch>
        </p:blipFill>
        <p:spPr bwMode="auto">
          <a:xfrm>
            <a:off x="5076056" y="3645024"/>
            <a:ext cx="2736304" cy="2569468"/>
          </a:xfrm>
          <a:prstGeom prst="rect">
            <a:avLst/>
          </a:prstGeom>
          <a:noFill/>
        </p:spPr>
      </p:pic>
    </p:spTree>
    <p:extLst>
      <p:ext uri="{BB962C8B-B14F-4D97-AF65-F5344CB8AC3E}">
        <p14:creationId xmlns="" xmlns:p14="http://schemas.microsoft.com/office/powerpoint/2010/main" val="1692858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sz="2800" dirty="0"/>
              <a:t>高等基础知识是</a:t>
            </a:r>
            <a:r>
              <a:rPr lang="zh-CN" altLang="en-US" sz="2800" dirty="0" smtClean="0"/>
              <a:t>指是</a:t>
            </a:r>
            <a:r>
              <a:rPr lang="zh-CN" altLang="en-US" sz="2800" dirty="0"/>
              <a:t>大学所开设的公共课、基础课，必修课，主要包括思想政治理论、现代汉语、高等数学、大学英语、心理健康、计算机基础等学科</a:t>
            </a:r>
            <a:r>
              <a:rPr lang="zh-CN" altLang="en-US" sz="2800" dirty="0" smtClean="0"/>
              <a:t>。</a:t>
            </a:r>
            <a:endParaRPr lang="en-US" altLang="zh-CN" sz="2800" dirty="0" smtClean="0"/>
          </a:p>
          <a:p>
            <a:r>
              <a:rPr lang="zh-CN" altLang="en-US" sz="2800" dirty="0"/>
              <a:t>高等基础知识对于现代秘书科学、合理的知识结构构建是十分重要的，它将提高人的综合素质，是现代秘书不可或缺的知识门类。</a:t>
            </a:r>
          </a:p>
        </p:txBody>
      </p:sp>
      <p:sp>
        <p:nvSpPr>
          <p:cNvPr id="3" name="标题 2"/>
          <p:cNvSpPr>
            <a:spLocks noGrp="1"/>
          </p:cNvSpPr>
          <p:nvPr>
            <p:ph type="title"/>
          </p:nvPr>
        </p:nvSpPr>
        <p:spPr/>
        <p:txBody>
          <a:bodyPr/>
          <a:lstStyle/>
          <a:p>
            <a:pPr algn="ctr"/>
            <a:r>
              <a:rPr lang="en-US" altLang="zh-CN" dirty="0"/>
              <a:t>2.	</a:t>
            </a:r>
            <a:r>
              <a:rPr lang="zh-CN" altLang="en-US" dirty="0"/>
              <a:t>高等基础知识</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192" y="4581128"/>
            <a:ext cx="2232248" cy="18683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96210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 xmlns:p14="http://schemas.microsoft.com/office/powerpoint/2010/main" val="1633258173"/>
              </p:ext>
            </p:extLst>
          </p:nvPr>
        </p:nvGraphicFramePr>
        <p:xfrm>
          <a:off x="899592" y="1844824"/>
          <a:ext cx="7408862" cy="4315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a:r>
              <a:rPr lang="zh-CN" altLang="en-US" dirty="0"/>
              <a:t>（二）专业知识</a:t>
            </a:r>
          </a:p>
        </p:txBody>
      </p:sp>
    </p:spTree>
    <p:extLst>
      <p:ext uri="{BB962C8B-B14F-4D97-AF65-F5344CB8AC3E}">
        <p14:creationId xmlns="" xmlns:p14="http://schemas.microsoft.com/office/powerpoint/2010/main" val="18595834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692696"/>
            <a:ext cx="8136903" cy="5433467"/>
          </a:xfrm>
        </p:spPr>
        <p:txBody>
          <a:bodyPr>
            <a:normAutofit/>
          </a:bodyPr>
          <a:lstStyle/>
          <a:p>
            <a:r>
              <a:rPr lang="zh-CN" altLang="en-US" sz="2800" dirty="0"/>
              <a:t>专业知识是指秘书的业务知识，它是现代秘书从事秘书职业的具有“门槛”性质的知识平台，在现代秘书知识结构体系中，专业知识构成了其中的支撑和依托部分，处于核心地位。它主要包括从事秘书工作有关的业务的基本理论和基本技能方面的知识。</a:t>
            </a:r>
          </a:p>
        </p:txBody>
      </p:sp>
      <p:pic>
        <p:nvPicPr>
          <p:cNvPr id="72706" name="Picture 2" descr="c:\users\lenovo\appdata\roaming\360se6\USERDA~1\Temp\U_4050~1.JPG"/>
          <p:cNvPicPr>
            <a:picLocks noChangeAspect="1" noChangeArrowheads="1"/>
          </p:cNvPicPr>
          <p:nvPr/>
        </p:nvPicPr>
        <p:blipFill>
          <a:blip r:embed="rId2" cstate="print"/>
          <a:srcRect/>
          <a:stretch>
            <a:fillRect/>
          </a:stretch>
        </p:blipFill>
        <p:spPr bwMode="auto">
          <a:xfrm>
            <a:off x="4427984" y="3501008"/>
            <a:ext cx="3816424" cy="2592288"/>
          </a:xfrm>
          <a:prstGeom prst="rect">
            <a:avLst/>
          </a:prstGeom>
          <a:noFill/>
        </p:spPr>
      </p:pic>
    </p:spTree>
    <p:extLst>
      <p:ext uri="{BB962C8B-B14F-4D97-AF65-F5344CB8AC3E}">
        <p14:creationId xmlns="" xmlns:p14="http://schemas.microsoft.com/office/powerpoint/2010/main" val="2782142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1556792"/>
            <a:ext cx="8280920" cy="4569371"/>
          </a:xfrm>
        </p:spPr>
        <p:txBody>
          <a:bodyPr>
            <a:normAutofit/>
          </a:bodyPr>
          <a:lstStyle/>
          <a:p>
            <a:r>
              <a:rPr lang="zh-CN" altLang="en-US" dirty="0"/>
              <a:t>行业知识是指秘书人员服务的组织机构所从事的行业的专业和业务知识，行业的专业和业务知识是秘书所在单位所属行业要求秘书具备的知识。行业知识也是一种专业知识，对于秘书来说，是秘书专业知识以外的另一领域的专业知识，可以说是秘书的第二专业知识</a:t>
            </a:r>
            <a:r>
              <a:rPr lang="zh-CN" altLang="en-US" dirty="0" smtClean="0"/>
              <a:t>。</a:t>
            </a:r>
            <a:endParaRPr lang="en-US" altLang="zh-CN" dirty="0" smtClean="0"/>
          </a:p>
          <a:p>
            <a:r>
              <a:rPr lang="zh-CN" altLang="en-US" dirty="0" smtClean="0"/>
              <a:t>秘书</a:t>
            </a:r>
            <a:r>
              <a:rPr lang="zh-CN" altLang="en-US" dirty="0"/>
              <a:t>只有了解、掌握与行业相关的知识，才能胜任本职工作，掌握工作的主动权和发言权，更好地为发挥参谋和助手作用。</a:t>
            </a:r>
          </a:p>
        </p:txBody>
      </p:sp>
      <p:sp>
        <p:nvSpPr>
          <p:cNvPr id="3" name="标题 2"/>
          <p:cNvSpPr>
            <a:spLocks noGrp="1"/>
          </p:cNvSpPr>
          <p:nvPr>
            <p:ph type="title"/>
          </p:nvPr>
        </p:nvSpPr>
        <p:spPr/>
        <p:txBody>
          <a:bodyPr/>
          <a:lstStyle/>
          <a:p>
            <a:pPr algn="ctr"/>
            <a:r>
              <a:rPr lang="zh-CN" altLang="en-US" dirty="0"/>
              <a:t>（三）	行业知识</a:t>
            </a:r>
          </a:p>
        </p:txBody>
      </p:sp>
      <p:pic>
        <p:nvPicPr>
          <p:cNvPr id="5"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192" y="5085184"/>
            <a:ext cx="1944216" cy="15121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877543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1412776"/>
            <a:ext cx="8280919" cy="4713387"/>
          </a:xfrm>
        </p:spPr>
        <p:txBody>
          <a:bodyPr>
            <a:normAutofit/>
          </a:bodyPr>
          <a:lstStyle/>
          <a:p>
            <a:r>
              <a:rPr lang="en-US" altLang="zh-CN" dirty="0">
                <a:latin typeface="华文楷体" pitchFamily="2" charset="-122"/>
                <a:ea typeface="华文楷体" pitchFamily="2" charset="-122"/>
              </a:rPr>
              <a:t>24</a:t>
            </a:r>
            <a:r>
              <a:rPr lang="zh-CN" altLang="en-US" dirty="0">
                <a:latin typeface="华文楷体" pitchFamily="2" charset="-122"/>
                <a:ea typeface="华文楷体" pitchFamily="2" charset="-122"/>
              </a:rPr>
              <a:t>岁就开始进入长江</a:t>
            </a:r>
            <a:r>
              <a:rPr lang="zh-CN" altLang="en-US" dirty="0" smtClean="0">
                <a:latin typeface="华文楷体" pitchFamily="2" charset="-122"/>
                <a:ea typeface="华文楷体" pitchFamily="2" charset="-122"/>
              </a:rPr>
              <a:t>实业工作</a:t>
            </a:r>
            <a:r>
              <a:rPr lang="zh-CN" altLang="en-US" dirty="0">
                <a:latin typeface="华文楷体" pitchFamily="2" charset="-122"/>
                <a:ea typeface="华文楷体" pitchFamily="2" charset="-122"/>
              </a:rPr>
              <a:t>的洪小莲由李嘉诚公司的一名秘书，攀升至售楼收益逾千亿港元的“长实”执行董事</a:t>
            </a:r>
            <a:r>
              <a:rPr lang="zh-CN" altLang="en-US" dirty="0" smtClean="0">
                <a:latin typeface="华文楷体" pitchFamily="2" charset="-122"/>
                <a:ea typeface="华文楷体" pitchFamily="2" charset="-122"/>
              </a:rPr>
              <a:t>，年薪</a:t>
            </a:r>
            <a:r>
              <a:rPr lang="zh-CN" altLang="en-US" dirty="0">
                <a:latin typeface="华文楷体" pitchFamily="2" charset="-122"/>
                <a:ea typeface="华文楷体" pitchFamily="2" charset="-122"/>
              </a:rPr>
              <a:t>达</a:t>
            </a:r>
            <a:r>
              <a:rPr lang="en-US" altLang="zh-CN" dirty="0">
                <a:latin typeface="华文楷体" pitchFamily="2" charset="-122"/>
                <a:ea typeface="华文楷体" pitchFamily="2" charset="-122"/>
              </a:rPr>
              <a:t>1200</a:t>
            </a:r>
            <a:r>
              <a:rPr lang="zh-CN" altLang="en-US" dirty="0">
                <a:latin typeface="华文楷体" pitchFamily="2" charset="-122"/>
                <a:ea typeface="华文楷体" pitchFamily="2" charset="-122"/>
              </a:rPr>
              <a:t>万</a:t>
            </a:r>
            <a:r>
              <a:rPr lang="zh-CN" altLang="en-US" dirty="0" smtClean="0">
                <a:latin typeface="华文楷体" pitchFamily="2" charset="-122"/>
                <a:ea typeface="华文楷体" pitchFamily="2" charset="-122"/>
              </a:rPr>
              <a:t>港元。</a:t>
            </a:r>
            <a:endParaRPr lang="en-US" altLang="zh-CN" dirty="0" smtClean="0">
              <a:latin typeface="华文楷体" pitchFamily="2" charset="-122"/>
              <a:ea typeface="华文楷体" pitchFamily="2" charset="-122"/>
            </a:endParaRPr>
          </a:p>
          <a:p>
            <a:r>
              <a:rPr lang="zh-CN" altLang="en-US" dirty="0" smtClean="0">
                <a:latin typeface="华文楷体" pitchFamily="2" charset="-122"/>
                <a:ea typeface="华文楷体" pitchFamily="2" charset="-122"/>
              </a:rPr>
              <a:t>洪小莲利用</a:t>
            </a:r>
            <a:r>
              <a:rPr lang="zh-CN" altLang="en-US" dirty="0">
                <a:latin typeface="华文楷体" pitchFamily="2" charset="-122"/>
                <a:ea typeface="华文楷体" pitchFamily="2" charset="-122"/>
              </a:rPr>
              <a:t>工余时间，吸收多方面知识，没有接受过建筑师训练的她学会看绘图，而负责事务范围也由细读绘图开始，到印刷售楼资料，设计广告、策略、定价、发售过程中的行政管理、以致连交楼后的房地产业管理都包括在内</a:t>
            </a:r>
            <a:r>
              <a:rPr lang="zh-CN" altLang="en-US" dirty="0" smtClean="0">
                <a:latin typeface="华文楷体" pitchFamily="2" charset="-122"/>
                <a:ea typeface="华文楷体" pitchFamily="2" charset="-122"/>
              </a:rPr>
              <a:t>。</a:t>
            </a:r>
            <a:r>
              <a:rPr lang="en-US" altLang="zh-CN" dirty="0" smtClean="0">
                <a:latin typeface="华文楷体" pitchFamily="2" charset="-122"/>
                <a:ea typeface="华文楷体" pitchFamily="2" charset="-122"/>
              </a:rPr>
              <a:t>1978</a:t>
            </a:r>
            <a:r>
              <a:rPr lang="zh-CN" altLang="en-US" dirty="0" smtClean="0">
                <a:latin typeface="华文楷体" pitchFamily="2" charset="-122"/>
                <a:ea typeface="华文楷体" pitchFamily="2" charset="-122"/>
              </a:rPr>
              <a:t>年她向李嘉诚提出转做售楼工作，凭着</a:t>
            </a:r>
            <a:r>
              <a:rPr lang="zh-CN" altLang="en-US" dirty="0">
                <a:latin typeface="华文楷体" pitchFamily="2" charset="-122"/>
                <a:ea typeface="华文楷体" pitchFamily="2" charset="-122"/>
              </a:rPr>
              <a:t>努力，</a:t>
            </a:r>
            <a:r>
              <a:rPr lang="en-US" altLang="zh-CN" dirty="0">
                <a:latin typeface="华文楷体" pitchFamily="2" charset="-122"/>
                <a:ea typeface="华文楷体" pitchFamily="2" charset="-122"/>
              </a:rPr>
              <a:t>1980</a:t>
            </a:r>
            <a:r>
              <a:rPr lang="zh-CN" altLang="en-US" dirty="0">
                <a:latin typeface="华文楷体" pitchFamily="2" charset="-122"/>
                <a:ea typeface="华文楷体" pitchFamily="2" charset="-122"/>
              </a:rPr>
              <a:t>年她终于登上物业租售管理总经理一职，</a:t>
            </a:r>
            <a:r>
              <a:rPr lang="en-US" altLang="zh-CN" dirty="0">
                <a:latin typeface="华文楷体" pitchFamily="2" charset="-122"/>
                <a:ea typeface="华文楷体" pitchFamily="2" charset="-122"/>
              </a:rPr>
              <a:t>1985</a:t>
            </a:r>
            <a:r>
              <a:rPr lang="zh-CN" altLang="en-US" dirty="0">
                <a:latin typeface="华文楷体" pitchFamily="2" charset="-122"/>
                <a:ea typeface="华文楷体" pitchFamily="2" charset="-122"/>
              </a:rPr>
              <a:t>年更成为公司的执行董事。</a:t>
            </a:r>
          </a:p>
          <a:p>
            <a:endParaRPr lang="zh-CN" altLang="en-US" dirty="0"/>
          </a:p>
        </p:txBody>
      </p:sp>
      <p:sp>
        <p:nvSpPr>
          <p:cNvPr id="3" name="标题 2"/>
          <p:cNvSpPr>
            <a:spLocks noGrp="1"/>
          </p:cNvSpPr>
          <p:nvPr>
            <p:ph type="title"/>
          </p:nvPr>
        </p:nvSpPr>
        <p:spPr/>
        <p:txBody>
          <a:bodyPr/>
          <a:lstStyle/>
          <a:p>
            <a:pPr algn="ctr"/>
            <a:r>
              <a:rPr lang="zh-CN" altLang="en-US" dirty="0"/>
              <a:t>“打工女王”洪小莲</a:t>
            </a:r>
          </a:p>
        </p:txBody>
      </p:sp>
      <p:sp>
        <p:nvSpPr>
          <p:cNvPr id="4" name="椭圆 3"/>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1326214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1484784"/>
            <a:ext cx="7992887" cy="4641379"/>
          </a:xfrm>
        </p:spPr>
        <p:txBody>
          <a:bodyPr/>
          <a:lstStyle/>
          <a:p>
            <a:endParaRPr lang="en-US" altLang="zh-CN" sz="3200" dirty="0" smtClean="0"/>
          </a:p>
          <a:p>
            <a:r>
              <a:rPr lang="zh-CN" altLang="en-US" sz="3200" dirty="0" smtClean="0"/>
              <a:t>洪</a:t>
            </a:r>
            <a:r>
              <a:rPr lang="zh-CN" altLang="en-US" sz="3200" dirty="0"/>
              <a:t>小莲学习“长实”的行业知识</a:t>
            </a:r>
            <a:r>
              <a:rPr lang="en-US" altLang="zh-CN" sz="3200" dirty="0"/>
              <a:t>——</a:t>
            </a:r>
            <a:r>
              <a:rPr lang="zh-CN" altLang="en-US" sz="3200" dirty="0"/>
              <a:t>建筑和售楼知识，对</a:t>
            </a:r>
            <a:r>
              <a:rPr lang="zh-CN" altLang="en-US" sz="3200" dirty="0" smtClean="0"/>
              <a:t>她从</a:t>
            </a:r>
            <a:r>
              <a:rPr lang="zh-CN" altLang="en-US" sz="3200" dirty="0"/>
              <a:t>一</a:t>
            </a:r>
            <a:r>
              <a:rPr lang="zh-CN" altLang="en-US" sz="3200" dirty="0" smtClean="0"/>
              <a:t>名普通</a:t>
            </a:r>
            <a:r>
              <a:rPr lang="zh-CN" altLang="en-US" sz="3200" dirty="0"/>
              <a:t>秘书成长为</a:t>
            </a:r>
            <a:r>
              <a:rPr lang="zh-CN" altLang="en-US" sz="3200" dirty="0" smtClean="0"/>
              <a:t>“长实”执行</a:t>
            </a:r>
            <a:r>
              <a:rPr lang="zh-CN" altLang="en-US" sz="3200" dirty="0"/>
              <a:t>董事有什么帮助？</a:t>
            </a:r>
          </a:p>
          <a:p>
            <a:endParaRPr lang="zh-CN" altLang="en-US" dirty="0"/>
          </a:p>
          <a:p>
            <a:endParaRPr lang="zh-CN" altLang="en-US" dirty="0"/>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220072" y="4005064"/>
            <a:ext cx="2952328" cy="22142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40871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extLst>
              <p:ext uri="{D42A27DB-BD31-4B8C-83A1-F6EECF244321}">
                <p14:modId xmlns="" xmlns:p14="http://schemas.microsoft.com/office/powerpoint/2010/main" val="1702386363"/>
              </p:ext>
            </p:extLst>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a:r>
              <a:rPr lang="zh-CN" altLang="en-US" dirty="0"/>
              <a:t>（四）	相关知识</a:t>
            </a:r>
          </a:p>
        </p:txBody>
      </p:sp>
      <p:sp>
        <p:nvSpPr>
          <p:cNvPr id="6" name="矩形 5"/>
          <p:cNvSpPr/>
          <p:nvPr/>
        </p:nvSpPr>
        <p:spPr>
          <a:xfrm>
            <a:off x="6228184" y="3645024"/>
            <a:ext cx="2304256" cy="1440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000" dirty="0" smtClean="0">
                <a:solidFill>
                  <a:srgbClr val="FF33CC"/>
                </a:solidFill>
              </a:rPr>
              <a:t>外语类</a:t>
            </a:r>
            <a:endParaRPr lang="zh-CN" altLang="en-US" sz="5000" dirty="0">
              <a:solidFill>
                <a:srgbClr val="FF33CC"/>
              </a:solidFill>
            </a:endParaRPr>
          </a:p>
        </p:txBody>
      </p:sp>
      <p:sp>
        <p:nvSpPr>
          <p:cNvPr id="7" name="矩形 6"/>
          <p:cNvSpPr/>
          <p:nvPr/>
        </p:nvSpPr>
        <p:spPr>
          <a:xfrm>
            <a:off x="1619672" y="5373216"/>
            <a:ext cx="6408712"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FF33CC"/>
                </a:solidFill>
              </a:rPr>
              <a:t>其他社会、文化知识</a:t>
            </a:r>
            <a:endParaRPr lang="zh-CN" altLang="en-US" sz="5400" dirty="0">
              <a:solidFill>
                <a:srgbClr val="FF33CC"/>
              </a:solidFill>
            </a:endParaRPr>
          </a:p>
        </p:txBody>
      </p:sp>
    </p:spTree>
    <p:extLst>
      <p:ext uri="{BB962C8B-B14F-4D97-AF65-F5344CB8AC3E}">
        <p14:creationId xmlns="" xmlns:p14="http://schemas.microsoft.com/office/powerpoint/2010/main" val="3283842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692696"/>
            <a:ext cx="7920879" cy="5433467"/>
          </a:xfrm>
        </p:spPr>
        <p:txBody>
          <a:bodyPr>
            <a:normAutofit/>
          </a:bodyPr>
          <a:lstStyle/>
          <a:p>
            <a:r>
              <a:rPr lang="zh-CN" altLang="en-US" sz="2800" dirty="0"/>
              <a:t>秘书的工作</a:t>
            </a:r>
            <a:r>
              <a:rPr lang="zh-CN" altLang="en-US" sz="2800" dirty="0" smtClean="0"/>
              <a:t>业务是</a:t>
            </a:r>
            <a:r>
              <a:rPr lang="zh-CN" altLang="en-US" sz="2800" dirty="0"/>
              <a:t>一种综合性很强的工作</a:t>
            </a:r>
            <a:r>
              <a:rPr lang="zh-CN" altLang="en-US" sz="2800" dirty="0" smtClean="0"/>
              <a:t>。相关</a:t>
            </a:r>
            <a:r>
              <a:rPr lang="zh-CN" altLang="en-US" sz="2800" dirty="0"/>
              <a:t>知识是指与现代秘书工作有着直接或间接联系、或是对秘书工作有着直接或间接影响的知识领域。在现代秘书知识结构体系中，相关知识处于延展空间。它是现代秘书提高职业素养，强化业务能力，积累发展后劲的知识，也是现代秘书工作素质得以提升，工作效率得以提高的“助推器”。</a:t>
            </a:r>
          </a:p>
        </p:txBody>
      </p:sp>
      <p:pic>
        <p:nvPicPr>
          <p:cNvPr id="67586" name="Picture 2" descr="c:\users\lenovo\appdata\roaming\360se6\USERDA~1\Temp\U_3776~1.JPG"/>
          <p:cNvPicPr>
            <a:picLocks noChangeAspect="1" noChangeArrowheads="1"/>
          </p:cNvPicPr>
          <p:nvPr/>
        </p:nvPicPr>
        <p:blipFill>
          <a:blip r:embed="rId2" cstate="print"/>
          <a:srcRect/>
          <a:stretch>
            <a:fillRect/>
          </a:stretch>
        </p:blipFill>
        <p:spPr bwMode="auto">
          <a:xfrm>
            <a:off x="4788024" y="4221088"/>
            <a:ext cx="3240360" cy="2137420"/>
          </a:xfrm>
          <a:prstGeom prst="rect">
            <a:avLst/>
          </a:prstGeom>
          <a:noFill/>
        </p:spPr>
      </p:pic>
    </p:spTree>
    <p:extLst>
      <p:ext uri="{BB962C8B-B14F-4D97-AF65-F5344CB8AC3E}">
        <p14:creationId xmlns="" xmlns:p14="http://schemas.microsoft.com/office/powerpoint/2010/main" val="7225582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en-US" altLang="zh-CN" sz="3600" dirty="0" smtClean="0"/>
          </a:p>
          <a:p>
            <a:r>
              <a:rPr lang="zh-CN" altLang="en-US" sz="3600" dirty="0" smtClean="0"/>
              <a:t>第一节 知识与能力结构</a:t>
            </a:r>
            <a:endParaRPr lang="en-US" altLang="zh-CN" sz="3600" dirty="0" smtClean="0"/>
          </a:p>
          <a:p>
            <a:r>
              <a:rPr lang="zh-CN" altLang="en-US" sz="3600" dirty="0"/>
              <a:t>第二</a:t>
            </a:r>
            <a:r>
              <a:rPr lang="zh-CN" altLang="en-US" sz="3600" dirty="0" smtClean="0"/>
              <a:t>节 心理素质与性格特征</a:t>
            </a:r>
            <a:endParaRPr lang="en-US" altLang="zh-CN" sz="3600" dirty="0" smtClean="0"/>
          </a:p>
          <a:p>
            <a:r>
              <a:rPr lang="zh-CN" altLang="en-US" sz="3600" dirty="0"/>
              <a:t>第三</a:t>
            </a:r>
            <a:r>
              <a:rPr lang="zh-CN" altLang="en-US" sz="3600" dirty="0" smtClean="0"/>
              <a:t>节 智商与情商</a:t>
            </a:r>
            <a:endParaRPr lang="zh-CN" altLang="en-US" sz="3600" dirty="0"/>
          </a:p>
        </p:txBody>
      </p:sp>
      <p:sp>
        <p:nvSpPr>
          <p:cNvPr id="3" name="标题 2"/>
          <p:cNvSpPr>
            <a:spLocks noGrp="1"/>
          </p:cNvSpPr>
          <p:nvPr>
            <p:ph type="title"/>
          </p:nvPr>
        </p:nvSpPr>
        <p:spPr/>
        <p:txBody>
          <a:bodyPr>
            <a:normAutofit/>
          </a:bodyPr>
          <a:lstStyle/>
          <a:p>
            <a:pPr algn="ctr"/>
            <a:r>
              <a:rPr lang="zh-CN" altLang="en-US" sz="4400" dirty="0" smtClean="0"/>
              <a:t>内 容</a:t>
            </a:r>
            <a:endParaRPr lang="zh-CN" altLang="en-US" sz="4400"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2160" y="4509120"/>
            <a:ext cx="2016224" cy="1580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7758971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412776"/>
            <a:ext cx="8136903" cy="4713387"/>
          </a:xfrm>
        </p:spPr>
        <p:txBody>
          <a:bodyPr>
            <a:normAutofit/>
          </a:bodyPr>
          <a:lstStyle/>
          <a:p>
            <a:r>
              <a:rPr lang="zh-CN" altLang="en-US" sz="2800" dirty="0">
                <a:latin typeface="华文楷体" pitchFamily="2" charset="-122"/>
                <a:ea typeface="华文楷体" pitchFamily="2" charset="-122"/>
              </a:rPr>
              <a:t>李远</a:t>
            </a:r>
            <a:r>
              <a:rPr lang="zh-CN" altLang="en-US" sz="2800" dirty="0" smtClean="0">
                <a:latin typeface="华文楷体" pitchFamily="2" charset="-122"/>
                <a:ea typeface="华文楷体" pitchFamily="2" charset="-122"/>
              </a:rPr>
              <a:t>是一家公司的秘书，她学习努力，通过</a:t>
            </a:r>
            <a:r>
              <a:rPr lang="zh-CN" altLang="en-US" sz="2800" dirty="0">
                <a:latin typeface="华文楷体" pitchFamily="2" charset="-122"/>
                <a:ea typeface="华文楷体" pitchFamily="2" charset="-122"/>
              </a:rPr>
              <a:t>英语六级</a:t>
            </a:r>
            <a:r>
              <a:rPr lang="zh-CN" altLang="en-US" sz="2800" dirty="0" smtClean="0">
                <a:latin typeface="华文楷体" pitchFamily="2" charset="-122"/>
                <a:ea typeface="华文楷体" pitchFamily="2" charset="-122"/>
              </a:rPr>
              <a:t>考试，还学习</a:t>
            </a:r>
            <a:r>
              <a:rPr lang="zh-CN" altLang="en-US" sz="2800" dirty="0">
                <a:latin typeface="华文楷体" pitchFamily="2" charset="-122"/>
                <a:ea typeface="华文楷体" pitchFamily="2" charset="-122"/>
              </a:rPr>
              <a:t>日语口语课程</a:t>
            </a:r>
            <a:r>
              <a:rPr lang="zh-CN" altLang="en-US" sz="2800" dirty="0" smtClean="0">
                <a:latin typeface="华文楷体" pitchFamily="2" charset="-122"/>
                <a:ea typeface="华文楷体" pitchFamily="2" charset="-122"/>
              </a:rPr>
              <a:t>。</a:t>
            </a:r>
            <a:endParaRPr lang="en-US" altLang="zh-CN" sz="2800" dirty="0" smtClean="0">
              <a:latin typeface="华文楷体" pitchFamily="2" charset="-122"/>
              <a:ea typeface="华文楷体" pitchFamily="2" charset="-122"/>
            </a:endParaRPr>
          </a:p>
          <a:p>
            <a:r>
              <a:rPr lang="zh-CN" altLang="en-US" sz="2800" dirty="0" smtClean="0">
                <a:latin typeface="华文楷体" pitchFamily="2" charset="-122"/>
                <a:ea typeface="华文楷体" pitchFamily="2" charset="-122"/>
              </a:rPr>
              <a:t>上个月</a:t>
            </a:r>
            <a:r>
              <a:rPr lang="zh-CN" altLang="en-US" sz="2800" dirty="0">
                <a:latin typeface="华文楷体" pitchFamily="2" charset="-122"/>
                <a:ea typeface="华文楷体" pitchFamily="2" charset="-122"/>
              </a:rPr>
              <a:t>，日本东京渡边塑料株式会社的山本先生来她们公司，商讨合资建厂的事。一开始山本先生非常高傲，说这个不行，那个不够。几天下来，进展不是很大。老板认为山本先生固然有砍价的考虑，但也与山本先生为人相当刻板高傲有关</a:t>
            </a:r>
            <a:r>
              <a:rPr lang="zh-CN" altLang="en-US" sz="2800" dirty="0" smtClean="0">
                <a:latin typeface="华文楷体" pitchFamily="2" charset="-122"/>
                <a:ea typeface="华文楷体" pitchFamily="2" charset="-122"/>
              </a:rPr>
              <a:t>。</a:t>
            </a:r>
            <a:endParaRPr lang="zh-CN" altLang="en-US" sz="2800" dirty="0">
              <a:latin typeface="华文楷体" pitchFamily="2" charset="-122"/>
              <a:ea typeface="华文楷体" pitchFamily="2" charset="-122"/>
            </a:endParaRPr>
          </a:p>
        </p:txBody>
      </p:sp>
      <p:sp>
        <p:nvSpPr>
          <p:cNvPr id="3" name="标题 2"/>
          <p:cNvSpPr>
            <a:spLocks noGrp="1"/>
          </p:cNvSpPr>
          <p:nvPr>
            <p:ph type="title"/>
          </p:nvPr>
        </p:nvSpPr>
        <p:spPr/>
        <p:txBody>
          <a:bodyPr/>
          <a:lstStyle/>
          <a:p>
            <a:pPr algn="ctr"/>
            <a:r>
              <a:rPr lang="zh-CN" altLang="en-US" dirty="0"/>
              <a:t>终身学习</a:t>
            </a:r>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292080" y="4725144"/>
            <a:ext cx="2810619" cy="176812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36969676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548680"/>
            <a:ext cx="8352927" cy="5577483"/>
          </a:xfrm>
        </p:spPr>
        <p:txBody>
          <a:bodyPr>
            <a:normAutofit lnSpcReduction="10000"/>
          </a:bodyPr>
          <a:lstStyle/>
          <a:p>
            <a:r>
              <a:rPr lang="zh-CN" altLang="en-US" sz="2800" dirty="0">
                <a:latin typeface="华文楷体" pitchFamily="2" charset="-122"/>
                <a:ea typeface="华文楷体" pitchFamily="2" charset="-122"/>
              </a:rPr>
              <a:t>这天中午吃饭的时候，李远用</a:t>
            </a:r>
            <a:r>
              <a:rPr lang="zh-CN" altLang="en-US" sz="2800" dirty="0" smtClean="0">
                <a:latin typeface="华文楷体" pitchFamily="2" charset="-122"/>
                <a:ea typeface="华文楷体" pitchFamily="2" charset="-122"/>
              </a:rPr>
              <a:t>日语同山本先生攀谈，她问他</a:t>
            </a:r>
            <a:r>
              <a:rPr lang="zh-CN" altLang="en-US" sz="2800" dirty="0">
                <a:latin typeface="华文楷体" pitchFamily="2" charset="-122"/>
                <a:ea typeface="华文楷体" pitchFamily="2" charset="-122"/>
              </a:rPr>
              <a:t>的老家是不是在东京，他张大眼睛很惊讶地反问李远是怎么知道的。李远说她是听他说话的口音猜的。她说她在大学时日语老师是东京人，而工作以后有进修了日语口语，老师是横滨人，日语口音的差别听他们都介绍过，说完变惟妙惟肖地模仿起来。</a:t>
            </a:r>
          </a:p>
          <a:p>
            <a:r>
              <a:rPr lang="zh-CN" altLang="en-US" sz="2800" dirty="0">
                <a:latin typeface="华文楷体" pitchFamily="2" charset="-122"/>
                <a:ea typeface="华文楷体" pitchFamily="2" charset="-122"/>
              </a:rPr>
              <a:t>听李远这么一说，五十来岁的山本先生立刻显得很激动，一下子变得与李远亲近起来，称赞李远的日语真是太地道</a:t>
            </a:r>
            <a:r>
              <a:rPr lang="zh-CN" altLang="en-US" sz="2800" dirty="0" smtClean="0">
                <a:latin typeface="华文楷体" pitchFamily="2" charset="-122"/>
                <a:ea typeface="华文楷体" pitchFamily="2" charset="-122"/>
              </a:rPr>
              <a:t>了。</a:t>
            </a:r>
            <a:r>
              <a:rPr lang="zh-CN" altLang="en-US" sz="2800" dirty="0">
                <a:latin typeface="华文楷体" pitchFamily="2" charset="-122"/>
                <a:ea typeface="华文楷体" pitchFamily="2" charset="-122"/>
              </a:rPr>
              <a:t>下午，笼罩在谈判桌上的沉闷一扫而空，山本先生当场同意了公司的全部条件，说立即向自己的总公司汇报，连李远的老板也感到非常意外。</a:t>
            </a:r>
          </a:p>
          <a:p>
            <a:endParaRPr lang="zh-CN" altLang="en-US" dirty="0"/>
          </a:p>
        </p:txBody>
      </p:sp>
      <p:pic>
        <p:nvPicPr>
          <p:cNvPr id="3"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940152" y="5373216"/>
            <a:ext cx="2378571" cy="126406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7680403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en-US" altLang="zh-CN" sz="3200" dirty="0" smtClean="0"/>
          </a:p>
          <a:p>
            <a:r>
              <a:rPr lang="zh-CN" altLang="en-US" sz="3200" dirty="0" smtClean="0"/>
              <a:t>为什么李远</a:t>
            </a:r>
            <a:r>
              <a:rPr lang="zh-CN" altLang="en-US" sz="3200" dirty="0"/>
              <a:t>的</a:t>
            </a:r>
            <a:r>
              <a:rPr lang="zh-CN" altLang="en-US" sz="3200" dirty="0" smtClean="0"/>
              <a:t>日语口语能够化解公司</a:t>
            </a:r>
            <a:r>
              <a:rPr lang="zh-CN" altLang="en-US" sz="3200" dirty="0"/>
              <a:t>商务谈判</a:t>
            </a:r>
            <a:r>
              <a:rPr lang="zh-CN" altLang="en-US" sz="3200" dirty="0" smtClean="0"/>
              <a:t>的僵局？</a:t>
            </a:r>
            <a:endParaRPr lang="zh-CN" altLang="en-US" sz="3200" dirty="0"/>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3789040"/>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8054960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sz="3200" dirty="0"/>
              <a:t>能力是人能够顺利地完成某种活动的主观条件。能力结构，是一个人所具备的能力类型及各类能力的有机组合</a:t>
            </a:r>
            <a:r>
              <a:rPr lang="zh-CN" altLang="en-US" sz="3200" dirty="0" smtClean="0"/>
              <a:t>。</a:t>
            </a:r>
            <a:endParaRPr lang="en-US" altLang="zh-CN" sz="3200" dirty="0" smtClean="0"/>
          </a:p>
          <a:p>
            <a:r>
              <a:rPr lang="zh-CN" altLang="en-US" sz="3200" dirty="0"/>
              <a:t>秘书的能力分为</a:t>
            </a:r>
            <a:r>
              <a:rPr lang="zh-CN" altLang="en-US" sz="3200" dirty="0">
                <a:solidFill>
                  <a:srgbClr val="FF0000"/>
                </a:solidFill>
              </a:rPr>
              <a:t>基本能力</a:t>
            </a:r>
            <a:r>
              <a:rPr lang="zh-CN" altLang="en-US" sz="3200" dirty="0"/>
              <a:t>和</a:t>
            </a:r>
            <a:r>
              <a:rPr lang="zh-CN" altLang="en-US" sz="3200" dirty="0">
                <a:solidFill>
                  <a:srgbClr val="FF0000"/>
                </a:solidFill>
              </a:rPr>
              <a:t>职业能力</a:t>
            </a:r>
            <a:r>
              <a:rPr lang="zh-CN" altLang="en-US" sz="3200" dirty="0"/>
              <a:t>两大</a:t>
            </a:r>
            <a:r>
              <a:rPr lang="zh-CN" altLang="en-US" sz="3200" dirty="0" smtClean="0"/>
              <a:t>方面。</a:t>
            </a:r>
            <a:endParaRPr lang="zh-CN" altLang="en-US" sz="3200" dirty="0"/>
          </a:p>
        </p:txBody>
      </p:sp>
      <p:sp>
        <p:nvSpPr>
          <p:cNvPr id="3" name="标题 2"/>
          <p:cNvSpPr>
            <a:spLocks noGrp="1"/>
          </p:cNvSpPr>
          <p:nvPr>
            <p:ph type="title"/>
          </p:nvPr>
        </p:nvSpPr>
        <p:spPr/>
        <p:txBody>
          <a:bodyPr/>
          <a:lstStyle/>
          <a:p>
            <a:pPr algn="ctr"/>
            <a:r>
              <a:rPr lang="zh-CN" altLang="en-US" dirty="0"/>
              <a:t>二</a:t>
            </a:r>
            <a:r>
              <a:rPr lang="zh-CN" altLang="en-US" dirty="0" smtClean="0"/>
              <a:t>、秘书</a:t>
            </a:r>
            <a:r>
              <a:rPr lang="zh-CN" altLang="en-US" dirty="0"/>
              <a:t>的能力结构</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4221088"/>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4543021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5"/>
          <p:cNvGraphicFramePr>
            <a:graphicFrameLocks noGrp="1"/>
          </p:cNvGraphicFramePr>
          <p:nvPr>
            <p:ph idx="1"/>
            <p:extLst>
              <p:ext uri="{D42A27DB-BD31-4B8C-83A1-F6EECF244321}">
                <p14:modId xmlns="" xmlns:p14="http://schemas.microsoft.com/office/powerpoint/2010/main" val="3987308332"/>
              </p:ext>
            </p:extLst>
          </p:nvPr>
        </p:nvGraphicFramePr>
        <p:xfrm>
          <a:off x="871538" y="2132856"/>
          <a:ext cx="7408862" cy="39933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a:r>
              <a:rPr lang="zh-CN" altLang="en-US" dirty="0"/>
              <a:t>（一）	基本能力</a:t>
            </a:r>
          </a:p>
        </p:txBody>
      </p:sp>
    </p:spTree>
    <p:extLst>
      <p:ext uri="{BB962C8B-B14F-4D97-AF65-F5344CB8AC3E}">
        <p14:creationId xmlns="" xmlns:p14="http://schemas.microsoft.com/office/powerpoint/2010/main" val="37211980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556792"/>
            <a:ext cx="8208912" cy="4752528"/>
          </a:xfrm>
        </p:spPr>
        <p:txBody>
          <a:bodyPr>
            <a:noAutofit/>
          </a:bodyPr>
          <a:lstStyle/>
          <a:p>
            <a:r>
              <a:rPr lang="zh-CN" altLang="en-US" sz="2800" dirty="0"/>
              <a:t>秘书必须“眼观六路、耳听八方”</a:t>
            </a:r>
            <a:r>
              <a:rPr lang="zh-CN" altLang="en-US" sz="2800" dirty="0" smtClean="0"/>
              <a:t>，要</a:t>
            </a:r>
            <a:r>
              <a:rPr lang="zh-CN" altLang="en-US" sz="2800" dirty="0"/>
              <a:t>善于发现一般人不善于发现的问题</a:t>
            </a:r>
            <a:r>
              <a:rPr lang="zh-CN" altLang="en-US" sz="2800" dirty="0" smtClean="0"/>
              <a:t>，这样</a:t>
            </a:r>
            <a:r>
              <a:rPr lang="zh-CN" altLang="en-US" sz="2800" dirty="0"/>
              <a:t>才能为领导提供更多有价值的信息</a:t>
            </a:r>
            <a:r>
              <a:rPr lang="zh-CN" altLang="en-US" sz="2800" dirty="0" smtClean="0"/>
              <a:t>。</a:t>
            </a:r>
            <a:endParaRPr lang="en-US" altLang="zh-CN" sz="2800" dirty="0" smtClean="0"/>
          </a:p>
          <a:p>
            <a:r>
              <a:rPr lang="zh-CN" altLang="en-US" sz="2800" dirty="0"/>
              <a:t>作为现代领导助手的秘书，要在工作中与领导保持同步</a:t>
            </a:r>
            <a:r>
              <a:rPr lang="zh-CN" altLang="en-US" sz="2800" dirty="0" smtClean="0"/>
              <a:t>，就需要了解</a:t>
            </a:r>
            <a:r>
              <a:rPr lang="zh-CN" altLang="en-US" sz="2800" dirty="0"/>
              <a:t>领导在想什么，只有这样才能增强其辅助领导的主动性</a:t>
            </a:r>
            <a:r>
              <a:rPr lang="zh-CN" altLang="en-US" sz="2800" dirty="0" smtClean="0"/>
              <a:t>，</a:t>
            </a:r>
            <a:endParaRPr lang="en-US" altLang="zh-CN" sz="2800" dirty="0" smtClean="0"/>
          </a:p>
          <a:p>
            <a:r>
              <a:rPr lang="zh-CN" altLang="en-US" sz="2800" dirty="0"/>
              <a:t>秘书最核心的竞争力就是眼力见儿。所谓眼力见儿，就是指即使上司不说，你也知道他需要什么，在他开口之前就为他准备好的那种敏锐的职业嗅觉。而这眼力见儿，首先是从观察力开始的。</a:t>
            </a:r>
          </a:p>
        </p:txBody>
      </p:sp>
      <p:sp>
        <p:nvSpPr>
          <p:cNvPr id="3" name="标题 2"/>
          <p:cNvSpPr>
            <a:spLocks noGrp="1"/>
          </p:cNvSpPr>
          <p:nvPr>
            <p:ph type="title"/>
          </p:nvPr>
        </p:nvSpPr>
        <p:spPr/>
        <p:txBody>
          <a:bodyPr/>
          <a:lstStyle/>
          <a:p>
            <a:pPr algn="ctr"/>
            <a:r>
              <a:rPr lang="en-US" altLang="zh-CN" dirty="0"/>
              <a:t>1.	</a:t>
            </a:r>
            <a:r>
              <a:rPr lang="zh-CN" altLang="en-US" dirty="0"/>
              <a:t>观察能力</a:t>
            </a:r>
          </a:p>
        </p:txBody>
      </p:sp>
      <p:pic>
        <p:nvPicPr>
          <p:cNvPr id="61441" name="Picture 1" descr="C:\Users\lenovo\Pictures\u=1325312955,2617797736&amp;fm=21&amp;gp=0.jpg"/>
          <p:cNvPicPr>
            <a:picLocks noChangeAspect="1" noChangeArrowheads="1"/>
          </p:cNvPicPr>
          <p:nvPr/>
        </p:nvPicPr>
        <p:blipFill>
          <a:blip r:embed="rId2" cstate="print"/>
          <a:srcRect/>
          <a:stretch>
            <a:fillRect/>
          </a:stretch>
        </p:blipFill>
        <p:spPr bwMode="auto">
          <a:xfrm>
            <a:off x="7668344" y="0"/>
            <a:ext cx="885825" cy="1619250"/>
          </a:xfrm>
          <a:prstGeom prst="rect">
            <a:avLst/>
          </a:prstGeom>
          <a:noFill/>
        </p:spPr>
      </p:pic>
    </p:spTree>
    <p:extLst>
      <p:ext uri="{BB962C8B-B14F-4D97-AF65-F5344CB8AC3E}">
        <p14:creationId xmlns="" xmlns:p14="http://schemas.microsoft.com/office/powerpoint/2010/main" val="38089493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1772816"/>
            <a:ext cx="8208912" cy="4353347"/>
          </a:xfrm>
        </p:spPr>
        <p:txBody>
          <a:bodyPr>
            <a:normAutofit/>
          </a:bodyPr>
          <a:lstStyle/>
          <a:p>
            <a:r>
              <a:rPr lang="zh-CN" altLang="en-US" sz="2800" dirty="0"/>
              <a:t>记忆力，</a:t>
            </a:r>
            <a:r>
              <a:rPr lang="zh-CN" altLang="en-US" sz="2800" dirty="0" smtClean="0"/>
              <a:t>是人</a:t>
            </a:r>
            <a:r>
              <a:rPr lang="zh-CN" altLang="en-US" sz="2800" dirty="0"/>
              <a:t>对过去经验的识记、贮存和再现能力</a:t>
            </a:r>
            <a:r>
              <a:rPr lang="zh-CN" altLang="en-US" sz="2800" dirty="0" smtClean="0"/>
              <a:t>。良好</a:t>
            </a:r>
            <a:r>
              <a:rPr lang="zh-CN" altLang="en-US" sz="2800" dirty="0"/>
              <a:t>的记忆能力是现代秘书必备的基本功</a:t>
            </a:r>
            <a:r>
              <a:rPr lang="zh-CN" altLang="en-US" sz="2800" dirty="0" smtClean="0"/>
              <a:t>。</a:t>
            </a:r>
            <a:endParaRPr lang="en-US" altLang="zh-CN" sz="2800" dirty="0" smtClean="0"/>
          </a:p>
          <a:p>
            <a:r>
              <a:rPr lang="zh-CN" altLang="en-US" sz="2800" dirty="0"/>
              <a:t>作为上司的助手和参谋，秘书在辅佐上司工作的过程中，会经常因上司需要“调用”贮存于秘书头脑中的有关信息，秘书应该及时、准确地予以反应。同时，秘书还需要“上传下达”，如果秘书的记忆力差，在上司需要的时候不能及时提供信息，在传递信息时，提供失真的信息，就不能发挥应有的助手作用。</a:t>
            </a:r>
          </a:p>
        </p:txBody>
      </p:sp>
      <p:sp>
        <p:nvSpPr>
          <p:cNvPr id="3" name="标题 2"/>
          <p:cNvSpPr>
            <a:spLocks noGrp="1"/>
          </p:cNvSpPr>
          <p:nvPr>
            <p:ph type="title"/>
          </p:nvPr>
        </p:nvSpPr>
        <p:spPr/>
        <p:txBody>
          <a:bodyPr/>
          <a:lstStyle/>
          <a:p>
            <a:pPr algn="ctr"/>
            <a:r>
              <a:rPr lang="en-US" altLang="zh-CN" dirty="0"/>
              <a:t>2.	</a:t>
            </a:r>
            <a:r>
              <a:rPr lang="zh-CN" altLang="en-US" dirty="0"/>
              <a:t>记忆能力</a:t>
            </a:r>
          </a:p>
        </p:txBody>
      </p:sp>
      <p:pic>
        <p:nvPicPr>
          <p:cNvPr id="60417" name="Picture 1" descr="C:\Users\lenovo\Pictures\u=1325312955,2617797736&amp;fm=21&amp;gp=0.jpg"/>
          <p:cNvPicPr>
            <a:picLocks noChangeAspect="1" noChangeArrowheads="1"/>
          </p:cNvPicPr>
          <p:nvPr/>
        </p:nvPicPr>
        <p:blipFill>
          <a:blip r:embed="rId2" cstate="print"/>
          <a:srcRect/>
          <a:stretch>
            <a:fillRect/>
          </a:stretch>
        </p:blipFill>
        <p:spPr bwMode="auto">
          <a:xfrm>
            <a:off x="7596336" y="188640"/>
            <a:ext cx="885825" cy="1619250"/>
          </a:xfrm>
          <a:prstGeom prst="rect">
            <a:avLst/>
          </a:prstGeom>
          <a:noFill/>
        </p:spPr>
      </p:pic>
    </p:spTree>
    <p:extLst>
      <p:ext uri="{BB962C8B-B14F-4D97-AF65-F5344CB8AC3E}">
        <p14:creationId xmlns="" xmlns:p14="http://schemas.microsoft.com/office/powerpoint/2010/main" val="143909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628800"/>
            <a:ext cx="8136903" cy="4497363"/>
          </a:xfrm>
        </p:spPr>
        <p:txBody>
          <a:bodyPr>
            <a:normAutofit/>
          </a:bodyPr>
          <a:lstStyle/>
          <a:p>
            <a:r>
              <a:rPr lang="zh-CN" altLang="en-US" dirty="0">
                <a:latin typeface="华文楷体" pitchFamily="2" charset="-122"/>
                <a:ea typeface="华文楷体" pitchFamily="2" charset="-122"/>
              </a:rPr>
              <a:t>陈影在宏昌公司作了十五年的秘书了。她从前台秘书，到总经理办公室秘书直至五年前被提升为总经理助理。总经理一直舍不得放她去独当一面，做部门经理。这是为什么呢？一个重要优点是，陈助理有着非凡的记忆力，只要她见过的客户，经手的文件资料，她都能了如指掌，过目不忘，在上司和其他相关人员遗忘或记不清楚的时候能够给予及时的提醒和补充。在公众场合下和日常工作中，由于她的这种能力，使总经理减少了很多尴尬，赢得了良好的口碑。</a:t>
            </a:r>
          </a:p>
        </p:txBody>
      </p:sp>
      <p:sp>
        <p:nvSpPr>
          <p:cNvPr id="3" name="标题 2"/>
          <p:cNvSpPr>
            <a:spLocks noGrp="1"/>
          </p:cNvSpPr>
          <p:nvPr>
            <p:ph type="title"/>
          </p:nvPr>
        </p:nvSpPr>
        <p:spPr/>
        <p:txBody>
          <a:bodyPr/>
          <a:lstStyle/>
          <a:p>
            <a:pPr algn="ctr"/>
            <a:r>
              <a:rPr lang="zh-CN" altLang="en-US" dirty="0"/>
              <a:t>受欢迎的女秘书</a:t>
            </a:r>
          </a:p>
        </p:txBody>
      </p:sp>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5287093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412776"/>
            <a:ext cx="8064895" cy="4713387"/>
          </a:xfrm>
        </p:spPr>
        <p:txBody>
          <a:bodyPr>
            <a:normAutofit/>
          </a:bodyPr>
          <a:lstStyle/>
          <a:p>
            <a:r>
              <a:rPr lang="zh-CN" altLang="en-US" sz="2800" dirty="0"/>
              <a:t>“锣鼓听声，听话听音”，秘书要能从上司的工作任务交代中领会上司的意图，要能从别人情绪化的倾诉中抓住问题的实质，要能从会上冗长的发言中拎出要领，或是从众口交加的激烈争论中抓住重点</a:t>
            </a:r>
            <a:r>
              <a:rPr lang="zh-CN" altLang="en-US" sz="2800" dirty="0" smtClean="0"/>
              <a:t>，要</a:t>
            </a:r>
            <a:r>
              <a:rPr lang="zh-CN" altLang="en-US" sz="2800" dirty="0"/>
              <a:t>能够从上级的文件、公文中迅速理解文件的精神</a:t>
            </a:r>
            <a:r>
              <a:rPr lang="zh-CN" altLang="en-US" sz="2800" dirty="0" smtClean="0"/>
              <a:t>实质。理解</a:t>
            </a:r>
            <a:r>
              <a:rPr lang="zh-CN" altLang="en-US" sz="2800" dirty="0"/>
              <a:t>不到问题的实质，抓不住要领的秘书是不会受欢迎</a:t>
            </a:r>
            <a:r>
              <a:rPr lang="zh-CN" altLang="en-US" sz="2800" dirty="0" smtClean="0"/>
              <a:t>的。</a:t>
            </a:r>
            <a:endParaRPr lang="zh-CN" altLang="en-US" sz="2800" dirty="0"/>
          </a:p>
        </p:txBody>
      </p:sp>
      <p:sp>
        <p:nvSpPr>
          <p:cNvPr id="3" name="标题 2"/>
          <p:cNvSpPr>
            <a:spLocks noGrp="1"/>
          </p:cNvSpPr>
          <p:nvPr>
            <p:ph type="title"/>
          </p:nvPr>
        </p:nvSpPr>
        <p:spPr/>
        <p:txBody>
          <a:bodyPr/>
          <a:lstStyle/>
          <a:p>
            <a:pPr algn="ctr"/>
            <a:r>
              <a:rPr lang="en-US" altLang="zh-CN" dirty="0"/>
              <a:t>3.	</a:t>
            </a:r>
            <a:r>
              <a:rPr lang="zh-CN" altLang="en-US" dirty="0"/>
              <a:t>理解能力</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52120" y="4797152"/>
            <a:ext cx="2520280" cy="16993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4619366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556792"/>
            <a:ext cx="8136903" cy="4569371"/>
          </a:xfrm>
        </p:spPr>
        <p:txBody>
          <a:bodyPr>
            <a:normAutofit/>
          </a:bodyPr>
          <a:lstStyle/>
          <a:p>
            <a:r>
              <a:rPr lang="zh-CN" altLang="en-US" dirty="0"/>
              <a:t>主要包括抽象概括能力、分析综合能力、判断推理能力等</a:t>
            </a:r>
            <a:r>
              <a:rPr lang="zh-CN" altLang="en-US" dirty="0" smtClean="0"/>
              <a:t>。它</a:t>
            </a:r>
            <a:r>
              <a:rPr lang="zh-CN" altLang="en-US" dirty="0"/>
              <a:t>是一个人智力活动的核心</a:t>
            </a:r>
            <a:r>
              <a:rPr lang="zh-CN" altLang="en-US" dirty="0" smtClean="0"/>
              <a:t>。</a:t>
            </a:r>
            <a:endParaRPr lang="en-US" altLang="zh-CN" dirty="0" smtClean="0"/>
          </a:p>
          <a:p>
            <a:r>
              <a:rPr lang="zh-CN" altLang="en-US" dirty="0" smtClean="0"/>
              <a:t>思维</a:t>
            </a:r>
            <a:r>
              <a:rPr lang="zh-CN" altLang="en-US" dirty="0"/>
              <a:t>能力在秘书基础能力中占有非常重要的地位，因为一个不会思维的秘书</a:t>
            </a:r>
            <a:r>
              <a:rPr lang="zh-CN" altLang="en-US" dirty="0" smtClean="0"/>
              <a:t>，就</a:t>
            </a:r>
            <a:r>
              <a:rPr lang="zh-CN" altLang="en-US" dirty="0"/>
              <a:t>不能为本单位、本部门的工作作出理性的分析和思考，也就不能提出契合实际的意见和</a:t>
            </a:r>
            <a:r>
              <a:rPr lang="zh-CN" altLang="en-US" dirty="0" smtClean="0"/>
              <a:t>建议。</a:t>
            </a:r>
            <a:endParaRPr lang="en-US" altLang="zh-CN" dirty="0" smtClean="0"/>
          </a:p>
          <a:p>
            <a:r>
              <a:rPr lang="zh-CN" altLang="en-US" dirty="0"/>
              <a:t>秘书可以通过</a:t>
            </a:r>
            <a:r>
              <a:rPr lang="zh-CN" altLang="en-US" dirty="0" smtClean="0"/>
              <a:t>对思维</a:t>
            </a:r>
            <a:r>
              <a:rPr lang="zh-CN" altLang="en-US" dirty="0"/>
              <a:t>方法和规律的学习和掌握，来培养和提高自己科学思维的能力；通过经常的脑力激荡思维活动进行锻炼</a:t>
            </a:r>
            <a:r>
              <a:rPr lang="zh-CN" altLang="en-US" dirty="0" smtClean="0"/>
              <a:t>，来</a:t>
            </a:r>
            <a:r>
              <a:rPr lang="zh-CN" altLang="en-US" dirty="0"/>
              <a:t>提高自己分析问题和解决问题的能力。</a:t>
            </a:r>
          </a:p>
        </p:txBody>
      </p:sp>
      <p:sp>
        <p:nvSpPr>
          <p:cNvPr id="3" name="标题 2"/>
          <p:cNvSpPr>
            <a:spLocks noGrp="1"/>
          </p:cNvSpPr>
          <p:nvPr>
            <p:ph type="title"/>
          </p:nvPr>
        </p:nvSpPr>
        <p:spPr/>
        <p:txBody>
          <a:bodyPr/>
          <a:lstStyle/>
          <a:p>
            <a:pPr algn="ctr"/>
            <a:r>
              <a:rPr lang="en-US" altLang="zh-CN" dirty="0"/>
              <a:t>4.	</a:t>
            </a:r>
            <a:r>
              <a:rPr lang="zh-CN" altLang="en-US" dirty="0"/>
              <a:t>思维能力</a:t>
            </a:r>
          </a:p>
        </p:txBody>
      </p:sp>
      <p:pic>
        <p:nvPicPr>
          <p:cNvPr id="57345" name="Picture 1" descr="C:\Users\lenovo\Pictures\u=1325312955,2617797736&amp;fm=21&amp;gp=0.jpg"/>
          <p:cNvPicPr>
            <a:picLocks noChangeAspect="1" noChangeArrowheads="1"/>
          </p:cNvPicPr>
          <p:nvPr/>
        </p:nvPicPr>
        <p:blipFill>
          <a:blip r:embed="rId2" cstate="print"/>
          <a:srcRect/>
          <a:stretch>
            <a:fillRect/>
          </a:stretch>
        </p:blipFill>
        <p:spPr bwMode="auto">
          <a:xfrm>
            <a:off x="7524328" y="0"/>
            <a:ext cx="885825" cy="1619250"/>
          </a:xfrm>
          <a:prstGeom prst="rect">
            <a:avLst/>
          </a:prstGeom>
          <a:noFill/>
        </p:spPr>
      </p:pic>
    </p:spTree>
    <p:extLst>
      <p:ext uri="{BB962C8B-B14F-4D97-AF65-F5344CB8AC3E}">
        <p14:creationId xmlns="" xmlns:p14="http://schemas.microsoft.com/office/powerpoint/2010/main" val="840285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Autofit/>
          </a:bodyPr>
          <a:lstStyle/>
          <a:p>
            <a:endParaRPr lang="en-US" altLang="zh-CN" sz="2800" dirty="0" smtClean="0"/>
          </a:p>
          <a:p>
            <a:r>
              <a:rPr lang="zh-CN" altLang="en-US" sz="2800" dirty="0" smtClean="0">
                <a:latin typeface="宋体" panose="02010600030101010101" pitchFamily="2" charset="-122"/>
                <a:ea typeface="宋体" panose="02010600030101010101" pitchFamily="2" charset="-122"/>
              </a:rPr>
              <a:t>掌握秘书</a:t>
            </a:r>
            <a:r>
              <a:rPr lang="zh-CN" altLang="en-US" sz="2800" dirty="0">
                <a:latin typeface="宋体" panose="02010600030101010101" pitchFamily="2" charset="-122"/>
                <a:ea typeface="宋体" panose="02010600030101010101" pitchFamily="2" charset="-122"/>
              </a:rPr>
              <a:t>所需要具备的知识结构与能力</a:t>
            </a:r>
            <a:r>
              <a:rPr lang="zh-CN" altLang="en-US" sz="2800" dirty="0" smtClean="0">
                <a:latin typeface="宋体" panose="02010600030101010101" pitchFamily="2" charset="-122"/>
                <a:ea typeface="宋体" panose="02010600030101010101" pitchFamily="2" charset="-122"/>
              </a:rPr>
              <a:t>结构</a:t>
            </a:r>
            <a:endParaRPr lang="zh-CN" altLang="en-US" sz="2800" dirty="0">
              <a:latin typeface="宋体" panose="02010600030101010101" pitchFamily="2" charset="-122"/>
              <a:ea typeface="宋体" panose="02010600030101010101" pitchFamily="2" charset="-122"/>
            </a:endParaRPr>
          </a:p>
          <a:p>
            <a:r>
              <a:rPr lang="zh-CN" altLang="en-US" sz="2800" dirty="0" smtClean="0">
                <a:latin typeface="宋体" panose="02010600030101010101" pitchFamily="2" charset="-122"/>
                <a:ea typeface="宋体" panose="02010600030101010101" pitchFamily="2" charset="-122"/>
              </a:rPr>
              <a:t>了解秘书</a:t>
            </a:r>
            <a:r>
              <a:rPr lang="zh-CN" altLang="en-US" sz="2800" dirty="0">
                <a:latin typeface="宋体" panose="02010600030101010101" pitchFamily="2" charset="-122"/>
                <a:ea typeface="宋体" panose="02010600030101010101" pitchFamily="2" charset="-122"/>
              </a:rPr>
              <a:t>所需要的心理素质和性格</a:t>
            </a:r>
            <a:r>
              <a:rPr lang="zh-CN" altLang="en-US" sz="2800" dirty="0" smtClean="0">
                <a:latin typeface="宋体" panose="02010600030101010101" pitchFamily="2" charset="-122"/>
                <a:ea typeface="宋体" panose="02010600030101010101" pitchFamily="2" charset="-122"/>
              </a:rPr>
              <a:t>要求</a:t>
            </a:r>
            <a:endParaRPr lang="zh-CN" altLang="en-US" sz="2800" dirty="0">
              <a:latin typeface="宋体" panose="02010600030101010101" pitchFamily="2" charset="-122"/>
              <a:ea typeface="宋体" panose="02010600030101010101" pitchFamily="2" charset="-122"/>
            </a:endParaRPr>
          </a:p>
          <a:p>
            <a:r>
              <a:rPr lang="zh-CN" altLang="en-US" sz="2800" dirty="0">
                <a:latin typeface="宋体" panose="02010600030101010101" pitchFamily="2" charset="-122"/>
                <a:ea typeface="宋体" panose="02010600030101010101" pitchFamily="2" charset="-122"/>
              </a:rPr>
              <a:t>理解秘书的情商和智商对秘书工作的</a:t>
            </a:r>
            <a:r>
              <a:rPr lang="zh-CN" altLang="en-US" sz="2800" dirty="0" smtClean="0">
                <a:latin typeface="宋体" panose="02010600030101010101" pitchFamily="2" charset="-122"/>
                <a:ea typeface="宋体" panose="02010600030101010101" pitchFamily="2" charset="-122"/>
              </a:rPr>
              <a:t>重要性</a:t>
            </a:r>
            <a:endParaRPr lang="zh-CN" altLang="en-US" sz="2800" dirty="0">
              <a:latin typeface="宋体" panose="02010600030101010101" pitchFamily="2" charset="-122"/>
              <a:ea typeface="宋体" panose="02010600030101010101" pitchFamily="2" charset="-122"/>
            </a:endParaRPr>
          </a:p>
          <a:p>
            <a:endParaRPr lang="zh-CN" altLang="en-US" sz="2800" dirty="0"/>
          </a:p>
        </p:txBody>
      </p:sp>
      <p:sp>
        <p:nvSpPr>
          <p:cNvPr id="3" name="标题 2"/>
          <p:cNvSpPr>
            <a:spLocks noGrp="1"/>
          </p:cNvSpPr>
          <p:nvPr>
            <p:ph type="title"/>
          </p:nvPr>
        </p:nvSpPr>
        <p:spPr/>
        <p:txBody>
          <a:bodyPr>
            <a:normAutofit fontScale="90000"/>
          </a:bodyPr>
          <a:lstStyle/>
          <a:p>
            <a:pPr algn="ctr"/>
            <a:r>
              <a:rPr lang="zh-CN" altLang="en-US" dirty="0"/>
              <a:t/>
            </a:r>
            <a:br>
              <a:rPr lang="zh-CN" altLang="en-US" dirty="0"/>
            </a:br>
            <a:r>
              <a:rPr lang="zh-CN" altLang="en-US" sz="4900" dirty="0"/>
              <a:t>学习目标</a:t>
            </a:r>
            <a:r>
              <a:rPr lang="zh-CN" altLang="en-US" dirty="0"/>
              <a:t/>
            </a:r>
            <a:br>
              <a:rPr lang="zh-CN" altLang="en-US" dirty="0"/>
            </a:br>
            <a:endParaRPr lang="zh-CN" altLang="en-US"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2160" y="4509120"/>
            <a:ext cx="2016224" cy="1580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369984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628800"/>
            <a:ext cx="8136903" cy="4497363"/>
          </a:xfrm>
        </p:spPr>
        <p:txBody>
          <a:bodyPr>
            <a:normAutofit/>
          </a:bodyPr>
          <a:lstStyle/>
          <a:p>
            <a:r>
              <a:rPr lang="zh-CN" altLang="en-US" sz="2800" dirty="0"/>
              <a:t>爱因斯坦有句名言：“想象力比知识更重要，因为知识是有限的，而</a:t>
            </a:r>
            <a:r>
              <a:rPr lang="zh-CN" altLang="en-US" sz="2800" dirty="0" smtClean="0"/>
              <a:t>想象是</a:t>
            </a:r>
            <a:r>
              <a:rPr lang="zh-CN" altLang="en-US" sz="2800" dirty="0"/>
              <a:t>知识进化的源泉。</a:t>
            </a:r>
            <a:r>
              <a:rPr lang="zh-CN" altLang="en-US" sz="2800" dirty="0" smtClean="0"/>
              <a:t>”</a:t>
            </a:r>
            <a:endParaRPr lang="en-US" altLang="zh-CN" sz="2800" dirty="0" smtClean="0"/>
          </a:p>
          <a:p>
            <a:r>
              <a:rPr lang="zh-CN" altLang="en-US" sz="2800" dirty="0"/>
              <a:t>秘书应该着力发挥丰富的想象力，才能使秘书工作充满</a:t>
            </a:r>
            <a:r>
              <a:rPr lang="zh-CN" altLang="en-US" sz="2800" dirty="0" smtClean="0"/>
              <a:t>创造力。</a:t>
            </a:r>
            <a:endParaRPr lang="zh-CN" altLang="en-US" sz="2800" dirty="0"/>
          </a:p>
        </p:txBody>
      </p:sp>
      <p:sp>
        <p:nvSpPr>
          <p:cNvPr id="3" name="标题 2"/>
          <p:cNvSpPr>
            <a:spLocks noGrp="1"/>
          </p:cNvSpPr>
          <p:nvPr>
            <p:ph type="title"/>
          </p:nvPr>
        </p:nvSpPr>
        <p:spPr/>
        <p:txBody>
          <a:bodyPr/>
          <a:lstStyle/>
          <a:p>
            <a:pPr algn="ctr"/>
            <a:r>
              <a:rPr lang="en-US" altLang="zh-CN" dirty="0"/>
              <a:t>5.	</a:t>
            </a:r>
            <a:r>
              <a:rPr lang="zh-CN" altLang="en-US" dirty="0"/>
              <a:t>想象能力</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52120" y="4221088"/>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7175158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extLst>
              <p:ext uri="{D42A27DB-BD31-4B8C-83A1-F6EECF244321}">
                <p14:modId xmlns="" xmlns:p14="http://schemas.microsoft.com/office/powerpoint/2010/main" val="227984391"/>
              </p:ext>
            </p:extLst>
          </p:nvPr>
        </p:nvGraphicFramePr>
        <p:xfrm>
          <a:off x="755576" y="2060848"/>
          <a:ext cx="7408862"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a:r>
              <a:rPr lang="zh-CN" altLang="en-US" dirty="0"/>
              <a:t>（二）	职业能力</a:t>
            </a:r>
          </a:p>
        </p:txBody>
      </p:sp>
      <p:pic>
        <p:nvPicPr>
          <p:cNvPr id="2050" name="Picture 2"/>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115616" y="2348880"/>
            <a:ext cx="1589658" cy="13112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6585914" y="2348880"/>
            <a:ext cx="1730501" cy="14515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6444208" y="3861048"/>
            <a:ext cx="1728192" cy="14401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475656" y="2492896"/>
            <a:ext cx="936104" cy="954107"/>
          </a:xfrm>
          <a:prstGeom prst="rect">
            <a:avLst/>
          </a:prstGeom>
          <a:noFill/>
        </p:spPr>
        <p:txBody>
          <a:bodyPr wrap="square" rtlCol="0">
            <a:spAutoFit/>
          </a:bodyPr>
          <a:lstStyle/>
          <a:p>
            <a:r>
              <a:rPr lang="zh-CN" altLang="en-US" sz="2800" dirty="0" smtClean="0">
                <a:solidFill>
                  <a:srgbClr val="FFFF00"/>
                </a:solidFill>
              </a:rPr>
              <a:t>表达能力</a:t>
            </a:r>
            <a:endParaRPr lang="zh-CN" altLang="en-US" sz="2800" dirty="0">
              <a:solidFill>
                <a:srgbClr val="FFFF00"/>
              </a:solidFill>
            </a:endParaRPr>
          </a:p>
        </p:txBody>
      </p:sp>
      <p:sp>
        <p:nvSpPr>
          <p:cNvPr id="7" name="TextBox 6"/>
          <p:cNvSpPr txBox="1"/>
          <p:nvPr/>
        </p:nvSpPr>
        <p:spPr>
          <a:xfrm>
            <a:off x="1054023" y="4159856"/>
            <a:ext cx="1080120" cy="954107"/>
          </a:xfrm>
          <a:prstGeom prst="rect">
            <a:avLst/>
          </a:prstGeom>
          <a:noFill/>
        </p:spPr>
        <p:txBody>
          <a:bodyPr wrap="square" rtlCol="0">
            <a:spAutoFit/>
          </a:bodyPr>
          <a:lstStyle/>
          <a:p>
            <a:r>
              <a:rPr lang="zh-CN" altLang="en-US" sz="2800" dirty="0" smtClean="0">
                <a:solidFill>
                  <a:srgbClr val="FFFF00"/>
                </a:solidFill>
              </a:rPr>
              <a:t>沟通能力</a:t>
            </a:r>
            <a:endParaRPr lang="zh-CN" altLang="en-US" sz="2800" dirty="0">
              <a:solidFill>
                <a:srgbClr val="FFFF00"/>
              </a:solidFill>
            </a:endParaRPr>
          </a:p>
        </p:txBody>
      </p:sp>
      <p:sp>
        <p:nvSpPr>
          <p:cNvPr id="9" name="TextBox 8"/>
          <p:cNvSpPr txBox="1"/>
          <p:nvPr/>
        </p:nvSpPr>
        <p:spPr>
          <a:xfrm>
            <a:off x="4067944" y="2492896"/>
            <a:ext cx="1080120" cy="954107"/>
          </a:xfrm>
          <a:prstGeom prst="rect">
            <a:avLst/>
          </a:prstGeom>
          <a:noFill/>
        </p:spPr>
        <p:txBody>
          <a:bodyPr wrap="square" rtlCol="0">
            <a:spAutoFit/>
          </a:bodyPr>
          <a:lstStyle/>
          <a:p>
            <a:r>
              <a:rPr lang="zh-CN" altLang="en-US" sz="2800" dirty="0" smtClean="0">
                <a:solidFill>
                  <a:srgbClr val="FFFF00"/>
                </a:solidFill>
              </a:rPr>
              <a:t>管理能力</a:t>
            </a:r>
            <a:endParaRPr lang="zh-CN" altLang="en-US" sz="2800" dirty="0">
              <a:solidFill>
                <a:srgbClr val="FFFF00"/>
              </a:solidFill>
            </a:endParaRPr>
          </a:p>
        </p:txBody>
      </p:sp>
      <p:sp>
        <p:nvSpPr>
          <p:cNvPr id="10" name="TextBox 9"/>
          <p:cNvSpPr txBox="1"/>
          <p:nvPr/>
        </p:nvSpPr>
        <p:spPr>
          <a:xfrm>
            <a:off x="5442722" y="4986173"/>
            <a:ext cx="897359" cy="954107"/>
          </a:xfrm>
          <a:prstGeom prst="rect">
            <a:avLst/>
          </a:prstGeom>
          <a:noFill/>
        </p:spPr>
        <p:txBody>
          <a:bodyPr wrap="square" rtlCol="0">
            <a:spAutoFit/>
          </a:bodyPr>
          <a:lstStyle/>
          <a:p>
            <a:r>
              <a:rPr lang="zh-CN" altLang="en-US" sz="2800" dirty="0" smtClean="0">
                <a:solidFill>
                  <a:srgbClr val="FFFF00"/>
                </a:solidFill>
              </a:rPr>
              <a:t>应变能力</a:t>
            </a:r>
            <a:endParaRPr lang="zh-CN" altLang="en-US" sz="2800" dirty="0">
              <a:solidFill>
                <a:srgbClr val="FFFF00"/>
              </a:solidFill>
            </a:endParaRPr>
          </a:p>
        </p:txBody>
      </p:sp>
      <p:sp>
        <p:nvSpPr>
          <p:cNvPr id="11" name="TextBox 10"/>
          <p:cNvSpPr txBox="1"/>
          <p:nvPr/>
        </p:nvSpPr>
        <p:spPr>
          <a:xfrm>
            <a:off x="6921202" y="2667721"/>
            <a:ext cx="936104" cy="954107"/>
          </a:xfrm>
          <a:prstGeom prst="rect">
            <a:avLst/>
          </a:prstGeom>
          <a:noFill/>
        </p:spPr>
        <p:txBody>
          <a:bodyPr wrap="square" rtlCol="0">
            <a:spAutoFit/>
          </a:bodyPr>
          <a:lstStyle/>
          <a:p>
            <a:r>
              <a:rPr lang="zh-CN" altLang="en-US" sz="2800" dirty="0" smtClean="0">
                <a:solidFill>
                  <a:srgbClr val="FFFF00"/>
                </a:solidFill>
              </a:rPr>
              <a:t>操作能力</a:t>
            </a:r>
            <a:endParaRPr lang="zh-CN" altLang="en-US" sz="2800" dirty="0">
              <a:solidFill>
                <a:srgbClr val="FFFF00"/>
              </a:solidFill>
            </a:endParaRPr>
          </a:p>
        </p:txBody>
      </p:sp>
      <p:sp>
        <p:nvSpPr>
          <p:cNvPr id="12" name="TextBox 11"/>
          <p:cNvSpPr txBox="1"/>
          <p:nvPr/>
        </p:nvSpPr>
        <p:spPr>
          <a:xfrm>
            <a:off x="6804247" y="4077072"/>
            <a:ext cx="1118865" cy="954107"/>
          </a:xfrm>
          <a:prstGeom prst="rect">
            <a:avLst/>
          </a:prstGeom>
          <a:noFill/>
        </p:spPr>
        <p:txBody>
          <a:bodyPr wrap="square" rtlCol="0">
            <a:spAutoFit/>
          </a:bodyPr>
          <a:lstStyle/>
          <a:p>
            <a:r>
              <a:rPr lang="zh-CN" altLang="en-US" sz="2800" dirty="0" smtClean="0">
                <a:solidFill>
                  <a:srgbClr val="FFFF00"/>
                </a:solidFill>
              </a:rPr>
              <a:t>学习能力</a:t>
            </a:r>
            <a:endParaRPr lang="zh-CN" altLang="en-US" sz="2800" dirty="0">
              <a:solidFill>
                <a:srgbClr val="FFFF00"/>
              </a:solidFill>
            </a:endParaRPr>
          </a:p>
        </p:txBody>
      </p:sp>
    </p:spTree>
    <p:extLst>
      <p:ext uri="{BB962C8B-B14F-4D97-AF65-F5344CB8AC3E}">
        <p14:creationId xmlns="" xmlns:p14="http://schemas.microsoft.com/office/powerpoint/2010/main" val="18851011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1" y="1196752"/>
            <a:ext cx="7920880" cy="4929411"/>
          </a:xfrm>
        </p:spPr>
        <p:txBody>
          <a:bodyPr>
            <a:normAutofit/>
          </a:bodyPr>
          <a:lstStyle/>
          <a:p>
            <a:r>
              <a:rPr lang="zh-CN" altLang="en-US" sz="2800" dirty="0"/>
              <a:t>秘书的职业能力是秘书从事秘书工作所应具备的能力，它是秘书能力结构中的核心部分，是完成秘书工作的重要条件和保证，也是秘书人员从事秘书职业的资质之一。</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3789040"/>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68403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1" y="1628800"/>
            <a:ext cx="7992888" cy="4497363"/>
          </a:xfrm>
        </p:spPr>
        <p:txBody>
          <a:bodyPr>
            <a:normAutofit fontScale="92500"/>
          </a:bodyPr>
          <a:lstStyle/>
          <a:p>
            <a:r>
              <a:rPr lang="zh-CN" altLang="en-US" dirty="0"/>
              <a:t>表达能力是秘书的“看家”能力。秘书的表达能力主要是指语言文字的表达能力，包括口头和书面语言文字的表达</a:t>
            </a:r>
            <a:r>
              <a:rPr lang="zh-CN" altLang="en-US" dirty="0" smtClean="0"/>
              <a:t>。</a:t>
            </a:r>
            <a:endParaRPr lang="en-US" altLang="zh-CN" dirty="0" smtClean="0"/>
          </a:p>
          <a:p>
            <a:r>
              <a:rPr lang="zh-CN" altLang="en-US" dirty="0"/>
              <a:t>秘书要处理人际关系，要沟通协调，表达意见，说服他人，要向领导汇报工作、介绍情况，传达上司意图和指示，接待来访等，都需要良好的口头表达能力</a:t>
            </a:r>
            <a:r>
              <a:rPr lang="zh-CN" altLang="en-US" dirty="0" smtClean="0"/>
              <a:t>。</a:t>
            </a:r>
            <a:endParaRPr lang="en-US" altLang="zh-CN" dirty="0" smtClean="0"/>
          </a:p>
          <a:p>
            <a:r>
              <a:rPr lang="zh-CN" altLang="en-US" dirty="0"/>
              <a:t>同时，秘书在处理各类文书、起草撰写公文时也需要有良好的书面表达能力</a:t>
            </a:r>
            <a:r>
              <a:rPr lang="zh-CN" altLang="en-US" dirty="0" smtClean="0"/>
              <a:t>。</a:t>
            </a:r>
            <a:endParaRPr lang="en-US" altLang="zh-CN" dirty="0" smtClean="0"/>
          </a:p>
          <a:p>
            <a:r>
              <a:rPr lang="zh-CN" altLang="en-US" dirty="0"/>
              <a:t>秘书还要擅长钢笔书法，工整隽秀、行云流水般的字体能表现秘书的文化修养，引起上司和其他人的</a:t>
            </a:r>
            <a:r>
              <a:rPr lang="zh-CN" altLang="en-US" dirty="0" smtClean="0"/>
              <a:t>好感。</a:t>
            </a:r>
            <a:endParaRPr lang="zh-CN" altLang="en-US" dirty="0"/>
          </a:p>
        </p:txBody>
      </p:sp>
      <p:sp>
        <p:nvSpPr>
          <p:cNvPr id="3" name="标题 2"/>
          <p:cNvSpPr>
            <a:spLocks noGrp="1"/>
          </p:cNvSpPr>
          <p:nvPr>
            <p:ph type="title"/>
          </p:nvPr>
        </p:nvSpPr>
        <p:spPr/>
        <p:txBody>
          <a:bodyPr/>
          <a:lstStyle/>
          <a:p>
            <a:pPr algn="ctr"/>
            <a:r>
              <a:rPr lang="en-US" altLang="zh-CN" dirty="0"/>
              <a:t>1.	</a:t>
            </a:r>
            <a:r>
              <a:rPr lang="zh-CN" altLang="en-US" dirty="0"/>
              <a:t>表达能力</a:t>
            </a:r>
          </a:p>
        </p:txBody>
      </p:sp>
      <p:pic>
        <p:nvPicPr>
          <p:cNvPr id="4" name="Picture 1" descr="C:\Users\lenovo\Pictures\u=1325312955,2617797736&amp;fm=21&amp;gp=0.jpg"/>
          <p:cNvPicPr>
            <a:picLocks noChangeAspect="1" noChangeArrowheads="1"/>
          </p:cNvPicPr>
          <p:nvPr/>
        </p:nvPicPr>
        <p:blipFill>
          <a:blip r:embed="rId2" cstate="print"/>
          <a:srcRect/>
          <a:stretch>
            <a:fillRect/>
          </a:stretch>
        </p:blipFill>
        <p:spPr bwMode="auto">
          <a:xfrm>
            <a:off x="7596336" y="188640"/>
            <a:ext cx="885825" cy="1368152"/>
          </a:xfrm>
          <a:prstGeom prst="rect">
            <a:avLst/>
          </a:prstGeom>
          <a:noFill/>
        </p:spPr>
      </p:pic>
    </p:spTree>
    <p:extLst>
      <p:ext uri="{BB962C8B-B14F-4D97-AF65-F5344CB8AC3E}">
        <p14:creationId xmlns="" xmlns:p14="http://schemas.microsoft.com/office/powerpoint/2010/main" val="9516243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1628800"/>
            <a:ext cx="7696365" cy="4425355"/>
          </a:xfrm>
        </p:spPr>
        <p:txBody>
          <a:bodyPr/>
          <a:lstStyle/>
          <a:p>
            <a:r>
              <a:rPr lang="zh-CN" altLang="en-US" sz="2800" dirty="0"/>
              <a:t>秘书部门处于对内、对外联系的交汇点，在内外交往时，秘书担负着缩小分歧、扩大共识</a:t>
            </a:r>
            <a:r>
              <a:rPr lang="zh-CN" altLang="en-US" sz="2800" dirty="0" smtClean="0"/>
              <a:t>、寻求</a:t>
            </a:r>
            <a:r>
              <a:rPr lang="zh-CN" altLang="en-US" sz="2800" dirty="0"/>
              <a:t>合作的使命，要圆满地完成这一使命，就必须提高秘书的沟通能力</a:t>
            </a:r>
            <a:r>
              <a:rPr lang="zh-CN" altLang="en-US" sz="2800" dirty="0" smtClean="0"/>
              <a:t>。</a:t>
            </a:r>
            <a:endParaRPr lang="en-US" altLang="zh-CN" sz="2800" dirty="0" smtClean="0"/>
          </a:p>
        </p:txBody>
      </p:sp>
      <p:sp>
        <p:nvSpPr>
          <p:cNvPr id="3" name="标题 2"/>
          <p:cNvSpPr>
            <a:spLocks noGrp="1"/>
          </p:cNvSpPr>
          <p:nvPr>
            <p:ph type="title"/>
          </p:nvPr>
        </p:nvSpPr>
        <p:spPr/>
        <p:txBody>
          <a:bodyPr/>
          <a:lstStyle/>
          <a:p>
            <a:pPr algn="ctr"/>
            <a:r>
              <a:rPr lang="en-US" altLang="zh-CN" dirty="0"/>
              <a:t>2.	</a:t>
            </a:r>
            <a:r>
              <a:rPr lang="zh-CN" altLang="en-US" dirty="0"/>
              <a:t>沟通能力</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436096" y="4077072"/>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182080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800" dirty="0" smtClean="0"/>
              <a:t>秘书部门作为协助领导实施管理的重要部门，经常会充当维持机构正常运作的“缓冲器”，对机构内外的各种矛盾进行协调处理。</a:t>
            </a:r>
          </a:p>
          <a:p>
            <a:endParaRPr lang="zh-CN" altLang="en-US" dirty="0"/>
          </a:p>
        </p:txBody>
      </p:sp>
      <p:sp>
        <p:nvSpPr>
          <p:cNvPr id="3" name="标题 2"/>
          <p:cNvSpPr>
            <a:spLocks noGrp="1"/>
          </p:cNvSpPr>
          <p:nvPr>
            <p:ph type="title"/>
          </p:nvPr>
        </p:nvSpPr>
        <p:spPr/>
        <p:txBody>
          <a:bodyPr>
            <a:normAutofit fontScale="90000"/>
          </a:bodyPr>
          <a:lstStyle/>
          <a:p>
            <a:pPr algn="ctr"/>
            <a:r>
              <a:rPr lang="en-US" altLang="zh-CN" sz="4000" dirty="0" smtClean="0"/>
              <a:t/>
            </a:r>
            <a:br>
              <a:rPr lang="en-US" altLang="zh-CN" sz="4000" dirty="0" smtClean="0"/>
            </a:br>
            <a:r>
              <a:rPr lang="en-US" altLang="zh-CN" sz="4400" dirty="0" smtClean="0"/>
              <a:t>3</a:t>
            </a:r>
            <a:r>
              <a:rPr lang="en-US" altLang="zh-CN" sz="4400" dirty="0" smtClean="0"/>
              <a:t>.	</a:t>
            </a:r>
            <a:r>
              <a:rPr lang="zh-CN" altLang="en-US" sz="4400" dirty="0" smtClean="0"/>
              <a:t>协调能力</a:t>
            </a:r>
            <a:r>
              <a:rPr lang="en-US" altLang="zh-CN" sz="4400" dirty="0" smtClean="0"/>
              <a:t/>
            </a:r>
            <a:br>
              <a:rPr lang="en-US" altLang="zh-CN" sz="4400" dirty="0" smtClean="0"/>
            </a:br>
            <a:endParaRPr lang="zh-CN" altLang="en-US" sz="4400"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3789040"/>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1" y="1700808"/>
            <a:ext cx="7668840" cy="4425355"/>
          </a:xfrm>
        </p:spPr>
        <p:txBody>
          <a:bodyPr>
            <a:normAutofit/>
          </a:bodyPr>
          <a:lstStyle/>
          <a:p>
            <a:r>
              <a:rPr lang="zh-CN" altLang="en-US" sz="2800" dirty="0"/>
              <a:t>秘书的工作性质和工作范围决定了秘书要面对各种各样的人际关系，这就要求秘书善于与人打交道，具有良好的人际交往能力</a:t>
            </a:r>
            <a:r>
              <a:rPr lang="zh-CN" altLang="en-US" sz="2800" dirty="0" smtClean="0"/>
              <a:t>。一</a:t>
            </a:r>
            <a:r>
              <a:rPr lang="zh-CN" altLang="en-US" sz="2800" dirty="0"/>
              <a:t>个秘书如果善于交际，能够很快拉近与交际对象之间的感情距离，那么办事的成功率就会比较</a:t>
            </a:r>
            <a:r>
              <a:rPr lang="zh-CN" altLang="en-US" sz="2800" dirty="0" smtClean="0"/>
              <a:t>高。</a:t>
            </a:r>
            <a:endParaRPr lang="en-US" altLang="zh-CN" sz="2800" dirty="0" smtClean="0"/>
          </a:p>
        </p:txBody>
      </p:sp>
      <p:sp>
        <p:nvSpPr>
          <p:cNvPr id="3" name="标题 2"/>
          <p:cNvSpPr>
            <a:spLocks noGrp="1"/>
          </p:cNvSpPr>
          <p:nvPr>
            <p:ph type="title"/>
          </p:nvPr>
        </p:nvSpPr>
        <p:spPr/>
        <p:txBody>
          <a:bodyPr/>
          <a:lstStyle/>
          <a:p>
            <a:pPr algn="ctr"/>
            <a:r>
              <a:rPr lang="en-US" altLang="zh-CN" dirty="0"/>
              <a:t>4.	</a:t>
            </a:r>
            <a:r>
              <a:rPr lang="zh-CN" altLang="en-US" dirty="0"/>
              <a:t>社交能力</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4293096"/>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6689559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sz="2800" dirty="0" smtClean="0"/>
          </a:p>
          <a:p>
            <a:r>
              <a:rPr lang="zh-CN" altLang="en-US" sz="2800" dirty="0" smtClean="0"/>
              <a:t>秘书的管理职能主要体现在行政管理、信息处理、对上司的时间管理等方面，良好的管理能力是秘书本身工作的要求。</a:t>
            </a:r>
          </a:p>
          <a:p>
            <a:endParaRPr lang="zh-CN" altLang="en-US" dirty="0"/>
          </a:p>
        </p:txBody>
      </p:sp>
      <p:sp>
        <p:nvSpPr>
          <p:cNvPr id="3" name="标题 2"/>
          <p:cNvSpPr>
            <a:spLocks noGrp="1"/>
          </p:cNvSpPr>
          <p:nvPr>
            <p:ph type="title"/>
          </p:nvPr>
        </p:nvSpPr>
        <p:spPr/>
        <p:txBody>
          <a:bodyPr>
            <a:normAutofit fontScale="90000"/>
          </a:bodyPr>
          <a:lstStyle/>
          <a:p>
            <a:pPr algn="ctr"/>
            <a:r>
              <a:rPr lang="en-US" altLang="zh-CN" sz="4000" dirty="0" smtClean="0"/>
              <a:t/>
            </a:r>
            <a:br>
              <a:rPr lang="en-US" altLang="zh-CN" sz="4000" dirty="0" smtClean="0"/>
            </a:br>
            <a:r>
              <a:rPr lang="en-US" altLang="zh-CN" sz="4400" dirty="0" smtClean="0"/>
              <a:t>5. </a:t>
            </a:r>
            <a:r>
              <a:rPr lang="zh-CN" altLang="en-US" sz="4400" dirty="0" smtClean="0"/>
              <a:t>管理能力</a:t>
            </a:r>
            <a:r>
              <a:rPr lang="en-US" altLang="zh-CN" sz="4400" dirty="0" smtClean="0"/>
              <a:t/>
            </a:r>
            <a:br>
              <a:rPr lang="en-US" altLang="zh-CN" sz="4400" dirty="0" smtClean="0"/>
            </a:br>
            <a:endParaRPr lang="zh-CN" altLang="en-US" sz="4400"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08104" y="4149080"/>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en-US" altLang="zh-CN" sz="2800" dirty="0" smtClean="0"/>
          </a:p>
          <a:p>
            <a:r>
              <a:rPr lang="zh-CN" altLang="en-US" sz="2800" dirty="0" smtClean="0"/>
              <a:t>现代</a:t>
            </a:r>
            <a:r>
              <a:rPr lang="zh-CN" altLang="en-US" sz="2800" dirty="0"/>
              <a:t>领导对秘书部门提供的信息的依存度越来越高。这</a:t>
            </a:r>
            <a:r>
              <a:rPr lang="zh-CN" altLang="en-US" sz="2800" dirty="0" smtClean="0"/>
              <a:t>对秘书</a:t>
            </a:r>
            <a:r>
              <a:rPr lang="zh-CN" altLang="en-US" sz="2800" dirty="0"/>
              <a:t>的职业能力提出了新的要求。</a:t>
            </a:r>
          </a:p>
        </p:txBody>
      </p:sp>
      <p:sp>
        <p:nvSpPr>
          <p:cNvPr id="3" name="标题 2"/>
          <p:cNvSpPr>
            <a:spLocks noGrp="1"/>
          </p:cNvSpPr>
          <p:nvPr>
            <p:ph type="title"/>
          </p:nvPr>
        </p:nvSpPr>
        <p:spPr/>
        <p:txBody>
          <a:bodyPr/>
          <a:lstStyle/>
          <a:p>
            <a:pPr algn="ctr"/>
            <a:r>
              <a:rPr lang="en-US" altLang="zh-CN" dirty="0"/>
              <a:t>6. </a:t>
            </a:r>
            <a:r>
              <a:rPr lang="zh-CN" altLang="en-US" dirty="0"/>
              <a:t>信息处理能力</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3789040"/>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8369743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1340768"/>
            <a:ext cx="8496944" cy="4785395"/>
          </a:xfrm>
        </p:spPr>
        <p:txBody>
          <a:bodyPr>
            <a:noAutofit/>
          </a:bodyPr>
          <a:lstStyle/>
          <a:p>
            <a:r>
              <a:rPr lang="zh-CN" altLang="en-US" dirty="0">
                <a:latin typeface="华文楷体" pitchFamily="2" charset="-122"/>
                <a:ea typeface="华文楷体" pitchFamily="2" charset="-122"/>
              </a:rPr>
              <a:t>金桥公司的林</a:t>
            </a:r>
            <a:r>
              <a:rPr lang="zh-CN" altLang="en-US" dirty="0" smtClean="0">
                <a:latin typeface="华文楷体" pitchFamily="2" charset="-122"/>
                <a:ea typeface="华文楷体" pitchFamily="2" charset="-122"/>
              </a:rPr>
              <a:t>秘书有个</a:t>
            </a:r>
            <a:r>
              <a:rPr lang="zh-CN" altLang="en-US" dirty="0">
                <a:latin typeface="华文楷体" pitchFamily="2" charset="-122"/>
                <a:ea typeface="华文楷体" pitchFamily="2" charset="-122"/>
              </a:rPr>
              <a:t>外号叫“网痴”</a:t>
            </a:r>
            <a:r>
              <a:rPr lang="zh-CN" altLang="en-US" dirty="0" smtClean="0">
                <a:latin typeface="华文楷体" pitchFamily="2" charset="-122"/>
                <a:ea typeface="华文楷体" pitchFamily="2" charset="-122"/>
              </a:rPr>
              <a:t>。她经常收集</a:t>
            </a:r>
            <a:r>
              <a:rPr lang="zh-CN" altLang="en-US" dirty="0">
                <a:latin typeface="华文楷体" pitchFamily="2" charset="-122"/>
                <a:ea typeface="华文楷体" pitchFamily="2" charset="-122"/>
              </a:rPr>
              <a:t>与公司业务有关的一些国际、国内信息，以及与本公司有业务往来的一些客户的信息，收集加工后整理在一个专用文件夹里，以备不时之需</a:t>
            </a:r>
            <a:r>
              <a:rPr lang="zh-CN" altLang="en-US" dirty="0" smtClean="0">
                <a:latin typeface="华文楷体" pitchFamily="2" charset="-122"/>
                <a:ea typeface="华文楷体" pitchFamily="2" charset="-122"/>
              </a:rPr>
              <a:t>。</a:t>
            </a:r>
            <a:endParaRPr lang="en-US" altLang="zh-CN" dirty="0" smtClean="0">
              <a:latin typeface="华文楷体" pitchFamily="2" charset="-122"/>
              <a:ea typeface="华文楷体" pitchFamily="2" charset="-122"/>
            </a:endParaRPr>
          </a:p>
          <a:p>
            <a:r>
              <a:rPr lang="zh-CN" altLang="en-US" dirty="0">
                <a:latin typeface="华文楷体" pitchFamily="2" charset="-122"/>
                <a:ea typeface="华文楷体" pitchFamily="2" charset="-122"/>
              </a:rPr>
              <a:t>有一次，她从网上得知马来西亚和印度尼西亚发生大规模洪灾，预测我国木材进口价格将大幅上涨，进而纸张价格也将大幅涨价，她马上将信息向总经理汇报。总经理据此决定大批购进纸张库存起来，不久纸张价格果然大幅涨价，公司因此节约成本</a:t>
            </a:r>
            <a:r>
              <a:rPr lang="en-US" altLang="zh-CN" dirty="0">
                <a:latin typeface="华文楷体" pitchFamily="2" charset="-122"/>
                <a:ea typeface="华文楷体" pitchFamily="2" charset="-122"/>
              </a:rPr>
              <a:t>100</a:t>
            </a:r>
            <a:r>
              <a:rPr lang="zh-CN" altLang="en-US" dirty="0">
                <a:latin typeface="华文楷体" pitchFamily="2" charset="-122"/>
                <a:ea typeface="华文楷体" pitchFamily="2" charset="-122"/>
              </a:rPr>
              <a:t>余万元。总经理非常高兴，大大地表扬了林秘书，还发给她</a:t>
            </a:r>
            <a:r>
              <a:rPr lang="en-US" altLang="zh-CN" dirty="0">
                <a:latin typeface="华文楷体" pitchFamily="2" charset="-122"/>
                <a:ea typeface="华文楷体" pitchFamily="2" charset="-122"/>
              </a:rPr>
              <a:t>1</a:t>
            </a:r>
            <a:r>
              <a:rPr lang="zh-CN" altLang="en-US" dirty="0">
                <a:latin typeface="华文楷体" pitchFamily="2" charset="-122"/>
                <a:ea typeface="华文楷体" pitchFamily="2" charset="-122"/>
              </a:rPr>
              <a:t>万元的大红包。</a:t>
            </a:r>
          </a:p>
        </p:txBody>
      </p:sp>
      <p:sp>
        <p:nvSpPr>
          <p:cNvPr id="3" name="标题 2"/>
          <p:cNvSpPr>
            <a:spLocks noGrp="1"/>
          </p:cNvSpPr>
          <p:nvPr>
            <p:ph type="title"/>
          </p:nvPr>
        </p:nvSpPr>
        <p:spPr/>
        <p:txBody>
          <a:bodyPr/>
          <a:lstStyle/>
          <a:p>
            <a:pPr algn="ctr"/>
            <a:r>
              <a:rPr lang="zh-CN" altLang="en-US" dirty="0"/>
              <a:t>“网痴”秘书</a:t>
            </a:r>
          </a:p>
        </p:txBody>
      </p:sp>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246380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1268760"/>
            <a:ext cx="8352927" cy="4857403"/>
          </a:xfrm>
        </p:spPr>
        <p:txBody>
          <a:bodyPr>
            <a:noAutofit/>
          </a:bodyPr>
          <a:lstStyle/>
          <a:p>
            <a:r>
              <a:rPr lang="zh-CN" altLang="en-US" sz="2200" dirty="0">
                <a:latin typeface="华文楷体" pitchFamily="2" charset="-122"/>
                <a:ea typeface="华文楷体" pitchFamily="2" charset="-122"/>
              </a:rPr>
              <a:t>集思想家、政治家、军事家、书法家和诗人于一身的毛泽东</a:t>
            </a:r>
            <a:r>
              <a:rPr lang="zh-CN" altLang="en-US" sz="2200" dirty="0" smtClean="0">
                <a:latin typeface="华文楷体" pitchFamily="2" charset="-122"/>
                <a:ea typeface="华文楷体" pitchFamily="2" charset="-122"/>
              </a:rPr>
              <a:t>，选</a:t>
            </a:r>
            <a:r>
              <a:rPr lang="zh-CN" altLang="en-US" sz="2200" dirty="0">
                <a:latin typeface="华文楷体" pitchFamily="2" charset="-122"/>
                <a:ea typeface="华文楷体" pitchFamily="2" charset="-122"/>
              </a:rPr>
              <a:t>秘书一个重要标准是须</a:t>
            </a:r>
            <a:r>
              <a:rPr lang="zh-CN" altLang="en-US" sz="2200" dirty="0" smtClean="0">
                <a:latin typeface="华文楷体" pitchFamily="2" charset="-122"/>
                <a:ea typeface="华文楷体" pitchFamily="2" charset="-122"/>
              </a:rPr>
              <a:t>“有学问”。他的几位秘书都因各自的文才引起毛泽东的注意和任用。</a:t>
            </a:r>
            <a:endParaRPr lang="en-US" altLang="zh-CN" sz="2200" dirty="0" smtClean="0">
              <a:latin typeface="华文楷体" pitchFamily="2" charset="-122"/>
              <a:ea typeface="华文楷体" pitchFamily="2" charset="-122"/>
            </a:endParaRPr>
          </a:p>
          <a:p>
            <a:r>
              <a:rPr lang="zh-CN" altLang="en-US" sz="2200" dirty="0" smtClean="0">
                <a:latin typeface="华文楷体" pitchFamily="2" charset="-122"/>
                <a:ea typeface="华文楷体" pitchFamily="2" charset="-122"/>
              </a:rPr>
              <a:t>胡乔木</a:t>
            </a:r>
            <a:r>
              <a:rPr lang="zh-CN" altLang="en-US" sz="2200" dirty="0">
                <a:latin typeface="华文楷体" pitchFamily="2" charset="-122"/>
                <a:ea typeface="华文楷体" pitchFamily="2" charset="-122"/>
              </a:rPr>
              <a:t>的选用，起因于毛泽东看了胡乔木在</a:t>
            </a:r>
            <a:r>
              <a:rPr lang="en-US" altLang="zh-CN" sz="2200" dirty="0">
                <a:latin typeface="华文楷体" pitchFamily="2" charset="-122"/>
                <a:ea typeface="华文楷体" pitchFamily="2" charset="-122"/>
              </a:rPr>
              <a:t>《</a:t>
            </a:r>
            <a:r>
              <a:rPr lang="zh-CN" altLang="en-US" sz="2200" dirty="0">
                <a:latin typeface="华文楷体" pitchFamily="2" charset="-122"/>
                <a:ea typeface="华文楷体" pitchFamily="2" charset="-122"/>
              </a:rPr>
              <a:t>中国青年</a:t>
            </a:r>
            <a:r>
              <a:rPr lang="en-US" altLang="zh-CN" sz="2200" dirty="0">
                <a:latin typeface="华文楷体" pitchFamily="2" charset="-122"/>
                <a:ea typeface="华文楷体" pitchFamily="2" charset="-122"/>
              </a:rPr>
              <a:t>》</a:t>
            </a:r>
            <a:r>
              <a:rPr lang="zh-CN" altLang="en-US" sz="2200" dirty="0">
                <a:latin typeface="华文楷体" pitchFamily="2" charset="-122"/>
                <a:ea typeface="华文楷体" pitchFamily="2" charset="-122"/>
              </a:rPr>
              <a:t>杂志上发表的一篇纪念五四运动</a:t>
            </a:r>
            <a:r>
              <a:rPr lang="en-US" altLang="zh-CN" sz="2200" dirty="0">
                <a:latin typeface="华文楷体" pitchFamily="2" charset="-122"/>
                <a:ea typeface="华文楷体" pitchFamily="2" charset="-122"/>
              </a:rPr>
              <a:t>20</a:t>
            </a:r>
            <a:r>
              <a:rPr lang="zh-CN" altLang="en-US" sz="2200" dirty="0">
                <a:latin typeface="华文楷体" pitchFamily="2" charset="-122"/>
                <a:ea typeface="华文楷体" pitchFamily="2" charset="-122"/>
              </a:rPr>
              <a:t>周年的文章，觉得“乔木是个人才”，所以点名胡乔木当了秘书</a:t>
            </a:r>
            <a:r>
              <a:rPr lang="zh-CN" altLang="en-US" sz="2200" dirty="0" smtClean="0">
                <a:latin typeface="华文楷体" pitchFamily="2" charset="-122"/>
                <a:ea typeface="华文楷体" pitchFamily="2" charset="-122"/>
              </a:rPr>
              <a:t>。</a:t>
            </a:r>
            <a:endParaRPr lang="en-US" altLang="zh-CN" sz="2200" dirty="0" smtClean="0">
              <a:latin typeface="华文楷体" pitchFamily="2" charset="-122"/>
              <a:ea typeface="华文楷体" pitchFamily="2" charset="-122"/>
            </a:endParaRPr>
          </a:p>
          <a:p>
            <a:r>
              <a:rPr lang="zh-CN" altLang="en-US" sz="2200" dirty="0" smtClean="0">
                <a:latin typeface="华文楷体" pitchFamily="2" charset="-122"/>
                <a:ea typeface="华文楷体" pitchFamily="2" charset="-122"/>
              </a:rPr>
              <a:t>陈</a:t>
            </a:r>
            <a:r>
              <a:rPr lang="zh-CN" altLang="en-US" sz="2200" dirty="0">
                <a:latin typeface="华文楷体" pitchFamily="2" charset="-122"/>
                <a:ea typeface="华文楷体" pitchFamily="2" charset="-122"/>
              </a:rPr>
              <a:t>伯达之所以能够成为毛泽东的秘书，是因为陈在延安的一次座谈会上较为有特色的发言吸引了毛泽东</a:t>
            </a:r>
            <a:r>
              <a:rPr lang="zh-CN" altLang="en-US" sz="2200" dirty="0" smtClean="0">
                <a:latin typeface="华文楷体" pitchFamily="2" charset="-122"/>
                <a:ea typeface="华文楷体" pitchFamily="2" charset="-122"/>
              </a:rPr>
              <a:t>。</a:t>
            </a:r>
            <a:endParaRPr lang="en-US" altLang="zh-CN" sz="2200" dirty="0" smtClean="0">
              <a:latin typeface="华文楷体" pitchFamily="2" charset="-122"/>
              <a:ea typeface="华文楷体" pitchFamily="2" charset="-122"/>
            </a:endParaRPr>
          </a:p>
          <a:p>
            <a:r>
              <a:rPr lang="zh-CN" altLang="en-US" sz="2200" dirty="0" smtClean="0">
                <a:latin typeface="华文楷体" pitchFamily="2" charset="-122"/>
                <a:ea typeface="华文楷体" pitchFamily="2" charset="-122"/>
              </a:rPr>
              <a:t>田家</a:t>
            </a:r>
            <a:r>
              <a:rPr lang="zh-CN" altLang="en-US" sz="2200" dirty="0">
                <a:latin typeface="华文楷体" pitchFamily="2" charset="-122"/>
                <a:ea typeface="华文楷体" pitchFamily="2" charset="-122"/>
              </a:rPr>
              <a:t>英最初引起毛泽东的注意，是因</a:t>
            </a:r>
            <a:r>
              <a:rPr lang="en-US" altLang="zh-CN" sz="2200" dirty="0">
                <a:latin typeface="华文楷体" pitchFamily="2" charset="-122"/>
                <a:ea typeface="华文楷体" pitchFamily="2" charset="-122"/>
              </a:rPr>
              <a:t>1942</a:t>
            </a:r>
            <a:r>
              <a:rPr lang="zh-CN" altLang="en-US" sz="2200" dirty="0">
                <a:latin typeface="华文楷体" pitchFamily="2" charset="-122"/>
                <a:ea typeface="华文楷体" pitchFamily="2" charset="-122"/>
              </a:rPr>
              <a:t>年田家英在延安</a:t>
            </a:r>
            <a:r>
              <a:rPr lang="en-US" altLang="zh-CN" sz="2200" dirty="0">
                <a:latin typeface="华文楷体" pitchFamily="2" charset="-122"/>
                <a:ea typeface="华文楷体" pitchFamily="2" charset="-122"/>
              </a:rPr>
              <a:t>《</a:t>
            </a:r>
            <a:r>
              <a:rPr lang="zh-CN" altLang="en-US" sz="2200" dirty="0">
                <a:latin typeface="华文楷体" pitchFamily="2" charset="-122"/>
                <a:ea typeface="华文楷体" pitchFamily="2" charset="-122"/>
              </a:rPr>
              <a:t>解放日报</a:t>
            </a:r>
            <a:r>
              <a:rPr lang="en-US" altLang="zh-CN" sz="2200" dirty="0">
                <a:latin typeface="华文楷体" pitchFamily="2" charset="-122"/>
                <a:ea typeface="华文楷体" pitchFamily="2" charset="-122"/>
              </a:rPr>
              <a:t>》</a:t>
            </a:r>
            <a:r>
              <a:rPr lang="zh-CN" altLang="en-US" sz="2200" dirty="0">
                <a:latin typeface="华文楷体" pitchFamily="2" charset="-122"/>
                <a:ea typeface="华文楷体" pitchFamily="2" charset="-122"/>
              </a:rPr>
              <a:t>发表的</a:t>
            </a:r>
            <a:r>
              <a:rPr lang="en-US" altLang="zh-CN" sz="2200" dirty="0">
                <a:latin typeface="华文楷体" pitchFamily="2" charset="-122"/>
                <a:ea typeface="华文楷体" pitchFamily="2" charset="-122"/>
              </a:rPr>
              <a:t>《</a:t>
            </a:r>
            <a:r>
              <a:rPr lang="zh-CN" altLang="en-US" sz="2200" dirty="0">
                <a:latin typeface="华文楷体" pitchFamily="2" charset="-122"/>
                <a:ea typeface="华文楷体" pitchFamily="2" charset="-122"/>
              </a:rPr>
              <a:t>从侯方域说起</a:t>
            </a:r>
            <a:r>
              <a:rPr lang="en-US" altLang="zh-CN" sz="2200" dirty="0">
                <a:latin typeface="华文楷体" pitchFamily="2" charset="-122"/>
                <a:ea typeface="华文楷体" pitchFamily="2" charset="-122"/>
              </a:rPr>
              <a:t>》</a:t>
            </a:r>
            <a:r>
              <a:rPr lang="zh-CN" altLang="en-US" sz="2200" dirty="0">
                <a:latin typeface="华文楷体" pitchFamily="2" charset="-122"/>
                <a:ea typeface="华文楷体" pitchFamily="2" charset="-122"/>
              </a:rPr>
              <a:t>一文</a:t>
            </a:r>
            <a:r>
              <a:rPr lang="zh-CN" altLang="en-US" sz="2200" dirty="0" smtClean="0">
                <a:latin typeface="华文楷体" pitchFamily="2" charset="-122"/>
                <a:ea typeface="华文楷体" pitchFamily="2" charset="-122"/>
              </a:rPr>
              <a:t>。虽然</a:t>
            </a:r>
            <a:r>
              <a:rPr lang="zh-CN" altLang="en-US" sz="2200" dirty="0">
                <a:latin typeface="华文楷体" pitchFamily="2" charset="-122"/>
                <a:ea typeface="华文楷体" pitchFamily="2" charset="-122"/>
              </a:rPr>
              <a:t>那只是一篇千余字的杂文，但毛泽东从中看出了作者较深的中文功底和敏锐的思想</a:t>
            </a:r>
            <a:r>
              <a:rPr lang="zh-CN" altLang="en-US" sz="2200" dirty="0" smtClean="0">
                <a:latin typeface="华文楷体" pitchFamily="2" charset="-122"/>
                <a:ea typeface="华文楷体" pitchFamily="2" charset="-122"/>
              </a:rPr>
              <a:t>。不久毛泽东正式选调田家英做了自己的秘书。</a:t>
            </a:r>
            <a:endParaRPr lang="zh-CN" altLang="en-US" sz="2200" dirty="0">
              <a:latin typeface="华文楷体" pitchFamily="2" charset="-122"/>
              <a:ea typeface="华文楷体" pitchFamily="2" charset="-122"/>
            </a:endParaRPr>
          </a:p>
        </p:txBody>
      </p:sp>
      <p:sp>
        <p:nvSpPr>
          <p:cNvPr id="3" name="标题 2"/>
          <p:cNvSpPr>
            <a:spLocks noGrp="1"/>
          </p:cNvSpPr>
          <p:nvPr>
            <p:ph type="title"/>
          </p:nvPr>
        </p:nvSpPr>
        <p:spPr/>
        <p:txBody>
          <a:bodyPr/>
          <a:lstStyle/>
          <a:p>
            <a:pPr algn="ctr"/>
            <a:r>
              <a:rPr lang="zh-CN" altLang="en-US" dirty="0"/>
              <a:t>毛泽东怎样挑选秘书</a:t>
            </a:r>
          </a:p>
        </p:txBody>
      </p:sp>
      <p:pic>
        <p:nvPicPr>
          <p:cNvPr id="1126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76256" y="5229200"/>
            <a:ext cx="2057400" cy="144016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25465336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404664"/>
            <a:ext cx="7920879" cy="5721499"/>
          </a:xfrm>
        </p:spPr>
        <p:txBody>
          <a:bodyPr>
            <a:normAutofit lnSpcReduction="10000"/>
          </a:bodyPr>
          <a:lstStyle/>
          <a:p>
            <a:r>
              <a:rPr lang="zh-CN" altLang="en-US" dirty="0">
                <a:latin typeface="华文楷体" pitchFamily="2" charset="-122"/>
                <a:ea typeface="华文楷体" pitchFamily="2" charset="-122"/>
              </a:rPr>
              <a:t>还有一次，她从网上一篇记者的文章中发现，与她们公司一直有大笔业务往来的广州鑫银公司的员工与公司管理层正在闹矛盾，</a:t>
            </a:r>
            <a:r>
              <a:rPr lang="zh-CN" altLang="en-US" dirty="0" smtClean="0">
                <a:latin typeface="华文楷体" pitchFamily="2" charset="-122"/>
                <a:ea typeface="华文楷体" pitchFamily="2" charset="-122"/>
              </a:rPr>
              <a:t>员工因被无故裁员扬言</a:t>
            </a:r>
            <a:r>
              <a:rPr lang="zh-CN" altLang="en-US" dirty="0">
                <a:latin typeface="华文楷体" pitchFamily="2" charset="-122"/>
                <a:ea typeface="华文楷体" pitchFamily="2" charset="-122"/>
              </a:rPr>
              <a:t>要告</a:t>
            </a:r>
            <a:r>
              <a:rPr lang="zh-CN" altLang="en-US" dirty="0" smtClean="0">
                <a:latin typeface="华文楷体" pitchFamily="2" charset="-122"/>
                <a:ea typeface="华文楷体" pitchFamily="2" charset="-122"/>
              </a:rPr>
              <a:t>上法院。</a:t>
            </a:r>
            <a:r>
              <a:rPr lang="zh-CN" altLang="en-US" dirty="0">
                <a:latin typeface="华文楷体" pitchFamily="2" charset="-122"/>
                <a:ea typeface="华文楷体" pitchFamily="2" charset="-122"/>
              </a:rPr>
              <a:t>林秘书从这篇不寻常的文章中发现了不详的苗头，于是，马上将这篇文章下载打印出来，交给总经理。总经理看了以后很重视，</a:t>
            </a:r>
            <a:r>
              <a:rPr lang="zh-CN" altLang="en-US" dirty="0" smtClean="0">
                <a:latin typeface="华文楷体" pitchFamily="2" charset="-122"/>
                <a:ea typeface="华文楷体" pitchFamily="2" charset="-122"/>
              </a:rPr>
              <a:t>马上派人</a:t>
            </a:r>
            <a:r>
              <a:rPr lang="zh-CN" altLang="en-US" dirty="0">
                <a:latin typeface="华文楷体" pitchFamily="2" charset="-122"/>
                <a:ea typeface="华文楷体" pitchFamily="2" charset="-122"/>
              </a:rPr>
              <a:t>过去实地察看，发现鑫银公司实际已经资不抵债，大幅裁员也可能只是权宜之计，最终难逃破产的命运。据此，总经理决定停止向鑫银公司继续发货，以免收不回货款，造成巨大损失。果然，过了两个月，鑫银公司申请破产。</a:t>
            </a:r>
          </a:p>
          <a:p>
            <a:r>
              <a:rPr lang="zh-CN" altLang="en-US" dirty="0">
                <a:latin typeface="华文楷体" pitchFamily="2" charset="-122"/>
                <a:ea typeface="华文楷体" pitchFamily="2" charset="-122"/>
              </a:rPr>
              <a:t>林秘书这个“网痴”发现的信息，让公司避免了巨大的损失，总经理专门召开表彰大会，号召公司的全体员工向林秘书学习。</a:t>
            </a:r>
          </a:p>
          <a:p>
            <a:endParaRPr lang="zh-CN" altLang="en-US" dirty="0"/>
          </a:p>
        </p:txBody>
      </p:sp>
      <p:pic>
        <p:nvPicPr>
          <p:cNvPr id="4" name="Picture 1" descr="C:\Users\lenovo\Pictures\u=1325312955,2617797736&amp;fm=21&amp;gp=0.jpg"/>
          <p:cNvPicPr>
            <a:picLocks noChangeAspect="1" noChangeArrowheads="1"/>
          </p:cNvPicPr>
          <p:nvPr/>
        </p:nvPicPr>
        <p:blipFill>
          <a:blip r:embed="rId2" cstate="print"/>
          <a:srcRect/>
          <a:stretch>
            <a:fillRect/>
          </a:stretch>
        </p:blipFill>
        <p:spPr bwMode="auto">
          <a:xfrm>
            <a:off x="7236296" y="5373216"/>
            <a:ext cx="885825" cy="1224136"/>
          </a:xfrm>
          <a:prstGeom prst="rect">
            <a:avLst/>
          </a:prstGeom>
          <a:noFill/>
        </p:spPr>
      </p:pic>
    </p:spTree>
    <p:extLst>
      <p:ext uri="{BB962C8B-B14F-4D97-AF65-F5344CB8AC3E}">
        <p14:creationId xmlns="" xmlns:p14="http://schemas.microsoft.com/office/powerpoint/2010/main" val="9266245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en-US" altLang="zh-CN" sz="3200" dirty="0" smtClean="0"/>
          </a:p>
          <a:p>
            <a:r>
              <a:rPr lang="zh-CN" altLang="en-US" sz="3200" dirty="0" smtClean="0"/>
              <a:t>林</a:t>
            </a:r>
            <a:r>
              <a:rPr lang="zh-CN" altLang="en-US" sz="3200" dirty="0"/>
              <a:t>秘书的信息收集和处理</a:t>
            </a:r>
            <a:r>
              <a:rPr lang="zh-CN" altLang="en-US" sz="3200" dirty="0" smtClean="0"/>
              <a:t>能力如何保障了公司的利益？</a:t>
            </a:r>
            <a:endParaRPr lang="zh-CN" altLang="en-US" sz="3200" dirty="0"/>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5"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44008" y="3717032"/>
            <a:ext cx="3384376" cy="22322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5167846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1484784"/>
            <a:ext cx="8064895" cy="4641379"/>
          </a:xfrm>
        </p:spPr>
        <p:txBody>
          <a:bodyPr>
            <a:normAutofit/>
          </a:bodyPr>
          <a:lstStyle/>
          <a:p>
            <a:r>
              <a:rPr lang="zh-CN" altLang="en-US" sz="2800" dirty="0"/>
              <a:t>秘书的调研能力是秘书完成调查研究活动的</a:t>
            </a:r>
            <a:r>
              <a:rPr lang="zh-CN" altLang="en-US" sz="2800" dirty="0" smtClean="0"/>
              <a:t>能力。调研是</a:t>
            </a:r>
            <a:r>
              <a:rPr lang="zh-CN" altLang="en-US" sz="2800" dirty="0"/>
              <a:t>秘书部门的重要</a:t>
            </a:r>
            <a:r>
              <a:rPr lang="zh-CN" altLang="en-US" sz="2800" dirty="0" smtClean="0"/>
              <a:t>业务。</a:t>
            </a:r>
            <a:r>
              <a:rPr lang="zh-CN" altLang="en-US" sz="2800" dirty="0"/>
              <a:t>为了当好领导的助手和参谋，为了为领导机构作出决策、制定政策提供依据，为了起草报告、处理公文、处理来信来访、办理议案提案、都必须做好调查研究。秘书必须熟练掌握调查研究的各种程序、调查研究的方式</a:t>
            </a:r>
            <a:r>
              <a:rPr lang="zh-CN" altLang="en-US" sz="2800" dirty="0" smtClean="0"/>
              <a:t>方法、处理</a:t>
            </a:r>
            <a:r>
              <a:rPr lang="zh-CN" altLang="en-US" sz="2800" dirty="0"/>
              <a:t>调查</a:t>
            </a:r>
            <a:r>
              <a:rPr lang="zh-CN" altLang="en-US" sz="2800" dirty="0" smtClean="0"/>
              <a:t>材料和写出高质量调查报告的</a:t>
            </a:r>
            <a:r>
              <a:rPr lang="zh-CN" altLang="en-US" sz="2800" dirty="0"/>
              <a:t>能力。</a:t>
            </a:r>
          </a:p>
        </p:txBody>
      </p:sp>
      <p:sp>
        <p:nvSpPr>
          <p:cNvPr id="3" name="标题 2"/>
          <p:cNvSpPr>
            <a:spLocks noGrp="1"/>
          </p:cNvSpPr>
          <p:nvPr>
            <p:ph type="title"/>
          </p:nvPr>
        </p:nvSpPr>
        <p:spPr/>
        <p:txBody>
          <a:bodyPr/>
          <a:lstStyle/>
          <a:p>
            <a:pPr algn="ctr"/>
            <a:r>
              <a:rPr lang="en-US" altLang="zh-CN" dirty="0"/>
              <a:t>7. </a:t>
            </a:r>
            <a:r>
              <a:rPr lang="zh-CN" altLang="en-US" dirty="0"/>
              <a:t>调研能力</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24128" y="4797152"/>
            <a:ext cx="2448272" cy="16993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4519576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1412776"/>
            <a:ext cx="8136903" cy="4713387"/>
          </a:xfrm>
        </p:spPr>
        <p:txBody>
          <a:bodyPr>
            <a:normAutofit/>
          </a:bodyPr>
          <a:lstStyle/>
          <a:p>
            <a:r>
              <a:rPr lang="zh-CN" altLang="en-US" dirty="0"/>
              <a:t>应变能力是面对变化的环境能够沉着应对，妥善处理问题的能力</a:t>
            </a:r>
            <a:r>
              <a:rPr lang="zh-CN" altLang="en-US" dirty="0" smtClean="0"/>
              <a:t>。</a:t>
            </a:r>
            <a:endParaRPr lang="en-US" altLang="zh-CN" dirty="0" smtClean="0"/>
          </a:p>
          <a:p>
            <a:r>
              <a:rPr lang="zh-CN" altLang="en-US" dirty="0"/>
              <a:t>秘书每天的工作环境、工作任务和工作对象也自然会发生这样那样的变化，有时难免会出现意想不到的新情况、新问题</a:t>
            </a:r>
            <a:r>
              <a:rPr lang="zh-CN" altLang="en-US" dirty="0" smtClean="0"/>
              <a:t>。秘书</a:t>
            </a:r>
            <a:r>
              <a:rPr lang="zh-CN" altLang="en-US" dirty="0"/>
              <a:t>应该正确判断主客观因素的变化，随时准备对自己已有的计划和进行中的行为做出相应的调整。做到处变不惊，临危不乱</a:t>
            </a:r>
            <a:r>
              <a:rPr lang="zh-CN" altLang="en-US" dirty="0" smtClean="0"/>
              <a:t>，机智果敢，沉着应对。</a:t>
            </a:r>
            <a:endParaRPr lang="zh-CN" altLang="en-US" dirty="0"/>
          </a:p>
        </p:txBody>
      </p:sp>
      <p:sp>
        <p:nvSpPr>
          <p:cNvPr id="3" name="标题 2"/>
          <p:cNvSpPr>
            <a:spLocks noGrp="1"/>
          </p:cNvSpPr>
          <p:nvPr>
            <p:ph type="title"/>
          </p:nvPr>
        </p:nvSpPr>
        <p:spPr/>
        <p:txBody>
          <a:bodyPr/>
          <a:lstStyle/>
          <a:p>
            <a:pPr algn="ctr"/>
            <a:r>
              <a:rPr lang="en-US" altLang="zh-CN" dirty="0"/>
              <a:t>8. </a:t>
            </a:r>
            <a:r>
              <a:rPr lang="zh-CN" altLang="en-US" dirty="0"/>
              <a:t>应变能力</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228184" y="4725144"/>
            <a:ext cx="2232248" cy="17281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812173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sz="2800" dirty="0" smtClean="0"/>
          </a:p>
          <a:p>
            <a:r>
              <a:rPr lang="zh-CN" altLang="en-US" sz="2800" dirty="0" smtClean="0"/>
              <a:t>要</a:t>
            </a:r>
            <a:r>
              <a:rPr lang="zh-CN" altLang="en-US" sz="2800" dirty="0"/>
              <a:t>做好秘书工作，就需要提高自己的动手</a:t>
            </a:r>
            <a:r>
              <a:rPr lang="zh-CN" altLang="en-US" sz="2800" dirty="0" smtClean="0"/>
              <a:t>能力，</a:t>
            </a:r>
            <a:r>
              <a:rPr lang="zh-CN" altLang="zh-CN" sz="2800" dirty="0" smtClean="0"/>
              <a:t>学会实际操作。包括对各类现代化办公设备的操作、各类现代化通讯工具的使用，</a:t>
            </a:r>
            <a:endParaRPr lang="en-US" altLang="zh-CN" sz="2800" dirty="0" smtClean="0"/>
          </a:p>
        </p:txBody>
      </p:sp>
      <p:sp>
        <p:nvSpPr>
          <p:cNvPr id="3" name="标题 2"/>
          <p:cNvSpPr>
            <a:spLocks noGrp="1"/>
          </p:cNvSpPr>
          <p:nvPr>
            <p:ph type="title"/>
          </p:nvPr>
        </p:nvSpPr>
        <p:spPr/>
        <p:txBody>
          <a:bodyPr/>
          <a:lstStyle/>
          <a:p>
            <a:pPr algn="ctr"/>
            <a:r>
              <a:rPr lang="en-US" altLang="zh-CN" dirty="0"/>
              <a:t>9. </a:t>
            </a:r>
            <a:r>
              <a:rPr lang="zh-CN" altLang="en-US" dirty="0"/>
              <a:t>操作能力</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3933056"/>
            <a:ext cx="2448272" cy="18433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6620919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sz="2800" dirty="0" smtClean="0"/>
          </a:p>
          <a:p>
            <a:r>
              <a:rPr lang="zh-CN" altLang="en-US" sz="2800" dirty="0" smtClean="0"/>
              <a:t>秘书的学习能力主要是获取新知的能力。</a:t>
            </a:r>
          </a:p>
          <a:p>
            <a:endParaRPr lang="zh-CN" altLang="en-US" dirty="0"/>
          </a:p>
        </p:txBody>
      </p:sp>
      <p:sp>
        <p:nvSpPr>
          <p:cNvPr id="3" name="标题 2"/>
          <p:cNvSpPr>
            <a:spLocks noGrp="1"/>
          </p:cNvSpPr>
          <p:nvPr>
            <p:ph type="title"/>
          </p:nvPr>
        </p:nvSpPr>
        <p:spPr/>
        <p:txBody>
          <a:bodyPr>
            <a:noAutofit/>
          </a:bodyPr>
          <a:lstStyle/>
          <a:p>
            <a:pPr lvl="8" algn="ctr" rtl="0">
              <a:spcBef>
                <a:spcPct val="0"/>
              </a:spcBef>
            </a:pPr>
            <a:r>
              <a:rPr lang="en-US" altLang="zh-CN" sz="4000" b="1" dirty="0" smtClean="0"/>
              <a:t/>
            </a:r>
            <a:br>
              <a:rPr lang="en-US" altLang="zh-CN" sz="4000" b="1" dirty="0" smtClean="0"/>
            </a:br>
            <a:r>
              <a:rPr lang="en-US" altLang="zh-CN" sz="4000" b="1" dirty="0" smtClean="0"/>
              <a:t>10. </a:t>
            </a:r>
            <a:r>
              <a:rPr lang="zh-CN" altLang="en-US" sz="4000" b="1" dirty="0" smtClean="0"/>
              <a:t>学习能力</a:t>
            </a:r>
            <a:r>
              <a:rPr lang="en-US" altLang="zh-CN" sz="4000" b="1" dirty="0" smtClean="0"/>
              <a:t/>
            </a:r>
            <a:br>
              <a:rPr lang="en-US" altLang="zh-CN" sz="4000" b="1" dirty="0" smtClean="0"/>
            </a:br>
            <a:endParaRPr lang="zh-CN" altLang="en-US" sz="4000" b="1"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3789040"/>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772816"/>
            <a:ext cx="8208911" cy="4464496"/>
          </a:xfrm>
        </p:spPr>
        <p:txBody>
          <a:bodyPr>
            <a:noAutofit/>
          </a:bodyPr>
          <a:lstStyle/>
          <a:p>
            <a:r>
              <a:rPr lang="zh-CN" altLang="en-US" sz="2800" dirty="0"/>
              <a:t>人的心理是指人脑对外部客观世界的主观反映，也指人的内心活动。秘书的心理素质是指在心理过程和心理特征方面表现出来的稳定的心理特点的总和</a:t>
            </a:r>
            <a:r>
              <a:rPr lang="zh-CN" altLang="en-US" sz="2800" dirty="0" smtClean="0"/>
              <a:t>。</a:t>
            </a:r>
            <a:endParaRPr lang="en-US" altLang="zh-CN" sz="2800" dirty="0" smtClean="0"/>
          </a:p>
          <a:p>
            <a:r>
              <a:rPr lang="zh-CN" altLang="en-US" sz="2800" dirty="0"/>
              <a:t>秘书工作的辅助性、服务性的特点常常导致秘书处于各种矛盾的中心，时常承受着巨大的心理压力，没有健全的心理品质的人是很难胜任秘书工作的</a:t>
            </a:r>
            <a:r>
              <a:rPr lang="zh-CN" altLang="en-US" sz="2800" dirty="0" smtClean="0"/>
              <a:t>。</a:t>
            </a:r>
            <a:endParaRPr lang="en-US" altLang="zh-CN" sz="2800" dirty="0" smtClean="0"/>
          </a:p>
          <a:p>
            <a:r>
              <a:rPr lang="zh-CN" altLang="en-US" sz="2800" dirty="0" smtClean="0"/>
              <a:t>秘书</a:t>
            </a:r>
            <a:r>
              <a:rPr lang="zh-CN" altLang="en-US" sz="2800" dirty="0"/>
              <a:t>的个性</a:t>
            </a:r>
            <a:r>
              <a:rPr lang="zh-CN" altLang="en-US" sz="2800" dirty="0" smtClean="0"/>
              <a:t>心理包括兴趣</a:t>
            </a:r>
            <a:r>
              <a:rPr lang="zh-CN" altLang="en-US" sz="2800" dirty="0"/>
              <a:t>、意志、情绪、气质、性格、压力、挫折等心理特征。</a:t>
            </a:r>
          </a:p>
        </p:txBody>
      </p:sp>
      <p:sp>
        <p:nvSpPr>
          <p:cNvPr id="3" name="标题 2"/>
          <p:cNvSpPr>
            <a:spLocks noGrp="1"/>
          </p:cNvSpPr>
          <p:nvPr>
            <p:ph type="title"/>
          </p:nvPr>
        </p:nvSpPr>
        <p:spPr/>
        <p:txBody>
          <a:bodyPr/>
          <a:lstStyle/>
          <a:p>
            <a:pPr algn="ctr"/>
            <a:r>
              <a:rPr lang="zh-CN" altLang="en-US" dirty="0"/>
              <a:t>第二节 心理素质与性格特征</a:t>
            </a:r>
          </a:p>
        </p:txBody>
      </p:sp>
    </p:spTree>
    <p:extLst>
      <p:ext uri="{BB962C8B-B14F-4D97-AF65-F5344CB8AC3E}">
        <p14:creationId xmlns="" xmlns:p14="http://schemas.microsoft.com/office/powerpoint/2010/main" val="4019608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 xmlns:p14="http://schemas.microsoft.com/office/powerpoint/2010/main" val="1135761122"/>
              </p:ext>
            </p:extLst>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a:r>
              <a:rPr lang="zh-CN" altLang="en-US" dirty="0" smtClean="0"/>
              <a:t>秘书心理素质包括</a:t>
            </a:r>
            <a:endParaRPr lang="zh-CN" altLang="en-US" dirty="0"/>
          </a:p>
        </p:txBody>
      </p:sp>
      <p:graphicFrame>
        <p:nvGraphicFramePr>
          <p:cNvPr id="13" name="图示 12"/>
          <p:cNvGraphicFramePr/>
          <p:nvPr>
            <p:extLst>
              <p:ext uri="{D42A27DB-BD31-4B8C-83A1-F6EECF244321}">
                <p14:modId xmlns="" xmlns:p14="http://schemas.microsoft.com/office/powerpoint/2010/main" val="3023459788"/>
              </p:ext>
            </p:extLst>
          </p:nvPr>
        </p:nvGraphicFramePr>
        <p:xfrm>
          <a:off x="251520" y="1700808"/>
          <a:ext cx="8568952" cy="449604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27173738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83568" y="1556792"/>
            <a:ext cx="7920879" cy="4569371"/>
          </a:xfrm>
        </p:spPr>
        <p:txBody>
          <a:bodyPr>
            <a:normAutofit/>
          </a:bodyPr>
          <a:lstStyle/>
          <a:p>
            <a:r>
              <a:rPr lang="zh-CN" altLang="en-US" sz="2800" dirty="0"/>
              <a:t>兴趣能够激发秘书的工作热情</a:t>
            </a:r>
            <a:r>
              <a:rPr lang="zh-CN" altLang="en-US" sz="2800" dirty="0" smtClean="0"/>
              <a:t>。能够</a:t>
            </a:r>
            <a:r>
              <a:rPr lang="zh-CN" altLang="en-US" sz="2800" dirty="0"/>
              <a:t>使秘书对工作倾注无限的热情，就会产生克服工作中困难和障碍的勇气</a:t>
            </a:r>
            <a:r>
              <a:rPr lang="zh-CN" altLang="en-US" sz="2800" dirty="0" smtClean="0"/>
              <a:t>，就</a:t>
            </a:r>
            <a:r>
              <a:rPr lang="zh-CN" altLang="en-US" sz="2800" dirty="0"/>
              <a:t>能克服某些重复的繁琐的工作带来的枯燥感和厌倦心理，并在工作中获得快乐。</a:t>
            </a:r>
          </a:p>
          <a:p>
            <a:r>
              <a:rPr lang="zh-CN" altLang="en-US" sz="2800" dirty="0" smtClean="0"/>
              <a:t>秘书</a:t>
            </a:r>
            <a:r>
              <a:rPr lang="zh-CN" altLang="en-US" sz="2800" dirty="0"/>
              <a:t>应该培养对自己职业所需知识的广泛兴趣。兴趣广泛，就会产生对知识涉猎和积累的渴望，秘书的知识因而得以</a:t>
            </a:r>
            <a:r>
              <a:rPr lang="zh-CN" altLang="en-US" sz="2800" dirty="0" smtClean="0"/>
              <a:t>拓宽。</a:t>
            </a:r>
            <a:endParaRPr lang="zh-CN" altLang="en-US" sz="2800" dirty="0"/>
          </a:p>
        </p:txBody>
      </p:sp>
      <p:sp>
        <p:nvSpPr>
          <p:cNvPr id="3" name="标题 2"/>
          <p:cNvSpPr>
            <a:spLocks noGrp="1"/>
          </p:cNvSpPr>
          <p:nvPr>
            <p:ph type="title"/>
          </p:nvPr>
        </p:nvSpPr>
        <p:spPr/>
        <p:txBody>
          <a:bodyPr/>
          <a:lstStyle/>
          <a:p>
            <a:pPr algn="ctr"/>
            <a:r>
              <a:rPr lang="zh-CN" altLang="en-US" dirty="0"/>
              <a:t>一、广泛的兴趣</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228184" y="5013176"/>
            <a:ext cx="2160240" cy="15553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390537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1340768"/>
            <a:ext cx="8064895" cy="4785395"/>
          </a:xfrm>
        </p:spPr>
        <p:txBody>
          <a:bodyPr>
            <a:normAutofit/>
          </a:bodyPr>
          <a:lstStyle/>
          <a:p>
            <a:endParaRPr lang="en-US" altLang="zh-CN" sz="2800" dirty="0" smtClean="0"/>
          </a:p>
          <a:p>
            <a:r>
              <a:rPr lang="zh-CN" altLang="en-US" sz="2800" dirty="0" smtClean="0"/>
              <a:t>意志</a:t>
            </a:r>
            <a:r>
              <a:rPr lang="zh-CN" altLang="en-US" sz="2800" dirty="0"/>
              <a:t>是人自觉地确定目标、并为实现既定目标而支配、调节和控制自己行动的心理活动</a:t>
            </a:r>
            <a:r>
              <a:rPr lang="zh-CN" altLang="en-US" sz="2800" dirty="0" smtClean="0"/>
              <a:t>。</a:t>
            </a:r>
            <a:endParaRPr lang="en-US" altLang="zh-CN" sz="2800" dirty="0" smtClean="0"/>
          </a:p>
          <a:p>
            <a:r>
              <a:rPr lang="zh-CN" altLang="en-US" sz="2800" dirty="0"/>
              <a:t>秘书可以从以下几个方面培养意志品质：</a:t>
            </a:r>
          </a:p>
          <a:p>
            <a:r>
              <a:rPr lang="en-US" altLang="zh-CN" sz="2800" dirty="0"/>
              <a:t>1. </a:t>
            </a:r>
            <a:r>
              <a:rPr lang="zh-CN" altLang="en-US" sz="2800" dirty="0"/>
              <a:t>实现目标的坚定性。</a:t>
            </a:r>
          </a:p>
          <a:p>
            <a:r>
              <a:rPr lang="en-US" altLang="zh-CN" sz="2800" dirty="0"/>
              <a:t>2. </a:t>
            </a:r>
            <a:r>
              <a:rPr lang="zh-CN" altLang="en-US" sz="2800" dirty="0"/>
              <a:t>克服困难的坚忍性。</a:t>
            </a:r>
          </a:p>
          <a:p>
            <a:r>
              <a:rPr lang="en-US" altLang="zh-CN" sz="2800" dirty="0"/>
              <a:t>3. </a:t>
            </a:r>
            <a:r>
              <a:rPr lang="zh-CN" altLang="en-US" sz="2800" dirty="0"/>
              <a:t>不良行为的自制力。</a:t>
            </a:r>
          </a:p>
          <a:p>
            <a:endParaRPr lang="zh-CN" altLang="en-US" sz="2800" dirty="0"/>
          </a:p>
        </p:txBody>
      </p:sp>
      <p:sp>
        <p:nvSpPr>
          <p:cNvPr id="3" name="标题 2"/>
          <p:cNvSpPr>
            <a:spLocks noGrp="1"/>
          </p:cNvSpPr>
          <p:nvPr>
            <p:ph type="title"/>
          </p:nvPr>
        </p:nvSpPr>
        <p:spPr/>
        <p:txBody>
          <a:bodyPr/>
          <a:lstStyle/>
          <a:p>
            <a:pPr algn="ctr"/>
            <a:r>
              <a:rPr lang="zh-CN" altLang="en-US" dirty="0"/>
              <a:t>二</a:t>
            </a:r>
            <a:r>
              <a:rPr lang="zh-CN" altLang="en-US" dirty="0" smtClean="0"/>
              <a:t>、坚强</a:t>
            </a:r>
            <a:r>
              <a:rPr lang="zh-CN" altLang="en-US" dirty="0"/>
              <a:t>的意志</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4005064"/>
            <a:ext cx="2448272" cy="17713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024930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en-US" altLang="zh-CN" sz="3200" dirty="0" smtClean="0"/>
          </a:p>
          <a:p>
            <a:r>
              <a:rPr lang="zh-CN" altLang="en-US" sz="3200" dirty="0" smtClean="0"/>
              <a:t>从毛泽东</a:t>
            </a:r>
            <a:r>
              <a:rPr lang="zh-CN" altLang="en-US" sz="3200" dirty="0"/>
              <a:t>挑选秘书的</a:t>
            </a:r>
            <a:r>
              <a:rPr lang="zh-CN" altLang="en-US" sz="3200" dirty="0" smtClean="0"/>
              <a:t>标准你受到什么</a:t>
            </a:r>
            <a:r>
              <a:rPr lang="zh-CN" altLang="en-US" sz="3200" dirty="0"/>
              <a:t>启发</a:t>
            </a:r>
            <a:r>
              <a:rPr lang="zh-CN" altLang="en-US" sz="3200" dirty="0" smtClean="0"/>
              <a:t>？具备</a:t>
            </a:r>
            <a:r>
              <a:rPr lang="zh-CN" altLang="en-US" sz="3200" dirty="0"/>
              <a:t>什么样素质的秘书才会受到领导的青睐？</a:t>
            </a:r>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717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868144" y="4149080"/>
            <a:ext cx="2277071" cy="172434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886117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1556792"/>
            <a:ext cx="8064895" cy="4569371"/>
          </a:xfrm>
        </p:spPr>
        <p:txBody>
          <a:bodyPr>
            <a:normAutofit/>
          </a:bodyPr>
          <a:lstStyle/>
          <a:p>
            <a:r>
              <a:rPr lang="zh-CN" altLang="en-US" sz="2800" dirty="0"/>
              <a:t>情绪是人对外部刺激所产生的内心反应和情感的外</a:t>
            </a:r>
            <a:r>
              <a:rPr lang="zh-CN" altLang="en-US" sz="2800" dirty="0" smtClean="0"/>
              <a:t>化。</a:t>
            </a:r>
            <a:r>
              <a:rPr lang="zh-CN" altLang="en-US" sz="2800" dirty="0"/>
              <a:t>情绪是一种巨大的神奇力量，也是一把双刃剑，既可以使最精明的人变成疯子，也可以使最愚蠢的傻瓜做出明智之举。</a:t>
            </a:r>
          </a:p>
        </p:txBody>
      </p:sp>
      <p:sp>
        <p:nvSpPr>
          <p:cNvPr id="3" name="标题 2"/>
          <p:cNvSpPr>
            <a:spLocks noGrp="1"/>
          </p:cNvSpPr>
          <p:nvPr>
            <p:ph type="title"/>
          </p:nvPr>
        </p:nvSpPr>
        <p:spPr/>
        <p:txBody>
          <a:bodyPr/>
          <a:lstStyle/>
          <a:p>
            <a:pPr algn="ctr"/>
            <a:r>
              <a:rPr lang="zh-CN" altLang="en-US" dirty="0"/>
              <a:t>三</a:t>
            </a:r>
            <a:r>
              <a:rPr lang="zh-CN" altLang="en-US" dirty="0" smtClean="0"/>
              <a:t>、稳定</a:t>
            </a:r>
            <a:r>
              <a:rPr lang="zh-CN" altLang="en-US" dirty="0"/>
              <a:t>的情绪</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3861048"/>
            <a:ext cx="2448272" cy="19153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923143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1844824"/>
            <a:ext cx="8136903" cy="4392488"/>
          </a:xfrm>
        </p:spPr>
        <p:txBody>
          <a:bodyPr>
            <a:normAutofit fontScale="85000" lnSpcReduction="20000"/>
          </a:bodyPr>
          <a:lstStyle/>
          <a:p>
            <a:r>
              <a:rPr lang="zh-CN" altLang="en-US" sz="2800" dirty="0">
                <a:latin typeface="华文楷体" pitchFamily="2" charset="-122"/>
                <a:ea typeface="华文楷体" pitchFamily="2" charset="-122"/>
              </a:rPr>
              <a:t>两个秀才一起进京赶考，路上遇到了一支出殡的队伍，看到了一口黑乎乎的棺材。其中一个秀才心里“咯噔”一下，凉了半截，心想：完了，真倒霉。于是心情一落千丈，那个“黑乎乎”的阴影一直挥之不去，结果，文思枯竭，名落孙山。</a:t>
            </a:r>
          </a:p>
          <a:p>
            <a:r>
              <a:rPr lang="zh-CN" altLang="en-US" sz="2800" dirty="0">
                <a:latin typeface="华文楷体" pitchFamily="2" charset="-122"/>
                <a:ea typeface="华文楷体" pitchFamily="2" charset="-122"/>
              </a:rPr>
              <a:t>另一个秀才看到那个“黑乎乎”的东西时，心里也“咯噔”了一下。但他转念一想：棺材，官</a:t>
            </a:r>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财</a:t>
            </a:r>
            <a:r>
              <a:rPr lang="en-US" altLang="zh-CN" sz="2800" dirty="0">
                <a:latin typeface="华文楷体" pitchFamily="2" charset="-122"/>
                <a:ea typeface="华文楷体" pitchFamily="2" charset="-122"/>
              </a:rPr>
              <a:t>……</a:t>
            </a:r>
            <a:r>
              <a:rPr lang="zh-CN" altLang="en-US" sz="2800" dirty="0">
                <a:latin typeface="华文楷体" pitchFamily="2" charset="-122"/>
                <a:ea typeface="华文楷体" pitchFamily="2" charset="-122"/>
              </a:rPr>
              <a:t>噢，那不是有”官“也有”财“嘛，好兆头啊！于是情绪高涨，走进考场，文思泉涌，果然一举高中。</a:t>
            </a:r>
          </a:p>
          <a:p>
            <a:r>
              <a:rPr lang="zh-CN" altLang="en-US" sz="2800" dirty="0">
                <a:latin typeface="华文楷体" pitchFamily="2" charset="-122"/>
                <a:ea typeface="华文楷体" pitchFamily="2" charset="-122"/>
              </a:rPr>
              <a:t>回到家中，两人都对家人说：那“棺材”真是好灵验！</a:t>
            </a:r>
          </a:p>
          <a:p>
            <a:r>
              <a:rPr lang="zh-CN" altLang="en-US" sz="2800" dirty="0">
                <a:latin typeface="华文楷体" pitchFamily="2" charset="-122"/>
                <a:ea typeface="华文楷体" pitchFamily="2" charset="-122"/>
              </a:rPr>
              <a:t>第一个秀才在考场上文思枯竭是因为情绪不好，而情绪不好是因为他碰见了棺材后认识是“触了霉头’，而另一个秀才在考场上文思泉涌是因为情绪兴奋，而情绪兴奋是因为他碰见棺材后认为是“好兆头”。</a:t>
            </a:r>
          </a:p>
          <a:p>
            <a:endParaRPr lang="zh-CN" altLang="en-US" dirty="0"/>
          </a:p>
        </p:txBody>
      </p:sp>
      <p:sp>
        <p:nvSpPr>
          <p:cNvPr id="3" name="标题 2"/>
          <p:cNvSpPr>
            <a:spLocks noGrp="1"/>
          </p:cNvSpPr>
          <p:nvPr>
            <p:ph type="title"/>
          </p:nvPr>
        </p:nvSpPr>
        <p:spPr/>
        <p:txBody>
          <a:bodyPr/>
          <a:lstStyle/>
          <a:p>
            <a:pPr algn="ctr"/>
            <a:r>
              <a:rPr lang="zh-CN" altLang="en-US" dirty="0"/>
              <a:t>秀才赶考遇见棺材</a:t>
            </a:r>
          </a:p>
        </p:txBody>
      </p:sp>
      <p:pic>
        <p:nvPicPr>
          <p:cNvPr id="37890" name="Picture 2" descr="c:\users\lenovo\appdata\roaming\360se6\USERDA~1\Temp\U_8265~1.JPG"/>
          <p:cNvPicPr>
            <a:picLocks noChangeAspect="1" noChangeArrowheads="1"/>
          </p:cNvPicPr>
          <p:nvPr/>
        </p:nvPicPr>
        <p:blipFill>
          <a:blip r:embed="rId2" cstate="print"/>
          <a:srcRect/>
          <a:stretch>
            <a:fillRect/>
          </a:stretch>
        </p:blipFill>
        <p:spPr bwMode="auto">
          <a:xfrm>
            <a:off x="467544" y="0"/>
            <a:ext cx="1815852" cy="1700808"/>
          </a:xfrm>
          <a:prstGeom prst="rect">
            <a:avLst/>
          </a:prstGeom>
          <a:noFill/>
        </p:spPr>
      </p:pic>
      <p:sp>
        <p:nvSpPr>
          <p:cNvPr id="6" name="椭圆 5"/>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19144726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sz="2800" dirty="0" smtClean="0"/>
              <a:t>两</a:t>
            </a:r>
            <a:r>
              <a:rPr lang="zh-CN" altLang="en-US" sz="2800" dirty="0"/>
              <a:t>个秀才受到相同的外部刺激，却产生不用的情绪反应，最后导致截然不同的结果，这说明情绪对秘书工作及其效率有什么影响和作用？</a:t>
            </a:r>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3789040"/>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0399067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620688"/>
            <a:ext cx="8064895" cy="5505475"/>
          </a:xfrm>
        </p:spPr>
        <p:txBody>
          <a:bodyPr>
            <a:normAutofit lnSpcReduction="10000"/>
          </a:bodyPr>
          <a:lstStyle/>
          <a:p>
            <a:r>
              <a:rPr lang="zh-CN" altLang="en-US" dirty="0"/>
              <a:t>现代秘书要调节和控制自己的情绪，首先要对自己的情绪状态有所认知和体察，要感知自己所处的情绪是属于正面的、积极的、健康的还是负面的、消极的、不健康的</a:t>
            </a:r>
            <a:r>
              <a:rPr lang="zh-CN" altLang="en-US" dirty="0" smtClean="0"/>
              <a:t>。</a:t>
            </a:r>
            <a:endParaRPr lang="en-US" altLang="zh-CN" dirty="0" smtClean="0"/>
          </a:p>
          <a:p>
            <a:r>
              <a:rPr lang="zh-CN" altLang="en-US" dirty="0" smtClean="0"/>
              <a:t>其次</a:t>
            </a:r>
            <a:r>
              <a:rPr lang="zh-CN" altLang="en-US" dirty="0"/>
              <a:t>要正确而勇敢地面对自己</a:t>
            </a:r>
            <a:r>
              <a:rPr lang="zh-CN" altLang="en-US" dirty="0" smtClean="0"/>
              <a:t>的负面情绪</a:t>
            </a:r>
            <a:r>
              <a:rPr lang="zh-CN" altLang="en-US" dirty="0"/>
              <a:t>，找出影响自己情绪的原因以及影响的程度和范围，从而通过适当的方式或表达、或化解、或宣泄、或压抑自己的情绪，以保持自己的心理健康、保证自己工作的顺利开展。</a:t>
            </a:r>
          </a:p>
          <a:p>
            <a:r>
              <a:rPr lang="zh-CN" altLang="en-US" dirty="0" smtClean="0"/>
              <a:t>秘书</a:t>
            </a:r>
            <a:r>
              <a:rPr lang="zh-CN" altLang="en-US" dirty="0"/>
              <a:t>应该设法将自己的情绪对工作的影响程度控制在最小的幅度内，防止过激情绪的表露，善于用理性驾驭自己的情绪，不管遇到什么事情，都能表现出沉着、冷静和淡定的成熟气质。</a:t>
            </a:r>
          </a:p>
          <a:p>
            <a:endParaRPr lang="zh-CN" altLang="en-US" dirty="0"/>
          </a:p>
        </p:txBody>
      </p:sp>
      <p:pic>
        <p:nvPicPr>
          <p:cNvPr id="4" name="Picture 1" descr="C:\Users\lenovo\Pictures\u=1325312955,2617797736&amp;fm=21&amp;gp=0.jpg"/>
          <p:cNvPicPr>
            <a:picLocks noChangeAspect="1" noChangeArrowheads="1"/>
          </p:cNvPicPr>
          <p:nvPr/>
        </p:nvPicPr>
        <p:blipFill>
          <a:blip r:embed="rId2" cstate="print"/>
          <a:srcRect/>
          <a:stretch>
            <a:fillRect/>
          </a:stretch>
        </p:blipFill>
        <p:spPr bwMode="auto">
          <a:xfrm>
            <a:off x="7740352" y="5238750"/>
            <a:ext cx="885825" cy="1619250"/>
          </a:xfrm>
          <a:prstGeom prst="rect">
            <a:avLst/>
          </a:prstGeom>
          <a:noFill/>
        </p:spPr>
      </p:pic>
    </p:spTree>
    <p:extLst>
      <p:ext uri="{BB962C8B-B14F-4D97-AF65-F5344CB8AC3E}">
        <p14:creationId xmlns="" xmlns:p14="http://schemas.microsoft.com/office/powerpoint/2010/main" val="15250032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412776"/>
            <a:ext cx="8208911" cy="4713387"/>
          </a:xfrm>
        </p:spPr>
        <p:txBody>
          <a:bodyPr>
            <a:normAutofit fontScale="85000" lnSpcReduction="20000"/>
          </a:bodyPr>
          <a:lstStyle/>
          <a:p>
            <a:r>
              <a:rPr lang="zh-CN" altLang="en-US" dirty="0">
                <a:latin typeface="华文楷体" pitchFamily="2" charset="-122"/>
                <a:ea typeface="华文楷体" pitchFamily="2" charset="-122"/>
              </a:rPr>
              <a:t>赵华是一家信贷公司的秘书。她工作扎实，尽心尽力，在公司有较好的声誉。有一天早上，她刚走进公司的大门，便被老板叫到了办公室。</a:t>
            </a:r>
          </a:p>
          <a:p>
            <a:r>
              <a:rPr lang="zh-CN" altLang="en-US" dirty="0">
                <a:latin typeface="华文楷体" pitchFamily="2" charset="-122"/>
                <a:ea typeface="华文楷体" pitchFamily="2" charset="-122"/>
              </a:rPr>
              <a:t>“你这个当秘书的是怎么工作的？我是不是告诉过你，所有的合同都要由我来亲自过目？可是你看看这个合同，到底怎么回事？”老板冲着她劈头盖脸就是一顿斥责：“公司现在蒙受了损失，你有不可推卸的责任。你当月的奖金全部扣除。”</a:t>
            </a:r>
          </a:p>
          <a:p>
            <a:r>
              <a:rPr lang="zh-CN" altLang="en-US" dirty="0">
                <a:latin typeface="华文楷体" pitchFamily="2" charset="-122"/>
                <a:ea typeface="华文楷体" pitchFamily="2" charset="-122"/>
              </a:rPr>
              <a:t>赵华心里不明白到底发生了什么事，她拿起合同来看了看，心里觉得一阵委屈，即使有事也怪不上自己。她早就觉得这份合同存在着问题，曾经提醒过老板要注意一下，可是当时因为老板太忙，就放在一边了</a:t>
            </a:r>
            <a:r>
              <a:rPr lang="zh-CN" altLang="en-US" dirty="0" smtClean="0">
                <a:latin typeface="华文楷体" pitchFamily="2" charset="-122"/>
                <a:ea typeface="华文楷体" pitchFamily="2" charset="-122"/>
              </a:rPr>
              <a:t>。</a:t>
            </a:r>
            <a:endParaRPr lang="en-US" altLang="zh-CN" dirty="0" smtClean="0">
              <a:latin typeface="华文楷体" pitchFamily="2" charset="-122"/>
              <a:ea typeface="华文楷体" pitchFamily="2" charset="-122"/>
            </a:endParaRPr>
          </a:p>
          <a:p>
            <a:r>
              <a:rPr lang="zh-CN" altLang="en-US" sz="2800" dirty="0" smtClean="0">
                <a:latin typeface="华文楷体" pitchFamily="2" charset="-122"/>
                <a:ea typeface="华文楷体" pitchFamily="2" charset="-122"/>
              </a:rPr>
              <a:t>赵华思来想去始终想不通。心高气傲的她，委屈得直想哭。心想，自己平时工作那么认真，为了公司的安全付出了多么大的心血呀！老板平白无故为什么要处罚自己呢？</a:t>
            </a:r>
          </a:p>
          <a:p>
            <a:endParaRPr lang="zh-CN" altLang="en-US" dirty="0">
              <a:latin typeface="华文楷体" pitchFamily="2" charset="-122"/>
              <a:ea typeface="华文楷体" pitchFamily="2" charset="-122"/>
            </a:endParaRPr>
          </a:p>
          <a:p>
            <a:endParaRPr lang="zh-CN" altLang="en-US" dirty="0"/>
          </a:p>
        </p:txBody>
      </p:sp>
      <p:sp>
        <p:nvSpPr>
          <p:cNvPr id="3" name="标题 2"/>
          <p:cNvSpPr>
            <a:spLocks noGrp="1"/>
          </p:cNvSpPr>
          <p:nvPr>
            <p:ph type="title"/>
          </p:nvPr>
        </p:nvSpPr>
        <p:spPr/>
        <p:txBody>
          <a:bodyPr/>
          <a:lstStyle/>
          <a:p>
            <a:pPr algn="ctr"/>
            <a:r>
              <a:rPr lang="zh-CN" altLang="en-US" dirty="0"/>
              <a:t>忍辱负重</a:t>
            </a:r>
          </a:p>
        </p:txBody>
      </p:sp>
      <p:sp>
        <p:nvSpPr>
          <p:cNvPr id="4" name="椭圆 3"/>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28357154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476672"/>
            <a:ext cx="8208911" cy="5649491"/>
          </a:xfrm>
        </p:spPr>
        <p:txBody>
          <a:bodyPr>
            <a:noAutofit/>
          </a:bodyPr>
          <a:lstStyle/>
          <a:p>
            <a:r>
              <a:rPr lang="zh-CN" altLang="en-US" sz="2400" dirty="0" smtClean="0">
                <a:latin typeface="华文楷体" pitchFamily="2" charset="-122"/>
                <a:ea typeface="华文楷体" pitchFamily="2" charset="-122"/>
              </a:rPr>
              <a:t>她</a:t>
            </a:r>
            <a:r>
              <a:rPr lang="zh-CN" altLang="en-US" sz="2400" dirty="0">
                <a:latin typeface="华文楷体" pitchFamily="2" charset="-122"/>
                <a:ea typeface="华文楷体" pitchFamily="2" charset="-122"/>
              </a:rPr>
              <a:t>想找老板论理，讨个说法。转念又想：“人在屋檐下，怎能不低头？如果为了这点事破坏了自己以往的形象实在有些不划算。算了，权且当一次替罪羊吧！”</a:t>
            </a:r>
          </a:p>
          <a:p>
            <a:r>
              <a:rPr lang="zh-CN" altLang="en-US" sz="2400" dirty="0">
                <a:latin typeface="华文楷体" pitchFamily="2" charset="-122"/>
                <a:ea typeface="华文楷体" pitchFamily="2" charset="-122"/>
              </a:rPr>
              <a:t>自从这件事之后，赵华并没有把自己的情绪带进工作中，依然兢兢业业，依然任劳任怨，见了老板依然彬彬有礼，好像什么也没有发生。</a:t>
            </a:r>
          </a:p>
          <a:p>
            <a:r>
              <a:rPr lang="zh-CN" altLang="en-US" sz="2400" dirty="0">
                <a:latin typeface="华文楷体" pitchFamily="2" charset="-122"/>
                <a:ea typeface="华文楷体" pitchFamily="2" charset="-122"/>
              </a:rPr>
              <a:t>后来，司法机关介入了这其经济案件，那些骗子因为另外的一起相同的案件被警方逮捕了，而负责这项业务的职员小陈，因为收取了那些骗子的好处费，涉嫌受贿，被依法逮捕了。小陈还交代了自己趁老板不在公司的时候，偷梁换柱，使这项合同躲过了老板的审查，至此，真相大白。</a:t>
            </a:r>
          </a:p>
          <a:p>
            <a:r>
              <a:rPr lang="zh-CN" altLang="en-US" sz="2400" dirty="0">
                <a:latin typeface="华文楷体" pitchFamily="2" charset="-122"/>
                <a:ea typeface="华文楷体" pitchFamily="2" charset="-122"/>
              </a:rPr>
              <a:t>不久</a:t>
            </a:r>
            <a:r>
              <a:rPr lang="zh-CN" altLang="en-US" sz="2400" dirty="0" smtClean="0">
                <a:latin typeface="华文楷体" pitchFamily="2" charset="-122"/>
                <a:ea typeface="华文楷体" pitchFamily="2" charset="-122"/>
              </a:rPr>
              <a:t>，在</a:t>
            </a:r>
            <a:r>
              <a:rPr lang="zh-CN" altLang="en-US" sz="2400" dirty="0">
                <a:latin typeface="华文楷体" pitchFamily="2" charset="-122"/>
                <a:ea typeface="华文楷体" pitchFamily="2" charset="-122"/>
              </a:rPr>
              <a:t>全公司的大会上，老板当着全体职工的面，向赵华表示了歉意，年底的时候，还给赵华包了一个大红包。</a:t>
            </a:r>
          </a:p>
          <a:p>
            <a:r>
              <a:rPr lang="zh-CN" altLang="en-US" sz="2400" dirty="0" smtClean="0">
                <a:latin typeface="华文楷体" pitchFamily="2" charset="-122"/>
                <a:ea typeface="华文楷体" pitchFamily="2" charset="-122"/>
              </a:rPr>
              <a:t>试想</a:t>
            </a:r>
            <a:r>
              <a:rPr lang="zh-CN" altLang="en-US" sz="2400" dirty="0">
                <a:latin typeface="华文楷体" pitchFamily="2" charset="-122"/>
                <a:ea typeface="华文楷体" pitchFamily="2" charset="-122"/>
              </a:rPr>
              <a:t>如果赵华在受到老板误解以后，心中不平找老板争辩或一气之下一走了之，那有怎能有后来的结果？</a:t>
            </a:r>
          </a:p>
          <a:p>
            <a:endParaRPr lang="zh-CN" altLang="en-US" sz="2000" dirty="0"/>
          </a:p>
        </p:txBody>
      </p:sp>
    </p:spTree>
    <p:extLst>
      <p:ext uri="{BB962C8B-B14F-4D97-AF65-F5344CB8AC3E}">
        <p14:creationId xmlns="" xmlns:p14="http://schemas.microsoft.com/office/powerpoint/2010/main" val="35158141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r>
              <a:rPr lang="zh-CN" altLang="en-US" sz="3200" dirty="0" smtClean="0"/>
              <a:t>赵</a:t>
            </a:r>
            <a:r>
              <a:rPr lang="zh-CN" altLang="en-US" sz="3200" dirty="0"/>
              <a:t>华为什么在被冤枉后选择沉默？</a:t>
            </a:r>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3789040"/>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7972387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1628800"/>
            <a:ext cx="8064895" cy="4497363"/>
          </a:xfrm>
        </p:spPr>
        <p:txBody>
          <a:bodyPr/>
          <a:lstStyle/>
          <a:p>
            <a:r>
              <a:rPr lang="zh-CN" altLang="en-US" dirty="0"/>
              <a:t>气质是人的典型的、一贯的、稳定的心理特征，是人在认识、情感、言语、行动等各种心理活动中所表现出的情绪体验的快慢、强弱、表现的隐显以及动作的灵敏或迟钝方面。</a:t>
            </a:r>
          </a:p>
        </p:txBody>
      </p:sp>
      <p:sp>
        <p:nvSpPr>
          <p:cNvPr id="3" name="标题 2"/>
          <p:cNvSpPr>
            <a:spLocks noGrp="1"/>
          </p:cNvSpPr>
          <p:nvPr>
            <p:ph type="title"/>
          </p:nvPr>
        </p:nvSpPr>
        <p:spPr/>
        <p:txBody>
          <a:bodyPr/>
          <a:lstStyle/>
          <a:p>
            <a:pPr algn="ctr"/>
            <a:r>
              <a:rPr lang="zh-CN" altLang="en-US" dirty="0"/>
              <a:t>四、扬长避短的气质</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3933056"/>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122716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 xmlns:p14="http://schemas.microsoft.com/office/powerpoint/2010/main" val="2578122146"/>
              </p:ext>
            </p:extLst>
          </p:nvPr>
        </p:nvGraphicFramePr>
        <p:xfrm>
          <a:off x="539552" y="404665"/>
          <a:ext cx="8208912" cy="6264697"/>
        </p:xfrm>
        <a:graphic>
          <a:graphicData uri="http://schemas.openxmlformats.org/drawingml/2006/table">
            <a:tbl>
              <a:tblPr firstRow="1" firstCol="1" lastRow="1" lastCol="1" bandRow="1" bandCol="1"/>
              <a:tblGrid>
                <a:gridCol w="1398828"/>
                <a:gridCol w="5153577"/>
                <a:gridCol w="1656507"/>
              </a:tblGrid>
              <a:tr h="696077">
                <a:tc>
                  <a:txBody>
                    <a:bodyPr/>
                    <a:lstStyle/>
                    <a:p>
                      <a:pPr algn="ctr">
                        <a:spcAft>
                          <a:spcPts val="0"/>
                        </a:spcAft>
                      </a:pPr>
                      <a:r>
                        <a:rPr lang="zh-CN" sz="2400" b="1" kern="100" dirty="0">
                          <a:effectLst/>
                          <a:latin typeface="Times New Roman"/>
                          <a:ea typeface="宋体"/>
                        </a:rPr>
                        <a:t>气质类型</a:t>
                      </a:r>
                      <a:endParaRPr lang="zh-CN" sz="2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effectLst/>
                          <a:latin typeface="Times New Roman"/>
                          <a:ea typeface="宋体"/>
                        </a:rPr>
                        <a:t>表现</a:t>
                      </a:r>
                      <a:endParaRPr lang="zh-CN" sz="2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a:effectLst/>
                          <a:latin typeface="Times New Roman"/>
                          <a:ea typeface="宋体"/>
                        </a:rPr>
                        <a:t>气质范围</a:t>
                      </a:r>
                      <a:endParaRPr lang="zh-CN" sz="2400"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2155">
                <a:tc>
                  <a:txBody>
                    <a:bodyPr/>
                    <a:lstStyle/>
                    <a:p>
                      <a:pPr algn="ctr">
                        <a:spcAft>
                          <a:spcPts val="0"/>
                        </a:spcAft>
                      </a:pPr>
                      <a:r>
                        <a:rPr lang="zh-CN" sz="2400" kern="100">
                          <a:effectLst/>
                          <a:latin typeface="Times New Roman"/>
                          <a:ea typeface="宋体"/>
                        </a:rPr>
                        <a:t>胆汁质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dirty="0">
                          <a:effectLst/>
                          <a:latin typeface="Times New Roman"/>
                          <a:ea typeface="宋体"/>
                        </a:rPr>
                        <a:t>直率、热情、精力旺盛、情绪易于冲动、心境变换剧烈等特征</a:t>
                      </a:r>
                      <a:r>
                        <a:rPr lang="en-US" sz="2400" kern="100" dirty="0">
                          <a:effectLst/>
                          <a:latin typeface="Times New Roman"/>
                          <a:ea typeface="宋体"/>
                        </a:rPr>
                        <a:t> </a:t>
                      </a:r>
                      <a:endParaRPr lang="zh-CN" sz="2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effectLst/>
                          <a:latin typeface="Times New Roman"/>
                          <a:ea typeface="宋体"/>
                        </a:rPr>
                        <a:t>兴奋型气质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2155">
                <a:tc>
                  <a:txBody>
                    <a:bodyPr/>
                    <a:lstStyle/>
                    <a:p>
                      <a:pPr algn="ctr">
                        <a:spcAft>
                          <a:spcPts val="0"/>
                        </a:spcAft>
                      </a:pPr>
                      <a:r>
                        <a:rPr lang="zh-CN" sz="2400" kern="100">
                          <a:effectLst/>
                          <a:latin typeface="Times New Roman"/>
                          <a:ea typeface="宋体"/>
                        </a:rPr>
                        <a:t>多血质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dirty="0">
                          <a:effectLst/>
                          <a:latin typeface="Times New Roman"/>
                          <a:ea typeface="宋体"/>
                        </a:rPr>
                        <a:t>活泼、好动、敏感、反应迅速、喜欢与人交往、注意力容易转移、兴趣容易变换等特征</a:t>
                      </a:r>
                      <a:r>
                        <a:rPr lang="en-US" sz="2400" kern="100" dirty="0">
                          <a:effectLst/>
                          <a:latin typeface="Times New Roman"/>
                          <a:ea typeface="宋体"/>
                        </a:rPr>
                        <a:t> </a:t>
                      </a:r>
                      <a:endParaRPr lang="zh-CN" sz="2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effectLst/>
                          <a:latin typeface="Times New Roman"/>
                          <a:ea typeface="宋体"/>
                        </a:rPr>
                        <a:t>活泼型气质</a:t>
                      </a:r>
                      <a:r>
                        <a:rPr lang="en-US" sz="2400" kern="100">
                          <a:effectLst/>
                          <a:latin typeface="Times New Roman"/>
                          <a:ea typeface="宋体"/>
                        </a:rPr>
                        <a:t> </a:t>
                      </a:r>
                      <a:endParaRPr lang="zh-CN" sz="2400"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2155">
                <a:tc>
                  <a:txBody>
                    <a:bodyPr/>
                    <a:lstStyle/>
                    <a:p>
                      <a:pPr algn="ctr">
                        <a:spcAft>
                          <a:spcPts val="0"/>
                        </a:spcAft>
                      </a:pPr>
                      <a:r>
                        <a:rPr lang="zh-CN" sz="2400" kern="100">
                          <a:effectLst/>
                          <a:latin typeface="Times New Roman"/>
                          <a:ea typeface="宋体"/>
                        </a:rPr>
                        <a:t>黏液质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dirty="0">
                          <a:effectLst/>
                          <a:latin typeface="Times New Roman"/>
                          <a:ea typeface="宋体"/>
                        </a:rPr>
                        <a:t>安静、稳重、反应缓慢、沉默寡言、情绪不易外露，注意稳定但又难于转移，善于忍耐等特征</a:t>
                      </a:r>
                      <a:r>
                        <a:rPr lang="en-US" sz="2400" kern="100" dirty="0">
                          <a:effectLst/>
                          <a:latin typeface="Times New Roman"/>
                          <a:ea typeface="宋体"/>
                        </a:rPr>
                        <a:t> </a:t>
                      </a:r>
                      <a:endParaRPr lang="zh-CN" sz="2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a:effectLst/>
                          <a:latin typeface="Times New Roman"/>
                          <a:ea typeface="宋体"/>
                        </a:rPr>
                        <a:t>安静型气质</a:t>
                      </a:r>
                      <a:r>
                        <a:rPr lang="en-US" sz="2400" kern="100">
                          <a:effectLst/>
                          <a:latin typeface="Times New Roman"/>
                          <a:ea typeface="宋体"/>
                        </a:rPr>
                        <a:t> </a:t>
                      </a:r>
                      <a:endParaRPr lang="zh-CN" sz="2400"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2155">
                <a:tc>
                  <a:txBody>
                    <a:bodyPr/>
                    <a:lstStyle/>
                    <a:p>
                      <a:pPr algn="ctr">
                        <a:spcAft>
                          <a:spcPts val="0"/>
                        </a:spcAft>
                      </a:pPr>
                      <a:r>
                        <a:rPr lang="zh-CN" sz="2400" kern="100">
                          <a:effectLst/>
                          <a:latin typeface="Times New Roman"/>
                          <a:ea typeface="宋体"/>
                        </a:rPr>
                        <a:t>抑郁质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dirty="0">
                          <a:effectLst/>
                          <a:latin typeface="Times New Roman"/>
                          <a:ea typeface="宋体"/>
                        </a:rPr>
                        <a:t>孤僻、行动迟缓、体验深刻、善于觉察别人不易觉察到的细小事物等特征</a:t>
                      </a:r>
                      <a:r>
                        <a:rPr lang="en-US" sz="2400" kern="100" dirty="0">
                          <a:effectLst/>
                          <a:latin typeface="Times New Roman"/>
                          <a:ea typeface="宋体"/>
                        </a:rPr>
                        <a:t> </a:t>
                      </a:r>
                      <a:endParaRPr lang="zh-CN" sz="2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kern="100" dirty="0">
                          <a:effectLst/>
                          <a:latin typeface="Times New Roman"/>
                          <a:ea typeface="宋体"/>
                        </a:rPr>
                        <a:t>抑制型气质</a:t>
                      </a:r>
                      <a:r>
                        <a:rPr lang="en-US" sz="2400" kern="100" dirty="0">
                          <a:effectLst/>
                          <a:latin typeface="Times New Roman"/>
                          <a:ea typeface="宋体"/>
                        </a:rPr>
                        <a:t> </a:t>
                      </a:r>
                      <a:endParaRPr lang="zh-CN" sz="24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7951044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340768"/>
            <a:ext cx="8136903" cy="5040560"/>
          </a:xfrm>
        </p:spPr>
        <p:txBody>
          <a:bodyPr>
            <a:normAutofit fontScale="62500" lnSpcReduction="20000"/>
          </a:bodyPr>
          <a:lstStyle/>
          <a:p>
            <a:r>
              <a:rPr lang="zh-CN" altLang="en-US" sz="3800" dirty="0">
                <a:latin typeface="华文楷体" pitchFamily="2" charset="-122"/>
                <a:ea typeface="华文楷体" pitchFamily="2" charset="-122"/>
              </a:rPr>
              <a:t>有一对孪生兄弟，一个出奇的乐观，一个却非常悲观。</a:t>
            </a:r>
          </a:p>
          <a:p>
            <a:r>
              <a:rPr lang="zh-CN" altLang="en-US" sz="3800" dirty="0">
                <a:latin typeface="华文楷体" pitchFamily="2" charset="-122"/>
                <a:ea typeface="华文楷体" pitchFamily="2" charset="-122"/>
              </a:rPr>
              <a:t>有一天，他们的父亲欲对他们进行“改造”，于是，把那个乐观的孩子锁进了一间堆满马粪的屋子里，把悲观的孩子锁进了一间放满漂亮玩具的屋子里。</a:t>
            </a:r>
          </a:p>
          <a:p>
            <a:r>
              <a:rPr lang="zh-CN" altLang="en-US" sz="3800" dirty="0">
                <a:latin typeface="华文楷体" pitchFamily="2" charset="-122"/>
                <a:ea typeface="华文楷体" pitchFamily="2" charset="-122"/>
              </a:rPr>
              <a:t>一个小时后，父亲走进悲观孩子的屋子里，发现他坐在一个角落里，一把鼻涕一把眼泪地在哭泣。父亲看他泣不成声，便问：“你怎么不玩那些玩具呢？”“完了就会坏的。”孩子仍在哭泣。</a:t>
            </a:r>
          </a:p>
          <a:p>
            <a:r>
              <a:rPr lang="zh-CN" altLang="en-US" sz="3800" dirty="0">
                <a:latin typeface="华文楷体" pitchFamily="2" charset="-122"/>
                <a:ea typeface="华文楷体" pitchFamily="2" charset="-122"/>
              </a:rPr>
              <a:t>当父亲走进乐观孩子的屋子时，发现孩子正在兴奋地用一把小铲子挖着马粪，把散乱的马粪铲得干干净净。看到父亲来了，乐观的孩子高兴地叫道：“爸爸，这里有这么多马粪，附近肯定会有一匹漂亮的小马，我要给它清理出一块干净的地方来！”</a:t>
            </a:r>
          </a:p>
          <a:p>
            <a:r>
              <a:rPr lang="zh-CN" altLang="en-US" sz="3800" dirty="0">
                <a:latin typeface="华文楷体" pitchFamily="2" charset="-122"/>
                <a:ea typeface="华文楷体" pitchFamily="2" charset="-122"/>
              </a:rPr>
              <a:t>一对孪生兄弟何以会有如此大的差别呢？这是因为他们的气质不同。人的气质是先天形成的，孩子一出生，最先表现出来的差异就是气质差异。</a:t>
            </a:r>
          </a:p>
          <a:p>
            <a:endParaRPr lang="zh-CN" altLang="en-US" dirty="0"/>
          </a:p>
        </p:txBody>
      </p:sp>
      <p:sp>
        <p:nvSpPr>
          <p:cNvPr id="3" name="标题 2"/>
          <p:cNvSpPr>
            <a:spLocks noGrp="1"/>
          </p:cNvSpPr>
          <p:nvPr>
            <p:ph type="title"/>
          </p:nvPr>
        </p:nvSpPr>
        <p:spPr/>
        <p:txBody>
          <a:bodyPr/>
          <a:lstStyle/>
          <a:p>
            <a:pPr algn="ctr"/>
            <a:r>
              <a:rPr lang="zh-CN" altLang="en-US" dirty="0"/>
              <a:t>孪生兄弟的差别</a:t>
            </a:r>
          </a:p>
        </p:txBody>
      </p:sp>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1372314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7544" y="1556792"/>
            <a:ext cx="8064895" cy="4569371"/>
          </a:xfrm>
        </p:spPr>
        <p:txBody>
          <a:bodyPr>
            <a:noAutofit/>
          </a:bodyPr>
          <a:lstStyle/>
          <a:p>
            <a:r>
              <a:rPr lang="zh-CN" altLang="en-US" sz="2800" dirty="0"/>
              <a:t>一</a:t>
            </a:r>
            <a:r>
              <a:rPr lang="zh-CN" altLang="en-US" sz="2800" dirty="0" smtClean="0"/>
              <a:t>、秘书</a:t>
            </a:r>
            <a:r>
              <a:rPr lang="zh-CN" altLang="en-US" sz="2800" dirty="0"/>
              <a:t>的知识结构</a:t>
            </a:r>
          </a:p>
          <a:p>
            <a:r>
              <a:rPr lang="zh-CN" altLang="en-US" sz="2800" dirty="0"/>
              <a:t>知识结构是指一个人为了从事某一种社会工作，经过学习所拥有的由各类知识所组成的知识框架</a:t>
            </a:r>
            <a:r>
              <a:rPr lang="zh-CN" altLang="en-US" sz="2800" dirty="0" smtClean="0"/>
              <a:t>。</a:t>
            </a:r>
            <a:endParaRPr lang="en-US" altLang="zh-CN" sz="2800" dirty="0" smtClean="0"/>
          </a:p>
          <a:p>
            <a:r>
              <a:rPr lang="zh-CN" altLang="en-US" sz="2800" dirty="0" smtClean="0"/>
              <a:t>现代</a:t>
            </a:r>
            <a:r>
              <a:rPr lang="zh-CN" altLang="en-US" sz="2800" dirty="0"/>
              <a:t>秘书的知识结构应该是</a:t>
            </a:r>
            <a:r>
              <a:rPr lang="zh-CN" altLang="en-US" sz="6000" dirty="0">
                <a:solidFill>
                  <a:srgbClr val="FF0000"/>
                </a:solidFill>
              </a:rPr>
              <a:t>“</a:t>
            </a:r>
            <a:r>
              <a:rPr lang="en-US" altLang="zh-CN" sz="6000" dirty="0">
                <a:solidFill>
                  <a:srgbClr val="FF0000"/>
                </a:solidFill>
              </a:rPr>
              <a:t>T”</a:t>
            </a:r>
            <a:r>
              <a:rPr lang="zh-CN" altLang="en-US" sz="2800" dirty="0"/>
              <a:t>形结构，“</a:t>
            </a:r>
            <a:r>
              <a:rPr lang="en-US" altLang="zh-CN" sz="2800" dirty="0"/>
              <a:t>T”</a:t>
            </a:r>
            <a:r>
              <a:rPr lang="zh-CN" altLang="en-US" sz="2800" dirty="0"/>
              <a:t>的一横笔划代表广博，“</a:t>
            </a:r>
            <a:r>
              <a:rPr lang="en-US" altLang="zh-CN" sz="2800" dirty="0"/>
              <a:t>T”</a:t>
            </a:r>
            <a:r>
              <a:rPr lang="zh-CN" altLang="en-US" sz="2800" dirty="0"/>
              <a:t>的一竖笔划代表精深，“</a:t>
            </a:r>
            <a:r>
              <a:rPr lang="en-US" altLang="zh-CN" sz="2800" dirty="0"/>
              <a:t>T”</a:t>
            </a:r>
            <a:r>
              <a:rPr lang="zh-CN" altLang="en-US" sz="2800" dirty="0"/>
              <a:t>形知识结构是“博”与“专”的结合</a:t>
            </a:r>
            <a:r>
              <a:rPr lang="zh-CN" altLang="en-US" sz="2800" dirty="0" smtClean="0"/>
              <a:t>。是专才</a:t>
            </a:r>
            <a:r>
              <a:rPr lang="en-US" altLang="zh-CN" sz="2800" dirty="0" smtClean="0"/>
              <a:t>+</a:t>
            </a:r>
            <a:r>
              <a:rPr lang="zh-CN" altLang="en-US" sz="2800" dirty="0" smtClean="0"/>
              <a:t>通才。</a:t>
            </a:r>
            <a:endParaRPr lang="zh-CN" altLang="en-US" sz="2800" dirty="0"/>
          </a:p>
        </p:txBody>
      </p:sp>
      <p:sp>
        <p:nvSpPr>
          <p:cNvPr id="3" name="标题 2"/>
          <p:cNvSpPr>
            <a:spLocks noGrp="1"/>
          </p:cNvSpPr>
          <p:nvPr>
            <p:ph type="title"/>
          </p:nvPr>
        </p:nvSpPr>
        <p:spPr/>
        <p:txBody>
          <a:bodyPr/>
          <a:lstStyle/>
          <a:p>
            <a:pPr algn="ctr"/>
            <a:r>
              <a:rPr lang="zh-CN" altLang="en-US" dirty="0"/>
              <a:t>第一节	知识与能力结构</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192" y="4941168"/>
            <a:ext cx="2238127" cy="17281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033508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692696"/>
            <a:ext cx="8229600" cy="5314595"/>
          </a:xfrm>
        </p:spPr>
        <p:txBody>
          <a:bodyPr/>
          <a:lstStyle/>
          <a:p>
            <a:r>
              <a:rPr lang="zh-CN" altLang="en-US" dirty="0"/>
              <a:t>气质往往是先天形成的，虽然它会受环境和教育等因素的影响，但由于气质具有稳定性的特点，不易变化，所以这些因素对气质改变的影响不大。秘书要了解自己的气质类型，并不是为了去改变自己的某种已经成型的气质，因为气质被改变的可能性很小，而是为了发现自己所属的某种气质类型所具有的特征，了解这些特征对于从事秘书职业的利弊，从而扬长避短，合理分工。</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4149080"/>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113344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1" y="1412776"/>
            <a:ext cx="7992888" cy="4713387"/>
          </a:xfrm>
        </p:spPr>
        <p:txBody>
          <a:bodyPr>
            <a:normAutofit lnSpcReduction="10000"/>
          </a:bodyPr>
          <a:lstStyle/>
          <a:p>
            <a:r>
              <a:rPr lang="zh-CN" altLang="en-US" dirty="0"/>
              <a:t>性格是人对事物表现出的稳定的态度和与之相适应的、习惯化的行为方式的个性特征</a:t>
            </a:r>
            <a:r>
              <a:rPr lang="zh-CN" altLang="en-US" dirty="0" smtClean="0"/>
              <a:t>。</a:t>
            </a:r>
            <a:endParaRPr lang="en-US" altLang="zh-CN" dirty="0" smtClean="0"/>
          </a:p>
          <a:p>
            <a:r>
              <a:rPr lang="zh-CN" altLang="en-US" dirty="0" smtClean="0"/>
              <a:t>性格</a:t>
            </a:r>
            <a:r>
              <a:rPr lang="zh-CN" altLang="en-US" dirty="0"/>
              <a:t>与气质的区别在于，气质先天形成，虽然可受后天环境和教育的影响，</a:t>
            </a:r>
            <a:r>
              <a:rPr lang="zh-CN" altLang="en-US" dirty="0" smtClean="0"/>
              <a:t>但一般</a:t>
            </a:r>
            <a:r>
              <a:rPr lang="zh-CN" altLang="en-US" dirty="0"/>
              <a:t>很难改变；而性格受社会环境的影响较大，具有道德评价的意义。性格一旦形成之后便具有相对稳定性，但仍可以随着客观影响的变化而变化</a:t>
            </a:r>
            <a:r>
              <a:rPr lang="zh-CN" altLang="en-US" dirty="0" smtClean="0"/>
              <a:t>。</a:t>
            </a:r>
            <a:endParaRPr lang="en-US" altLang="zh-CN" dirty="0" smtClean="0"/>
          </a:p>
          <a:p>
            <a:r>
              <a:rPr lang="zh-CN" altLang="en-US" dirty="0" smtClean="0"/>
              <a:t>秘书</a:t>
            </a:r>
            <a:r>
              <a:rPr lang="zh-CN" altLang="en-US" dirty="0"/>
              <a:t>人员需要在工作环境中有意识地自我调节，优化自己的性格，使之更适合工作的需要</a:t>
            </a:r>
            <a:r>
              <a:rPr lang="zh-CN" altLang="en-US" dirty="0" smtClean="0"/>
              <a:t>。</a:t>
            </a:r>
            <a:endParaRPr lang="en-US" altLang="zh-CN" dirty="0" smtClean="0"/>
          </a:p>
          <a:p>
            <a:r>
              <a:rPr lang="zh-CN" altLang="en-US" dirty="0" smtClean="0"/>
              <a:t>有些</a:t>
            </a:r>
            <a:r>
              <a:rPr lang="zh-CN" altLang="en-US" dirty="0"/>
              <a:t>国家把“性格完美”作为对秘书的要求之一</a:t>
            </a:r>
            <a:r>
              <a:rPr lang="zh-CN" altLang="en-US" dirty="0" smtClean="0"/>
              <a:t>，这说明良好的性格对秘书工作是十分重要的。</a:t>
            </a:r>
            <a:endParaRPr lang="zh-CN" altLang="en-US" dirty="0"/>
          </a:p>
        </p:txBody>
      </p:sp>
      <p:sp>
        <p:nvSpPr>
          <p:cNvPr id="3" name="标题 2"/>
          <p:cNvSpPr>
            <a:spLocks noGrp="1"/>
          </p:cNvSpPr>
          <p:nvPr>
            <p:ph type="title"/>
          </p:nvPr>
        </p:nvSpPr>
        <p:spPr/>
        <p:txBody>
          <a:bodyPr/>
          <a:lstStyle/>
          <a:p>
            <a:pPr algn="ctr"/>
            <a:r>
              <a:rPr lang="zh-CN" altLang="en-US" dirty="0"/>
              <a:t>五、优质的性格</a:t>
            </a:r>
          </a:p>
        </p:txBody>
      </p:sp>
      <p:pic>
        <p:nvPicPr>
          <p:cNvPr id="4" name="Picture 1" descr="C:\Users\lenovo\Pictures\u=1325312955,2617797736&amp;fm=21&amp;gp=0.jpg"/>
          <p:cNvPicPr>
            <a:picLocks noChangeAspect="1" noChangeArrowheads="1"/>
          </p:cNvPicPr>
          <p:nvPr/>
        </p:nvPicPr>
        <p:blipFill>
          <a:blip r:embed="rId2" cstate="print"/>
          <a:srcRect/>
          <a:stretch>
            <a:fillRect/>
          </a:stretch>
        </p:blipFill>
        <p:spPr bwMode="auto">
          <a:xfrm>
            <a:off x="7524328" y="0"/>
            <a:ext cx="885825" cy="1412776"/>
          </a:xfrm>
          <a:prstGeom prst="rect">
            <a:avLst/>
          </a:prstGeom>
          <a:noFill/>
        </p:spPr>
      </p:pic>
    </p:spTree>
    <p:extLst>
      <p:ext uri="{BB962C8B-B14F-4D97-AF65-F5344CB8AC3E}">
        <p14:creationId xmlns="" xmlns:p14="http://schemas.microsoft.com/office/powerpoint/2010/main" val="41002635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 xmlns:p14="http://schemas.microsoft.com/office/powerpoint/2010/main" val="3208331920"/>
              </p:ext>
            </p:extLst>
          </p:nvPr>
        </p:nvGraphicFramePr>
        <p:xfrm>
          <a:off x="871538" y="1628800"/>
          <a:ext cx="7588894" cy="4497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a:r>
              <a:rPr lang="zh-CN" altLang="zh-CN" dirty="0" smtClean="0"/>
              <a:t>现代秘书</a:t>
            </a:r>
            <a:r>
              <a:rPr lang="zh-CN" altLang="en-US" dirty="0" smtClean="0"/>
              <a:t>的</a:t>
            </a:r>
            <a:r>
              <a:rPr lang="zh-CN" altLang="zh-CN" dirty="0" smtClean="0"/>
              <a:t>性格特征</a:t>
            </a:r>
            <a:endParaRPr lang="zh-CN" altLang="zh-CN" dirty="0"/>
          </a:p>
        </p:txBody>
      </p:sp>
      <p:pic>
        <p:nvPicPr>
          <p:cNvPr id="5122" name="Picture 2"/>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3852862" y="3068960"/>
            <a:ext cx="1438275" cy="14382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311866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1268760"/>
            <a:ext cx="7992887" cy="4857403"/>
          </a:xfrm>
        </p:spPr>
        <p:txBody>
          <a:bodyPr>
            <a:noAutofit/>
          </a:bodyPr>
          <a:lstStyle/>
          <a:p>
            <a:r>
              <a:rPr lang="zh-CN" altLang="en-US" sz="2400" dirty="0">
                <a:latin typeface="华文楷体" pitchFamily="2" charset="-122"/>
                <a:ea typeface="华文楷体" pitchFamily="2" charset="-122"/>
              </a:rPr>
              <a:t>原中国对外贸易经济合作部首席谈判代表龙永图在中国入世谈判时曾选过一位秘书。当龙永图选该人当秘书时，全场哗然，因为这个人在众人眼中根本不适合当秘书。秘书都是勤勤恳恳、少言少语、做事谨慎、对领导体贴入微的人。但是龙永图选的这位秘书，处事完全不一样。他是一个大大咧咧的人，从来不会照顾人。每次龙永图和他出国，都是龙永图走到他房间里说，“请你起来，到点了。”对于日程安排，他有时甚至不如龙永图清楚，原本</a:t>
            </a:r>
            <a:r>
              <a:rPr lang="en-US" altLang="zh-CN" sz="2400" dirty="0">
                <a:latin typeface="华文楷体" pitchFamily="2" charset="-122"/>
                <a:ea typeface="华文楷体" pitchFamily="2" charset="-122"/>
              </a:rPr>
              <a:t>9</a:t>
            </a:r>
            <a:r>
              <a:rPr lang="zh-CN" altLang="en-US" sz="2400" dirty="0">
                <a:latin typeface="华文楷体" pitchFamily="2" charset="-122"/>
                <a:ea typeface="华文楷体" pitchFamily="2" charset="-122"/>
              </a:rPr>
              <a:t>点的活动，他却说</a:t>
            </a:r>
            <a:r>
              <a:rPr lang="en-US" altLang="zh-CN" sz="2400" dirty="0">
                <a:latin typeface="华文楷体" pitchFamily="2" charset="-122"/>
                <a:ea typeface="华文楷体" pitchFamily="2" charset="-122"/>
              </a:rPr>
              <a:t>9</a:t>
            </a:r>
            <a:r>
              <a:rPr lang="zh-CN" altLang="en-US" sz="2400" dirty="0">
                <a:latin typeface="华文楷体" pitchFamily="2" charset="-122"/>
                <a:ea typeface="华文楷体" pitchFamily="2" charset="-122"/>
              </a:rPr>
              <a:t>点半，经过核查，十有九次他是错的</a:t>
            </a:r>
            <a:r>
              <a:rPr lang="zh-CN" altLang="en-US" sz="2400" dirty="0" smtClean="0">
                <a:latin typeface="华文楷体" pitchFamily="2" charset="-122"/>
                <a:ea typeface="华文楷体" pitchFamily="2" charset="-122"/>
              </a:rPr>
              <a:t>。</a:t>
            </a:r>
            <a:endParaRPr lang="en-US" altLang="zh-CN" sz="2400" dirty="0" smtClean="0">
              <a:latin typeface="华文楷体" pitchFamily="2" charset="-122"/>
              <a:ea typeface="华文楷体" pitchFamily="2" charset="-122"/>
            </a:endParaRPr>
          </a:p>
        </p:txBody>
      </p:sp>
      <p:sp>
        <p:nvSpPr>
          <p:cNvPr id="3" name="标题 2"/>
          <p:cNvSpPr>
            <a:spLocks noGrp="1"/>
          </p:cNvSpPr>
          <p:nvPr>
            <p:ph type="title"/>
          </p:nvPr>
        </p:nvSpPr>
        <p:spPr/>
        <p:txBody>
          <a:bodyPr/>
          <a:lstStyle/>
          <a:p>
            <a:pPr algn="ctr"/>
            <a:r>
              <a:rPr lang="zh-CN" altLang="en-US" dirty="0"/>
              <a:t>龙永图选秘书</a:t>
            </a:r>
          </a:p>
        </p:txBody>
      </p:sp>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52120" y="4653136"/>
            <a:ext cx="2748706" cy="1990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42988146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672"/>
            <a:ext cx="8229600" cy="5530619"/>
          </a:xfrm>
        </p:spPr>
        <p:txBody>
          <a:bodyPr>
            <a:normAutofit fontScale="85000" lnSpcReduction="10000"/>
          </a:bodyPr>
          <a:lstStyle/>
          <a:p>
            <a:r>
              <a:rPr lang="zh-CN" altLang="en-US" sz="2800" dirty="0" smtClean="0">
                <a:latin typeface="华文楷体" pitchFamily="2" charset="-122"/>
                <a:ea typeface="华文楷体" pitchFamily="2" charset="-122"/>
              </a:rPr>
              <a:t>但为什么龙永图会选他当秘书呢？因为龙永图是在其谈判最困难的时候选他当秘书的。当时由于谈判的压力大，龙永图的脾气也很大，有时候和外国人拍桌子，回来以后一句话也不说。每次龙永图回到房间后，其他人都不愿自讨没趣到他房间里来。唯有那位秘书，每次不敲门就大大咧咧走进来，坐到龙永图的房间就翘起腿，说他今天听到什么了，还说龙永图某句话讲的不一定对等等，而且他从来不叫龙永图为龙部长，都是“老龙”，或者是“永图”。他还经常出一些馊主意，被龙永图骂得一塌糊涂，但他最大的优点就是经骂。无论怎么骂，他</a:t>
            </a:r>
            <a:r>
              <a:rPr lang="en-US" altLang="zh-CN" sz="2800" dirty="0" smtClean="0">
                <a:latin typeface="华文楷体" pitchFamily="2" charset="-122"/>
                <a:ea typeface="华文楷体" pitchFamily="2" charset="-122"/>
              </a:rPr>
              <a:t>5</a:t>
            </a:r>
            <a:r>
              <a:rPr lang="zh-CN" altLang="en-US" sz="2800" dirty="0" smtClean="0">
                <a:latin typeface="华文楷体" pitchFamily="2" charset="-122"/>
                <a:ea typeface="华文楷体" pitchFamily="2" charset="-122"/>
              </a:rPr>
              <a:t>分钟以后又回来了，“哎呀，永图，你刚才那个说法不太对。”</a:t>
            </a:r>
            <a:endParaRPr lang="en-US" altLang="zh-CN" sz="2800" dirty="0" smtClean="0">
              <a:latin typeface="华文楷体" pitchFamily="2" charset="-122"/>
              <a:ea typeface="华文楷体" pitchFamily="2" charset="-122"/>
            </a:endParaRPr>
          </a:p>
          <a:p>
            <a:r>
              <a:rPr lang="zh-CN" altLang="en-US" sz="2800" dirty="0" smtClean="0">
                <a:latin typeface="华文楷体" pitchFamily="2" charset="-122"/>
                <a:ea typeface="华文楷体" pitchFamily="2" charset="-122"/>
              </a:rPr>
              <a:t>这位秘书是个学者型的人物，他对很多事情不敏感，人家对他的批评他也不敏感，但是他是世贸专家，他对世贸问题简直像着迷一样，所以在龙永图脾气非常暴躁的情况下，在龙永图当时难以听到不同声音的情况下，那位经骂的秘书对龙永图就显得格外重要了。</a:t>
            </a:r>
          </a:p>
          <a:p>
            <a:endParaRPr lang="zh-CN" altLang="en-US" sz="2800" dirty="0">
              <a:latin typeface="华文楷体" pitchFamily="2" charset="-122"/>
              <a:ea typeface="华文楷体" pitchFamily="2" charset="-122"/>
            </a:endParaRPr>
          </a:p>
        </p:txBody>
      </p:sp>
      <p:pic>
        <p:nvPicPr>
          <p:cNvPr id="4" name="Picture 1" descr="C:\Users\lenovo\Pictures\u=1325312955,2617797736&amp;fm=21&amp;gp=0.jpg"/>
          <p:cNvPicPr>
            <a:picLocks noChangeAspect="1" noChangeArrowheads="1"/>
          </p:cNvPicPr>
          <p:nvPr/>
        </p:nvPicPr>
        <p:blipFill>
          <a:blip r:embed="rId2" cstate="print"/>
          <a:srcRect/>
          <a:stretch>
            <a:fillRect/>
          </a:stretch>
        </p:blipFill>
        <p:spPr bwMode="auto">
          <a:xfrm>
            <a:off x="7524328" y="5517232"/>
            <a:ext cx="885825" cy="971178"/>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en-US" altLang="zh-CN" sz="3200" dirty="0" smtClean="0"/>
          </a:p>
          <a:p>
            <a:r>
              <a:rPr lang="zh-CN" altLang="en-US" sz="3200" dirty="0" smtClean="0"/>
              <a:t>从</a:t>
            </a:r>
            <a:r>
              <a:rPr lang="zh-CN" altLang="en-US" sz="3200" dirty="0"/>
              <a:t>龙永图选</a:t>
            </a:r>
            <a:r>
              <a:rPr lang="zh-CN" altLang="en-US" sz="3200" dirty="0" smtClean="0"/>
              <a:t>秘书的案例你怎样</a:t>
            </a:r>
            <a:r>
              <a:rPr lang="zh-CN" altLang="en-US" sz="3200" dirty="0"/>
              <a:t>理解“开朗”是秘书的性格要求？</a:t>
            </a:r>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4149080"/>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301607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7544" y="2132856"/>
            <a:ext cx="5472608" cy="41764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标题 2"/>
          <p:cNvSpPr>
            <a:spLocks noGrp="1"/>
          </p:cNvSpPr>
          <p:nvPr>
            <p:ph type="title"/>
          </p:nvPr>
        </p:nvSpPr>
        <p:spPr/>
        <p:txBody>
          <a:bodyPr/>
          <a:lstStyle/>
          <a:p>
            <a:pPr algn="ctr"/>
            <a:r>
              <a:rPr lang="zh-CN" altLang="en-US" dirty="0"/>
              <a:t>六、排压抗挫的能力</a:t>
            </a:r>
          </a:p>
        </p:txBody>
      </p:sp>
      <p:pic>
        <p:nvPicPr>
          <p:cNvPr id="205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300192" y="3284984"/>
            <a:ext cx="2419350" cy="2857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9963603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672"/>
            <a:ext cx="8229600" cy="5530619"/>
          </a:xfrm>
        </p:spPr>
        <p:txBody>
          <a:bodyPr>
            <a:normAutofit/>
          </a:bodyPr>
          <a:lstStyle/>
          <a:p>
            <a:r>
              <a:rPr lang="zh-CN" altLang="en-US" dirty="0"/>
              <a:t>秘书应对压力的方法主要有：制定切实可行的目标。秘书确立目标时，要避免目标过高，就可能产生目标不能实现而导致的受挫感；克服完美主义的情绪。如工作永远追求完美无缺，永远追求第一，由于目标过高难以实现，整日生活在失败的阴影中，给自己造成不必要的压力；建立和扩展良好的社会支持系统，拥有朋友。每个人的支持系统包括家庭、学校、同伴和社会机构，秘书如果遇到逆境，没有必要封闭自己，应该设法与朋友进行沟通和交流，希望得到他们的理解和支持；积极面对人生，自信豁达，知足常乐，笑口常开。</a:t>
            </a: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940152" y="4869160"/>
            <a:ext cx="2448272" cy="17713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485511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548680"/>
            <a:ext cx="8229600" cy="5458611"/>
          </a:xfrm>
        </p:spPr>
        <p:txBody>
          <a:bodyPr/>
          <a:lstStyle/>
          <a:p>
            <a:r>
              <a:rPr lang="zh-CN" altLang="en-US" dirty="0"/>
              <a:t>“逆境商数”（</a:t>
            </a:r>
            <a:r>
              <a:rPr lang="en-US" altLang="zh-CN" dirty="0"/>
              <a:t>Adversity Quotient</a:t>
            </a:r>
            <a:r>
              <a:rPr lang="zh-CN" altLang="en-US" dirty="0"/>
              <a:t>，简称“逆商”、</a:t>
            </a:r>
            <a:r>
              <a:rPr lang="en-US" altLang="zh-CN" dirty="0"/>
              <a:t>AQ</a:t>
            </a:r>
            <a:r>
              <a:rPr lang="zh-CN" altLang="en-US" dirty="0"/>
              <a:t>），是人在面对逆境时的忍受力和处理</a:t>
            </a:r>
            <a:r>
              <a:rPr lang="zh-CN" altLang="en-US" dirty="0" smtClean="0"/>
              <a:t>能力</a:t>
            </a:r>
            <a:endParaRPr lang="en-US" altLang="zh-CN" dirty="0" smtClean="0"/>
          </a:p>
          <a:p>
            <a:r>
              <a:rPr lang="zh-CN" altLang="en-US" dirty="0"/>
              <a:t>美国著名学者保罗</a:t>
            </a:r>
            <a:r>
              <a:rPr lang="en-US" altLang="zh-CN" dirty="0"/>
              <a:t>﹒</a:t>
            </a:r>
            <a:r>
              <a:rPr lang="zh-CN" altLang="en-US" dirty="0"/>
              <a:t>史托兹提出“顺境要 </a:t>
            </a:r>
            <a:r>
              <a:rPr lang="en-US" altLang="zh-CN" dirty="0"/>
              <a:t>EQ, </a:t>
            </a:r>
            <a:r>
              <a:rPr lang="zh-CN" altLang="en-US" dirty="0"/>
              <a:t>逆境需</a:t>
            </a:r>
            <a:r>
              <a:rPr lang="en-US" altLang="zh-CN" dirty="0"/>
              <a:t>AQ”</a:t>
            </a:r>
            <a:r>
              <a:rPr lang="zh-CN" altLang="en-US" dirty="0"/>
              <a:t>。 </a:t>
            </a:r>
            <a:endParaRPr lang="en-US" altLang="zh-CN" dirty="0" smtClean="0"/>
          </a:p>
          <a:p>
            <a:r>
              <a:rPr lang="zh-CN" altLang="en-US" dirty="0"/>
              <a:t>秘书应对挫折的策略是：善于总结经验；要有一个辩证的挫折观，要认识到正是挫折和教训才使我们变得聪明和成熟，失败是成功之母；学会在困境中鼓励自己；不苛求自己和他人；始终保持乐观情绪。</a:t>
            </a:r>
          </a:p>
          <a:p>
            <a:endParaRPr lang="zh-CN" altLang="en-US" dirty="0"/>
          </a:p>
          <a:p>
            <a:endParaRPr lang="zh-CN" altLang="en-US"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940152" y="4581128"/>
            <a:ext cx="2448272" cy="19873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510359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476672"/>
            <a:ext cx="8712968" cy="59766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44008" y="5028034"/>
            <a:ext cx="1512168" cy="11620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895898" y="5085184"/>
            <a:ext cx="1583285" cy="1104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479184" y="5169867"/>
            <a:ext cx="1314426" cy="10096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19929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552" y="1556792"/>
            <a:ext cx="8064895" cy="4569371"/>
          </a:xfrm>
        </p:spPr>
        <p:txBody>
          <a:bodyPr>
            <a:normAutofit/>
          </a:bodyPr>
          <a:lstStyle/>
          <a:p>
            <a:r>
              <a:rPr lang="zh-CN" altLang="en-US" sz="2800" dirty="0" smtClean="0">
                <a:latin typeface="华文楷体" pitchFamily="2" charset="-122"/>
                <a:ea typeface="华文楷体" pitchFamily="2" charset="-122"/>
              </a:rPr>
              <a:t>“要求 </a:t>
            </a:r>
            <a:r>
              <a:rPr lang="zh-CN" altLang="en-US" sz="2800" dirty="0">
                <a:latin typeface="华文楷体" pitchFamily="2" charset="-122"/>
                <a:ea typeface="华文楷体" pitchFamily="2" charset="-122"/>
              </a:rPr>
              <a:t>本科以上学历，三年以上相关工作经验，形象气质俱佳，能熟练使用</a:t>
            </a:r>
            <a:r>
              <a:rPr lang="en-US" altLang="zh-CN" sz="2800" dirty="0">
                <a:latin typeface="华文楷体" pitchFamily="2" charset="-122"/>
                <a:ea typeface="华文楷体" pitchFamily="2" charset="-122"/>
              </a:rPr>
              <a:t>Word</a:t>
            </a:r>
            <a:r>
              <a:rPr lang="zh-CN" altLang="en-US" sz="2800" dirty="0">
                <a:latin typeface="华文楷体" pitchFamily="2" charset="-122"/>
                <a:ea typeface="华文楷体" pitchFamily="2" charset="-122"/>
              </a:rPr>
              <a:t>、</a:t>
            </a:r>
            <a:r>
              <a:rPr lang="en-US" altLang="zh-CN" sz="2800" dirty="0">
                <a:latin typeface="华文楷体" pitchFamily="2" charset="-122"/>
                <a:ea typeface="华文楷体" pitchFamily="2" charset="-122"/>
              </a:rPr>
              <a:t>Excel</a:t>
            </a:r>
            <a:r>
              <a:rPr lang="zh-CN" altLang="en-US" sz="2800" dirty="0">
                <a:latin typeface="华文楷体" pitchFamily="2" charset="-122"/>
                <a:ea typeface="华文楷体" pitchFamily="2" charset="-122"/>
              </a:rPr>
              <a:t>、</a:t>
            </a:r>
            <a:r>
              <a:rPr lang="en-US" altLang="zh-CN" sz="2800" dirty="0" smtClean="0">
                <a:latin typeface="华文楷体" pitchFamily="2" charset="-122"/>
                <a:ea typeface="华文楷体" pitchFamily="2" charset="-122"/>
              </a:rPr>
              <a:t>Power point</a:t>
            </a:r>
            <a:r>
              <a:rPr lang="zh-CN" altLang="en-US" sz="2800" dirty="0">
                <a:latin typeface="华文楷体" pitchFamily="2" charset="-122"/>
                <a:ea typeface="华文楷体" pitchFamily="2" charset="-122"/>
              </a:rPr>
              <a:t>等办公软件，懂数据库管理，打字速度每分钟不低于一百字，英语六级以上，沟通能力强，适应团队工作，具备一定的财务知识，熟悉市场经营与管理，有敏锐的市场洞察力。”</a:t>
            </a:r>
          </a:p>
          <a:p>
            <a:endParaRPr lang="zh-CN" altLang="en-US" dirty="0"/>
          </a:p>
        </p:txBody>
      </p:sp>
      <p:sp>
        <p:nvSpPr>
          <p:cNvPr id="3" name="标题 2"/>
          <p:cNvSpPr>
            <a:spLocks noGrp="1"/>
          </p:cNvSpPr>
          <p:nvPr>
            <p:ph type="title"/>
          </p:nvPr>
        </p:nvSpPr>
        <p:spPr/>
        <p:txBody>
          <a:bodyPr/>
          <a:lstStyle/>
          <a:p>
            <a:r>
              <a:rPr lang="zh-CN" altLang="en-US" dirty="0"/>
              <a:t>一个</a:t>
            </a:r>
            <a:r>
              <a:rPr lang="en-US" altLang="zh-CN" dirty="0"/>
              <a:t>IT</a:t>
            </a:r>
            <a:r>
              <a:rPr lang="zh-CN" altLang="en-US" dirty="0" smtClean="0"/>
              <a:t>企业的秘书招聘</a:t>
            </a:r>
            <a:r>
              <a:rPr lang="zh-CN" altLang="en-US" dirty="0"/>
              <a:t>启事</a:t>
            </a:r>
          </a:p>
        </p:txBody>
      </p:sp>
      <p:pic>
        <p:nvPicPr>
          <p:cNvPr id="2052" name="Picture 4" descr="c:\users\lenovo\appdata\roaming\360se6\USERDA~1\Temp\U_1089~1.JPG"/>
          <p:cNvPicPr>
            <a:picLocks noChangeAspect="1" noChangeArrowheads="1"/>
          </p:cNvPicPr>
          <p:nvPr/>
        </p:nvPicPr>
        <p:blipFill>
          <a:blip r:embed="rId2" cstate="print"/>
          <a:srcRect/>
          <a:stretch>
            <a:fillRect/>
          </a:stretch>
        </p:blipFill>
        <p:spPr bwMode="auto">
          <a:xfrm>
            <a:off x="5292080" y="4509120"/>
            <a:ext cx="2669282" cy="1957190"/>
          </a:xfrm>
          <a:prstGeom prst="rect">
            <a:avLst/>
          </a:prstGeom>
          <a:noFill/>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extLst>
      <p:ext uri="{BB962C8B-B14F-4D97-AF65-F5344CB8AC3E}">
        <p14:creationId xmlns="" xmlns:p14="http://schemas.microsoft.com/office/powerpoint/2010/main" val="260417957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p:cNvSpPr>
          <p:nvPr>
            <p:ph type="title"/>
          </p:nvPr>
        </p:nvSpPr>
        <p:spPr/>
        <p:txBody>
          <a:bodyPr/>
          <a:lstStyle/>
          <a:p>
            <a:pPr algn="ctr" eaLnBrk="1" hangingPunct="1"/>
            <a:r>
              <a:rPr lang="zh-CN" altLang="en-US" b="1" dirty="0" smtClean="0"/>
              <a:t>第三节 情商与智商</a:t>
            </a:r>
          </a:p>
        </p:txBody>
      </p:sp>
      <p:sp>
        <p:nvSpPr>
          <p:cNvPr id="90115" name="Rectangle 3"/>
          <p:cNvSpPr>
            <a:spLocks noGrp="1"/>
          </p:cNvSpPr>
          <p:nvPr>
            <p:ph type="body" idx="1"/>
          </p:nvPr>
        </p:nvSpPr>
        <p:spPr>
          <a:xfrm>
            <a:off x="468313" y="1844675"/>
            <a:ext cx="8280400" cy="4281488"/>
          </a:xfrm>
        </p:spPr>
        <p:txBody>
          <a:bodyPr/>
          <a:lstStyle/>
          <a:p>
            <a:pPr eaLnBrk="1" hangingPunct="1"/>
            <a:r>
              <a:rPr lang="zh-CN" altLang="en-US" sz="2800" b="1" smtClean="0"/>
              <a:t>一、秘书与智商</a:t>
            </a:r>
            <a:endParaRPr lang="zh-CN" altLang="en-US" sz="2800" smtClean="0"/>
          </a:p>
          <a:p>
            <a:pPr eaLnBrk="1" hangingPunct="1"/>
            <a:r>
              <a:rPr lang="zh-CN" altLang="en-US" sz="2800" smtClean="0"/>
              <a:t>智商（</a:t>
            </a:r>
            <a:r>
              <a:rPr lang="en-US" altLang="zh-CN" sz="2800" smtClean="0"/>
              <a:t>Intelligence Quotient</a:t>
            </a:r>
            <a:r>
              <a:rPr lang="zh-CN" altLang="en-US" sz="2800" smtClean="0"/>
              <a:t>，缩写成</a:t>
            </a:r>
            <a:r>
              <a:rPr lang="en-US" altLang="zh-CN" sz="2800" smtClean="0"/>
              <a:t>IQ</a:t>
            </a:r>
            <a:r>
              <a:rPr lang="zh-CN" altLang="en-US" sz="2800" smtClean="0"/>
              <a:t>）是指人的智力商数。可以通俗地理解为智力。是一个人与相同智力年龄的人相比较的智力的高低。智商可以通过检测手段来判定人的智力发展水平。</a:t>
            </a:r>
            <a:endParaRPr lang="en-US" altLang="zh-CN" sz="2800" smtClean="0"/>
          </a:p>
          <a:p>
            <a:r>
              <a:rPr lang="zh-CN" altLang="zh-CN" sz="2800" smtClean="0"/>
              <a:t>现代秘书不管在处理事务性工作上，还是在为上司决策提供参谋服务的过程中都需要发挥自己的智能，因而，现代秘书必须是具有高智商的人才，高智商是现代秘书的硬实力。</a:t>
            </a:r>
          </a:p>
        </p:txBody>
      </p:sp>
      <p:pic>
        <p:nvPicPr>
          <p:cNvPr id="4" name="Picture 5" descr="U_3697~1"/>
          <p:cNvPicPr>
            <a:picLocks noChangeAspect="1" noChangeArrowheads="1"/>
          </p:cNvPicPr>
          <p:nvPr/>
        </p:nvPicPr>
        <p:blipFill>
          <a:blip r:embed="rId2" cstate="print"/>
          <a:srcRect/>
          <a:stretch>
            <a:fillRect/>
          </a:stretch>
        </p:blipFill>
        <p:spPr bwMode="auto">
          <a:xfrm>
            <a:off x="7164288" y="332656"/>
            <a:ext cx="1564010" cy="1656184"/>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内容占位符 1"/>
          <p:cNvSpPr>
            <a:spLocks noGrp="1"/>
          </p:cNvSpPr>
          <p:nvPr>
            <p:ph idx="1"/>
          </p:nvPr>
        </p:nvSpPr>
        <p:spPr>
          <a:xfrm>
            <a:off x="539552" y="764704"/>
            <a:ext cx="8208912" cy="5361459"/>
          </a:xfrm>
        </p:spPr>
        <p:txBody>
          <a:bodyPr/>
          <a:lstStyle/>
          <a:p>
            <a:r>
              <a:rPr lang="zh-CN" altLang="zh-CN" sz="2800" dirty="0" smtClean="0"/>
              <a:t>人的智力既有先天禀赋，也有后天成因，秘书要提高自己的智力，可以通过不断的学习和实践来达到。智力上的不足是可以通过已知的知识去弥补的。秘书要通过工作实践提高以思维能力为核心的，包括观察力、注意力、记忆力、想象力、应变力在内的智力水平。</a:t>
            </a:r>
            <a:endParaRPr lang="zh-CN" altLang="en-US" sz="2800" dirty="0" smtClean="0"/>
          </a:p>
        </p:txBody>
      </p:sp>
      <p:pic>
        <p:nvPicPr>
          <p:cNvPr id="91140" name="Picture 5" descr="U_3697~1"/>
          <p:cNvPicPr>
            <a:picLocks noChangeAspect="1" noChangeArrowheads="1"/>
          </p:cNvPicPr>
          <p:nvPr/>
        </p:nvPicPr>
        <p:blipFill>
          <a:blip r:embed="rId2" cstate="print"/>
          <a:srcRect/>
          <a:stretch>
            <a:fillRect/>
          </a:stretch>
        </p:blipFill>
        <p:spPr bwMode="auto">
          <a:xfrm>
            <a:off x="5940152" y="3933056"/>
            <a:ext cx="1924050" cy="1943100"/>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内容占位符 1"/>
          <p:cNvSpPr>
            <a:spLocks noGrp="1"/>
          </p:cNvSpPr>
          <p:nvPr>
            <p:ph idx="1"/>
          </p:nvPr>
        </p:nvSpPr>
        <p:spPr>
          <a:xfrm>
            <a:off x="539552" y="1412776"/>
            <a:ext cx="8208912" cy="4713387"/>
          </a:xfrm>
        </p:spPr>
        <p:txBody>
          <a:bodyPr/>
          <a:lstStyle/>
          <a:p>
            <a:r>
              <a:rPr lang="zh-CN" altLang="en-US" sz="2800" dirty="0" smtClean="0"/>
              <a:t>（一）</a:t>
            </a:r>
            <a:r>
              <a:rPr lang="zh-CN" altLang="zh-CN" sz="2800" dirty="0" smtClean="0"/>
              <a:t>什么是情商</a:t>
            </a:r>
          </a:p>
          <a:p>
            <a:r>
              <a:rPr lang="zh-CN" altLang="zh-CN" sz="2800" dirty="0" smtClean="0"/>
              <a:t>情商（</a:t>
            </a:r>
            <a:r>
              <a:rPr lang="en-US" altLang="zh-CN" sz="2800" dirty="0" smtClean="0"/>
              <a:t>Emotional Intelligence</a:t>
            </a:r>
            <a:r>
              <a:rPr lang="zh-CN" altLang="zh-CN" sz="2800" dirty="0" smtClean="0"/>
              <a:t>，缩写成</a:t>
            </a:r>
            <a:r>
              <a:rPr lang="en-US" altLang="zh-CN" sz="2800" dirty="0" smtClean="0"/>
              <a:t>EQ</a:t>
            </a:r>
            <a:r>
              <a:rPr lang="zh-CN" altLang="zh-CN" sz="2800" dirty="0" smtClean="0"/>
              <a:t>）是指人的情绪智力。它主要是指人在情绪、情感、意志、耐受挫折等方面的品质，因此情商又称为情感智商。情商是与智商相对应的概念。情商的水平不像智力水平那样可用测验分数较准确地表示出来，它只能根据个人的综合表现进行判断。</a:t>
            </a:r>
            <a:endParaRPr lang="zh-CN" altLang="en-US" sz="2800" dirty="0" smtClean="0"/>
          </a:p>
        </p:txBody>
      </p:sp>
      <p:sp>
        <p:nvSpPr>
          <p:cNvPr id="92163" name="标题 2"/>
          <p:cNvSpPr>
            <a:spLocks noGrp="1"/>
          </p:cNvSpPr>
          <p:nvPr>
            <p:ph type="title"/>
          </p:nvPr>
        </p:nvSpPr>
        <p:spPr/>
        <p:txBody>
          <a:bodyPr>
            <a:normAutofit fontScale="90000"/>
          </a:bodyPr>
          <a:lstStyle/>
          <a:p>
            <a:pPr algn="ctr"/>
            <a:r>
              <a:rPr lang="en-US" altLang="zh-CN" b="1" dirty="0" smtClean="0"/>
              <a:t/>
            </a:r>
            <a:br>
              <a:rPr lang="en-US" altLang="zh-CN" b="1" dirty="0" smtClean="0"/>
            </a:br>
            <a:r>
              <a:rPr lang="zh-CN" altLang="zh-CN" b="1" dirty="0" smtClean="0"/>
              <a:t>二、秘书与情商</a:t>
            </a:r>
            <a:r>
              <a:rPr lang="zh-CN" altLang="zh-CN" dirty="0" smtClean="0"/>
              <a:t/>
            </a:r>
            <a:br>
              <a:rPr lang="zh-CN" altLang="zh-CN" dirty="0" smtClean="0"/>
            </a:br>
            <a:endParaRPr lang="zh-CN" altLang="en-US" dirty="0" smtClean="0"/>
          </a:p>
        </p:txBody>
      </p:sp>
      <p:pic>
        <p:nvPicPr>
          <p:cNvPr id="92164" name="Picture 5" descr="U_3697~1"/>
          <p:cNvPicPr>
            <a:picLocks noChangeAspect="1" noChangeArrowheads="1"/>
          </p:cNvPicPr>
          <p:nvPr/>
        </p:nvPicPr>
        <p:blipFill>
          <a:blip r:embed="rId2" cstate="print"/>
          <a:srcRect/>
          <a:stretch>
            <a:fillRect/>
          </a:stretch>
        </p:blipFill>
        <p:spPr bwMode="auto">
          <a:xfrm>
            <a:off x="6227763" y="4941888"/>
            <a:ext cx="1708150" cy="1582737"/>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内容占位符 1"/>
          <p:cNvSpPr>
            <a:spLocks noGrp="1"/>
          </p:cNvSpPr>
          <p:nvPr>
            <p:ph idx="1"/>
          </p:nvPr>
        </p:nvSpPr>
        <p:spPr>
          <a:xfrm>
            <a:off x="611188" y="476250"/>
            <a:ext cx="7993062" cy="5649913"/>
          </a:xfrm>
        </p:spPr>
        <p:txBody>
          <a:bodyPr/>
          <a:lstStyle/>
          <a:p>
            <a:r>
              <a:rPr lang="zh-CN" altLang="zh-CN" sz="2800" smtClean="0"/>
              <a:t>一些美国的心理学家在研究智商的过程中发现，一些智商较高的人不一定是成功的人，相反很多智商并不高的人却很成功。因此，他们认为，一个人的成就大小并不取决于智商，有很大程度上取决于其他因素。</a:t>
            </a:r>
            <a:endParaRPr lang="en-US" altLang="zh-CN" sz="2800" smtClean="0"/>
          </a:p>
          <a:p>
            <a:endParaRPr lang="zh-CN" altLang="en-US" smtClean="0"/>
          </a:p>
        </p:txBody>
      </p:sp>
      <p:pic>
        <p:nvPicPr>
          <p:cNvPr id="93187" name="Picture 5" descr="U_3697~1"/>
          <p:cNvPicPr>
            <a:picLocks noChangeAspect="1" noChangeArrowheads="1"/>
          </p:cNvPicPr>
          <p:nvPr/>
        </p:nvPicPr>
        <p:blipFill>
          <a:blip r:embed="rId2" cstate="print"/>
          <a:srcRect/>
          <a:stretch>
            <a:fillRect/>
          </a:stretch>
        </p:blipFill>
        <p:spPr bwMode="auto">
          <a:xfrm>
            <a:off x="5580112" y="3645025"/>
            <a:ext cx="2284363" cy="1944564"/>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内容占位符 1"/>
          <p:cNvSpPr>
            <a:spLocks noGrp="1"/>
          </p:cNvSpPr>
          <p:nvPr>
            <p:ph idx="1"/>
          </p:nvPr>
        </p:nvSpPr>
        <p:spPr>
          <a:xfrm>
            <a:off x="539750" y="765175"/>
            <a:ext cx="7993063" cy="5360988"/>
          </a:xfrm>
        </p:spPr>
        <p:txBody>
          <a:bodyPr>
            <a:normAutofit fontScale="92500"/>
          </a:bodyPr>
          <a:lstStyle/>
          <a:p>
            <a:r>
              <a:rPr lang="en-US" altLang="zh-CN" sz="2800" dirty="0" smtClean="0"/>
              <a:t>1981</a:t>
            </a:r>
            <a:r>
              <a:rPr lang="zh-CN" altLang="zh-CN" sz="2800" dirty="0" smtClean="0"/>
              <a:t>年，美国心理学家做了一项有趣的研究：挑选伊利诺州某中学</a:t>
            </a:r>
            <a:r>
              <a:rPr lang="en-US" altLang="zh-CN" sz="2800" dirty="0" smtClean="0"/>
              <a:t>81</a:t>
            </a:r>
            <a:r>
              <a:rPr lang="zh-CN" altLang="zh-CN" sz="2800" dirty="0" smtClean="0"/>
              <a:t>位毕业演说代表，这些人的平均智商在全校是最高的。研究发现，这些学生毕业后进入大学，在校期间都取得了很好的成绩，但到</a:t>
            </a:r>
            <a:r>
              <a:rPr lang="en-US" altLang="zh-CN" sz="2800" dirty="0" smtClean="0"/>
              <a:t>30</a:t>
            </a:r>
            <a:r>
              <a:rPr lang="zh-CN" altLang="zh-CN" sz="2800" dirty="0" smtClean="0"/>
              <a:t>多岁时却表现平平。从中学毕业算起，</a:t>
            </a:r>
            <a:r>
              <a:rPr lang="en-US" altLang="zh-CN" sz="2800" dirty="0" smtClean="0"/>
              <a:t>10</a:t>
            </a:r>
            <a:r>
              <a:rPr lang="zh-CN" altLang="zh-CN" sz="2800" dirty="0" smtClean="0"/>
              <a:t>年后，</a:t>
            </a:r>
            <a:r>
              <a:rPr lang="en-US" altLang="zh-CN" sz="2800" dirty="0" smtClean="0"/>
              <a:t>1/4</a:t>
            </a:r>
            <a:r>
              <a:rPr lang="zh-CN" altLang="zh-CN" sz="2800" dirty="0" smtClean="0"/>
              <a:t>的人在本行业中达到同龄段的最高阶层，很多人的表现甚至远远不如同辈。</a:t>
            </a:r>
            <a:endParaRPr lang="zh-CN" altLang="en-US" sz="2800" dirty="0" smtClean="0"/>
          </a:p>
          <a:p>
            <a:r>
              <a:rPr lang="zh-CN" altLang="en-US" sz="2800" dirty="0" smtClean="0"/>
              <a:t>1</a:t>
            </a:r>
            <a:r>
              <a:rPr lang="en-US" altLang="zh-CN" sz="2800" dirty="0" smtClean="0"/>
              <a:t>995</a:t>
            </a:r>
            <a:r>
              <a:rPr lang="zh-CN" altLang="en-US" sz="2800" dirty="0" smtClean="0"/>
              <a:t>年，</a:t>
            </a:r>
            <a:r>
              <a:rPr lang="zh-CN" altLang="zh-CN" sz="2800" dirty="0" smtClean="0"/>
              <a:t>哈佛大学心理学博士丹尼尔。戈尔曼出版了《情绪智力》（中译为《情商》</a:t>
            </a:r>
            <a:r>
              <a:rPr lang="zh-CN" altLang="en-US" sz="2800" dirty="0" smtClean="0"/>
              <a:t>）</a:t>
            </a:r>
            <a:r>
              <a:rPr lang="zh-CN" altLang="zh-CN" sz="2800" dirty="0" smtClean="0"/>
              <a:t>一书，他认为，一个人成功的因素，智商只占</a:t>
            </a:r>
            <a:r>
              <a:rPr lang="en-US" altLang="zh-CN" sz="2800" dirty="0" smtClean="0"/>
              <a:t>20%</a:t>
            </a:r>
            <a:r>
              <a:rPr lang="zh-CN" altLang="zh-CN" sz="2800" dirty="0" smtClean="0"/>
              <a:t>左右，情感因素占</a:t>
            </a:r>
            <a:r>
              <a:rPr lang="en-US" altLang="zh-CN" sz="2800" dirty="0" smtClean="0"/>
              <a:t>80%</a:t>
            </a:r>
            <a:r>
              <a:rPr lang="zh-CN" altLang="zh-CN" sz="2800" dirty="0" smtClean="0"/>
              <a:t>。戈尔曼的</a:t>
            </a:r>
            <a:r>
              <a:rPr lang="zh-CN" altLang="en-US" sz="2800" dirty="0" smtClean="0"/>
              <a:t>观点</a:t>
            </a:r>
            <a:r>
              <a:rPr lang="zh-CN" altLang="zh-CN" sz="2800" dirty="0" smtClean="0"/>
              <a:t>获得了极大的社会认同，并使之成为衡量成功人才的一个重要的指标。</a:t>
            </a:r>
          </a:p>
          <a:p>
            <a:endParaRPr lang="zh-CN" altLang="en-US" sz="2800" dirty="0" smtClean="0"/>
          </a:p>
        </p:txBody>
      </p:sp>
      <p:pic>
        <p:nvPicPr>
          <p:cNvPr id="3" name="Picture 5" descr="U_3697~1"/>
          <p:cNvPicPr>
            <a:picLocks noChangeAspect="1" noChangeArrowheads="1"/>
          </p:cNvPicPr>
          <p:nvPr/>
        </p:nvPicPr>
        <p:blipFill>
          <a:blip r:embed="rId2" cstate="print"/>
          <a:srcRect/>
          <a:stretch>
            <a:fillRect/>
          </a:stretch>
        </p:blipFill>
        <p:spPr bwMode="auto">
          <a:xfrm>
            <a:off x="7164288" y="5229200"/>
            <a:ext cx="1564010" cy="1367036"/>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内容占位符 1"/>
          <p:cNvSpPr>
            <a:spLocks noGrp="1"/>
          </p:cNvSpPr>
          <p:nvPr>
            <p:ph idx="1"/>
          </p:nvPr>
        </p:nvSpPr>
        <p:spPr>
          <a:xfrm>
            <a:off x="539552" y="1556792"/>
            <a:ext cx="8136904" cy="4569371"/>
          </a:xfrm>
        </p:spPr>
        <p:txBody>
          <a:bodyPr/>
          <a:lstStyle/>
          <a:p>
            <a:r>
              <a:rPr lang="zh-CN" altLang="zh-CN" sz="2800" dirty="0" smtClean="0"/>
              <a:t>智商和情商反映不同的心理品质。智商属于人的智力的理性方面，它主要表现为人的记忆能力、理解能力、思维能力等，简言之，是指人的认识和解决问题的能力；而情商却属于人的智力的感性方面，或者说非理性方面，它主要表现为人对情绪的理解、调节和控制能力。简单来说，智商表现在个人对知识或问题的深刻理解和思考上，情商则表现在处理人际关系的能力上</a:t>
            </a:r>
            <a:r>
              <a:rPr lang="zh-CN" altLang="en-US" sz="2800" dirty="0" smtClean="0"/>
              <a:t>。</a:t>
            </a:r>
          </a:p>
        </p:txBody>
      </p:sp>
      <p:sp>
        <p:nvSpPr>
          <p:cNvPr id="95235" name="标题 2"/>
          <p:cNvSpPr>
            <a:spLocks noGrp="1"/>
          </p:cNvSpPr>
          <p:nvPr>
            <p:ph type="title"/>
          </p:nvPr>
        </p:nvSpPr>
        <p:spPr/>
        <p:txBody>
          <a:bodyPr/>
          <a:lstStyle/>
          <a:p>
            <a:pPr algn="ctr"/>
            <a:r>
              <a:rPr lang="zh-CN" altLang="en-US" dirty="0" smtClean="0"/>
              <a:t>（二）</a:t>
            </a:r>
            <a:r>
              <a:rPr lang="zh-CN" altLang="zh-CN" dirty="0" smtClean="0"/>
              <a:t>智商与智商的区别</a:t>
            </a:r>
          </a:p>
        </p:txBody>
      </p:sp>
      <p:pic>
        <p:nvPicPr>
          <p:cNvPr id="95236" name="Picture 5" descr="U_3697~1"/>
          <p:cNvPicPr>
            <a:picLocks noChangeAspect="1" noChangeArrowheads="1"/>
          </p:cNvPicPr>
          <p:nvPr/>
        </p:nvPicPr>
        <p:blipFill>
          <a:blip r:embed="rId2" cstate="print"/>
          <a:srcRect/>
          <a:stretch>
            <a:fillRect/>
          </a:stretch>
        </p:blipFill>
        <p:spPr bwMode="auto">
          <a:xfrm>
            <a:off x="6300192" y="5157192"/>
            <a:ext cx="1563687" cy="1295400"/>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内容占位符 1"/>
          <p:cNvSpPr>
            <a:spLocks noGrp="1"/>
          </p:cNvSpPr>
          <p:nvPr>
            <p:ph idx="1"/>
          </p:nvPr>
        </p:nvSpPr>
        <p:spPr>
          <a:xfrm>
            <a:off x="755576" y="620713"/>
            <a:ext cx="7704855" cy="5505450"/>
          </a:xfrm>
        </p:spPr>
        <p:txBody>
          <a:bodyPr/>
          <a:lstStyle/>
          <a:p>
            <a:r>
              <a:rPr lang="zh-CN" altLang="zh-CN" sz="2800" dirty="0" smtClean="0"/>
              <a:t>一个人的智商和情商的发展可能是不平衡的。有的人智商和情商都很高，有的人智商高但情商可能相对较低，有的人智商较低但情商却可能相对较高。但是，心理学家的研究表明，智商的高低并不能决定成就的大小，例如，有人研究发现克林顿的智商，是小布什的两倍，但是结果两个人都当上美国总统。而情商的高低是人才成功更重要的因素，情商高的人往往能够取得更大成就。</a:t>
            </a:r>
          </a:p>
        </p:txBody>
      </p:sp>
      <p:pic>
        <p:nvPicPr>
          <p:cNvPr id="96260" name="Picture 5" descr="U_3697~1"/>
          <p:cNvPicPr>
            <a:picLocks noChangeAspect="1" noChangeArrowheads="1"/>
          </p:cNvPicPr>
          <p:nvPr/>
        </p:nvPicPr>
        <p:blipFill>
          <a:blip r:embed="rId2" cstate="print"/>
          <a:srcRect/>
          <a:stretch>
            <a:fillRect/>
          </a:stretch>
        </p:blipFill>
        <p:spPr bwMode="auto">
          <a:xfrm>
            <a:off x="6011863" y="4581525"/>
            <a:ext cx="1924050" cy="1943100"/>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内容占位符 1"/>
          <p:cNvSpPr>
            <a:spLocks noGrp="1"/>
          </p:cNvSpPr>
          <p:nvPr>
            <p:ph idx="1"/>
          </p:nvPr>
        </p:nvSpPr>
        <p:spPr>
          <a:xfrm>
            <a:off x="539750" y="1628801"/>
            <a:ext cx="8135938" cy="4530700"/>
          </a:xfrm>
        </p:spPr>
        <p:txBody>
          <a:bodyPr/>
          <a:lstStyle/>
          <a:p>
            <a:r>
              <a:rPr lang="en-US" altLang="zh-CN" dirty="0" smtClean="0"/>
              <a:t>  </a:t>
            </a:r>
            <a:r>
              <a:rPr lang="zh-CN" altLang="zh-CN" sz="2800" dirty="0" smtClean="0"/>
              <a:t>在西方有句话，叫做</a:t>
            </a:r>
            <a:r>
              <a:rPr lang="en-US" altLang="zh-CN" sz="2800" dirty="0" smtClean="0"/>
              <a:t>“</a:t>
            </a:r>
            <a:r>
              <a:rPr lang="zh-CN" altLang="zh-CN" sz="2800" dirty="0" smtClean="0"/>
              <a:t>智商决定录用，情商决定提升。</a:t>
            </a:r>
            <a:r>
              <a:rPr lang="en-US" altLang="zh-CN" sz="2800" dirty="0" smtClean="0"/>
              <a:t>”</a:t>
            </a:r>
          </a:p>
          <a:p>
            <a:r>
              <a:rPr lang="zh-CN" altLang="zh-CN" sz="2800" dirty="0" smtClean="0"/>
              <a:t>秘书</a:t>
            </a:r>
            <a:r>
              <a:rPr lang="zh-CN" altLang="zh-CN" sz="2800" dirty="0" smtClean="0"/>
              <a:t>属于管理者，人际关系处理是秘书的主要职能，情商无疑在秘书工作中起到比一般职业更重要的作用。</a:t>
            </a:r>
            <a:endParaRPr lang="zh-CN" altLang="en-US" sz="2800" dirty="0" smtClean="0"/>
          </a:p>
        </p:txBody>
      </p:sp>
      <p:sp>
        <p:nvSpPr>
          <p:cNvPr id="97283" name="标题 2"/>
          <p:cNvSpPr>
            <a:spLocks noGrp="1"/>
          </p:cNvSpPr>
          <p:nvPr>
            <p:ph type="title"/>
          </p:nvPr>
        </p:nvSpPr>
        <p:spPr/>
        <p:txBody>
          <a:bodyPr>
            <a:normAutofit fontScale="90000"/>
          </a:bodyPr>
          <a:lstStyle/>
          <a:p>
            <a:pPr algn="ctr"/>
            <a:r>
              <a:rPr lang="en-US" altLang="zh-CN" dirty="0" smtClean="0"/>
              <a:t/>
            </a:r>
            <a:br>
              <a:rPr lang="en-US" altLang="zh-CN" dirty="0" smtClean="0"/>
            </a:br>
            <a:r>
              <a:rPr lang="zh-CN" altLang="en-US" dirty="0" smtClean="0"/>
              <a:t>（三）</a:t>
            </a:r>
            <a:r>
              <a:rPr lang="zh-CN" altLang="zh-CN" dirty="0" smtClean="0"/>
              <a:t>秘书的情商</a:t>
            </a:r>
            <a:br>
              <a:rPr lang="zh-CN" altLang="zh-CN" dirty="0" smtClean="0"/>
            </a:br>
            <a:endParaRPr lang="zh-CN" altLang="en-US" dirty="0" smtClean="0"/>
          </a:p>
        </p:txBody>
      </p:sp>
      <p:pic>
        <p:nvPicPr>
          <p:cNvPr id="4" name="Picture 5" descr="U_3697~1"/>
          <p:cNvPicPr>
            <a:picLocks noChangeAspect="1" noChangeArrowheads="1"/>
          </p:cNvPicPr>
          <p:nvPr/>
        </p:nvPicPr>
        <p:blipFill>
          <a:blip r:embed="rId2" cstate="print"/>
          <a:srcRect/>
          <a:stretch>
            <a:fillRect/>
          </a:stretch>
        </p:blipFill>
        <p:spPr bwMode="auto">
          <a:xfrm>
            <a:off x="5796136" y="4221088"/>
            <a:ext cx="2520280" cy="2016224"/>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内容占位符 1"/>
          <p:cNvSpPr>
            <a:spLocks noGrp="1"/>
          </p:cNvSpPr>
          <p:nvPr>
            <p:ph idx="1"/>
          </p:nvPr>
        </p:nvSpPr>
        <p:spPr>
          <a:xfrm>
            <a:off x="539552" y="1700808"/>
            <a:ext cx="8136904" cy="4425355"/>
          </a:xfrm>
        </p:spPr>
        <p:txBody>
          <a:bodyPr/>
          <a:lstStyle/>
          <a:p>
            <a:r>
              <a:rPr lang="en-US" altLang="zh-CN" sz="2800" dirty="0" smtClean="0"/>
              <a:t>1. </a:t>
            </a:r>
            <a:r>
              <a:rPr lang="zh-CN" altLang="zh-CN" sz="2800" dirty="0" smtClean="0"/>
              <a:t>提高认识自己情绪的能力</a:t>
            </a:r>
            <a:endParaRPr lang="en-US" altLang="zh-CN" sz="2800" dirty="0" smtClean="0"/>
          </a:p>
          <a:p>
            <a:r>
              <a:rPr lang="zh-CN" altLang="zh-CN" sz="2800" dirty="0" smtClean="0"/>
              <a:t> </a:t>
            </a:r>
            <a:r>
              <a:rPr lang="en-US" altLang="zh-CN" sz="2800" dirty="0" smtClean="0"/>
              <a:t>2. </a:t>
            </a:r>
            <a:r>
              <a:rPr lang="zh-CN" altLang="zh-CN" sz="2800" dirty="0" smtClean="0"/>
              <a:t>提高控制自己情绪的能力</a:t>
            </a:r>
            <a:endParaRPr lang="en-US" altLang="zh-CN" sz="2800" dirty="0" smtClean="0"/>
          </a:p>
          <a:p>
            <a:r>
              <a:rPr lang="en-US" altLang="zh-CN" sz="2800" dirty="0" smtClean="0"/>
              <a:t>3. </a:t>
            </a:r>
            <a:r>
              <a:rPr lang="zh-CN" altLang="zh-CN" sz="2800" dirty="0" smtClean="0"/>
              <a:t>提高认知和体察他人情绪的能力</a:t>
            </a:r>
            <a:endParaRPr lang="en-US" altLang="zh-CN" sz="2800" dirty="0" smtClean="0"/>
          </a:p>
          <a:p>
            <a:r>
              <a:rPr lang="en-US" altLang="zh-CN" sz="2800" dirty="0" smtClean="0"/>
              <a:t>4. </a:t>
            </a:r>
            <a:r>
              <a:rPr lang="zh-CN" altLang="zh-CN" sz="2800" dirty="0" smtClean="0"/>
              <a:t>提高自我激励的能力</a:t>
            </a:r>
            <a:endParaRPr lang="en-US" altLang="zh-CN" sz="2800" dirty="0" smtClean="0"/>
          </a:p>
          <a:p>
            <a:r>
              <a:rPr lang="en-US" altLang="zh-CN" sz="2800" dirty="0" smtClean="0"/>
              <a:t>5. </a:t>
            </a:r>
            <a:r>
              <a:rPr lang="zh-CN" altLang="zh-CN" sz="2800" dirty="0" smtClean="0"/>
              <a:t>提高人际关系管理的能力</a:t>
            </a:r>
          </a:p>
          <a:p>
            <a:endParaRPr lang="zh-CN" altLang="zh-CN" dirty="0" smtClean="0"/>
          </a:p>
          <a:p>
            <a:endParaRPr lang="zh-CN" altLang="zh-CN" dirty="0" smtClean="0"/>
          </a:p>
          <a:p>
            <a:endParaRPr lang="zh-CN" altLang="zh-CN" dirty="0" smtClean="0"/>
          </a:p>
        </p:txBody>
      </p:sp>
      <p:sp>
        <p:nvSpPr>
          <p:cNvPr id="98307" name="标题 2"/>
          <p:cNvSpPr>
            <a:spLocks noGrp="1"/>
          </p:cNvSpPr>
          <p:nvPr>
            <p:ph type="title"/>
          </p:nvPr>
        </p:nvSpPr>
        <p:spPr/>
        <p:txBody>
          <a:bodyPr/>
          <a:lstStyle/>
          <a:p>
            <a:pPr algn="ctr"/>
            <a:r>
              <a:rPr lang="zh-CN" altLang="zh-CN" b="1" dirty="0" smtClean="0"/>
              <a:t>三、秘书怎样提高情商</a:t>
            </a:r>
            <a:endParaRPr lang="zh-CN" altLang="zh-CN" dirty="0" smtClean="0"/>
          </a:p>
        </p:txBody>
      </p:sp>
      <p:pic>
        <p:nvPicPr>
          <p:cNvPr id="98308" name="Picture 5" descr="U_3697~1"/>
          <p:cNvPicPr>
            <a:picLocks noChangeAspect="1" noChangeArrowheads="1"/>
          </p:cNvPicPr>
          <p:nvPr/>
        </p:nvPicPr>
        <p:blipFill>
          <a:blip r:embed="rId2" cstate="print"/>
          <a:srcRect/>
          <a:stretch>
            <a:fillRect/>
          </a:stretch>
        </p:blipFill>
        <p:spPr bwMode="auto">
          <a:xfrm>
            <a:off x="5796136" y="4221088"/>
            <a:ext cx="1924050" cy="1943100"/>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内容占位符 1"/>
          <p:cNvSpPr>
            <a:spLocks noGrp="1"/>
          </p:cNvSpPr>
          <p:nvPr>
            <p:ph idx="1"/>
          </p:nvPr>
        </p:nvSpPr>
        <p:spPr>
          <a:xfrm>
            <a:off x="395288" y="1196975"/>
            <a:ext cx="8280400" cy="4929188"/>
          </a:xfrm>
        </p:spPr>
        <p:txBody>
          <a:bodyPr/>
          <a:lstStyle/>
          <a:p>
            <a:r>
              <a:rPr lang="zh-CN" altLang="zh-CN" sz="2800" dirty="0" smtClean="0">
                <a:latin typeface="华文楷体" pitchFamily="2" charset="-122"/>
                <a:ea typeface="华文楷体" pitchFamily="2" charset="-122"/>
              </a:rPr>
              <a:t>当林玉如被提升为秘书科科长的消息传遍了天建合资公司的时候，公司秘书科的其他五名秘书都感觉非常失落。自从秘书科科长被派到外市担任分公司经理一职之后，秘书科科长的位置就成为六名年龄相仿、资历背景相似的女孩子竞争的目标和动力。现在尘埃落定之后，大家更多的感觉是——她的能力也不比我强呀？尤其是和林玉如同校毕业的张秀雪，更是备感失落。虽然林玉如仍然像以往一样地谦虚温和，平易近人，但在张秀雪看来却是不怀好心。</a:t>
            </a:r>
          </a:p>
        </p:txBody>
      </p:sp>
      <p:sp>
        <p:nvSpPr>
          <p:cNvPr id="99331" name="标题 2"/>
          <p:cNvSpPr>
            <a:spLocks noGrp="1"/>
          </p:cNvSpPr>
          <p:nvPr>
            <p:ph type="title"/>
          </p:nvPr>
        </p:nvSpPr>
        <p:spPr/>
        <p:txBody>
          <a:bodyPr>
            <a:normAutofit fontScale="90000"/>
          </a:bodyPr>
          <a:lstStyle/>
          <a:p>
            <a:pPr algn="ctr"/>
            <a:r>
              <a:rPr lang="zh-CN" altLang="zh-CN" b="1" dirty="0" smtClean="0"/>
              <a:t>她比我强什么</a:t>
            </a:r>
            <a:r>
              <a:rPr lang="zh-CN" altLang="zh-CN" dirty="0" smtClean="0"/>
              <a:t/>
            </a:r>
            <a:br>
              <a:rPr lang="zh-CN" altLang="zh-CN" dirty="0" smtClean="0"/>
            </a:br>
            <a:r>
              <a:rPr lang="en-US" altLang="zh-CN" dirty="0" smtClean="0"/>
              <a:t> </a:t>
            </a:r>
            <a:endParaRPr lang="zh-CN" altLang="zh-CN" dirty="0" smtClean="0"/>
          </a:p>
        </p:txBody>
      </p:sp>
      <p:pic>
        <p:nvPicPr>
          <p:cNvPr id="99332" name="Picture 4" descr="C:\Users\lenovo\Pictures\u=1133212437,4097970777&amp;fm=21&amp;gp=0.jpg"/>
          <p:cNvPicPr>
            <a:picLocks noChangeAspect="1" noChangeArrowheads="1"/>
          </p:cNvPicPr>
          <p:nvPr/>
        </p:nvPicPr>
        <p:blipFill>
          <a:blip r:embed="rId2" cstate="print"/>
          <a:srcRect/>
          <a:stretch>
            <a:fillRect/>
          </a:stretch>
        </p:blipFill>
        <p:spPr bwMode="auto">
          <a:xfrm>
            <a:off x="5580063" y="5084763"/>
            <a:ext cx="3168650" cy="1773237"/>
          </a:xfrm>
          <a:prstGeom prst="rect">
            <a:avLst/>
          </a:prstGeom>
          <a:noFill/>
          <a:ln w="9525">
            <a:noFill/>
            <a:miter lim="800000"/>
            <a:headEnd/>
            <a:tailEnd/>
          </a:ln>
        </p:spPr>
      </p:pic>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en-US" altLang="zh-CN" sz="3200" dirty="0" smtClean="0"/>
          </a:p>
          <a:p>
            <a:r>
              <a:rPr lang="zh-CN" altLang="en-US" sz="3200" dirty="0" smtClean="0"/>
              <a:t>从这则招聘广告你看到用人单位对秘书提出了哪些知识和能力要求？</a:t>
            </a:r>
            <a:endParaRPr lang="zh-CN" altLang="en-US" sz="3200" dirty="0"/>
          </a:p>
        </p:txBody>
      </p:sp>
      <p:sp>
        <p:nvSpPr>
          <p:cNvPr id="3" name="标题 2"/>
          <p:cNvSpPr>
            <a:spLocks noGrp="1"/>
          </p:cNvSpPr>
          <p:nvPr>
            <p:ph type="title"/>
          </p:nvPr>
        </p:nvSpPr>
        <p:spPr/>
        <p:txBody>
          <a:bodyPr/>
          <a:lstStyle/>
          <a:p>
            <a:pPr algn="ctr"/>
            <a:r>
              <a:rPr lang="zh-CN" altLang="en-US" dirty="0" smtClean="0"/>
              <a:t>互动问题</a:t>
            </a:r>
            <a:endParaRPr lang="zh-CN" altLang="en-US"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96136" y="4221088"/>
            <a:ext cx="2232248" cy="18683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1898520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内容占位符 1"/>
          <p:cNvSpPr>
            <a:spLocks noGrp="1"/>
          </p:cNvSpPr>
          <p:nvPr>
            <p:ph idx="1"/>
          </p:nvPr>
        </p:nvSpPr>
        <p:spPr>
          <a:xfrm>
            <a:off x="250825" y="333375"/>
            <a:ext cx="8642350" cy="6335713"/>
          </a:xfrm>
        </p:spPr>
        <p:txBody>
          <a:bodyPr>
            <a:normAutofit lnSpcReduction="10000"/>
          </a:bodyPr>
          <a:lstStyle/>
          <a:p>
            <a:r>
              <a:rPr lang="zh-CN" altLang="zh-CN" sz="2800" dirty="0" smtClean="0">
                <a:latin typeface="华文楷体" pitchFamily="2" charset="-122"/>
                <a:ea typeface="华文楷体" pitchFamily="2" charset="-122"/>
              </a:rPr>
              <a:t>张秀雪</a:t>
            </a:r>
            <a:r>
              <a:rPr lang="zh-CN" altLang="en-US" sz="2800" dirty="0" smtClean="0">
                <a:latin typeface="华文楷体" pitchFamily="2" charset="-122"/>
                <a:ea typeface="华文楷体" pitchFamily="2" charset="-122"/>
              </a:rPr>
              <a:t>为</a:t>
            </a:r>
            <a:r>
              <a:rPr lang="zh-CN" altLang="zh-CN" sz="2800" dirty="0" smtClean="0">
                <a:latin typeface="华文楷体" pitchFamily="2" charset="-122"/>
                <a:ea typeface="华文楷体" pitchFamily="2" charset="-122"/>
              </a:rPr>
              <a:t>公司一</a:t>
            </a:r>
            <a:r>
              <a:rPr lang="zh-CN" altLang="zh-CN" sz="2800" dirty="0" smtClean="0">
                <a:latin typeface="华文楷体" pitchFamily="2" charset="-122"/>
                <a:ea typeface="华文楷体" pitchFamily="2" charset="-122"/>
              </a:rPr>
              <a:t>项提案</a:t>
            </a:r>
            <a:r>
              <a:rPr lang="zh-CN" altLang="zh-CN" sz="2800" dirty="0" smtClean="0">
                <a:latin typeface="华文楷体" pitchFamily="2" charset="-122"/>
                <a:ea typeface="华文楷体" pitchFamily="2" charset="-122"/>
              </a:rPr>
              <a:t>已经</a:t>
            </a:r>
            <a:r>
              <a:rPr lang="zh-CN" altLang="zh-CN" sz="2800" dirty="0" smtClean="0">
                <a:latin typeface="华文楷体" pitchFamily="2" charset="-122"/>
                <a:ea typeface="华文楷体" pitchFamily="2" charset="-122"/>
              </a:rPr>
              <a:t>连续工作将近</a:t>
            </a:r>
            <a:r>
              <a:rPr lang="zh-CN" altLang="zh-CN" sz="2800" dirty="0" smtClean="0">
                <a:latin typeface="华文楷体" pitchFamily="2" charset="-122"/>
                <a:ea typeface="华文楷体" pitchFamily="2" charset="-122"/>
              </a:rPr>
              <a:t>一个星期</a:t>
            </a:r>
            <a:r>
              <a:rPr lang="zh-CN" altLang="en-US" sz="2800" dirty="0" smtClean="0">
                <a:latin typeface="华文楷体" pitchFamily="2" charset="-122"/>
                <a:ea typeface="华文楷体" pitchFamily="2" charset="-122"/>
              </a:rPr>
              <a:t>，</a:t>
            </a:r>
            <a:r>
              <a:rPr lang="zh-CN" altLang="zh-CN" sz="2800" dirty="0" smtClean="0">
                <a:latin typeface="华文楷体" pitchFamily="2" charset="-122"/>
                <a:ea typeface="华文楷体" pitchFamily="2" charset="-122"/>
              </a:rPr>
              <a:t>但是</a:t>
            </a:r>
            <a:r>
              <a:rPr lang="zh-CN" altLang="zh-CN" sz="2800" dirty="0" smtClean="0">
                <a:latin typeface="华文楷体" pitchFamily="2" charset="-122"/>
                <a:ea typeface="华文楷体" pitchFamily="2" charset="-122"/>
              </a:rPr>
              <a:t>，做出来的东西感觉总是不对路。当她把做完的文件放到林玉如面前的时候，心里有些忐忑不安。第二天一早，林玉如把文件还给张秀雪，微笑着说：“做得很好，不过有几个地方如果能够调整一下，效果会更好。”看了被标注的几段地方，张秀雪心服口服，那也是自己百思不得其解的地方。不过仅仅指出不修改顶什么用呀？她恨恨地想，肯定你也不会修改。正烦恼时，办公室内唯一的男秘书张垒来到了她的身边。说：“美女，怎么了？是不是需要我的帮忙？”他好像能掐会算似的，伸手拿过来张秀雪的文件，然后不假思索地说出了解决问题的方案。张秀雪如醍醐灌顶一般，恍然大悟，用最快的时间将文件修改完毕。林玉如看见文件之后连连称赞，说非常好。</a:t>
            </a:r>
          </a:p>
          <a:p>
            <a:endParaRPr lang="zh-CN" altLang="en-US" dirty="0" smtClean="0">
              <a:latin typeface="华文楷体" pitchFamily="2" charset="-122"/>
              <a:ea typeface="华文楷体" pitchFamily="2"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内容占位符 1"/>
          <p:cNvSpPr>
            <a:spLocks noGrp="1"/>
          </p:cNvSpPr>
          <p:nvPr>
            <p:ph idx="1"/>
          </p:nvPr>
        </p:nvSpPr>
        <p:spPr>
          <a:xfrm>
            <a:off x="395288" y="765175"/>
            <a:ext cx="8208962" cy="5616575"/>
          </a:xfrm>
        </p:spPr>
        <p:txBody>
          <a:bodyPr/>
          <a:lstStyle/>
          <a:p>
            <a:r>
              <a:rPr lang="zh-CN" altLang="zh-CN" sz="2800" dirty="0" smtClean="0">
                <a:latin typeface="华文楷体" pitchFamily="2" charset="-122"/>
                <a:ea typeface="华文楷体" pitchFamily="2" charset="-122"/>
              </a:rPr>
              <a:t>时间过得很快，</a:t>
            </a:r>
            <a:r>
              <a:rPr lang="zh-CN" altLang="en-US" sz="2800" dirty="0" smtClean="0">
                <a:latin typeface="华文楷体" pitchFamily="2" charset="-122"/>
                <a:ea typeface="华文楷体" pitchFamily="2" charset="-122"/>
              </a:rPr>
              <a:t>一天</a:t>
            </a:r>
            <a:r>
              <a:rPr lang="zh-CN" altLang="zh-CN" sz="2800" dirty="0" smtClean="0">
                <a:latin typeface="华文楷体" pitchFamily="2" charset="-122"/>
                <a:ea typeface="华文楷体" pitchFamily="2" charset="-122"/>
              </a:rPr>
              <a:t>在和张垒回家的路上，张垒把一个秘密告诉了她。原来，当初张垒在张秀雪需要帮助的时候，所提出的建议都是林玉如所为，正是为了照顾张秀雪的面子才让张垒出手相助。张秀雪听了之后半天无语，她终于知道林玉如比自己强很多。</a:t>
            </a:r>
          </a:p>
        </p:txBody>
      </p:sp>
      <p:pic>
        <p:nvPicPr>
          <p:cNvPr id="101379" name="Picture 5" descr="U_3697~1"/>
          <p:cNvPicPr>
            <a:picLocks noChangeAspect="1" noChangeArrowheads="1"/>
          </p:cNvPicPr>
          <p:nvPr/>
        </p:nvPicPr>
        <p:blipFill>
          <a:blip r:embed="rId2" cstate="print"/>
          <a:srcRect/>
          <a:stretch>
            <a:fillRect/>
          </a:stretch>
        </p:blipFill>
        <p:spPr bwMode="auto">
          <a:xfrm>
            <a:off x="6084888" y="4149725"/>
            <a:ext cx="1924050" cy="1943100"/>
          </a:xfrm>
          <a:prstGeom prst="rect">
            <a:avLst/>
          </a:prstGeom>
          <a:noFill/>
          <a:ln w="9525">
            <a:noFill/>
            <a:miter lim="800000"/>
            <a:headEnd/>
            <a:tailEnd/>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内容占位符 1"/>
          <p:cNvSpPr>
            <a:spLocks noGrp="1"/>
          </p:cNvSpPr>
          <p:nvPr>
            <p:ph idx="1"/>
          </p:nvPr>
        </p:nvSpPr>
        <p:spPr>
          <a:xfrm>
            <a:off x="611188" y="1844824"/>
            <a:ext cx="7921625" cy="4281339"/>
          </a:xfrm>
        </p:spPr>
        <p:txBody>
          <a:bodyPr/>
          <a:lstStyle/>
          <a:p>
            <a:r>
              <a:rPr lang="zh-CN" altLang="zh-CN" sz="3200" dirty="0" smtClean="0"/>
              <a:t>林玉如在六名年龄相仿、资历背景相似的女秘书中被提升为秘书科科长主要靠哪方面的能力？</a:t>
            </a:r>
          </a:p>
        </p:txBody>
      </p:sp>
      <p:sp>
        <p:nvSpPr>
          <p:cNvPr id="102403" name="标题 2"/>
          <p:cNvSpPr>
            <a:spLocks noGrp="1"/>
          </p:cNvSpPr>
          <p:nvPr>
            <p:ph type="title"/>
          </p:nvPr>
        </p:nvSpPr>
        <p:spPr/>
        <p:txBody>
          <a:bodyPr/>
          <a:lstStyle/>
          <a:p>
            <a:pPr algn="ctr"/>
            <a:r>
              <a:rPr lang="zh-CN" altLang="en-US" dirty="0" smtClean="0"/>
              <a:t>互动问题</a:t>
            </a:r>
            <a:endParaRPr lang="zh-CN" altLang="en-US" dirty="0" smtClean="0"/>
          </a:p>
        </p:txBody>
      </p:sp>
      <p:pic>
        <p:nvPicPr>
          <p:cNvPr id="102404" name="Picture 5" descr="U_3697~1"/>
          <p:cNvPicPr>
            <a:picLocks noChangeAspect="1" noChangeArrowheads="1"/>
          </p:cNvPicPr>
          <p:nvPr/>
        </p:nvPicPr>
        <p:blipFill>
          <a:blip r:embed="rId2" cstate="print"/>
          <a:srcRect/>
          <a:stretch>
            <a:fillRect/>
          </a:stretch>
        </p:blipFill>
        <p:spPr bwMode="auto">
          <a:xfrm>
            <a:off x="5652120" y="4077072"/>
            <a:ext cx="1924050" cy="19431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 xmlns:p14="http://schemas.microsoft.com/office/powerpoint/2010/main" val="850148959"/>
              </p:ext>
            </p:extLst>
          </p:nvPr>
        </p:nvGraphicFramePr>
        <p:xfrm>
          <a:off x="871538" y="2276872"/>
          <a:ext cx="7408862" cy="3849291"/>
        </p:xfrm>
        <a:graphic>
          <a:graphicData uri="http://schemas.openxmlformats.org/drawingml/2006/chart">
            <c:chart xmlns:c="http://schemas.openxmlformats.org/drawingml/2006/chart" xmlns:r="http://schemas.openxmlformats.org/officeDocument/2006/relationships" r:id="rId2"/>
          </a:graphicData>
        </a:graphic>
      </p:graphicFrame>
      <p:sp>
        <p:nvSpPr>
          <p:cNvPr id="3" name="标题 2"/>
          <p:cNvSpPr>
            <a:spLocks noGrp="1"/>
          </p:cNvSpPr>
          <p:nvPr>
            <p:ph type="title"/>
          </p:nvPr>
        </p:nvSpPr>
        <p:spPr/>
        <p:txBody>
          <a:bodyPr/>
          <a:lstStyle/>
          <a:p>
            <a:pPr algn="ctr"/>
            <a:r>
              <a:rPr lang="zh-CN" altLang="en-US" dirty="0" smtClean="0"/>
              <a:t>现代秘书的知识结构</a:t>
            </a:r>
            <a:endParaRPr lang="zh-CN" altLang="en-US" dirty="0"/>
          </a:p>
        </p:txBody>
      </p:sp>
    </p:spTree>
    <p:extLst>
      <p:ext uri="{BB962C8B-B14F-4D97-AF65-F5344CB8AC3E}">
        <p14:creationId xmlns="" xmlns:p14="http://schemas.microsoft.com/office/powerpoint/2010/main" val="2916153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975</TotalTime>
  <Words>6685</Words>
  <Application>Microsoft Office PowerPoint</Application>
  <PresentationFormat>全屏显示(4:3)</PresentationFormat>
  <Paragraphs>301</Paragraphs>
  <Slides>82</Slides>
  <Notes>0</Notes>
  <HiddenSlides>0</HiddenSlides>
  <MMClips>0</MMClips>
  <ScaleCrop>false</ScaleCrop>
  <HeadingPairs>
    <vt:vector size="4" baseType="variant">
      <vt:variant>
        <vt:lpstr>主题</vt:lpstr>
      </vt:variant>
      <vt:variant>
        <vt:i4>1</vt:i4>
      </vt:variant>
      <vt:variant>
        <vt:lpstr>幻灯片标题</vt:lpstr>
      </vt:variant>
      <vt:variant>
        <vt:i4>82</vt:i4>
      </vt:variant>
    </vt:vector>
  </HeadingPairs>
  <TitlesOfParts>
    <vt:vector size="83" baseType="lpstr">
      <vt:lpstr>聚合</vt:lpstr>
      <vt:lpstr>第三章</vt:lpstr>
      <vt:lpstr>内 容</vt:lpstr>
      <vt:lpstr> 学习目标 </vt:lpstr>
      <vt:lpstr>毛泽东怎样挑选秘书</vt:lpstr>
      <vt:lpstr>互动问题</vt:lpstr>
      <vt:lpstr>第一节 知识与能力结构</vt:lpstr>
      <vt:lpstr>一个IT企业的秘书招聘启事</vt:lpstr>
      <vt:lpstr>互动问题</vt:lpstr>
      <vt:lpstr>现代秘书的知识结构</vt:lpstr>
      <vt:lpstr>（一） 基础知识</vt:lpstr>
      <vt:lpstr>幻灯片 11</vt:lpstr>
      <vt:lpstr>2. 高等基础知识</vt:lpstr>
      <vt:lpstr>（二）专业知识</vt:lpstr>
      <vt:lpstr>幻灯片 14</vt:lpstr>
      <vt:lpstr>（三） 行业知识</vt:lpstr>
      <vt:lpstr>“打工女王”洪小莲</vt:lpstr>
      <vt:lpstr>互动问题</vt:lpstr>
      <vt:lpstr>（四） 相关知识</vt:lpstr>
      <vt:lpstr>幻灯片 19</vt:lpstr>
      <vt:lpstr>终身学习</vt:lpstr>
      <vt:lpstr>幻灯片 21</vt:lpstr>
      <vt:lpstr>互动问题</vt:lpstr>
      <vt:lpstr>二、秘书的能力结构</vt:lpstr>
      <vt:lpstr>（一） 基本能力</vt:lpstr>
      <vt:lpstr>1. 观察能力</vt:lpstr>
      <vt:lpstr>2. 记忆能力</vt:lpstr>
      <vt:lpstr>受欢迎的女秘书</vt:lpstr>
      <vt:lpstr>3. 理解能力</vt:lpstr>
      <vt:lpstr>4. 思维能力</vt:lpstr>
      <vt:lpstr>5. 想象能力</vt:lpstr>
      <vt:lpstr>（二） 职业能力</vt:lpstr>
      <vt:lpstr>幻灯片 32</vt:lpstr>
      <vt:lpstr>1. 表达能力</vt:lpstr>
      <vt:lpstr>2. 沟通能力</vt:lpstr>
      <vt:lpstr> 3. 协调能力 </vt:lpstr>
      <vt:lpstr>4. 社交能力</vt:lpstr>
      <vt:lpstr> 5. 管理能力 </vt:lpstr>
      <vt:lpstr>6. 信息处理能力</vt:lpstr>
      <vt:lpstr>“网痴”秘书</vt:lpstr>
      <vt:lpstr>幻灯片 40</vt:lpstr>
      <vt:lpstr>互动问题</vt:lpstr>
      <vt:lpstr>7. 调研能力</vt:lpstr>
      <vt:lpstr>8. 应变能力</vt:lpstr>
      <vt:lpstr>9. 操作能力</vt:lpstr>
      <vt:lpstr> 10. 学习能力 </vt:lpstr>
      <vt:lpstr>第二节 心理素质与性格特征</vt:lpstr>
      <vt:lpstr>秘书心理素质包括</vt:lpstr>
      <vt:lpstr>一、广泛的兴趣</vt:lpstr>
      <vt:lpstr>二、坚强的意志</vt:lpstr>
      <vt:lpstr>三、稳定的情绪</vt:lpstr>
      <vt:lpstr>秀才赶考遇见棺材</vt:lpstr>
      <vt:lpstr>互动问题</vt:lpstr>
      <vt:lpstr>幻灯片 53</vt:lpstr>
      <vt:lpstr>忍辱负重</vt:lpstr>
      <vt:lpstr>幻灯片 55</vt:lpstr>
      <vt:lpstr>互动问题</vt:lpstr>
      <vt:lpstr>四、扬长避短的气质</vt:lpstr>
      <vt:lpstr>幻灯片 58</vt:lpstr>
      <vt:lpstr>孪生兄弟的差别</vt:lpstr>
      <vt:lpstr>幻灯片 60</vt:lpstr>
      <vt:lpstr>五、优质的性格</vt:lpstr>
      <vt:lpstr>现代秘书的性格特征</vt:lpstr>
      <vt:lpstr>龙永图选秘书</vt:lpstr>
      <vt:lpstr>幻灯片 64</vt:lpstr>
      <vt:lpstr>互动问题</vt:lpstr>
      <vt:lpstr>六、排压抗挫的能力</vt:lpstr>
      <vt:lpstr>幻灯片 67</vt:lpstr>
      <vt:lpstr>幻灯片 68</vt:lpstr>
      <vt:lpstr>幻灯片 69</vt:lpstr>
      <vt:lpstr>第三节 情商与智商</vt:lpstr>
      <vt:lpstr>幻灯片 71</vt:lpstr>
      <vt:lpstr> 二、秘书与情商 </vt:lpstr>
      <vt:lpstr>幻灯片 73</vt:lpstr>
      <vt:lpstr>幻灯片 74</vt:lpstr>
      <vt:lpstr>（二）智商与智商的区别</vt:lpstr>
      <vt:lpstr>幻灯片 76</vt:lpstr>
      <vt:lpstr> （三）秘书的情商 </vt:lpstr>
      <vt:lpstr>三、秘书怎样提高情商</vt:lpstr>
      <vt:lpstr>她比我强什么  </vt:lpstr>
      <vt:lpstr>幻灯片 80</vt:lpstr>
      <vt:lpstr>幻灯片 81</vt:lpstr>
      <vt:lpstr>互动问题</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dc:title>
  <dc:creator>user</dc:creator>
  <cp:lastModifiedBy>lenovo</cp:lastModifiedBy>
  <cp:revision>50</cp:revision>
  <dcterms:created xsi:type="dcterms:W3CDTF">2013-10-10T06:24:49Z</dcterms:created>
  <dcterms:modified xsi:type="dcterms:W3CDTF">2013-12-24T13:22:11Z</dcterms:modified>
</cp:coreProperties>
</file>