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67" r:id="rId3"/>
    <p:sldId id="268" r:id="rId4"/>
    <p:sldId id="269" r:id="rId5"/>
    <p:sldId id="307" r:id="rId6"/>
    <p:sldId id="392" r:id="rId7"/>
    <p:sldId id="338" r:id="rId8"/>
    <p:sldId id="339" r:id="rId9"/>
    <p:sldId id="526" r:id="rId10"/>
    <p:sldId id="341" r:id="rId11"/>
    <p:sldId id="344" r:id="rId12"/>
    <p:sldId id="345" r:id="rId14"/>
    <p:sldId id="359" r:id="rId15"/>
    <p:sldId id="501" r:id="rId16"/>
    <p:sldId id="356" r:id="rId17"/>
    <p:sldId id="366" r:id="rId18"/>
    <p:sldId id="369" r:id="rId19"/>
    <p:sldId id="361" r:id="rId20"/>
    <p:sldId id="399" r:id="rId21"/>
    <p:sldId id="384" r:id="rId22"/>
    <p:sldId id="502" r:id="rId23"/>
    <p:sldId id="371" r:id="rId24"/>
    <p:sldId id="372" r:id="rId25"/>
    <p:sldId id="411" r:id="rId26"/>
    <p:sldId id="447" r:id="rId27"/>
    <p:sldId id="508" r:id="rId28"/>
    <p:sldId id="448" r:id="rId29"/>
    <p:sldId id="452" r:id="rId30"/>
    <p:sldId id="455" r:id="rId31"/>
    <p:sldId id="456" r:id="rId32"/>
    <p:sldId id="458" r:id="rId33"/>
    <p:sldId id="527" r:id="rId34"/>
    <p:sldId id="528" r:id="rId35"/>
    <p:sldId id="460" r:id="rId36"/>
    <p:sldId id="466" r:id="rId37"/>
    <p:sldId id="468" r:id="rId38"/>
    <p:sldId id="469" r:id="rId39"/>
    <p:sldId id="474" r:id="rId40"/>
    <p:sldId id="481" r:id="rId41"/>
    <p:sldId id="482" r:id="rId42"/>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086" autoAdjust="0"/>
    <p:restoredTop sz="94660"/>
  </p:normalViewPr>
  <p:slideViewPr>
    <p:cSldViewPr snapToGrid="0">
      <p:cViewPr varScale="1">
        <p:scale>
          <a:sx n="49" d="100"/>
          <a:sy n="49" d="100"/>
        </p:scale>
        <p:origin x="-108" y="-636"/>
      </p:cViewPr>
      <p:guideLst>
        <p:guide orient="horz" pos="1637"/>
        <p:guide pos="282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3FA750-83EB-49D1-B655-B63BFED1D8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C9CD5A-6B2B-41EC-A11A-F9CE53D8C71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BC9CD5A-6B2B-41EC-A11A-F9CE53D8C71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3844"/>
            <a:ext cx="5800725" cy="4358879"/>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5"/>
            <a:ext cx="7886700" cy="2139553"/>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9"/>
            <a:ext cx="7886700" cy="112514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29151"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29151" y="1878806"/>
            <a:ext cx="3887391" cy="2763441"/>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70"/>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70"/>
            <a:ext cx="4629150" cy="365521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5"/>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956BA9D-53B9-4113-B532-16A136D4E123}" type="datetimeFigureOut">
              <a:rPr lang="zh-CN" altLang="en-US" smtClean="0"/>
            </a:fld>
            <a:endParaRPr lang="zh-CN" altLang="en-US"/>
          </a:p>
        </p:txBody>
      </p:sp>
      <p:sp>
        <p:nvSpPr>
          <p:cNvPr id="5" name="页脚占位符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BB7C437-60B0-490A-BEB5-9629E48331B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88562" y="1830359"/>
            <a:ext cx="3147695" cy="829945"/>
          </a:xfrm>
          <a:prstGeom prst="rect">
            <a:avLst/>
          </a:prstGeom>
          <a:noFill/>
        </p:spPr>
        <p:txBody>
          <a:bodyPr wrap="none" rtlCol="0">
            <a:spAutoFit/>
          </a:bodyPr>
          <a:lstStyle/>
          <a:p>
            <a:pPr algn="ctr">
              <a:lnSpc>
                <a:spcPct val="150000"/>
              </a:lnSpc>
            </a:pPr>
            <a:r>
              <a:rPr lang="zh-CN" altLang="en-US" sz="3200" dirty="0" smtClean="0">
                <a:latin typeface="微软雅黑" panose="020B0503020204020204" pitchFamily="34" charset="-122"/>
                <a:ea typeface="微软雅黑" panose="020B0503020204020204" pitchFamily="34" charset="-122"/>
              </a:rPr>
              <a:t>第</a:t>
            </a:r>
            <a:r>
              <a:rPr lang="zh-CN" altLang="en-US" sz="3200" dirty="0">
                <a:latin typeface="微软雅黑" panose="020B0503020204020204" pitchFamily="34" charset="-122"/>
                <a:ea typeface="微软雅黑" panose="020B0503020204020204" pitchFamily="34" charset="-122"/>
              </a:rPr>
              <a:t>五</a:t>
            </a:r>
            <a:r>
              <a:rPr lang="zh-CN" altLang="en-US" sz="3200" dirty="0" smtClean="0">
                <a:latin typeface="微软雅黑" panose="020B0503020204020204" pitchFamily="34" charset="-122"/>
                <a:ea typeface="微软雅黑" panose="020B0503020204020204" pitchFamily="34" charset="-122"/>
              </a:rPr>
              <a:t>章 商</a:t>
            </a:r>
            <a:r>
              <a:rPr lang="zh-CN" altLang="en-US" sz="3200" dirty="0">
                <a:latin typeface="微软雅黑" panose="020B0503020204020204" pitchFamily="34" charset="-122"/>
                <a:ea typeface="微软雅黑" panose="020B0503020204020204" pitchFamily="34" charset="-122"/>
              </a:rPr>
              <a:t>业银行</a:t>
            </a:r>
            <a:endParaRPr lang="zh-CN" altLang="en-US" sz="3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47675" y="463550"/>
            <a:ext cx="8540115" cy="4518025"/>
          </a:xfrm>
        </p:spPr>
        <p:txBody>
          <a:bodyPr>
            <a:noAutofit/>
          </a:bodyPr>
          <a:lstStyle/>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rPr>
              <a:t>（三）盈利性</a:t>
            </a:r>
            <a:endParaRPr lang="zh-CN" altLang="en-US" sz="2400" dirty="0">
              <a:latin typeface="微软雅黑" panose="020B0503020204020204" pitchFamily="34" charset="-122"/>
              <a:ea typeface="微软雅黑" panose="020B0503020204020204" pitchFamily="34" charset="-122"/>
            </a:endParaRPr>
          </a:p>
          <a:p>
            <a:pPr marL="0" indent="0" fontAlgn="auto">
              <a:lnSpc>
                <a:spcPct val="120000"/>
              </a:lnSpc>
              <a:buNone/>
            </a:pPr>
            <a:r>
              <a:rPr sz="2400" dirty="0">
                <a:latin typeface="微软雅黑" panose="020B0503020204020204" pitchFamily="34" charset="-122"/>
                <a:ea typeface="微软雅黑" panose="020B0503020204020204" pitchFamily="34" charset="-122"/>
              </a:rPr>
              <a:t>盈利性（profitability）是指商业银行营运资金为其所有者获取利润的能力。作为经营性的企业，盈利性是其基本方针，能否盈利直接关系到银行的生存和发展，是银行改进服务、开拓业务和改善经营管理的内在动力。</a:t>
            </a:r>
            <a:endParaRPr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sym typeface="+mn-ea"/>
              </a:rPr>
              <a:t>◆</a:t>
            </a:r>
            <a:r>
              <a:rPr lang="zh-CN" altLang="zh-CN" sz="2400" dirty="0" smtClean="0">
                <a:latin typeface="微软雅黑" panose="020B0503020204020204" pitchFamily="34" charset="-122"/>
                <a:ea typeface="微软雅黑" panose="020B0503020204020204" pitchFamily="34" charset="-122"/>
                <a:sym typeface="+mn-ea"/>
              </a:rPr>
              <a:t>银</a:t>
            </a:r>
            <a:r>
              <a:rPr lang="zh-CN" altLang="zh-CN" sz="2400" dirty="0">
                <a:latin typeface="微软雅黑" panose="020B0503020204020204" pitchFamily="34" charset="-122"/>
                <a:ea typeface="微软雅黑" panose="020B0503020204020204" pitchFamily="34" charset="-122"/>
                <a:sym typeface="+mn-ea"/>
              </a:rPr>
              <a:t>行经营原则的三性之间，既相互统一，又互相矛盾</a:t>
            </a:r>
            <a:r>
              <a:rPr lang="zh-CN" altLang="zh-CN" sz="2400" dirty="0" smtClean="0">
                <a:latin typeface="微软雅黑" panose="020B0503020204020204" pitchFamily="34" charset="-122"/>
                <a:ea typeface="微软雅黑" panose="020B0503020204020204" pitchFamily="34" charset="-122"/>
                <a:sym typeface="+mn-ea"/>
              </a:rPr>
              <a:t>。</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sym typeface="+mn-ea"/>
              </a:rPr>
              <a:t>◆</a:t>
            </a:r>
            <a:r>
              <a:rPr lang="zh-CN" altLang="zh-CN" sz="2400" dirty="0" smtClean="0">
                <a:latin typeface="微软雅黑" panose="020B0503020204020204" pitchFamily="34" charset="-122"/>
                <a:ea typeface="微软雅黑" panose="020B0503020204020204" pitchFamily="34" charset="-122"/>
                <a:sym typeface="+mn-ea"/>
              </a:rPr>
              <a:t>流</a:t>
            </a:r>
            <a:r>
              <a:rPr lang="zh-CN" altLang="zh-CN" sz="2400" dirty="0">
                <a:latin typeface="微软雅黑" panose="020B0503020204020204" pitchFamily="34" charset="-122"/>
                <a:ea typeface="微软雅黑" panose="020B0503020204020204" pitchFamily="34" charset="-122"/>
                <a:sym typeface="+mn-ea"/>
              </a:rPr>
              <a:t>动性、安全性、盈利性三者需要统一协调，以达到既减少风险，又提高盈利的目的。</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46454" y="775965"/>
            <a:ext cx="8251344" cy="4218837"/>
          </a:xfrm>
        </p:spPr>
        <p:txBody>
          <a:bodyPr>
            <a:normAutofit/>
          </a:bodyPr>
          <a:lstStyle/>
          <a:p>
            <a:pPr marL="0" indent="0">
              <a:lnSpc>
                <a:spcPct val="100000"/>
              </a:lnSpc>
              <a:buNone/>
            </a:pPr>
            <a:r>
              <a:rPr lang="zh-CN" altLang="en-US" sz="2400" dirty="0">
                <a:latin typeface="微软雅黑" panose="020B0503020204020204" pitchFamily="34" charset="-122"/>
                <a:ea typeface="微软雅黑" panose="020B0503020204020204" pitchFamily="34" charset="-122"/>
              </a:rPr>
              <a:t> 四、我国的商业银</a:t>
            </a:r>
            <a:r>
              <a:rPr lang="zh-CN" altLang="en-US" sz="2400" dirty="0" smtClean="0">
                <a:latin typeface="微软雅黑" panose="020B0503020204020204" pitchFamily="34" charset="-122"/>
                <a:ea typeface="微软雅黑" panose="020B0503020204020204" pitchFamily="34" charset="-122"/>
              </a:rPr>
              <a:t>行</a:t>
            </a:r>
            <a:endParaRPr lang="en-US" altLang="zh-CN" sz="2400" dirty="0" smtClean="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rPr>
              <a:t>第一阶</a:t>
            </a:r>
            <a:r>
              <a:rPr lang="zh-CN" altLang="en-US" sz="2400" dirty="0" smtClean="0">
                <a:latin typeface="微软雅黑" panose="020B0503020204020204" pitchFamily="34" charset="-122"/>
                <a:ea typeface="微软雅黑" panose="020B0503020204020204" pitchFamily="34" charset="-122"/>
              </a:rPr>
              <a:t>段：过</a:t>
            </a:r>
            <a:r>
              <a:rPr lang="zh-CN" altLang="en-US" sz="2400" dirty="0">
                <a:latin typeface="微软雅黑" panose="020B0503020204020204" pitchFamily="34" charset="-122"/>
                <a:ea typeface="微软雅黑" panose="020B0503020204020204" pitchFamily="34" charset="-122"/>
              </a:rPr>
              <a:t>渡阶</a:t>
            </a:r>
            <a:r>
              <a:rPr lang="zh-CN" altLang="en-US" sz="2400" dirty="0" smtClean="0">
                <a:latin typeface="微软雅黑" panose="020B0503020204020204" pitchFamily="34" charset="-122"/>
                <a:ea typeface="微软雅黑" panose="020B0503020204020204" pitchFamily="34" charset="-122"/>
              </a:rPr>
              <a:t>段（</a:t>
            </a:r>
            <a:r>
              <a:rPr lang="en-US" altLang="zh-CN" sz="2400" dirty="0">
                <a:latin typeface="微软雅黑" panose="020B0503020204020204" pitchFamily="34" charset="-122"/>
                <a:ea typeface="微软雅黑" panose="020B0503020204020204" pitchFamily="34" charset="-122"/>
              </a:rPr>
              <a:t>1949-1952</a:t>
            </a:r>
            <a:r>
              <a:rPr lang="zh-CN" altLang="en-US" sz="2400" dirty="0">
                <a:latin typeface="微软雅黑" panose="020B0503020204020204" pitchFamily="34" charset="-122"/>
                <a:ea typeface="微软雅黑" panose="020B0503020204020204" pitchFamily="34" charset="-122"/>
              </a:rPr>
              <a:t>年）。</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rPr>
              <a:t>第二阶</a:t>
            </a:r>
            <a:r>
              <a:rPr lang="zh-CN" altLang="en-US" sz="2400" dirty="0" smtClean="0">
                <a:latin typeface="微软雅黑" panose="020B0503020204020204" pitchFamily="34" charset="-122"/>
                <a:ea typeface="微软雅黑" panose="020B0503020204020204" pitchFamily="34" charset="-122"/>
              </a:rPr>
              <a:t>段：“</a:t>
            </a:r>
            <a:r>
              <a:rPr lang="zh-CN" altLang="en-US" sz="2400" dirty="0">
                <a:latin typeface="微软雅黑" panose="020B0503020204020204" pitchFamily="34" charset="-122"/>
                <a:ea typeface="微软雅黑" panose="020B0503020204020204" pitchFamily="34" charset="-122"/>
              </a:rPr>
              <a:t>大一统”体制阶段（</a:t>
            </a:r>
            <a:r>
              <a:rPr lang="en-US" altLang="zh-CN" sz="2400" dirty="0">
                <a:latin typeface="微软雅黑" panose="020B0503020204020204" pitchFamily="34" charset="-122"/>
                <a:ea typeface="微软雅黑" panose="020B0503020204020204" pitchFamily="34" charset="-122"/>
              </a:rPr>
              <a:t>1953</a:t>
            </a:r>
            <a:r>
              <a:rPr lang="zh-CN" altLang="en-US"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1978</a:t>
            </a:r>
            <a:r>
              <a:rPr lang="zh-CN" altLang="en-US" sz="2400" dirty="0" smtClean="0">
                <a:latin typeface="微软雅黑" panose="020B0503020204020204" pitchFamily="34" charset="-122"/>
                <a:ea typeface="微软雅黑" panose="020B0503020204020204" pitchFamily="34" charset="-122"/>
              </a:rPr>
              <a:t>年</a:t>
            </a:r>
            <a:r>
              <a:rPr lang="zh-CN" altLang="en-US" sz="2400" dirty="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a:t>
            </a:r>
            <a:endParaRPr lang="zh-CN" altLang="en-US" sz="2400" dirty="0" smtClean="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第</a:t>
            </a:r>
            <a:r>
              <a:rPr lang="zh-CN" altLang="en-US" sz="2400" dirty="0">
                <a:latin typeface="微软雅黑" panose="020B0503020204020204" pitchFamily="34" charset="-122"/>
                <a:ea typeface="微软雅黑" panose="020B0503020204020204" pitchFamily="34" charset="-122"/>
                <a:sym typeface="+mn-ea"/>
              </a:rPr>
              <a:t>三阶</a:t>
            </a:r>
            <a:r>
              <a:rPr lang="zh-CN" altLang="en-US" sz="2400" dirty="0" smtClean="0">
                <a:latin typeface="微软雅黑" panose="020B0503020204020204" pitchFamily="34" charset="-122"/>
                <a:ea typeface="微软雅黑" panose="020B0503020204020204" pitchFamily="34" charset="-122"/>
                <a:sym typeface="+mn-ea"/>
              </a:rPr>
              <a:t>段：改</a:t>
            </a:r>
            <a:r>
              <a:rPr lang="zh-CN" altLang="en-US" sz="2400" dirty="0">
                <a:latin typeface="微软雅黑" panose="020B0503020204020204" pitchFamily="34" charset="-122"/>
                <a:ea typeface="微软雅黑" panose="020B0503020204020204" pitchFamily="34" charset="-122"/>
                <a:sym typeface="+mn-ea"/>
              </a:rPr>
              <a:t>革开放阶</a:t>
            </a:r>
            <a:r>
              <a:rPr lang="zh-CN" altLang="en-US" sz="2400" dirty="0" smtClean="0">
                <a:latin typeface="微软雅黑" panose="020B0503020204020204" pitchFamily="34" charset="-122"/>
                <a:ea typeface="微软雅黑" panose="020B0503020204020204" pitchFamily="34" charset="-122"/>
                <a:sym typeface="+mn-ea"/>
              </a:rPr>
              <a:t>段（ </a:t>
            </a:r>
            <a:r>
              <a:rPr lang="en-US" altLang="zh-CN" sz="2400" dirty="0" smtClean="0">
                <a:latin typeface="微软雅黑" panose="020B0503020204020204" pitchFamily="34" charset="-122"/>
                <a:ea typeface="微软雅黑" panose="020B0503020204020204" pitchFamily="34" charset="-122"/>
                <a:sym typeface="+mn-ea"/>
              </a:rPr>
              <a:t>1979</a:t>
            </a:r>
            <a:r>
              <a:rPr lang="zh-CN" altLang="en-US" sz="2400" dirty="0">
                <a:latin typeface="微软雅黑" panose="020B0503020204020204" pitchFamily="34" charset="-122"/>
                <a:ea typeface="微软雅黑" panose="020B0503020204020204" pitchFamily="34" charset="-122"/>
                <a:sym typeface="+mn-ea"/>
              </a:rPr>
              <a:t>年以</a:t>
            </a:r>
            <a:r>
              <a:rPr lang="zh-CN" altLang="en-US" sz="2400" dirty="0" smtClean="0">
                <a:latin typeface="微软雅黑" panose="020B0503020204020204" pitchFamily="34" charset="-122"/>
                <a:ea typeface="微软雅黑" panose="020B0503020204020204" pitchFamily="34" charset="-122"/>
                <a:sym typeface="+mn-ea"/>
              </a:rPr>
              <a:t>后</a:t>
            </a:r>
            <a:r>
              <a:rPr lang="zh-CN" altLang="en-US" sz="2400" dirty="0">
                <a:latin typeface="微软雅黑" panose="020B0503020204020204" pitchFamily="34" charset="-122"/>
                <a:ea typeface="微软雅黑" panose="020B0503020204020204" pitchFamily="34" charset="-122"/>
                <a:sym typeface="+mn-ea"/>
              </a:rPr>
              <a:t>）</a:t>
            </a:r>
            <a:r>
              <a:rPr lang="zh-CN" altLang="en-US" sz="2400" dirty="0" smtClean="0">
                <a:latin typeface="微软雅黑" panose="020B0503020204020204" pitchFamily="34" charset="-122"/>
                <a:ea typeface="微软雅黑" panose="020B0503020204020204" pitchFamily="34" charset="-122"/>
                <a:sym typeface="+mn-ea"/>
              </a:rPr>
              <a:t>。</a:t>
            </a:r>
            <a:endParaRPr lang="zh-CN" altLang="en-US" sz="2400" dirty="0">
              <a:latin typeface="微软雅黑" panose="020B0503020204020204" pitchFamily="34" charset="-122"/>
              <a:ea typeface="微软雅黑" panose="020B0503020204020204" pitchFamily="34" charset="-122"/>
            </a:endParaRPr>
          </a:p>
          <a:p>
            <a:pPr marL="0" indent="0" algn="ctr">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521807" y="368929"/>
            <a:ext cx="8192678" cy="2524614"/>
          </a:xfrm>
        </p:spPr>
        <p:txBody>
          <a:bodyPr>
            <a:normAutofit/>
          </a:bodyPr>
          <a:lstStyle/>
          <a:p>
            <a:pPr algn="l">
              <a:lnSpc>
                <a:spcPct val="150000"/>
              </a:lnSpc>
            </a:pPr>
            <a:r>
              <a:rPr lang="zh-CN" altLang="en-US" sz="3200" dirty="0" smtClean="0">
                <a:latin typeface="微软雅黑" panose="020B0503020204020204" pitchFamily="34" charset="-122"/>
                <a:ea typeface="微软雅黑" panose="020B0503020204020204" pitchFamily="34" charset="-122"/>
                <a:cs typeface="+mn-cs"/>
              </a:rPr>
              <a:t>单元二：</a:t>
            </a:r>
            <a:r>
              <a:rPr lang="zh-CN" altLang="en-US" sz="3200" dirty="0">
                <a:latin typeface="微软雅黑" panose="020B0503020204020204" pitchFamily="34" charset="-122"/>
                <a:ea typeface="微软雅黑" panose="020B0503020204020204" pitchFamily="34" charset="-122"/>
              </a:rPr>
              <a:t>商业银行的负债业务</a:t>
            </a:r>
            <a:endParaRPr lang="zh-CN" altLang="en-US" sz="3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56260" y="537845"/>
            <a:ext cx="7781290" cy="4068445"/>
          </a:xfrm>
        </p:spPr>
        <p:txBody>
          <a:bodyPr>
            <a:normAutofit lnSpcReduction="20000"/>
          </a:bodyPr>
          <a:lstStyle/>
          <a:p>
            <a:pPr marL="0" indent="0">
              <a:lnSpc>
                <a:spcPct val="120000"/>
              </a:lnSpc>
              <a:buNone/>
            </a:pPr>
            <a:r>
              <a:rPr lang="zh-CN" altLang="en-US" sz="2400" dirty="0" smtClean="0">
                <a:latin typeface="微软雅黑" panose="020B0503020204020204" pitchFamily="34" charset="-122"/>
                <a:ea typeface="微软雅黑" panose="020B0503020204020204" pitchFamily="34" charset="-122"/>
              </a:rPr>
              <a:t>负债业务的内涵</a:t>
            </a:r>
            <a:endParaRPr lang="en-US" altLang="zh-CN" sz="2400" dirty="0" smtClean="0">
              <a:latin typeface="微软雅黑" panose="020B0503020204020204" pitchFamily="34" charset="-122"/>
              <a:ea typeface="微软雅黑" panose="020B0503020204020204" pitchFamily="34" charset="-122"/>
            </a:endParaRPr>
          </a:p>
          <a:p>
            <a:pPr marL="0" indent="0">
              <a:lnSpc>
                <a:spcPct val="120000"/>
              </a:lnSpc>
              <a:buNone/>
            </a:pPr>
            <a:r>
              <a:rPr lang="zh-CN" altLang="en-US" sz="2400" dirty="0">
                <a:latin typeface="微软雅黑" panose="020B0503020204020204" pitchFamily="34" charset="-122"/>
                <a:ea typeface="微软雅黑" panose="020B0503020204020204" pitchFamily="34" charset="-122"/>
              </a:rPr>
              <a:t>◆</a:t>
            </a:r>
            <a:r>
              <a:rPr lang="zh-CN" altLang="zh-CN" sz="2400" dirty="0" smtClean="0">
                <a:latin typeface="微软雅黑" panose="020B0503020204020204" pitchFamily="34" charset="-122"/>
                <a:ea typeface="微软雅黑" panose="020B0503020204020204" pitchFamily="34" charset="-122"/>
              </a:rPr>
              <a:t>所</a:t>
            </a:r>
            <a:r>
              <a:rPr lang="zh-CN" altLang="zh-CN" sz="2400" dirty="0">
                <a:latin typeface="微软雅黑" panose="020B0503020204020204" pitchFamily="34" charset="-122"/>
                <a:ea typeface="微软雅黑" panose="020B0503020204020204" pitchFamily="34" charset="-122"/>
              </a:rPr>
              <a:t>谓负债业务（</a:t>
            </a:r>
            <a:r>
              <a:rPr lang="en-US" altLang="zh-CN" sz="2400" dirty="0">
                <a:latin typeface="微软雅黑" panose="020B0503020204020204" pitchFamily="34" charset="-122"/>
                <a:ea typeface="微软雅黑" panose="020B0503020204020204" pitchFamily="34" charset="-122"/>
              </a:rPr>
              <a:t>liability business</a:t>
            </a:r>
            <a:r>
              <a:rPr lang="zh-CN" altLang="zh-CN"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是指商业银行承担的尚未偿还的、能够以货币计量、必须以资产或劳务偿付的债务，代表着商业银行对其债务人承担的全部经济责任</a:t>
            </a:r>
            <a:r>
              <a:rPr lang="zh-CN" altLang="zh-CN" sz="2400" dirty="0">
                <a:latin typeface="微软雅黑" panose="020B0503020204020204" pitchFamily="34" charset="-122"/>
                <a:ea typeface="微软雅黑" panose="020B0503020204020204" pitchFamily="34" charset="-122"/>
              </a:rPr>
              <a:t>。</a:t>
            </a:r>
            <a:endParaRPr lang="zh-CN" altLang="zh-CN" sz="2400" dirty="0">
              <a:latin typeface="微软雅黑" panose="020B0503020204020204" pitchFamily="34" charset="-122"/>
              <a:ea typeface="微软雅黑" panose="020B0503020204020204" pitchFamily="34" charset="-122"/>
            </a:endParaRPr>
          </a:p>
          <a:p>
            <a:pPr marL="0" indent="0">
              <a:lnSpc>
                <a:spcPct val="120000"/>
              </a:lnSpc>
              <a:buNone/>
            </a:pPr>
            <a:r>
              <a:rPr lang="zh-CN" altLang="en-US" sz="2400" dirty="0">
                <a:latin typeface="微软雅黑" panose="020B0503020204020204" pitchFamily="34" charset="-122"/>
                <a:ea typeface="微软雅黑" panose="020B0503020204020204" pitchFamily="34" charset="-122"/>
                <a:sym typeface="+mn-ea"/>
              </a:rPr>
              <a:t>◆银</a:t>
            </a:r>
            <a:r>
              <a:rPr lang="zh-CN" altLang="zh-CN" sz="2400" dirty="0">
                <a:latin typeface="微软雅黑" panose="020B0503020204020204" pitchFamily="34" charset="-122"/>
                <a:ea typeface="微软雅黑" panose="020B0503020204020204" pitchFamily="34" charset="-122"/>
                <a:sym typeface="+mn-ea"/>
              </a:rPr>
              <a:t>行的资金来源主要包括自有资金、各项存款、借款业务，其中，存款和借款业务属于吸收的外来资金。</a:t>
            </a:r>
            <a:endParaRPr lang="zh-CN" altLang="zh-CN" sz="2400" dirty="0">
              <a:latin typeface="微软雅黑" panose="020B0503020204020204" pitchFamily="34" charset="-122"/>
              <a:ea typeface="微软雅黑" panose="020B0503020204020204" pitchFamily="34" charset="-122"/>
            </a:endParaRPr>
          </a:p>
          <a:p>
            <a:pPr marL="0" indent="0">
              <a:lnSpc>
                <a:spcPct val="120000"/>
              </a:lnSpc>
              <a:buNone/>
            </a:pPr>
            <a:endParaRPr lang="en-US" altLang="zh-CN" sz="2400" dirty="0" smtClean="0">
              <a:latin typeface="微软雅黑" panose="020B0503020204020204" pitchFamily="34" charset="-122"/>
              <a:ea typeface="微软雅黑" panose="020B0503020204020204" pitchFamily="34" charset="-122"/>
            </a:endParaRPr>
          </a:p>
          <a:p>
            <a:pPr marL="0" indent="0">
              <a:lnSpc>
                <a:spcPct val="12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1758" y="411279"/>
            <a:ext cx="8472942" cy="4518212"/>
          </a:xfrm>
        </p:spPr>
        <p:txBody>
          <a:bodyPr>
            <a:noAutofit/>
          </a:bodyPr>
          <a:lstStyle/>
          <a:p>
            <a:pPr marL="0" indent="0">
              <a:lnSpc>
                <a:spcPct val="120000"/>
              </a:lnSpc>
              <a:buNone/>
            </a:pPr>
            <a:r>
              <a:rPr lang="zh-CN" altLang="en-US" sz="2400" dirty="0">
                <a:latin typeface="微软雅黑" panose="020B0503020204020204" pitchFamily="34" charset="-122"/>
                <a:ea typeface="微软雅黑" panose="020B0503020204020204" pitchFamily="34" charset="-122"/>
              </a:rPr>
              <a:t>一、自有资</a:t>
            </a:r>
            <a:r>
              <a:rPr lang="zh-CN" altLang="en-US" sz="2400" dirty="0" smtClean="0">
                <a:latin typeface="微软雅黑" panose="020B0503020204020204" pitchFamily="34" charset="-122"/>
                <a:ea typeface="微软雅黑" panose="020B0503020204020204" pitchFamily="34" charset="-122"/>
              </a:rPr>
              <a:t>本</a:t>
            </a:r>
            <a:endParaRPr lang="en-US" altLang="zh-CN" sz="2400" dirty="0" smtClean="0">
              <a:latin typeface="微软雅黑" panose="020B0503020204020204" pitchFamily="34" charset="-122"/>
              <a:ea typeface="微软雅黑" panose="020B0503020204020204" pitchFamily="34" charset="-122"/>
            </a:endParaRPr>
          </a:p>
          <a:p>
            <a:pPr marL="0" indent="0">
              <a:lnSpc>
                <a:spcPct val="120000"/>
              </a:lnSpc>
              <a:buNone/>
            </a:pPr>
            <a:r>
              <a:rPr lang="zh-CN" altLang="en-US" sz="2400" dirty="0">
                <a:latin typeface="微软雅黑" panose="020B0503020204020204" pitchFamily="34" charset="-122"/>
                <a:ea typeface="微软雅黑" panose="020B0503020204020204" pitchFamily="34" charset="-122"/>
              </a:rPr>
              <a:t>◆商业银行的自有资</a:t>
            </a:r>
            <a:r>
              <a:rPr lang="zh-CN" altLang="en-US" sz="2400" dirty="0" smtClean="0">
                <a:latin typeface="微软雅黑" panose="020B0503020204020204" pitchFamily="34" charset="-122"/>
                <a:ea typeface="微软雅黑" panose="020B0503020204020204" pitchFamily="34" charset="-122"/>
              </a:rPr>
              <a:t>本是</a:t>
            </a:r>
            <a:r>
              <a:rPr lang="zh-CN" altLang="en-US" sz="2400" dirty="0">
                <a:latin typeface="微软雅黑" panose="020B0503020204020204" pitchFamily="34" charset="-122"/>
                <a:ea typeface="微软雅黑" panose="020B0503020204020204" pitchFamily="34" charset="-122"/>
              </a:rPr>
              <a:t>银行拥有的永久归银行支配使用的资金，代表着对商业银行的所有权</a:t>
            </a:r>
            <a:r>
              <a:rPr lang="zh-CN" altLang="en-US" sz="2400" dirty="0" smtClean="0">
                <a:latin typeface="微软雅黑" panose="020B0503020204020204" pitchFamily="34" charset="-122"/>
                <a:ea typeface="微软雅黑" panose="020B0503020204020204" pitchFamily="34" charset="-122"/>
              </a:rPr>
              <a:t>。</a:t>
            </a:r>
            <a:endParaRPr lang="zh-CN" altLang="en-US" sz="2400" dirty="0" smtClean="0">
              <a:latin typeface="微软雅黑" panose="020B0503020204020204" pitchFamily="34" charset="-122"/>
              <a:ea typeface="微软雅黑" panose="020B0503020204020204" pitchFamily="34" charset="-122"/>
            </a:endParaRPr>
          </a:p>
          <a:p>
            <a:pPr marL="0" indent="0">
              <a:lnSpc>
                <a:spcPct val="120000"/>
              </a:lnSpc>
              <a:buNone/>
            </a:pPr>
            <a:r>
              <a:rPr lang="zh-CN" altLang="en-US" sz="2400" dirty="0">
                <a:latin typeface="微软雅黑" panose="020B0503020204020204" pitchFamily="34" charset="-122"/>
                <a:ea typeface="微软雅黑" panose="020B0503020204020204" pitchFamily="34" charset="-122"/>
                <a:sym typeface="+mn-ea"/>
              </a:rPr>
              <a:t>◆由于商业银行是经营货币信用业务的金融企业，因而自由资本也就成为商业银行信贷资金来源的重要组成部分</a:t>
            </a:r>
            <a:r>
              <a:rPr lang="zh-CN" altLang="en-US" sz="2400" dirty="0" smtClean="0">
                <a:latin typeface="微软雅黑" panose="020B0503020204020204" pitchFamily="34" charset="-122"/>
                <a:ea typeface="微软雅黑" panose="020B0503020204020204" pitchFamily="34" charset="-122"/>
                <a:sym typeface="+mn-ea"/>
              </a:rPr>
              <a:t>。</a:t>
            </a:r>
            <a:endParaRPr lang="zh-CN" altLang="en-US" sz="2400" dirty="0" smtClean="0">
              <a:latin typeface="微软雅黑" panose="020B0503020204020204" pitchFamily="34" charset="-122"/>
              <a:ea typeface="微软雅黑" panose="020B0503020204020204" pitchFamily="34" charset="-122"/>
              <a:sym typeface="+mn-ea"/>
            </a:endParaRPr>
          </a:p>
          <a:p>
            <a:pPr marL="0" indent="0">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商业银行的自有资本主要包括：</a:t>
            </a:r>
            <a:endParaRPr lang="en-US" altLang="zh-CN" sz="2400" dirty="0" smtClean="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        1</a:t>
            </a:r>
            <a:r>
              <a:rPr lang="zh-CN" altLang="en-US" sz="2400" dirty="0" smtClean="0">
                <a:latin typeface="微软雅黑" panose="020B0503020204020204" pitchFamily="34" charset="-122"/>
                <a:ea typeface="微软雅黑" panose="020B0503020204020204" pitchFamily="34" charset="-122"/>
                <a:sym typeface="+mn-ea"/>
              </a:rPr>
              <a:t>、股本</a:t>
            </a:r>
            <a:r>
              <a:rPr lang="en-US" altLang="zh-CN" sz="2400" dirty="0" smtClean="0">
                <a:latin typeface="微软雅黑" panose="020B0503020204020204" pitchFamily="34" charset="-122"/>
                <a:ea typeface="微软雅黑" panose="020B0503020204020204" pitchFamily="34" charset="-122"/>
                <a:sym typeface="+mn-ea"/>
              </a:rPr>
              <a:t>   2</a:t>
            </a:r>
            <a:r>
              <a:rPr lang="zh-CN" altLang="en-US" sz="2400" dirty="0" smtClean="0">
                <a:latin typeface="微软雅黑" panose="020B0503020204020204" pitchFamily="34" charset="-122"/>
                <a:ea typeface="微软雅黑" panose="020B0503020204020204" pitchFamily="34" charset="-122"/>
                <a:sym typeface="+mn-ea"/>
              </a:rPr>
              <a:t>、资</a:t>
            </a:r>
            <a:r>
              <a:rPr lang="zh-CN" altLang="en-US" sz="2400" dirty="0">
                <a:latin typeface="微软雅黑" panose="020B0503020204020204" pitchFamily="34" charset="-122"/>
                <a:ea typeface="微软雅黑" panose="020B0503020204020204" pitchFamily="34" charset="-122"/>
                <a:sym typeface="+mn-ea"/>
              </a:rPr>
              <a:t>产盈</a:t>
            </a:r>
            <a:r>
              <a:rPr lang="zh-CN" altLang="en-US" sz="2400" dirty="0" smtClean="0">
                <a:latin typeface="微软雅黑" panose="020B0503020204020204" pitchFamily="34" charset="-122"/>
                <a:ea typeface="微软雅黑" panose="020B0503020204020204" pitchFamily="34" charset="-122"/>
                <a:sym typeface="+mn-ea"/>
              </a:rPr>
              <a:t>余  </a:t>
            </a:r>
            <a:r>
              <a:rPr lang="en-US" altLang="zh-CN" sz="2400" dirty="0" smtClean="0">
                <a:latin typeface="微软雅黑" panose="020B0503020204020204" pitchFamily="34" charset="-122"/>
                <a:ea typeface="微软雅黑" panose="020B0503020204020204" pitchFamily="34" charset="-122"/>
                <a:sym typeface="+mn-ea"/>
              </a:rPr>
              <a:t>3</a:t>
            </a:r>
            <a:r>
              <a:rPr lang="zh-CN" altLang="en-US" sz="2400" dirty="0" smtClean="0">
                <a:latin typeface="微软雅黑" panose="020B0503020204020204" pitchFamily="34" charset="-122"/>
                <a:ea typeface="微软雅黑" panose="020B0503020204020204" pitchFamily="34" charset="-122"/>
                <a:sym typeface="+mn-ea"/>
              </a:rPr>
              <a:t>、未</a:t>
            </a:r>
            <a:r>
              <a:rPr lang="zh-CN" altLang="en-US" sz="2400" dirty="0">
                <a:latin typeface="微软雅黑" panose="020B0503020204020204" pitchFamily="34" charset="-122"/>
                <a:ea typeface="微软雅黑" panose="020B0503020204020204" pitchFamily="34" charset="-122"/>
                <a:sym typeface="+mn-ea"/>
              </a:rPr>
              <a:t>分配利</a:t>
            </a:r>
            <a:r>
              <a:rPr lang="zh-CN" altLang="en-US" sz="2400" dirty="0" smtClean="0">
                <a:latin typeface="微软雅黑" panose="020B0503020204020204" pitchFamily="34" charset="-122"/>
                <a:ea typeface="微软雅黑" panose="020B0503020204020204" pitchFamily="34" charset="-122"/>
                <a:sym typeface="+mn-ea"/>
              </a:rPr>
              <a:t>润</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        4</a:t>
            </a:r>
            <a:r>
              <a:rPr lang="zh-CN" altLang="en-US" sz="2400" dirty="0" smtClean="0">
                <a:latin typeface="微软雅黑" panose="020B0503020204020204" pitchFamily="34" charset="-122"/>
                <a:ea typeface="微软雅黑" panose="020B0503020204020204" pitchFamily="34" charset="-122"/>
                <a:sym typeface="+mn-ea"/>
              </a:rPr>
              <a:t>、公</a:t>
            </a:r>
            <a:r>
              <a:rPr lang="zh-CN" altLang="en-US" sz="2400" dirty="0">
                <a:latin typeface="微软雅黑" panose="020B0503020204020204" pitchFamily="34" charset="-122"/>
                <a:ea typeface="微软雅黑" panose="020B0503020204020204" pitchFamily="34" charset="-122"/>
                <a:sym typeface="+mn-ea"/>
              </a:rPr>
              <a:t>积</a:t>
            </a:r>
            <a:r>
              <a:rPr lang="zh-CN" altLang="en-US" sz="2400" dirty="0" smtClean="0">
                <a:latin typeface="微软雅黑" panose="020B0503020204020204" pitchFamily="34" charset="-122"/>
                <a:ea typeface="微软雅黑" panose="020B0503020204020204" pitchFamily="34" charset="-122"/>
                <a:sym typeface="+mn-ea"/>
              </a:rPr>
              <a:t>金   </a:t>
            </a:r>
            <a:r>
              <a:rPr lang="en-US" altLang="zh-CN" sz="2400" dirty="0" smtClean="0">
                <a:latin typeface="微软雅黑" panose="020B0503020204020204" pitchFamily="34" charset="-122"/>
                <a:ea typeface="微软雅黑" panose="020B0503020204020204" pitchFamily="34" charset="-122"/>
                <a:sym typeface="+mn-ea"/>
              </a:rPr>
              <a:t>5</a:t>
            </a:r>
            <a:r>
              <a:rPr lang="zh-CN" altLang="en-US" sz="2400" dirty="0" smtClean="0">
                <a:latin typeface="微软雅黑" panose="020B0503020204020204" pitchFamily="34" charset="-122"/>
                <a:ea typeface="微软雅黑" panose="020B0503020204020204" pitchFamily="34" charset="-122"/>
                <a:sym typeface="+mn-ea"/>
              </a:rPr>
              <a:t>、风</a:t>
            </a:r>
            <a:r>
              <a:rPr lang="zh-CN" altLang="en-US" sz="2400" dirty="0">
                <a:latin typeface="微软雅黑" panose="020B0503020204020204" pitchFamily="34" charset="-122"/>
                <a:ea typeface="微软雅黑" panose="020B0503020204020204" pitchFamily="34" charset="-122"/>
                <a:sym typeface="+mn-ea"/>
              </a:rPr>
              <a:t>险准备</a:t>
            </a:r>
            <a:r>
              <a:rPr lang="zh-CN" altLang="en-US" sz="2400" dirty="0" smtClean="0">
                <a:latin typeface="微软雅黑" panose="020B0503020204020204" pitchFamily="34" charset="-122"/>
                <a:ea typeface="微软雅黑" panose="020B0503020204020204" pitchFamily="34" charset="-122"/>
                <a:sym typeface="+mn-ea"/>
              </a:rPr>
              <a:t>金</a:t>
            </a:r>
            <a:endParaRPr lang="zh-CN" altLang="en-US" sz="2400" dirty="0">
              <a:latin typeface="微软雅黑" panose="020B0503020204020204" pitchFamily="34" charset="-122"/>
              <a:ea typeface="微软雅黑" panose="020B0503020204020204" pitchFamily="34" charset="-122"/>
            </a:endParaRPr>
          </a:p>
          <a:p>
            <a:pPr marL="0" indent="0" algn="ctr">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20000"/>
              </a:lnSpc>
              <a:buNone/>
            </a:pPr>
            <a:endParaRPr lang="en-US" altLang="zh-CN" sz="2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2600" y="464820"/>
            <a:ext cx="7900670" cy="4213860"/>
          </a:xfrm>
        </p:spPr>
        <p:txBody>
          <a:bodyPr>
            <a:normAutofit lnSpcReduction="10000"/>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二、存款业</a:t>
            </a:r>
            <a:r>
              <a:rPr lang="zh-CN" altLang="en-US" sz="2400" dirty="0" smtClean="0">
                <a:latin typeface="微软雅黑" panose="020B0503020204020204" pitchFamily="34" charset="-122"/>
                <a:ea typeface="微软雅黑" panose="020B0503020204020204" pitchFamily="34" charset="-122"/>
              </a:rPr>
              <a:t>务</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存款业务（</a:t>
            </a:r>
            <a:r>
              <a:rPr lang="en-US" altLang="zh-CN" sz="2400" dirty="0">
                <a:latin typeface="微软雅黑" panose="020B0503020204020204" pitchFamily="34" charset="-122"/>
                <a:ea typeface="微软雅黑" panose="020B0503020204020204" pitchFamily="34" charset="-122"/>
              </a:rPr>
              <a:t>deposit</a:t>
            </a:r>
            <a:r>
              <a:rPr lang="zh-CN" altLang="zh-CN" sz="2400" dirty="0">
                <a:latin typeface="微软雅黑" panose="020B0503020204020204" pitchFamily="34" charset="-122"/>
                <a:ea typeface="微软雅黑" panose="020B0503020204020204" pitchFamily="34" charset="-122"/>
              </a:rPr>
              <a:t>）是商业银行对存款客户的一种负债，是负债业务的主要内容</a:t>
            </a:r>
            <a:r>
              <a:rPr lang="zh-CN" altLang="zh-CN" sz="2400" dirty="0" smtClean="0">
                <a:latin typeface="微软雅黑" panose="020B0503020204020204" pitchFamily="34" charset="-122"/>
                <a:ea typeface="微软雅黑" panose="020B0503020204020204" pitchFamily="34" charset="-122"/>
              </a:rPr>
              <a:t>。</a:t>
            </a:r>
            <a:endParaRPr lang="zh-CN"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（一）活期存款</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◆活期付款</a:t>
            </a:r>
            <a:r>
              <a:rPr lang="en-US" altLang="zh-CN" sz="2400" dirty="0">
                <a:latin typeface="微软雅黑" panose="020B0503020204020204" pitchFamily="34" charset="-122"/>
                <a:ea typeface="微软雅黑" panose="020B0503020204020204" pitchFamily="34" charset="-122"/>
                <a:sym typeface="+mn-ea"/>
              </a:rPr>
              <a:t>(demand deposit)</a:t>
            </a:r>
            <a:r>
              <a:rPr lang="zh-CN" altLang="en-US" sz="2400" dirty="0">
                <a:latin typeface="微软雅黑" panose="020B0503020204020204" pitchFamily="34" charset="-122"/>
                <a:ea typeface="微软雅黑" panose="020B0503020204020204" pitchFamily="34" charset="-122"/>
                <a:sym typeface="+mn-ea"/>
              </a:rPr>
              <a:t>是指不规定存款期限，客户可以随存随取，银行有义务随时兑付的存款，它是商业银行传统的存款业务</a:t>
            </a:r>
            <a:r>
              <a:rPr lang="zh-CN" altLang="en-US" sz="2400" dirty="0" smtClean="0">
                <a:latin typeface="微软雅黑" panose="020B0503020204020204" pitchFamily="34" charset="-122"/>
                <a:ea typeface="微软雅黑" panose="020B0503020204020204" pitchFamily="34" charset="-122"/>
                <a:sym typeface="+mn-ea"/>
              </a:rPr>
              <a:t>。</a:t>
            </a:r>
            <a:endParaRPr lang="zh-CN" altLang="en-US" sz="24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◆这种存款主要用于交易和支付用途的款项，支付时需使用银行规定的支票，因而又有支票账户存款之称。</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43865" y="501650"/>
            <a:ext cx="8255635" cy="4139565"/>
          </a:xfrm>
        </p:spPr>
        <p:txBody>
          <a:bodyPr>
            <a:normAutofit lnSpcReduction="10000"/>
          </a:bodyPr>
          <a:lstStyle/>
          <a:p>
            <a:pPr marL="0" indent="0" fontAlgn="auto">
              <a:lnSpc>
                <a:spcPct val="100000"/>
              </a:lnSpc>
              <a:buNone/>
            </a:pPr>
            <a:r>
              <a:rPr lang="zh-CN" altLang="en-US" sz="2400" dirty="0" smtClean="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二）定期存款</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定期存款</a:t>
            </a:r>
            <a:r>
              <a:rPr lang="en-US" altLang="zh-CN" sz="2400" dirty="0">
                <a:latin typeface="微软雅黑" panose="020B0503020204020204" pitchFamily="34" charset="-122"/>
                <a:ea typeface="微软雅黑" panose="020B0503020204020204" pitchFamily="34" charset="-122"/>
              </a:rPr>
              <a:t>(time deposit)</a:t>
            </a:r>
            <a:r>
              <a:rPr lang="zh-CN" altLang="en-US" sz="2400" dirty="0">
                <a:latin typeface="微软雅黑" panose="020B0503020204020204" pitchFamily="34" charset="-122"/>
                <a:ea typeface="微软雅黑" panose="020B0503020204020204" pitchFamily="34" charset="-122"/>
              </a:rPr>
              <a:t>是存款客户与银行事先约定期限，并支付较高利息的存款形式，这种存款要求到期才能支付本金和利息。</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三）储蓄存款</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储蓄存款（</a:t>
            </a:r>
            <a:r>
              <a:rPr lang="en-US" altLang="zh-CN" sz="2400" dirty="0">
                <a:latin typeface="微软雅黑" panose="020B0503020204020204" pitchFamily="34" charset="-122"/>
                <a:ea typeface="微软雅黑" panose="020B0503020204020204" pitchFamily="34" charset="-122"/>
                <a:sym typeface="+mn-ea"/>
              </a:rPr>
              <a:t>saving deposit</a:t>
            </a:r>
            <a:r>
              <a:rPr lang="zh-CN" altLang="en-US" sz="2400" dirty="0">
                <a:latin typeface="微软雅黑" panose="020B0503020204020204" pitchFamily="34" charset="-122"/>
                <a:ea typeface="微软雅黑" panose="020B0503020204020204" pitchFamily="34" charset="-122"/>
                <a:sym typeface="+mn-ea"/>
              </a:rPr>
              <a:t>）主要针对个人积蓄货币和取得利息收入而开办的一种存款形式</a:t>
            </a:r>
            <a:r>
              <a:rPr lang="zh-CN" altLang="en-US" sz="2400" dirty="0" smtClean="0">
                <a:latin typeface="微软雅黑" panose="020B0503020204020204" pitchFamily="34" charset="-122"/>
                <a:ea typeface="微软雅黑" panose="020B0503020204020204" pitchFamily="34" charset="-122"/>
                <a:sym typeface="+mn-ea"/>
              </a:rPr>
              <a:t>。</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储</a:t>
            </a:r>
            <a:r>
              <a:rPr lang="zh-CN" altLang="en-US" sz="2400" dirty="0">
                <a:latin typeface="微软雅黑" panose="020B0503020204020204" pitchFamily="34" charset="-122"/>
                <a:ea typeface="微软雅黑" panose="020B0503020204020204" pitchFamily="34" charset="-122"/>
                <a:sym typeface="+mn-ea"/>
              </a:rPr>
              <a:t>蓄存款可分为活期存款和定期存款，通常预先约定期限，期限越长利率水平越高，是个人投资获利的重要手</a:t>
            </a:r>
            <a:r>
              <a:rPr lang="zh-CN" altLang="en-US" sz="2400" dirty="0" smtClean="0">
                <a:latin typeface="微软雅黑" panose="020B0503020204020204" pitchFamily="34" charset="-122"/>
                <a:ea typeface="微软雅黑" panose="020B0503020204020204" pitchFamily="34" charset="-122"/>
                <a:sym typeface="+mn-ea"/>
              </a:rPr>
              <a:t>段。</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38151" y="247475"/>
            <a:ext cx="7924800" cy="5308803"/>
          </a:xfrm>
        </p:spPr>
        <p:txBody>
          <a:bodyPr>
            <a:normAutofit/>
          </a:bodyPr>
          <a:lstStyle/>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rPr>
              <a:t>三、其他负债业务</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en-US" sz="2200" dirty="0">
                <a:latin typeface="微软雅黑" panose="020B0503020204020204" pitchFamily="34" charset="-122"/>
                <a:ea typeface="微软雅黑" panose="020B0503020204020204" pitchFamily="34" charset="-122"/>
                <a:sym typeface="+mn-ea"/>
              </a:rPr>
              <a:t>一</a:t>
            </a:r>
            <a:r>
              <a:rPr lang="en-US" altLang="zh-CN" sz="2200" dirty="0">
                <a:latin typeface="微软雅黑" panose="020B0503020204020204" pitchFamily="34" charset="-122"/>
                <a:ea typeface="微软雅黑" panose="020B0503020204020204" pitchFamily="34" charset="-122"/>
                <a:sym typeface="+mn-ea"/>
              </a:rPr>
              <a:t>)</a:t>
            </a:r>
            <a:r>
              <a:rPr lang="zh-CN" altLang="en-US" sz="2200" dirty="0">
                <a:latin typeface="微软雅黑" panose="020B0503020204020204" pitchFamily="34" charset="-122"/>
                <a:ea typeface="微软雅黑" panose="020B0503020204020204" pitchFamily="34" charset="-122"/>
                <a:sym typeface="+mn-ea"/>
              </a:rPr>
              <a:t>向中央银行借款</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◆中央银行作为银行的银行，负有向商业银行贷款的责任</a:t>
            </a:r>
            <a:r>
              <a:rPr lang="zh-CN" altLang="en-US" sz="2200" dirty="0" smtClean="0">
                <a:latin typeface="微软雅黑" panose="020B0503020204020204" pitchFamily="34" charset="-122"/>
                <a:ea typeface="微软雅黑" panose="020B0503020204020204" pitchFamily="34" charset="-122"/>
                <a:sym typeface="+mn-ea"/>
              </a:rPr>
              <a:t>。</a:t>
            </a:r>
            <a:endParaRPr lang="zh-CN" altLang="en-US" sz="22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◆中央银行作为最后贷款人，一般通过向商业银行发放贷款或办理再贴现业务，来解决商业银行资金融通的需要，这就是商业银行向中央银行借款（</a:t>
            </a:r>
            <a:r>
              <a:rPr lang="en-US" altLang="zh-CN" sz="2200" dirty="0">
                <a:latin typeface="微软雅黑" panose="020B0503020204020204" pitchFamily="34" charset="-122"/>
                <a:ea typeface="微软雅黑" panose="020B0503020204020204" pitchFamily="34" charset="-122"/>
                <a:sym typeface="+mn-ea"/>
              </a:rPr>
              <a:t>central bank loan</a:t>
            </a:r>
            <a:r>
              <a:rPr lang="zh-CN" altLang="en-US" sz="2200" dirty="0">
                <a:latin typeface="微软雅黑" panose="020B0503020204020204" pitchFamily="34" charset="-122"/>
                <a:ea typeface="微软雅黑" panose="020B0503020204020204" pitchFamily="34" charset="-122"/>
                <a:sym typeface="+mn-ea"/>
              </a:rPr>
              <a:t>）。</a:t>
            </a:r>
            <a:endParaRPr lang="zh-CN" altLang="en-US"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（二）同业拆借</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◆同业拆</a:t>
            </a:r>
            <a:r>
              <a:rPr lang="zh-CN" altLang="en-US" sz="2200" dirty="0" smtClean="0">
                <a:latin typeface="微软雅黑" panose="020B0503020204020204" pitchFamily="34" charset="-122"/>
                <a:ea typeface="微软雅黑" panose="020B0503020204020204" pitchFamily="34" charset="-122"/>
                <a:sym typeface="+mn-ea"/>
              </a:rPr>
              <a:t>借是</a:t>
            </a:r>
            <a:r>
              <a:rPr lang="zh-CN" altLang="en-US" sz="2200" dirty="0">
                <a:latin typeface="微软雅黑" panose="020B0503020204020204" pitchFamily="34" charset="-122"/>
                <a:ea typeface="微软雅黑" panose="020B0503020204020204" pitchFamily="34" charset="-122"/>
                <a:sym typeface="+mn-ea"/>
              </a:rPr>
              <a:t>指商业银行之间以及商业银行与其他金融机构之间的短期资金融通</a:t>
            </a:r>
            <a:r>
              <a:rPr lang="zh-CN" altLang="en-US" sz="2200" dirty="0" smtClean="0">
                <a:latin typeface="微软雅黑" panose="020B0503020204020204" pitchFamily="34" charset="-122"/>
                <a:ea typeface="微软雅黑" panose="020B0503020204020204" pitchFamily="34" charset="-122"/>
                <a:sym typeface="+mn-ea"/>
              </a:rPr>
              <a:t>。</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◆商业银行向同业借款有以下几种形式：</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1.</a:t>
            </a:r>
            <a:r>
              <a:rPr lang="zh-CN" altLang="en-US" sz="2200" dirty="0">
                <a:latin typeface="微软雅黑" panose="020B0503020204020204" pitchFamily="34" charset="-122"/>
                <a:ea typeface="微软雅黑" panose="020B0503020204020204" pitchFamily="34" charset="-122"/>
                <a:sym typeface="+mn-ea"/>
              </a:rPr>
              <a:t>银行同业拆</a:t>
            </a:r>
            <a:r>
              <a:rPr lang="zh-CN" altLang="en-US" sz="2200" dirty="0" smtClean="0">
                <a:latin typeface="微软雅黑" panose="020B0503020204020204" pitchFamily="34" charset="-122"/>
                <a:ea typeface="微软雅黑" panose="020B0503020204020204" pitchFamily="34" charset="-122"/>
                <a:sym typeface="+mn-ea"/>
              </a:rPr>
              <a:t>借  </a:t>
            </a:r>
            <a:r>
              <a:rPr lang="en-US" altLang="zh-CN" sz="2200" dirty="0" smtClean="0">
                <a:latin typeface="微软雅黑" panose="020B0503020204020204" pitchFamily="34" charset="-122"/>
                <a:ea typeface="微软雅黑" panose="020B0503020204020204" pitchFamily="34" charset="-122"/>
                <a:sym typeface="+mn-ea"/>
              </a:rPr>
              <a:t>2</a:t>
            </a:r>
            <a:r>
              <a:rPr lang="en-US" altLang="zh-CN" sz="2200" dirty="0">
                <a:latin typeface="微软雅黑" panose="020B0503020204020204" pitchFamily="34" charset="-122"/>
                <a:ea typeface="微软雅黑" panose="020B0503020204020204" pitchFamily="34" charset="-122"/>
                <a:sym typeface="+mn-ea"/>
              </a:rPr>
              <a:t>.</a:t>
            </a:r>
            <a:r>
              <a:rPr lang="zh-CN" altLang="en-US" sz="2200" dirty="0">
                <a:latin typeface="微软雅黑" panose="020B0503020204020204" pitchFamily="34" charset="-122"/>
                <a:ea typeface="微软雅黑" panose="020B0503020204020204" pitchFamily="34" charset="-122"/>
                <a:sym typeface="+mn-ea"/>
              </a:rPr>
              <a:t>抵押借款 </a:t>
            </a:r>
            <a:r>
              <a:rPr lang="en-US" altLang="zh-CN" sz="2200" dirty="0">
                <a:latin typeface="微软雅黑" panose="020B0503020204020204" pitchFamily="34" charset="-122"/>
                <a:ea typeface="微软雅黑" panose="020B0503020204020204" pitchFamily="34" charset="-122"/>
                <a:sym typeface="+mn-ea"/>
              </a:rPr>
              <a:t>3.</a:t>
            </a:r>
            <a:r>
              <a:rPr lang="zh-CN" altLang="en-US" sz="2200" dirty="0">
                <a:latin typeface="微软雅黑" panose="020B0503020204020204" pitchFamily="34" charset="-122"/>
                <a:ea typeface="微软雅黑" panose="020B0503020204020204" pitchFamily="34" charset="-122"/>
                <a:sym typeface="+mn-ea"/>
              </a:rPr>
              <a:t>转贴现借</a:t>
            </a:r>
            <a:r>
              <a:rPr lang="zh-CN" altLang="en-US" sz="2200" dirty="0" smtClean="0">
                <a:latin typeface="微软雅黑" panose="020B0503020204020204" pitchFamily="34" charset="-122"/>
                <a:ea typeface="微软雅黑" panose="020B0503020204020204" pitchFamily="34" charset="-122"/>
                <a:sym typeface="+mn-ea"/>
              </a:rPr>
              <a:t>款  </a:t>
            </a:r>
            <a:r>
              <a:rPr lang="en-US" altLang="zh-CN" sz="2200" dirty="0" smtClean="0">
                <a:latin typeface="微软雅黑" panose="020B0503020204020204" pitchFamily="34" charset="-122"/>
                <a:ea typeface="微软雅黑" panose="020B0503020204020204" pitchFamily="34" charset="-122"/>
                <a:sym typeface="+mn-ea"/>
              </a:rPr>
              <a:t>4</a:t>
            </a:r>
            <a:r>
              <a:rPr lang="en-US" altLang="zh-CN" sz="2200" dirty="0">
                <a:latin typeface="微软雅黑" panose="020B0503020204020204" pitchFamily="34" charset="-122"/>
                <a:ea typeface="微软雅黑" panose="020B0503020204020204" pitchFamily="34" charset="-122"/>
                <a:sym typeface="+mn-ea"/>
              </a:rPr>
              <a:t>.</a:t>
            </a:r>
            <a:r>
              <a:rPr lang="zh-CN" altLang="en-US" sz="2200" dirty="0">
                <a:latin typeface="微软雅黑" panose="020B0503020204020204" pitchFamily="34" charset="-122"/>
                <a:ea typeface="微软雅黑" panose="020B0503020204020204" pitchFamily="34" charset="-122"/>
                <a:sym typeface="+mn-ea"/>
              </a:rPr>
              <a:t>回购协议</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89255" y="564515"/>
            <a:ext cx="8164830" cy="4948555"/>
          </a:xfrm>
        </p:spPr>
        <p:txBody>
          <a:bodyPr>
            <a:normAutofit/>
          </a:bodyPr>
          <a:lstStyle/>
          <a:p>
            <a:pPr marL="0" indent="0">
              <a:lnSpc>
                <a:spcPct val="120000"/>
              </a:lnSpc>
              <a:buNone/>
            </a:pPr>
            <a:r>
              <a:rPr lang="zh-CN" altLang="en-US" sz="2400" dirty="0">
                <a:latin typeface="微软雅黑" panose="020B0503020204020204" pitchFamily="34" charset="-122"/>
                <a:ea typeface="微软雅黑" panose="020B0503020204020204" pitchFamily="34" charset="-122"/>
              </a:rPr>
              <a:t>（三）发行资本债券</a:t>
            </a:r>
            <a:endParaRPr lang="zh-CN" altLang="en-US" sz="2400" dirty="0">
              <a:latin typeface="微软雅黑" panose="020B0503020204020204" pitchFamily="34" charset="-122"/>
              <a:ea typeface="微软雅黑" panose="020B0503020204020204" pitchFamily="34" charset="-122"/>
            </a:endParaRPr>
          </a:p>
          <a:p>
            <a:pPr marL="0" indent="0">
              <a:lnSpc>
                <a:spcPct val="120000"/>
              </a:lnSpc>
              <a:buNone/>
            </a:pPr>
            <a:r>
              <a:rPr lang="zh-CN" altLang="en-US" sz="2400" dirty="0">
                <a:latin typeface="微软雅黑" panose="020B0503020204020204" pitchFamily="34" charset="-122"/>
                <a:ea typeface="微软雅黑" panose="020B0503020204020204" pitchFamily="34" charset="-122"/>
              </a:rPr>
              <a:t>发行资本债券</a:t>
            </a:r>
            <a:r>
              <a:rPr lang="en-US" altLang="zh-CN" sz="2400" dirty="0">
                <a:latin typeface="微软雅黑" panose="020B0503020204020204" pitchFamily="34" charset="-122"/>
                <a:ea typeface="微软雅黑" panose="020B0503020204020204" pitchFamily="34" charset="-122"/>
              </a:rPr>
              <a:t>(financial bond)</a:t>
            </a:r>
            <a:r>
              <a:rPr lang="zh-CN" altLang="en-US" sz="2400" dirty="0">
                <a:latin typeface="微软雅黑" panose="020B0503020204020204" pitchFamily="34" charset="-122"/>
                <a:ea typeface="微软雅黑" panose="020B0503020204020204" pitchFamily="34" charset="-122"/>
              </a:rPr>
              <a:t>是银行向债权人发行的承诺到期还本、付息的债务证券。</a:t>
            </a:r>
            <a:endParaRPr lang="zh-CN" altLang="en-US" sz="2400" dirty="0">
              <a:latin typeface="微软雅黑" panose="020B0503020204020204" pitchFamily="34" charset="-122"/>
              <a:ea typeface="微软雅黑" panose="020B0503020204020204" pitchFamily="34" charset="-122"/>
            </a:endParaRPr>
          </a:p>
          <a:p>
            <a:pPr marL="0" indent="0">
              <a:lnSpc>
                <a:spcPct val="120000"/>
              </a:lnSpc>
              <a:buNone/>
            </a:pPr>
            <a:r>
              <a:rPr lang="zh-CN" altLang="en-US" sz="2400" dirty="0">
                <a:latin typeface="微软雅黑" panose="020B0503020204020204" pitchFamily="34" charset="-122"/>
                <a:ea typeface="微软雅黑" panose="020B0503020204020204" pitchFamily="34" charset="-122"/>
                <a:sym typeface="+mn-ea"/>
              </a:rPr>
              <a:t>（四）国际金融市场借款</a:t>
            </a:r>
            <a:endParaRPr lang="zh-CN" altLang="en-US" sz="2400" dirty="0">
              <a:latin typeface="微软雅黑" panose="020B0503020204020204" pitchFamily="34" charset="-122"/>
              <a:ea typeface="微软雅黑" panose="020B0503020204020204" pitchFamily="34" charset="-122"/>
            </a:endParaRPr>
          </a:p>
          <a:p>
            <a:pPr marL="0" indent="0">
              <a:lnSpc>
                <a:spcPct val="120000"/>
              </a:lnSpc>
              <a:buNone/>
            </a:pPr>
            <a:r>
              <a:rPr sz="2400" dirty="0">
                <a:latin typeface="微软雅黑" panose="020B0503020204020204" pitchFamily="34" charset="-122"/>
                <a:ea typeface="微软雅黑" panose="020B0503020204020204" pitchFamily="34" charset="-122"/>
                <a:sym typeface="+mn-ea"/>
              </a:rPr>
              <a:t> 国际金融市场借款(international financial market financing)是指商业银行为弥补资金来源的不足在国际市场上的借款。</a:t>
            </a:r>
            <a:endParaRPr sz="2400" dirty="0">
              <a:latin typeface="微软雅黑" panose="020B0503020204020204" pitchFamily="34" charset="-122"/>
              <a:ea typeface="微软雅黑" panose="020B0503020204020204" pitchFamily="34" charset="-122"/>
              <a:sym typeface="+mn-ea"/>
            </a:endParaRPr>
          </a:p>
          <a:p>
            <a:pPr marL="0" indent="0">
              <a:lnSpc>
                <a:spcPct val="12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09931" y="40932"/>
            <a:ext cx="8192678" cy="3478306"/>
          </a:xfrm>
        </p:spPr>
        <p:txBody>
          <a:bodyPr>
            <a:normAutofit/>
          </a:bodyPr>
          <a:lstStyle/>
          <a:p>
            <a:pPr>
              <a:lnSpc>
                <a:spcPct val="150000"/>
              </a:lnSpc>
            </a:pPr>
            <a:br>
              <a:rPr lang="en-US" altLang="zh-CN" sz="3200" dirty="0">
                <a:latin typeface="微软雅黑" panose="020B0503020204020204" pitchFamily="34" charset="-122"/>
                <a:ea typeface="微软雅黑" panose="020B0503020204020204" pitchFamily="34" charset="-122"/>
                <a:cs typeface="+mn-cs"/>
              </a:rPr>
            </a:br>
            <a:r>
              <a:rPr lang="zh-CN" altLang="en-US" sz="3200" dirty="0" smtClean="0">
                <a:latin typeface="微软雅黑" panose="020B0503020204020204" pitchFamily="34" charset="-122"/>
                <a:ea typeface="微软雅黑" panose="020B0503020204020204" pitchFamily="34" charset="-122"/>
                <a:cs typeface="+mn-cs"/>
              </a:rPr>
              <a:t>单元三：</a:t>
            </a:r>
            <a:r>
              <a:rPr lang="zh-CN" altLang="en-US" sz="3200" dirty="0">
                <a:latin typeface="微软雅黑" panose="020B0503020204020204" pitchFamily="34" charset="-122"/>
                <a:ea typeface="微软雅黑" panose="020B0503020204020204" pitchFamily="34" charset="-122"/>
              </a:rPr>
              <a:t>商业银行的资产业务</a:t>
            </a:r>
            <a:br>
              <a:rPr lang="en-US" altLang="zh-CN" sz="3200" dirty="0">
                <a:latin typeface="微软雅黑" panose="020B0503020204020204" pitchFamily="34" charset="-122"/>
                <a:ea typeface="微软雅黑" panose="020B0503020204020204" pitchFamily="34" charset="-122"/>
                <a:cs typeface="+mn-cs"/>
              </a:rPr>
            </a:br>
            <a:endParaRPr lang="en-US" altLang="zh-CN" sz="3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310462" y="926"/>
            <a:ext cx="6565026" cy="3478306"/>
          </a:xfrm>
        </p:spPr>
        <p:txBody>
          <a:bodyPr>
            <a:normAutofit/>
          </a:bodyPr>
          <a:lstStyle/>
          <a:p>
            <a:pPr algn="l">
              <a:lnSpc>
                <a:spcPct val="150000"/>
              </a:lnSpc>
            </a:pPr>
            <a:br>
              <a:rPr lang="en-US" altLang="zh-CN" sz="3200" dirty="0">
                <a:latin typeface="微软雅黑" panose="020B0503020204020204" pitchFamily="34" charset="-122"/>
                <a:ea typeface="微软雅黑" panose="020B0503020204020204" pitchFamily="34" charset="-122"/>
                <a:cs typeface="+mn-cs"/>
              </a:rPr>
            </a:br>
            <a:r>
              <a:rPr lang="zh-CN" altLang="en-US" sz="3200" dirty="0" smtClean="0">
                <a:latin typeface="微软雅黑" panose="020B0503020204020204" pitchFamily="34" charset="-122"/>
                <a:ea typeface="微软雅黑" panose="020B0503020204020204" pitchFamily="34" charset="-122"/>
                <a:cs typeface="+mn-cs"/>
              </a:rPr>
              <a:t>单</a:t>
            </a:r>
            <a:r>
              <a:rPr lang="zh-CN" altLang="en-US" sz="3200" dirty="0">
                <a:latin typeface="微软雅黑" panose="020B0503020204020204" pitchFamily="34" charset="-122"/>
                <a:ea typeface="微软雅黑" panose="020B0503020204020204" pitchFamily="34" charset="-122"/>
                <a:cs typeface="+mn-cs"/>
              </a:rPr>
              <a:t>元一</a:t>
            </a:r>
            <a:r>
              <a:rPr lang="zh-CN" altLang="en-US" sz="3200" dirty="0" smtClean="0">
                <a:latin typeface="微软雅黑" panose="020B0503020204020204" pitchFamily="34" charset="-122"/>
                <a:ea typeface="微软雅黑" panose="020B0503020204020204" pitchFamily="34" charset="-122"/>
                <a:cs typeface="+mn-cs"/>
              </a:rPr>
              <a:t>：</a:t>
            </a:r>
            <a:r>
              <a:rPr lang="zh-CN" altLang="en-US" sz="3200" dirty="0">
                <a:latin typeface="微软雅黑" panose="020B0503020204020204" pitchFamily="34" charset="-122"/>
                <a:ea typeface="微软雅黑" panose="020B0503020204020204" pitchFamily="34" charset="-122"/>
              </a:rPr>
              <a:t>商业银行概述</a:t>
            </a:r>
            <a:br>
              <a:rPr lang="en-US" altLang="zh-CN" sz="3200" dirty="0">
                <a:latin typeface="微软雅黑" panose="020B0503020204020204" pitchFamily="34" charset="-122"/>
                <a:ea typeface="微软雅黑" panose="020B0503020204020204" pitchFamily="34" charset="-122"/>
                <a:cs typeface="+mn-cs"/>
              </a:rPr>
            </a:br>
            <a:endParaRPr lang="zh-CN" altLang="en-US" sz="3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92760" y="661670"/>
            <a:ext cx="7957820" cy="4481830"/>
          </a:xfrm>
        </p:spPr>
        <p:txBody>
          <a:bodyPr>
            <a:normAutofit/>
          </a:bodyPr>
          <a:lstStyle/>
          <a:p>
            <a:pPr marL="0" indent="0">
              <a:lnSpc>
                <a:spcPct val="100000"/>
              </a:lnSpc>
              <a:buNone/>
            </a:pPr>
            <a:r>
              <a:rPr lang="zh-CN" altLang="en-US" sz="2400" dirty="0" smtClean="0">
                <a:latin typeface="微软雅黑" panose="020B0503020204020204" pitchFamily="34" charset="-122"/>
                <a:ea typeface="微软雅黑" panose="020B0503020204020204" pitchFamily="34" charset="-122"/>
              </a:rPr>
              <a:t>资产业务的内涵</a:t>
            </a:r>
            <a:endParaRPr lang="en-US" altLang="zh-CN" sz="2400" dirty="0" smtClean="0">
              <a:latin typeface="微软雅黑" panose="020B0503020204020204" pitchFamily="34" charset="-122"/>
              <a:ea typeface="微软雅黑" panose="020B0503020204020204" pitchFamily="34" charset="-122"/>
            </a:endParaRPr>
          </a:p>
          <a:p>
            <a:pPr marL="0" lvl="1" indent="0">
              <a:lnSpc>
                <a:spcPct val="100000"/>
              </a:lnSpc>
              <a:spcBef>
                <a:spcPts val="1000"/>
              </a:spcBef>
              <a:buNone/>
            </a:pPr>
            <a:r>
              <a:rPr lang="zh-CN" altLang="en-US" sz="2400" dirty="0">
                <a:latin typeface="微软雅黑" panose="020B0503020204020204" pitchFamily="34" charset="-122"/>
                <a:ea typeface="微软雅黑" panose="020B0503020204020204" pitchFamily="34" charset="-122"/>
              </a:rPr>
              <a:t>◆</a:t>
            </a:r>
            <a:r>
              <a:rPr sz="2400" dirty="0">
                <a:latin typeface="微软雅黑" panose="020B0503020204020204" pitchFamily="34" charset="-122"/>
                <a:ea typeface="微软雅黑" panose="020B0503020204020204" pitchFamily="34" charset="-122"/>
              </a:rPr>
              <a:t>资产业务(asset business)是商业银行将通过负债业务所形成的货币资金加以运用的业务，是商业银行获得收益的主要途径。</a:t>
            </a:r>
            <a:endParaRPr sz="2400" dirty="0">
              <a:latin typeface="微软雅黑" panose="020B0503020204020204" pitchFamily="34" charset="-122"/>
              <a:ea typeface="微软雅黑" panose="020B0503020204020204" pitchFamily="34" charset="-122"/>
            </a:endParaRPr>
          </a:p>
          <a:p>
            <a:pPr marL="0" lvl="1" indent="0">
              <a:lnSpc>
                <a:spcPct val="100000"/>
              </a:lnSpc>
              <a:spcBef>
                <a:spcPts val="1000"/>
              </a:spcBef>
              <a:buNone/>
            </a:pPr>
            <a:r>
              <a:rPr lang="zh-CN" altLang="en-US" dirty="0">
                <a:latin typeface="微软雅黑" panose="020B0503020204020204" pitchFamily="34" charset="-122"/>
                <a:ea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sym typeface="+mn-ea"/>
              </a:rPr>
              <a:t>商</a:t>
            </a:r>
            <a:r>
              <a:rPr lang="zh-CN" altLang="en-US" dirty="0">
                <a:latin typeface="微软雅黑" panose="020B0503020204020204" pitchFamily="34" charset="-122"/>
                <a:ea typeface="微软雅黑" panose="020B0503020204020204" pitchFamily="34" charset="-122"/>
                <a:sym typeface="+mn-ea"/>
              </a:rPr>
              <a:t>业银行的资产业</a:t>
            </a:r>
            <a:r>
              <a:rPr lang="zh-CN" altLang="en-US" dirty="0" smtClean="0">
                <a:latin typeface="微软雅黑" panose="020B0503020204020204" pitchFamily="34" charset="-122"/>
                <a:ea typeface="微软雅黑" panose="020B0503020204020204" pitchFamily="34" charset="-122"/>
                <a:sym typeface="+mn-ea"/>
              </a:rPr>
              <a:t>务：</a:t>
            </a:r>
            <a:r>
              <a:rPr lang="zh-CN" altLang="en-US" dirty="0">
                <a:latin typeface="微软雅黑" panose="020B0503020204020204" pitchFamily="34" charset="-122"/>
                <a:ea typeface="微软雅黑" panose="020B0503020204020204" pitchFamily="34" charset="-122"/>
                <a:sym typeface="+mn-ea"/>
              </a:rPr>
              <a:t>现金资产、票据业务、贷款业务和证券投资业务 。</a:t>
            </a:r>
            <a:endParaRPr lang="zh-CN" altLang="en-US" dirty="0">
              <a:latin typeface="微软雅黑" panose="020B0503020204020204" pitchFamily="34" charset="-122"/>
              <a:ea typeface="微软雅黑" panose="020B0503020204020204" pitchFamily="34" charset="-122"/>
            </a:endParaRPr>
          </a:p>
          <a:p>
            <a:pPr marL="0" lvl="1" indent="0">
              <a:lnSpc>
                <a:spcPct val="100000"/>
              </a:lnSpc>
              <a:spcBef>
                <a:spcPts val="1000"/>
              </a:spcBef>
              <a:buNone/>
            </a:pPr>
            <a:endParaRPr lang="zh-CN" altLang="en-US" sz="2400" dirty="0">
              <a:latin typeface="微软雅黑" panose="020B0503020204020204" pitchFamily="34" charset="-122"/>
              <a:ea typeface="微软雅黑" panose="020B0503020204020204" pitchFamily="34" charset="-122"/>
            </a:endParaRPr>
          </a:p>
          <a:p>
            <a:pPr marL="0" indent="0">
              <a:buNone/>
            </a:pPr>
            <a:endParaRPr lang="zh-CN" alt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08562" y="447472"/>
            <a:ext cx="8232561" cy="4696028"/>
          </a:xfrm>
        </p:spPr>
        <p:txBody>
          <a:bodyPr>
            <a:normAutofit/>
          </a:bodyPr>
          <a:lstStyle/>
          <a:p>
            <a:pPr marL="0" indent="0">
              <a:lnSpc>
                <a:spcPct val="100000"/>
              </a:lnSpc>
              <a:buNone/>
            </a:pPr>
            <a:r>
              <a:rPr lang="zh-CN" altLang="en-US" sz="2400" dirty="0">
                <a:latin typeface="微软雅黑" panose="020B0503020204020204" pitchFamily="34" charset="-122"/>
                <a:ea typeface="微软雅黑" panose="020B0503020204020204" pitchFamily="34" charset="-122"/>
              </a:rPr>
              <a:t> 一、现金资产</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rPr>
              <a:t>◆</a:t>
            </a:r>
            <a:r>
              <a:rPr sz="2400" dirty="0">
                <a:latin typeface="微软雅黑" panose="020B0503020204020204" pitchFamily="34" charset="-122"/>
                <a:ea typeface="微软雅黑" panose="020B0503020204020204" pitchFamily="34" charset="-122"/>
              </a:rPr>
              <a:t>现金资产(cash asset）是指银行持有的库存现金以及与现金等同的可随时用于支付的银行资产，是商业银行资产中最具流动性的部分。</a:t>
            </a:r>
            <a:endParaRPr sz="2400" dirty="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sym typeface="+mn-ea"/>
              </a:rPr>
              <a:t>◆</a:t>
            </a:r>
            <a:r>
              <a:rPr lang="zh-CN" altLang="en-US" sz="2400" dirty="0" smtClean="0">
                <a:latin typeface="微软雅黑" panose="020B0503020204020204" pitchFamily="34" charset="-122"/>
                <a:ea typeface="微软雅黑" panose="020B0503020204020204" pitchFamily="34" charset="-122"/>
                <a:sym typeface="+mn-ea"/>
              </a:rPr>
              <a:t>它</a:t>
            </a:r>
            <a:r>
              <a:rPr lang="zh-CN" altLang="en-US" sz="2400" dirty="0">
                <a:latin typeface="微软雅黑" panose="020B0503020204020204" pitchFamily="34" charset="-122"/>
                <a:ea typeface="微软雅黑" panose="020B0503020204020204" pitchFamily="34" charset="-122"/>
                <a:sym typeface="+mn-ea"/>
              </a:rPr>
              <a:t>主要包括：</a:t>
            </a:r>
            <a:endParaRPr lang="en-US" altLang="zh-CN" sz="2400" dirty="0" smtClean="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    1</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库存现金</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    2</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在中央银行的存款</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    3</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同业存款</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    4</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在途资金</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38024" y="247896"/>
            <a:ext cx="7924800" cy="4993598"/>
          </a:xfrm>
        </p:spPr>
        <p:txBody>
          <a:bodyPr>
            <a:normAutofit/>
          </a:bodyPr>
          <a:lstStyle/>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rPr>
              <a:t>二、放款业务</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rPr>
              <a:t>◆</a:t>
            </a:r>
            <a:r>
              <a:rPr sz="2200" dirty="0">
                <a:latin typeface="微软雅黑" panose="020B0503020204020204" pitchFamily="34" charset="-122"/>
                <a:ea typeface="微软雅黑" panose="020B0503020204020204" pitchFamily="34" charset="-122"/>
              </a:rPr>
              <a:t>放款(loan)又称贷款，是指银行将其所吸收的资金，按一定的利率贷放给客户，并约期归还的业务。</a:t>
            </a:r>
            <a:endParaRPr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a:t>
            </a:r>
            <a:r>
              <a:rPr lang="zh-CN" altLang="en-US" sz="2200" dirty="0" smtClean="0">
                <a:latin typeface="微软雅黑" panose="020B0503020204020204" pitchFamily="34" charset="-122"/>
                <a:ea typeface="微软雅黑" panose="020B0503020204020204" pitchFamily="34" charset="-122"/>
                <a:sym typeface="+mn-ea"/>
              </a:rPr>
              <a:t>放款业务分类</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smtClean="0">
                <a:latin typeface="微软雅黑" panose="020B0503020204020204" pitchFamily="34" charset="-122"/>
                <a:ea typeface="微软雅黑" panose="020B0503020204020204" pitchFamily="34" charset="-122"/>
                <a:sym typeface="+mn-ea"/>
              </a:rPr>
              <a:t>（一</a:t>
            </a:r>
            <a:r>
              <a:rPr lang="zh-CN" altLang="en-US" sz="2200" dirty="0">
                <a:latin typeface="微软雅黑" panose="020B0503020204020204" pitchFamily="34" charset="-122"/>
                <a:ea typeface="微软雅黑" panose="020B0503020204020204" pitchFamily="34" charset="-122"/>
                <a:sym typeface="+mn-ea"/>
              </a:rPr>
              <a:t>）按照贷款的保证程度可以分为担保贷款和信用贷</a:t>
            </a:r>
            <a:r>
              <a:rPr lang="zh-CN" altLang="en-US" sz="2200" dirty="0" smtClean="0">
                <a:latin typeface="微软雅黑" panose="020B0503020204020204" pitchFamily="34" charset="-122"/>
                <a:ea typeface="微软雅黑" panose="020B0503020204020204" pitchFamily="34" charset="-122"/>
                <a:sym typeface="+mn-ea"/>
              </a:rPr>
              <a:t>款</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（二）按贷款用途可以分为工商业贷款、不动产贷款、消费者贷款、投资贷款</a:t>
            </a:r>
            <a:endParaRPr lang="zh-CN" altLang="en-US"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（三）按贷款的偿还方式可以分为一次还清贷款和分期偿还贷款</a:t>
            </a:r>
            <a:endParaRPr lang="zh-CN" altLang="en-US"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（四）按我国商业银行传统体制和传统习惯设置的贷款种类有流动资金贷款、固定资金贷款、外汇贷款</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73075" y="324485"/>
            <a:ext cx="8201660" cy="4747895"/>
          </a:xfrm>
        </p:spPr>
        <p:txBody>
          <a:bodyPr>
            <a:normAutofit/>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三、证券投资业务</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◆证券投资业务</a:t>
            </a:r>
            <a:r>
              <a:rPr lang="en-US" altLang="zh-CN" sz="2400" dirty="0">
                <a:latin typeface="微软雅黑" panose="020B0503020204020204" pitchFamily="34" charset="-122"/>
                <a:ea typeface="微软雅黑" panose="020B0503020204020204" pitchFamily="34" charset="-122"/>
              </a:rPr>
              <a:t>(securities investment)</a:t>
            </a:r>
            <a:r>
              <a:rPr lang="zh-CN" altLang="en-US" sz="2400" dirty="0">
                <a:latin typeface="微软雅黑" panose="020B0503020204020204" pitchFamily="34" charset="-122"/>
                <a:ea typeface="微软雅黑" panose="020B0503020204020204" pitchFamily="34" charset="-122"/>
              </a:rPr>
              <a:t>是指商业银行以其资金在公开市场上购买有价证券或者投资于其他实物资本的活动</a:t>
            </a:r>
            <a:r>
              <a:rPr lang="zh-CN" altLang="en-US" sz="2400" dirty="0" smtClean="0">
                <a:latin typeface="微软雅黑" panose="020B0503020204020204" pitchFamily="34" charset="-122"/>
                <a:ea typeface="微软雅黑" panose="020B0503020204020204" pitchFamily="34" charset="-122"/>
              </a:rPr>
              <a:t>。</a:t>
            </a:r>
            <a:endParaRPr lang="zh-CN" altLang="en-US"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◆商业银行的证券投资是为了增加收入和增强资产的流动性，或为取得企业的控股权而进行的资产业务活动。</a:t>
            </a:r>
            <a:endParaRPr lang="zh-CN" altLang="en-US"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四、贴现业务</a:t>
            </a:r>
            <a:endParaRPr lang="zh-CN" altLang="en-US"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贴现</a:t>
            </a:r>
            <a:r>
              <a:rPr lang="en-US" altLang="zh-CN" sz="2400" dirty="0" smtClean="0">
                <a:latin typeface="微软雅黑" panose="020B0503020204020204" pitchFamily="34" charset="-122"/>
                <a:ea typeface="微软雅黑" panose="020B0503020204020204" pitchFamily="34" charset="-122"/>
                <a:sym typeface="+mn-ea"/>
              </a:rPr>
              <a:t>(discount)</a:t>
            </a:r>
            <a:r>
              <a:rPr lang="zh-CN" altLang="en-US" sz="2400" dirty="0" smtClean="0">
                <a:latin typeface="微软雅黑" panose="020B0503020204020204" pitchFamily="34" charset="-122"/>
                <a:ea typeface="微软雅黑" panose="020B0503020204020204" pitchFamily="34" charset="-122"/>
                <a:sym typeface="+mn-ea"/>
              </a:rPr>
              <a:t>是指票据持有人在需要资金时，将其所持有的未到期的票据转让给银行，银行在扣除从贴现日起至票据到期日止的利息以后，将余额以现款付给客户，或转入其活期账户的业务。</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36213" y="190480"/>
            <a:ext cx="7871012" cy="3478306"/>
          </a:xfrm>
        </p:spPr>
        <p:txBody>
          <a:bodyPr>
            <a:normAutofit/>
          </a:bodyPr>
          <a:lstStyle/>
          <a:p>
            <a:pPr>
              <a:lnSpc>
                <a:spcPct val="150000"/>
              </a:lnSpc>
            </a:pPr>
            <a:br>
              <a:rPr lang="en-US" altLang="zh-CN" sz="3200" dirty="0">
                <a:latin typeface="微软雅黑" panose="020B0503020204020204" pitchFamily="34" charset="-122"/>
                <a:ea typeface="微软雅黑" panose="020B0503020204020204" pitchFamily="34" charset="-122"/>
                <a:cs typeface="+mn-cs"/>
              </a:rPr>
            </a:br>
            <a:r>
              <a:rPr lang="zh-CN" altLang="en-US" sz="3200" dirty="0" smtClean="0">
                <a:latin typeface="微软雅黑" panose="020B0503020204020204" pitchFamily="34" charset="-122"/>
                <a:ea typeface="微软雅黑" panose="020B0503020204020204" pitchFamily="34" charset="-122"/>
                <a:cs typeface="+mn-cs"/>
              </a:rPr>
              <a:t>单元四：</a:t>
            </a:r>
            <a:r>
              <a:rPr lang="zh-CN" altLang="en-US" sz="3200" dirty="0">
                <a:latin typeface="微软雅黑" panose="020B0503020204020204" pitchFamily="34" charset="-122"/>
                <a:ea typeface="微软雅黑" panose="020B0503020204020204" pitchFamily="34" charset="-122"/>
              </a:rPr>
              <a:t>商业银行的中间业务</a:t>
            </a:r>
            <a:br>
              <a:rPr lang="en-US" altLang="zh-CN" sz="3200" dirty="0">
                <a:latin typeface="微软雅黑" panose="020B0503020204020204" pitchFamily="34" charset="-122"/>
                <a:ea typeface="微软雅黑" panose="020B0503020204020204" pitchFamily="34" charset="-122"/>
                <a:cs typeface="+mn-cs"/>
              </a:rPr>
            </a:br>
            <a:endParaRPr lang="en-US" altLang="zh-CN" sz="3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93395" y="515620"/>
            <a:ext cx="8017510" cy="4481830"/>
          </a:xfrm>
        </p:spPr>
        <p:txBody>
          <a:bodyPr>
            <a:normAutofit/>
          </a:bodyPr>
          <a:lstStyle/>
          <a:p>
            <a:pPr marL="0" indent="0" fontAlgn="auto">
              <a:lnSpc>
                <a:spcPct val="100000"/>
              </a:lnSpc>
              <a:buNone/>
            </a:pPr>
            <a:r>
              <a:rPr lang="zh-CN" altLang="en-US" sz="2400" dirty="0" smtClean="0">
                <a:latin typeface="微软雅黑" panose="020B0503020204020204" pitchFamily="34" charset="-122"/>
                <a:ea typeface="微软雅黑" panose="020B0503020204020204" pitchFamily="34" charset="-122"/>
              </a:rPr>
              <a:t>中间业务的内涵</a:t>
            </a:r>
            <a:endParaRPr lang="en-US" altLang="zh-CN" sz="2400" dirty="0" smtClean="0">
              <a:latin typeface="微软雅黑" panose="020B0503020204020204" pitchFamily="34" charset="-122"/>
              <a:ea typeface="微软雅黑" panose="020B0503020204020204" pitchFamily="34" charset="-122"/>
            </a:endParaRPr>
          </a:p>
          <a:p>
            <a:pPr marL="0" lvl="1" indent="0" fontAlgn="auto">
              <a:lnSpc>
                <a:spcPct val="100000"/>
              </a:lnSpc>
              <a:spcBef>
                <a:spcPts val="1000"/>
              </a:spcBef>
              <a:buNone/>
            </a:pPr>
            <a:r>
              <a:rPr lang="zh-CN" altLang="en-US" sz="2400" dirty="0" smtClean="0">
                <a:latin typeface="微软雅黑" panose="020B0503020204020204" pitchFamily="34" charset="-122"/>
                <a:ea typeface="微软雅黑" panose="020B0503020204020204" pitchFamily="34" charset="-122"/>
              </a:rPr>
              <a:t>◆</a:t>
            </a:r>
            <a:r>
              <a:rPr altLang="zh-CN" sz="2400" dirty="0">
                <a:latin typeface="微软雅黑" panose="020B0503020204020204" pitchFamily="34" charset="-122"/>
                <a:ea typeface="微软雅黑" panose="020B0503020204020204" pitchFamily="34" charset="-122"/>
              </a:rPr>
              <a:t> 中间业务(middleman business)是指不构成商业银行表内资产、表内负债，形成银行非利息收入的业务。也就是银行不运用或较少运用自己的资财，以中间人的身份代替客户办理收付和其他委托事项，提供各类金融服务并收取手续费的业务。</a:t>
            </a:r>
            <a:endParaRPr altLang="zh-CN" sz="2400" dirty="0">
              <a:latin typeface="微软雅黑" panose="020B0503020204020204" pitchFamily="34" charset="-122"/>
              <a:ea typeface="微软雅黑" panose="020B0503020204020204" pitchFamily="34" charset="-122"/>
            </a:endParaRPr>
          </a:p>
          <a:p>
            <a:pPr marL="0" lvl="1" indent="0" fontAlgn="auto">
              <a:lnSpc>
                <a:spcPct val="100000"/>
              </a:lnSpc>
              <a:spcBef>
                <a:spcPts val="1000"/>
              </a:spcBef>
              <a:buNone/>
            </a:pPr>
            <a:r>
              <a:rPr lang="zh-CN" altLang="en-US" dirty="0" smtClean="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中间业务种类繁多，传统的中间业务包括汇兑结算、票据承兑、代理收付、代客理财、信托租赁以及国际业务中的信用证、代客买卖外汇等。</a:t>
            </a:r>
            <a:endParaRPr lang="zh-CN" altLang="zh-CN" dirty="0">
              <a:latin typeface="微软雅黑" panose="020B0503020204020204" pitchFamily="34" charset="-122"/>
              <a:ea typeface="微软雅黑" panose="020B0503020204020204" pitchFamily="34" charset="-122"/>
            </a:endParaRPr>
          </a:p>
          <a:p>
            <a:pPr marL="0" lvl="1" indent="0" fontAlgn="auto">
              <a:lnSpc>
                <a:spcPct val="100000"/>
              </a:lnSpc>
              <a:spcBef>
                <a:spcPts val="1000"/>
              </a:spcBef>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8017" y="395621"/>
            <a:ext cx="8154740" cy="4747879"/>
          </a:xfrm>
        </p:spPr>
        <p:txBody>
          <a:bodyPr>
            <a:normAutofit fontScale="90000"/>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一、结算业</a:t>
            </a:r>
            <a:r>
              <a:rPr lang="zh-CN" altLang="en-US" sz="2400" dirty="0" smtClean="0">
                <a:latin typeface="微软雅黑" panose="020B0503020204020204" pitchFamily="34" charset="-122"/>
                <a:ea typeface="微软雅黑" panose="020B0503020204020204" pitchFamily="34" charset="-122"/>
              </a:rPr>
              <a:t>务</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◆结算业务</a:t>
            </a:r>
            <a:r>
              <a:rPr lang="en-US" altLang="zh-CN" sz="2400" dirty="0">
                <a:latin typeface="微软雅黑" panose="020B0503020204020204" pitchFamily="34" charset="-122"/>
                <a:ea typeface="微软雅黑" panose="020B0503020204020204" pitchFamily="34" charset="-122"/>
              </a:rPr>
              <a:t>(settlement)</a:t>
            </a:r>
            <a:r>
              <a:rPr lang="zh-CN" altLang="en-US" sz="2400" dirty="0">
                <a:latin typeface="微软雅黑" panose="020B0503020204020204" pitchFamily="34" charset="-122"/>
                <a:ea typeface="微软雅黑" panose="020B0503020204020204" pitchFamily="34" charset="-122"/>
              </a:rPr>
              <a:t>是指商业银行通过提供结算工具，如本票、汇票、支票等，为收付双方完成货币收付、划账行为的业务</a:t>
            </a:r>
            <a:r>
              <a:rPr lang="zh-CN" altLang="en-US" sz="2400" dirty="0" smtClean="0">
                <a:latin typeface="微软雅黑" panose="020B0503020204020204" pitchFamily="34" charset="-122"/>
                <a:ea typeface="微软雅黑" panose="020B0503020204020204" pitchFamily="34" charset="-122"/>
              </a:rPr>
              <a:t>。</a:t>
            </a:r>
            <a:endParaRPr lang="zh-CN" altLang="en-US"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我国现行的信用支付工具和结算方式主要有银行汇票、商业汇票、银行本票、支票、汇兑、委托收款、托收承付等。</a:t>
            </a:r>
            <a:endParaRPr lang="zh-CN" altLang="en-US"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二</a:t>
            </a:r>
            <a:r>
              <a:rPr lang="zh-CN" altLang="en-US" sz="2400" dirty="0" smtClean="0">
                <a:latin typeface="微软雅黑" panose="020B0503020204020204" pitchFamily="34" charset="-122"/>
                <a:ea typeface="微软雅黑" panose="020B0503020204020204" pitchFamily="34" charset="-122"/>
                <a:sym typeface="+mn-ea"/>
              </a:rPr>
              <a:t>、委</a:t>
            </a:r>
            <a:r>
              <a:rPr lang="zh-CN" altLang="en-US" sz="2400" dirty="0">
                <a:latin typeface="微软雅黑" panose="020B0503020204020204" pitchFamily="34" charset="-122"/>
                <a:ea typeface="微软雅黑" panose="020B0503020204020204" pitchFamily="34" charset="-122"/>
                <a:sym typeface="+mn-ea"/>
              </a:rPr>
              <a:t>托代理业</a:t>
            </a:r>
            <a:r>
              <a:rPr lang="zh-CN" altLang="en-US" sz="2400" dirty="0" smtClean="0">
                <a:latin typeface="微软雅黑" panose="020B0503020204020204" pitchFamily="34" charset="-122"/>
                <a:ea typeface="微软雅黑" panose="020B0503020204020204" pitchFamily="34" charset="-122"/>
                <a:sym typeface="+mn-ea"/>
              </a:rPr>
              <a:t>务</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◆委托代理收务</a:t>
            </a:r>
            <a:r>
              <a:rPr lang="en-US" altLang="zh-CN" sz="2400" dirty="0">
                <a:latin typeface="微软雅黑" panose="020B0503020204020204" pitchFamily="34" charset="-122"/>
                <a:ea typeface="微软雅黑" panose="020B0503020204020204" pitchFamily="34" charset="-122"/>
                <a:sym typeface="+mn-ea"/>
              </a:rPr>
              <a:t>(proxy)</a:t>
            </a:r>
            <a:r>
              <a:rPr lang="zh-CN" altLang="en-US" sz="2400" dirty="0">
                <a:latin typeface="微软雅黑" panose="020B0503020204020204" pitchFamily="34" charset="-122"/>
                <a:ea typeface="微软雅黑" panose="020B0503020204020204" pitchFamily="34" charset="-122"/>
                <a:sym typeface="+mn-ea"/>
              </a:rPr>
              <a:t>是指商业银行接受单位或个人的委托，以代理人的身份代表委托人办理一些经双方议定的经济事项的业务</a:t>
            </a:r>
            <a:r>
              <a:rPr lang="zh-CN" altLang="en-US" sz="2400" dirty="0" smtClean="0">
                <a:latin typeface="微软雅黑" panose="020B0503020204020204" pitchFamily="34" charset="-122"/>
                <a:ea typeface="微软雅黑" panose="020B0503020204020204" pitchFamily="34" charset="-122"/>
                <a:sym typeface="+mn-ea"/>
              </a:rPr>
              <a:t>。</a:t>
            </a:r>
            <a:endParaRPr lang="zh-CN" altLang="en-US" sz="24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◆分</a:t>
            </a:r>
            <a:r>
              <a:rPr lang="zh-CN" altLang="en-US" sz="2400" dirty="0" smtClean="0">
                <a:latin typeface="微软雅黑" panose="020B0503020204020204" pitchFamily="34" charset="-122"/>
                <a:ea typeface="微软雅黑" panose="020B0503020204020204" pitchFamily="34" charset="-122"/>
                <a:sym typeface="+mn-ea"/>
              </a:rPr>
              <a:t>类：</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        1</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代理收付款业</a:t>
            </a:r>
            <a:r>
              <a:rPr lang="zh-CN" altLang="en-US" sz="2400" dirty="0" smtClean="0">
                <a:latin typeface="微软雅黑" panose="020B0503020204020204" pitchFamily="34" charset="-122"/>
                <a:ea typeface="微软雅黑" panose="020B0503020204020204" pitchFamily="34" charset="-122"/>
                <a:sym typeface="+mn-ea"/>
              </a:rPr>
              <a:t>务  </a:t>
            </a:r>
            <a:r>
              <a:rPr lang="en-US" altLang="zh-CN" sz="2400" dirty="0" smtClean="0">
                <a:latin typeface="微软雅黑" panose="020B0503020204020204" pitchFamily="34" charset="-122"/>
                <a:ea typeface="微软雅黑" panose="020B0503020204020204" pitchFamily="34" charset="-122"/>
                <a:sym typeface="+mn-ea"/>
              </a:rPr>
              <a:t>2</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代理融通业</a:t>
            </a:r>
            <a:r>
              <a:rPr lang="zh-CN" altLang="en-US" sz="2400" dirty="0" smtClean="0">
                <a:latin typeface="微软雅黑" panose="020B0503020204020204" pitchFamily="34" charset="-122"/>
                <a:ea typeface="微软雅黑" panose="020B0503020204020204" pitchFamily="34" charset="-122"/>
                <a:sym typeface="+mn-ea"/>
              </a:rPr>
              <a:t>务  </a:t>
            </a:r>
            <a:r>
              <a:rPr lang="en-US" altLang="zh-CN" sz="2400" dirty="0" smtClean="0">
                <a:latin typeface="微软雅黑" panose="020B0503020204020204" pitchFamily="34" charset="-122"/>
                <a:ea typeface="微软雅黑" panose="020B0503020204020204" pitchFamily="34" charset="-122"/>
                <a:sym typeface="+mn-ea"/>
              </a:rPr>
              <a:t>3</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其他代理业务</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4393" y="451609"/>
            <a:ext cx="8135285" cy="4903657"/>
          </a:xfrm>
        </p:spPr>
        <p:txBody>
          <a:bodyPr>
            <a:normAutofit fontScale="90000" lnSpcReduction="10000"/>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三、银行卡业</a:t>
            </a:r>
            <a:r>
              <a:rPr lang="zh-CN" altLang="en-US" sz="2400" dirty="0" smtClean="0">
                <a:latin typeface="微软雅黑" panose="020B0503020204020204" pitchFamily="34" charset="-122"/>
                <a:ea typeface="微软雅黑" panose="020B0503020204020204" pitchFamily="34" charset="-122"/>
              </a:rPr>
              <a:t>务</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银</a:t>
            </a:r>
            <a:r>
              <a:rPr lang="zh-CN" altLang="en-US" sz="2400" dirty="0">
                <a:latin typeface="微软雅黑" panose="020B0503020204020204" pitchFamily="34" charset="-122"/>
                <a:ea typeface="微软雅黑" panose="020B0503020204020204" pitchFamily="34" charset="-122"/>
              </a:rPr>
              <a:t>行卡是由银行发行、供客户办理存取款和转帐支付的新型服务工具的总称</a:t>
            </a:r>
            <a:r>
              <a:rPr lang="zh-CN" altLang="en-US" sz="2400" dirty="0" smtClean="0">
                <a:latin typeface="微软雅黑" panose="020B0503020204020204" pitchFamily="34" charset="-122"/>
                <a:ea typeface="微软雅黑" panose="020B0503020204020204" pitchFamily="34" charset="-122"/>
              </a:rPr>
              <a:t>。</a:t>
            </a:r>
            <a:endParaRPr lang="en-US" altLang="zh-CN" sz="2400" dirty="0" smtClean="0">
              <a:latin typeface="微软雅黑" panose="020B0503020204020204" pitchFamily="34" charset="-122"/>
              <a:ea typeface="微软雅黑" panose="020B0503020204020204" pitchFamily="34" charset="-122"/>
            </a:endParaRPr>
          </a:p>
          <a:p>
            <a:pPr marL="0" lvl="1" indent="0" fontAlgn="auto">
              <a:lnSpc>
                <a:spcPct val="100000"/>
              </a:lnSpc>
              <a:spcBef>
                <a:spcPts val="1000"/>
              </a:spcBef>
              <a:buNone/>
            </a:pPr>
            <a:r>
              <a:rPr lang="zh-CN" altLang="en-US" sz="2400" dirty="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内</a:t>
            </a:r>
            <a:r>
              <a:rPr lang="zh-CN" altLang="en-US" sz="2400" dirty="0">
                <a:latin typeface="微软雅黑" panose="020B0503020204020204" pitchFamily="34" charset="-122"/>
                <a:ea typeface="微软雅黑" panose="020B0503020204020204" pitchFamily="34" charset="-122"/>
              </a:rPr>
              <a:t>容包括：信用卡、支票卡、记账卡、智能卡等。 </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（一）信</a:t>
            </a:r>
            <a:r>
              <a:rPr lang="zh-CN" altLang="en-US" sz="2400" dirty="0">
                <a:latin typeface="微软雅黑" panose="020B0503020204020204" pitchFamily="34" charset="-122"/>
                <a:ea typeface="微软雅黑" panose="020B0503020204020204" pitchFamily="34" charset="-122"/>
                <a:sym typeface="+mn-ea"/>
              </a:rPr>
              <a:t>用</a:t>
            </a:r>
            <a:r>
              <a:rPr lang="zh-CN" altLang="en-US" sz="2400" dirty="0" smtClean="0">
                <a:latin typeface="微软雅黑" panose="020B0503020204020204" pitchFamily="34" charset="-122"/>
                <a:ea typeface="微软雅黑" panose="020B0503020204020204" pitchFamily="34" charset="-122"/>
                <a:sym typeface="+mn-ea"/>
              </a:rPr>
              <a:t>卡</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信用卡</a:t>
            </a:r>
            <a:r>
              <a:rPr lang="en-US" altLang="zh-CN" sz="2400" dirty="0">
                <a:latin typeface="微软雅黑" panose="020B0503020204020204" pitchFamily="34" charset="-122"/>
                <a:ea typeface="微软雅黑" panose="020B0503020204020204" pitchFamily="34" charset="-122"/>
                <a:sym typeface="+mn-ea"/>
              </a:rPr>
              <a:t>(credit card)</a:t>
            </a:r>
            <a:r>
              <a:rPr lang="zh-CN" altLang="en-US" sz="2400" dirty="0">
                <a:latin typeface="微软雅黑" panose="020B0503020204020204" pitchFamily="34" charset="-122"/>
                <a:ea typeface="微软雅黑" panose="020B0503020204020204" pitchFamily="34" charset="-122"/>
                <a:sym typeface="+mn-ea"/>
              </a:rPr>
              <a:t>是银行或公司签发的证明持有人信誉良好，可以在指定的商店或场所进行记账消费的一种信用凭证。</a:t>
            </a:r>
            <a:endParaRPr lang="zh-CN" altLang="en-US"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（二）支票卡</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支票卡（</a:t>
            </a:r>
            <a:r>
              <a:rPr lang="en-US" altLang="zh-CN" sz="2400" dirty="0">
                <a:latin typeface="微软雅黑" panose="020B0503020204020204" pitchFamily="34" charset="-122"/>
                <a:ea typeface="微软雅黑" panose="020B0503020204020204" pitchFamily="34" charset="-122"/>
                <a:sym typeface="+mn-ea"/>
              </a:rPr>
              <a:t>check card)</a:t>
            </a:r>
            <a:r>
              <a:rPr lang="zh-CN" altLang="en-US" sz="2400" dirty="0">
                <a:latin typeface="微软雅黑" panose="020B0503020204020204" pitchFamily="34" charset="-122"/>
                <a:ea typeface="微软雅黑" panose="020B0503020204020204" pitchFamily="34" charset="-122"/>
                <a:sym typeface="+mn-ea"/>
              </a:rPr>
              <a:t>又称支票保证卡，它是供客户签发支票时证明其身份的卡片。卡片载明客户的账户、签名和有效期限。</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lvl="1" indent="0" fontAlgn="auto">
              <a:lnSpc>
                <a:spcPct val="100000"/>
              </a:lnSpc>
              <a:spcBef>
                <a:spcPts val="1000"/>
              </a:spcBef>
              <a:buNone/>
            </a:pPr>
            <a:r>
              <a:rPr lang="zh-CN" altLang="en-US" sz="2400" dirty="0" smtClean="0">
                <a:latin typeface="微软雅黑" panose="020B0503020204020204" pitchFamily="34" charset="-122"/>
                <a:ea typeface="微软雅黑" panose="020B0503020204020204" pitchFamily="34" charset="-122"/>
              </a:rPr>
              <a:t> </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56895" y="575310"/>
            <a:ext cx="7829550" cy="4986020"/>
          </a:xfrm>
        </p:spPr>
        <p:txBody>
          <a:bodyPr>
            <a:normAutofit/>
          </a:bodyPr>
          <a:lstStyle/>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rPr>
              <a:t>（三）记账卡</a:t>
            </a:r>
            <a:endParaRPr lang="zh-CN" altLang="en-US"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rPr>
              <a:t>记账卡（</a:t>
            </a:r>
            <a:r>
              <a:rPr lang="en-US" altLang="zh-CN" sz="2400" dirty="0">
                <a:latin typeface="微软雅黑" panose="020B0503020204020204" pitchFamily="34" charset="-122"/>
                <a:ea typeface="微软雅黑" panose="020B0503020204020204" pitchFamily="34" charset="-122"/>
              </a:rPr>
              <a:t>keeps account card</a:t>
            </a:r>
            <a:r>
              <a:rPr lang="zh-CN" altLang="en-US" sz="2400" dirty="0">
                <a:latin typeface="微软雅黑" panose="020B0503020204020204" pitchFamily="34" charset="-122"/>
                <a:ea typeface="微软雅黑" panose="020B0503020204020204" pitchFamily="34" charset="-122"/>
              </a:rPr>
              <a:t>）是一种可以与银行电子计算机总计相连的各种终端机上使用的塑料卡</a:t>
            </a:r>
            <a:r>
              <a:rPr lang="zh-CN" altLang="en-US" sz="2400" dirty="0" smtClean="0">
                <a:latin typeface="微软雅黑" panose="020B0503020204020204" pitchFamily="34" charset="-122"/>
                <a:ea typeface="微软雅黑" panose="020B0503020204020204" pitchFamily="34" charset="-122"/>
              </a:rPr>
              <a:t>。</a:t>
            </a:r>
            <a:endParaRPr lang="zh-CN" altLang="en-US" sz="2400" dirty="0" smtClean="0">
              <a:latin typeface="微软雅黑" panose="020B0503020204020204" pitchFamily="34" charset="-122"/>
              <a:ea typeface="微软雅黑" panose="020B0503020204020204" pitchFamily="34" charset="-122"/>
            </a:endParaRPr>
          </a:p>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rPr>
              <a:t>（四）智能卡</a:t>
            </a:r>
            <a:endParaRPr lang="zh-CN" altLang="en-US"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en-US" sz="2400" dirty="0">
                <a:latin typeface="微软雅黑" panose="020B0503020204020204" pitchFamily="34" charset="-122"/>
                <a:ea typeface="微软雅黑" panose="020B0503020204020204" pitchFamily="34" charset="-122"/>
              </a:rPr>
              <a:t>  智能卡（intelligent card）的卡上带有微型集成电路处理器，具有自动计算、数据处理和存储功能，可以记忆客户每笔收支和存款余额。</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9576" y="609859"/>
            <a:ext cx="7924800" cy="4747879"/>
          </a:xfrm>
        </p:spPr>
        <p:txBody>
          <a:bodyPr>
            <a:normAutofit/>
          </a:bodyPr>
          <a:lstStyle/>
          <a:p>
            <a:pPr marL="0" indent="0">
              <a:lnSpc>
                <a:spcPct val="100000"/>
              </a:lnSpc>
              <a:buNone/>
            </a:pPr>
            <a:r>
              <a:rPr lang="zh-CN" altLang="en-US" sz="2400" dirty="0">
                <a:latin typeface="微软雅黑" panose="020B0503020204020204" pitchFamily="34" charset="-122"/>
                <a:ea typeface="微软雅黑" panose="020B0503020204020204" pitchFamily="34" charset="-122"/>
              </a:rPr>
              <a:t>四、信用证业</a:t>
            </a:r>
            <a:r>
              <a:rPr lang="zh-CN" altLang="en-US" sz="2400" dirty="0" smtClean="0">
                <a:latin typeface="微软雅黑" panose="020B0503020204020204" pitchFamily="34" charset="-122"/>
                <a:ea typeface="微软雅黑" panose="020B0503020204020204" pitchFamily="34" charset="-122"/>
              </a:rPr>
              <a:t>务</a:t>
            </a:r>
            <a:endParaRPr lang="en-US" altLang="zh-CN" sz="2400" dirty="0" smtClean="0">
              <a:latin typeface="微软雅黑" panose="020B0503020204020204" pitchFamily="34" charset="-122"/>
              <a:ea typeface="微软雅黑" panose="020B0503020204020204" pitchFamily="34" charset="-122"/>
            </a:endParaRPr>
          </a:p>
          <a:p>
            <a:pPr marL="0" indent="0">
              <a:lnSpc>
                <a:spcPct val="100000"/>
              </a:lnSpc>
              <a:buNone/>
            </a:pPr>
            <a:r>
              <a:rPr lang="zh-CN" altLang="zh-CN" sz="2400" dirty="0">
                <a:latin typeface="微软雅黑" panose="020B0503020204020204" pitchFamily="34" charset="-122"/>
                <a:ea typeface="微软雅黑" panose="020B0503020204020204" pitchFamily="34" charset="-122"/>
              </a:rPr>
              <a:t>信用证业务（</a:t>
            </a:r>
            <a:r>
              <a:rPr lang="en-US" altLang="zh-CN" sz="2400" dirty="0">
                <a:latin typeface="微软雅黑" panose="020B0503020204020204" pitchFamily="34" charset="-122"/>
                <a:ea typeface="微软雅黑" panose="020B0503020204020204" pitchFamily="34" charset="-122"/>
              </a:rPr>
              <a:t>letter of credit</a:t>
            </a:r>
            <a:r>
              <a:rPr lang="zh-CN" altLang="zh-CN" sz="2400" dirty="0">
                <a:latin typeface="微软雅黑" panose="020B0503020204020204" pitchFamily="34" charset="-122"/>
                <a:ea typeface="微软雅黑" panose="020B0503020204020204" pitchFamily="34" charset="-122"/>
              </a:rPr>
              <a:t>）是由商业银行保证付款的业务，一般用于解决买卖双方互不信任的矛盾。</a:t>
            </a:r>
            <a:endParaRPr lang="zh-CN" altLang="zh-CN" sz="2400" dirty="0">
              <a:latin typeface="微软雅黑" panose="020B0503020204020204" pitchFamily="34" charset="-122"/>
              <a:ea typeface="微软雅黑" panose="020B0503020204020204" pitchFamily="34" charset="-122"/>
            </a:endParaRPr>
          </a:p>
          <a:p>
            <a:pPr marL="0" indent="0">
              <a:lnSpc>
                <a:spcPct val="120000"/>
              </a:lnSpc>
              <a:buNone/>
            </a:pPr>
            <a:r>
              <a:rPr lang="zh-CN" altLang="en-US" sz="2400" dirty="0">
                <a:latin typeface="微软雅黑" panose="020B0503020204020204" pitchFamily="34" charset="-122"/>
                <a:ea typeface="微软雅黑" panose="020B0503020204020204" pitchFamily="34" charset="-122"/>
                <a:sym typeface="+mn-ea"/>
              </a:rPr>
              <a:t>五、信托业</a:t>
            </a:r>
            <a:r>
              <a:rPr lang="zh-CN" altLang="en-US" sz="2400" dirty="0" smtClean="0">
                <a:latin typeface="微软雅黑" panose="020B0503020204020204" pitchFamily="34" charset="-122"/>
                <a:ea typeface="微软雅黑" panose="020B0503020204020204" pitchFamily="34" charset="-122"/>
                <a:sym typeface="+mn-ea"/>
              </a:rPr>
              <a:t>务</a:t>
            </a:r>
            <a:endParaRPr lang="en-US" altLang="zh-CN" sz="2400" dirty="0" smtClean="0">
              <a:latin typeface="微软雅黑" panose="020B0503020204020204" pitchFamily="34" charset="-122"/>
              <a:ea typeface="微软雅黑" panose="020B0503020204020204" pitchFamily="34" charset="-122"/>
            </a:endParaRPr>
          </a:p>
          <a:p>
            <a:pPr marL="0" indent="0">
              <a:lnSpc>
                <a:spcPct val="120000"/>
              </a:lnSpc>
              <a:buNone/>
            </a:pPr>
            <a:r>
              <a:rPr lang="zh-CN" altLang="en-US" sz="2400" dirty="0">
                <a:latin typeface="微软雅黑" panose="020B0503020204020204" pitchFamily="34" charset="-122"/>
                <a:ea typeface="微软雅黑" panose="020B0503020204020204" pitchFamily="34" charset="-122"/>
                <a:sym typeface="+mn-ea"/>
              </a:rPr>
              <a:t>◆</a:t>
            </a:r>
            <a:r>
              <a:rPr lang="zh-CN" altLang="en-US" sz="2400" dirty="0" smtClean="0">
                <a:latin typeface="微软雅黑" panose="020B0503020204020204" pitchFamily="34" charset="-122"/>
                <a:ea typeface="微软雅黑" panose="020B0503020204020204" pitchFamily="34" charset="-122"/>
                <a:sym typeface="+mn-ea"/>
              </a:rPr>
              <a:t>信</a:t>
            </a:r>
            <a:r>
              <a:rPr lang="zh-CN" altLang="en-US" sz="2400" dirty="0">
                <a:latin typeface="微软雅黑" panose="020B0503020204020204" pitchFamily="34" charset="-122"/>
                <a:ea typeface="微软雅黑" panose="020B0503020204020204" pitchFamily="34" charset="-122"/>
                <a:sym typeface="+mn-ea"/>
              </a:rPr>
              <a:t>托收务</a:t>
            </a:r>
            <a:r>
              <a:rPr lang="en-US" altLang="zh-CN" sz="2400" dirty="0">
                <a:latin typeface="微软雅黑" panose="020B0503020204020204" pitchFamily="34" charset="-122"/>
                <a:ea typeface="微软雅黑" panose="020B0503020204020204" pitchFamily="34" charset="-122"/>
                <a:sym typeface="+mn-ea"/>
              </a:rPr>
              <a:t>(trust)</a:t>
            </a:r>
            <a:r>
              <a:rPr lang="zh-CN" altLang="en-US" sz="2400" dirty="0">
                <a:latin typeface="微软雅黑" panose="020B0503020204020204" pitchFamily="34" charset="-122"/>
                <a:ea typeface="微软雅黑" panose="020B0503020204020204" pitchFamily="34" charset="-122"/>
                <a:sym typeface="+mn-ea"/>
              </a:rPr>
              <a:t>是银行受客户的委托，代为管理、营运、处理有关钱财的业务</a:t>
            </a:r>
            <a:r>
              <a:rPr lang="zh-CN" altLang="en-US" sz="2400" dirty="0" smtClean="0">
                <a:latin typeface="微软雅黑" panose="020B0503020204020204" pitchFamily="34" charset="-122"/>
                <a:ea typeface="微软雅黑" panose="020B0503020204020204" pitchFamily="34" charset="-122"/>
                <a:sym typeface="+mn-ea"/>
              </a:rPr>
              <a:t>。</a:t>
            </a:r>
            <a:endParaRPr lang="zh-CN" altLang="en-US" sz="2400" dirty="0" smtClean="0">
              <a:latin typeface="微软雅黑" panose="020B0503020204020204" pitchFamily="34" charset="-122"/>
              <a:ea typeface="微软雅黑" panose="020B0503020204020204" pitchFamily="34" charset="-122"/>
              <a:sym typeface="+mn-ea"/>
            </a:endParaRPr>
          </a:p>
          <a:p>
            <a:pPr marL="0" indent="0">
              <a:lnSpc>
                <a:spcPct val="120000"/>
              </a:lnSpc>
              <a:buNone/>
            </a:pPr>
            <a:r>
              <a:rPr lang="zh-CN" altLang="en-US" sz="2400" dirty="0">
                <a:latin typeface="微软雅黑" panose="020B0503020204020204" pitchFamily="34" charset="-122"/>
                <a:ea typeface="微软雅黑" panose="020B0503020204020204" pitchFamily="34" charset="-122"/>
                <a:sym typeface="+mn-ea"/>
              </a:rPr>
              <a:t>◆</a:t>
            </a:r>
            <a:r>
              <a:rPr lang="zh-CN" altLang="en-US" sz="2400" dirty="0" smtClean="0">
                <a:latin typeface="微软雅黑" panose="020B0503020204020204" pitchFamily="34" charset="-122"/>
                <a:ea typeface="微软雅黑" panose="020B0503020204020204" pitchFamily="34" charset="-122"/>
                <a:sym typeface="+mn-ea"/>
              </a:rPr>
              <a:t>这</a:t>
            </a:r>
            <a:r>
              <a:rPr lang="zh-CN" altLang="en-US" sz="2400" dirty="0">
                <a:latin typeface="微软雅黑" panose="020B0503020204020204" pitchFamily="34" charset="-122"/>
                <a:ea typeface="微软雅黑" panose="020B0503020204020204" pitchFamily="34" charset="-122"/>
                <a:sym typeface="+mn-ea"/>
              </a:rPr>
              <a:t>种业务按对象可以划分为对个</a:t>
            </a:r>
            <a:r>
              <a:rPr lang="zh-CN" altLang="en-US" sz="2400" dirty="0" smtClean="0">
                <a:latin typeface="微软雅黑" panose="020B0503020204020204" pitchFamily="34" charset="-122"/>
                <a:ea typeface="微软雅黑" panose="020B0503020204020204" pitchFamily="34" charset="-122"/>
                <a:sym typeface="+mn-ea"/>
              </a:rPr>
              <a:t>人的信托业务和对社团、企业两</a:t>
            </a:r>
            <a:r>
              <a:rPr lang="zh-CN" altLang="en-US" sz="2400" dirty="0" smtClean="0">
                <a:latin typeface="微软雅黑" panose="020B0503020204020204" pitchFamily="34" charset="-122"/>
                <a:ea typeface="微软雅黑" panose="020B0503020204020204" pitchFamily="34" charset="-122"/>
                <a:sym typeface="+mn-ea"/>
              </a:rPr>
              <a:t>方面</a:t>
            </a:r>
            <a:r>
              <a:rPr lang="zh-CN" altLang="en-US" sz="2400" dirty="0" smtClean="0">
                <a:latin typeface="微软雅黑" panose="020B0503020204020204" pitchFamily="34" charset="-122"/>
                <a:ea typeface="微软雅黑" panose="020B0503020204020204" pitchFamily="34" charset="-122"/>
                <a:sym typeface="+mn-ea"/>
              </a:rPr>
              <a:t>的信托业务。</a:t>
            </a:r>
            <a:endParaRPr lang="zh-CN" altLang="en-US" sz="2400" dirty="0">
              <a:latin typeface="微软雅黑" panose="020B0503020204020204" pitchFamily="34" charset="-122"/>
              <a:ea typeface="微软雅黑" panose="020B0503020204020204" pitchFamily="34" charset="-122"/>
            </a:endParaRPr>
          </a:p>
          <a:p>
            <a:pPr marL="0" indent="0">
              <a:lnSpc>
                <a:spcPct val="12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2585" y="193675"/>
            <a:ext cx="8321675" cy="5419725"/>
          </a:xfrm>
          <a:prstGeom prst="rect">
            <a:avLst/>
          </a:prstGeom>
          <a:noFill/>
        </p:spPr>
        <p:txBody>
          <a:bodyPr wrap="square" rtlCol="0">
            <a:spAutoFit/>
          </a:bodyPr>
          <a:lstStyle/>
          <a:p>
            <a:pPr>
              <a:lnSpc>
                <a:spcPct val="120000"/>
              </a:lnSpc>
            </a:pPr>
            <a:r>
              <a:rPr lang="zh-CN" altLang="zh-CN" sz="2400" dirty="0" smtClean="0">
                <a:latin typeface="微软雅黑" panose="020B0503020204020204" pitchFamily="34" charset="-122"/>
                <a:ea typeface="微软雅黑" panose="020B0503020204020204" pitchFamily="34" charset="-122"/>
              </a:rPr>
              <a:t>一</a:t>
            </a:r>
            <a:r>
              <a:rPr lang="zh-CN" altLang="en-US" sz="2400" dirty="0">
                <a:latin typeface="微软雅黑" panose="020B0503020204020204" pitchFamily="34" charset="-122"/>
                <a:ea typeface="微软雅黑" panose="020B0503020204020204" pitchFamily="34" charset="-122"/>
              </a:rPr>
              <a:t>、商业银行的产生、性质和职能</a:t>
            </a:r>
            <a:endParaRPr lang="en-US" altLang="zh-CN" sz="2400" dirty="0" smtClean="0">
              <a:latin typeface="微软雅黑" panose="020B0503020204020204" pitchFamily="34" charset="-122"/>
              <a:ea typeface="微软雅黑" panose="020B0503020204020204" pitchFamily="34" charset="-122"/>
            </a:endParaRPr>
          </a:p>
          <a:p>
            <a:pPr marL="0" lvl="2" indent="0">
              <a:lnSpc>
                <a:spcPct val="120000"/>
              </a:lnSpc>
              <a:spcBef>
                <a:spcPts val="1000"/>
              </a:spcBef>
              <a:buNone/>
            </a:pPr>
            <a:r>
              <a:rPr lang="zh-CN" altLang="en-US" sz="2400" dirty="0">
                <a:latin typeface="微软雅黑" panose="020B0503020204020204" pitchFamily="34" charset="-122"/>
                <a:ea typeface="微软雅黑" panose="020B0503020204020204" pitchFamily="34" charset="-122"/>
                <a:sym typeface="+mn-ea"/>
              </a:rPr>
              <a:t>（一）商业银行的产生与发</a:t>
            </a:r>
            <a:r>
              <a:rPr lang="zh-CN" altLang="en-US" sz="2400" dirty="0" smtClean="0">
                <a:latin typeface="微软雅黑" panose="020B0503020204020204" pitchFamily="34" charset="-122"/>
                <a:ea typeface="微软雅黑" panose="020B0503020204020204" pitchFamily="34" charset="-122"/>
                <a:sym typeface="+mn-ea"/>
              </a:rPr>
              <a:t>展</a:t>
            </a:r>
            <a:endParaRPr lang="zh-CN" altLang="en-US" sz="2400" dirty="0" smtClean="0">
              <a:latin typeface="微软雅黑" panose="020B0503020204020204" pitchFamily="34" charset="-122"/>
              <a:ea typeface="微软雅黑" panose="020B0503020204020204" pitchFamily="34" charset="-122"/>
              <a:sym typeface="+mn-ea"/>
            </a:endParaRPr>
          </a:p>
          <a:p>
            <a:pPr marL="0" lvl="2" indent="0">
              <a:lnSpc>
                <a:spcPct val="120000"/>
              </a:lnSpc>
              <a:spcBef>
                <a:spcPts val="1000"/>
              </a:spcBef>
              <a:buNone/>
            </a:pPr>
            <a:r>
              <a:rPr lang="en-US" altLang="zh-CN" sz="2400" dirty="0" smtClean="0">
                <a:latin typeface="微软雅黑" panose="020B0503020204020204" pitchFamily="34" charset="-122"/>
                <a:ea typeface="微软雅黑" panose="020B0503020204020204" pitchFamily="34" charset="-122"/>
                <a:sym typeface="+mn-ea"/>
              </a:rPr>
              <a:t>1</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银行起源于古代的货币经营业</a:t>
            </a:r>
            <a:endParaRPr lang="zh-CN" altLang="en-US" sz="2400" dirty="0">
              <a:latin typeface="微软雅黑" panose="020B0503020204020204" pitchFamily="34" charset="-122"/>
              <a:ea typeface="微软雅黑" panose="020B0503020204020204" pitchFamily="34" charset="-122"/>
            </a:endParaRPr>
          </a:p>
          <a:p>
            <a:pPr marL="0" lvl="2" indent="0">
              <a:lnSpc>
                <a:spcPct val="120000"/>
              </a:lnSpc>
              <a:spcBef>
                <a:spcPts val="1000"/>
              </a:spcBef>
              <a:buNone/>
            </a:pP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现代银行的产生起因于资本主义扩大再生产的需要</a:t>
            </a:r>
            <a:endParaRPr lang="zh-CN" altLang="en-US" sz="2400" dirty="0">
              <a:latin typeface="微软雅黑" panose="020B0503020204020204" pitchFamily="34" charset="-122"/>
              <a:ea typeface="微软雅黑" panose="020B0503020204020204" pitchFamily="34" charset="-122"/>
              <a:sym typeface="+mn-ea"/>
            </a:endParaRPr>
          </a:p>
          <a:p>
            <a:pPr marL="0" lvl="2" indent="0">
              <a:lnSpc>
                <a:spcPct val="120000"/>
              </a:lnSpc>
              <a:spcBef>
                <a:spcPts val="1000"/>
              </a:spcBef>
              <a:buNone/>
            </a:pPr>
            <a:r>
              <a:rPr lang="zh-CN" altLang="en-US" sz="2400" dirty="0">
                <a:latin typeface="微软雅黑" panose="020B0503020204020204" pitchFamily="34" charset="-122"/>
                <a:ea typeface="微软雅黑" panose="020B0503020204020204" pitchFamily="34" charset="-122"/>
                <a:sym typeface="+mn-ea"/>
              </a:rPr>
              <a:t>3.商业银行发展的两种传统模式</a:t>
            </a:r>
            <a:endParaRPr lang="zh-CN" altLang="en-US" sz="2400" dirty="0">
              <a:latin typeface="微软雅黑" panose="020B0503020204020204" pitchFamily="34" charset="-122"/>
              <a:ea typeface="微软雅黑" panose="020B0503020204020204" pitchFamily="34" charset="-122"/>
              <a:sym typeface="+mn-ea"/>
            </a:endParaRPr>
          </a:p>
          <a:p>
            <a:pPr marL="0" lvl="2" indent="0">
              <a:lnSpc>
                <a:spcPct val="120000"/>
              </a:lnSpc>
              <a:spcBef>
                <a:spcPts val="1000"/>
              </a:spcBef>
              <a:buNone/>
            </a:pPr>
            <a:r>
              <a:rPr lang="zh-CN" altLang="en-US" sz="2400" dirty="0">
                <a:latin typeface="微软雅黑" panose="020B0503020204020204" pitchFamily="34" charset="-122"/>
                <a:ea typeface="微软雅黑" panose="020B0503020204020204" pitchFamily="34" charset="-122"/>
                <a:sym typeface="+mn-ea"/>
              </a:rPr>
              <a:t>（二）商业银行的性</a:t>
            </a:r>
            <a:r>
              <a:rPr lang="zh-CN" altLang="en-US" sz="2400" dirty="0" smtClean="0">
                <a:latin typeface="微软雅黑" panose="020B0503020204020204" pitchFamily="34" charset="-122"/>
                <a:ea typeface="微软雅黑" panose="020B0503020204020204" pitchFamily="34" charset="-122"/>
                <a:sym typeface="+mn-ea"/>
              </a:rPr>
              <a:t>质</a:t>
            </a:r>
            <a:endParaRPr lang="en-US" altLang="zh-CN" sz="2400" dirty="0" smtClean="0">
              <a:latin typeface="微软雅黑" panose="020B0503020204020204" pitchFamily="34" charset="-122"/>
              <a:ea typeface="微软雅黑" panose="020B0503020204020204" pitchFamily="34" charset="-122"/>
            </a:endParaRPr>
          </a:p>
          <a:p>
            <a:pPr marL="0" lvl="2" indent="0">
              <a:lnSpc>
                <a:spcPct val="120000"/>
              </a:lnSpc>
              <a:spcBef>
                <a:spcPts val="1000"/>
              </a:spcBef>
              <a:buNone/>
            </a:pPr>
            <a:r>
              <a:rPr lang="zh-CN" altLang="en-US" sz="2400" dirty="0" smtClean="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商业银行的性质可以归纳为：商业银行是以追求利润最大化为目标，以多种金融资产为经营对象，利用负债进行信用创造，并向客户提供综合性多功能服务的金融企业。</a:t>
            </a:r>
            <a:endParaRPr lang="zh-CN" altLang="en-US" sz="2400" dirty="0">
              <a:latin typeface="微软雅黑" panose="020B0503020204020204" pitchFamily="34" charset="-122"/>
              <a:ea typeface="微软雅黑" panose="020B0503020204020204" pitchFamily="34" charset="-122"/>
              <a:sym typeface="+mn-ea"/>
            </a:endParaRPr>
          </a:p>
          <a:p>
            <a:pPr marL="0" lvl="2" indent="0" algn="ctr">
              <a:lnSpc>
                <a:spcPct val="120000"/>
              </a:lnSpc>
              <a:spcBef>
                <a:spcPts val="1000"/>
              </a:spcBef>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21770" y="519554"/>
            <a:ext cx="7924800" cy="4993598"/>
          </a:xfrm>
        </p:spPr>
        <p:txBody>
          <a:bodyPr>
            <a:normAutofit lnSpcReduction="20000"/>
          </a:bodyPr>
          <a:lstStyle/>
          <a:p>
            <a:pPr marL="0" indent="0">
              <a:lnSpc>
                <a:spcPct val="120000"/>
              </a:lnSpc>
              <a:buNone/>
            </a:pPr>
            <a:r>
              <a:rPr lang="zh-CN" altLang="en-US" sz="2400" dirty="0" smtClean="0">
                <a:latin typeface="微软雅黑" panose="020B0503020204020204" pitchFamily="34" charset="-122"/>
                <a:ea typeface="微软雅黑" panose="020B0503020204020204" pitchFamily="34" charset="-122"/>
              </a:rPr>
              <a:t>六、</a:t>
            </a:r>
            <a:r>
              <a:rPr lang="zh-CN" altLang="en-US" sz="2400" dirty="0">
                <a:latin typeface="微软雅黑" panose="020B0503020204020204" pitchFamily="34" charset="-122"/>
                <a:ea typeface="微软雅黑" panose="020B0503020204020204" pitchFamily="34" charset="-122"/>
              </a:rPr>
              <a:t>租赁业务</a:t>
            </a:r>
            <a:endParaRPr lang="en-US" altLang="zh-CN" sz="2400" dirty="0" smtClean="0">
              <a:latin typeface="微软雅黑" panose="020B0503020204020204" pitchFamily="34" charset="-122"/>
              <a:ea typeface="微软雅黑" panose="020B0503020204020204" pitchFamily="34" charset="-122"/>
            </a:endParaRPr>
          </a:p>
          <a:p>
            <a:pPr marL="0" indent="0">
              <a:lnSpc>
                <a:spcPct val="120000"/>
              </a:lnSpc>
              <a:buNone/>
            </a:pPr>
            <a:r>
              <a:rPr lang="zh-CN" altLang="en-US" sz="2400" dirty="0">
                <a:latin typeface="微软雅黑" panose="020B0503020204020204" pitchFamily="34" charset="-122"/>
                <a:ea typeface="微软雅黑" panose="020B0503020204020204" pitchFamily="34" charset="-122"/>
              </a:rPr>
              <a:t>◆租赁业务</a:t>
            </a:r>
            <a:r>
              <a:rPr lang="en-US" altLang="zh-CN" sz="2400" dirty="0">
                <a:latin typeface="微软雅黑" panose="020B0503020204020204" pitchFamily="34" charset="-122"/>
                <a:ea typeface="微软雅黑" panose="020B0503020204020204" pitchFamily="34" charset="-122"/>
              </a:rPr>
              <a:t>(leasing)</a:t>
            </a:r>
            <a:r>
              <a:rPr lang="zh-CN" altLang="en-US" sz="2400" dirty="0">
                <a:latin typeface="微软雅黑" panose="020B0503020204020204" pitchFamily="34" charset="-122"/>
                <a:ea typeface="微软雅黑" panose="020B0503020204020204" pitchFamily="34" charset="-122"/>
              </a:rPr>
              <a:t>是银行通过所属的专业机构将大型设备出租给企业使用的业务</a:t>
            </a:r>
            <a:r>
              <a:rPr lang="zh-CN" altLang="en-US" sz="2400" dirty="0" smtClean="0">
                <a:latin typeface="微软雅黑" panose="020B0503020204020204" pitchFamily="34" charset="-122"/>
                <a:ea typeface="微软雅黑" panose="020B0503020204020204" pitchFamily="34" charset="-122"/>
              </a:rPr>
              <a:t>。</a:t>
            </a:r>
            <a:endParaRPr lang="zh-CN" altLang="en-US" sz="2400" dirty="0" smtClean="0">
              <a:latin typeface="微软雅黑" panose="020B0503020204020204" pitchFamily="34" charset="-122"/>
              <a:ea typeface="微软雅黑" panose="020B0503020204020204" pitchFamily="34" charset="-122"/>
            </a:endParaRPr>
          </a:p>
          <a:p>
            <a:pPr marL="0" indent="0">
              <a:lnSpc>
                <a:spcPct val="120000"/>
              </a:lnSpc>
              <a:buNone/>
            </a:pPr>
            <a:r>
              <a:rPr lang="zh-CN" altLang="en-US" sz="2400" dirty="0">
                <a:latin typeface="微软雅黑" panose="020B0503020204020204" pitchFamily="34" charset="-122"/>
                <a:ea typeface="微软雅黑" panose="020B0503020204020204" pitchFamily="34" charset="-122"/>
                <a:sym typeface="+mn-ea"/>
              </a:rPr>
              <a:t>◆这种业务一般是由银行所控制的分公司经营。租赁的范围包括飞机、船只、车辆、钻井平台、电子计算机和各种机电设备。</a:t>
            </a:r>
            <a:endParaRPr lang="zh-CN" altLang="en-US" sz="2400" dirty="0">
              <a:latin typeface="微软雅黑" panose="020B0503020204020204" pitchFamily="34" charset="-122"/>
              <a:ea typeface="微软雅黑" panose="020B0503020204020204" pitchFamily="34" charset="-122"/>
              <a:sym typeface="+mn-ea"/>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sym typeface="+mn-ea"/>
              </a:rPr>
              <a:t>七、表外业务</a:t>
            </a:r>
            <a:endParaRPr lang="zh-CN" altLang="en-US" sz="2400" dirty="0">
              <a:latin typeface="微软雅黑" panose="020B0503020204020204" pitchFamily="34" charset="-122"/>
              <a:ea typeface="微软雅黑" panose="020B0503020204020204" pitchFamily="34" charset="-122"/>
              <a:sym typeface="+mn-ea"/>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rPr>
              <a:t>表外业务是指那些不会引起资产负债表内业务发生变化，却可以为商业银行带来收入的业务活动。</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9400" y="858644"/>
            <a:ext cx="7924800" cy="4993598"/>
          </a:xfrm>
        </p:spPr>
        <p:txBody>
          <a:bodyPr>
            <a:normAutofit lnSpcReduction="20000"/>
          </a:bodyPr>
          <a:lstStyle/>
          <a:p>
            <a:pPr marL="0" indent="0" fontAlgn="auto">
              <a:lnSpc>
                <a:spcPct val="130000"/>
              </a:lnSpc>
              <a:buNone/>
            </a:pPr>
            <a:r>
              <a:rPr lang="zh-CN" altLang="en-US" sz="2400" dirty="0">
                <a:latin typeface="微软雅黑" panose="020B0503020204020204" pitchFamily="34" charset="-122"/>
                <a:ea typeface="微软雅黑" panose="020B0503020204020204" pitchFamily="34" charset="-122"/>
                <a:sym typeface="+mn-ea"/>
              </a:rPr>
              <a:t>八、其他新的中间业</a:t>
            </a:r>
            <a:r>
              <a:rPr lang="zh-CN" altLang="en-US" sz="2400" dirty="0" smtClean="0">
                <a:latin typeface="微软雅黑" panose="020B0503020204020204" pitchFamily="34" charset="-122"/>
                <a:ea typeface="微软雅黑" panose="020B0503020204020204" pitchFamily="34" charset="-122"/>
                <a:sym typeface="+mn-ea"/>
              </a:rPr>
              <a:t>务</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30000"/>
              </a:lnSpc>
              <a:buNone/>
            </a:pPr>
            <a:r>
              <a:rPr lang="en-US" altLang="zh-CN" sz="2400" dirty="0" smtClean="0">
                <a:latin typeface="微软雅黑" panose="020B0503020204020204" pitchFamily="34" charset="-122"/>
                <a:ea typeface="微软雅黑" panose="020B0503020204020204" pitchFamily="34" charset="-122"/>
                <a:sym typeface="+mn-ea"/>
              </a:rPr>
              <a:t>    (</a:t>
            </a:r>
            <a:r>
              <a:rPr lang="zh-CN" altLang="en-US" sz="2400" dirty="0">
                <a:latin typeface="微软雅黑" panose="020B0503020204020204" pitchFamily="34" charset="-122"/>
                <a:ea typeface="微软雅黑" panose="020B0503020204020204" pitchFamily="34" charset="-122"/>
                <a:sym typeface="+mn-ea"/>
              </a:rPr>
              <a:t>一</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咨询和信息服务   </a:t>
            </a:r>
            <a:endParaRPr lang="zh-CN" altLang="en-US" sz="2400" dirty="0">
              <a:latin typeface="微软雅黑" panose="020B0503020204020204" pitchFamily="34" charset="-122"/>
              <a:ea typeface="微软雅黑" panose="020B0503020204020204" pitchFamily="34" charset="-122"/>
              <a:sym typeface="+mn-ea"/>
            </a:endParaRPr>
          </a:p>
          <a:p>
            <a:pPr marL="0" indent="0" fontAlgn="auto">
              <a:lnSpc>
                <a:spcPct val="130000"/>
              </a:lnSpc>
              <a:buNone/>
            </a:pPr>
            <a:r>
              <a:rPr lang="zh-CN" altLang="en-US" sz="2400" dirty="0">
                <a:latin typeface="微软雅黑" panose="020B0503020204020204" pitchFamily="34" charset="-122"/>
                <a:ea typeface="微软雅黑" panose="020B0503020204020204" pitchFamily="34" charset="-122"/>
                <a:sym typeface="+mn-ea"/>
              </a:rPr>
              <a:t>    </a:t>
            </a:r>
            <a:r>
              <a:rPr lang="en-US" altLang="zh-CN" sz="2400" dirty="0" smtClean="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二</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代理融通</a:t>
            </a:r>
            <a:endParaRPr lang="zh-CN" altLang="en-US" sz="2400" dirty="0">
              <a:latin typeface="微软雅黑" panose="020B0503020204020204" pitchFamily="34" charset="-122"/>
              <a:ea typeface="微软雅黑" panose="020B0503020204020204" pitchFamily="34" charset="-122"/>
            </a:endParaRPr>
          </a:p>
          <a:p>
            <a:pPr marL="0" indent="0" fontAlgn="auto">
              <a:lnSpc>
                <a:spcPct val="130000"/>
              </a:lnSpc>
              <a:buNone/>
            </a:pPr>
            <a:r>
              <a:rPr lang="en-US" altLang="zh-CN" sz="2400" dirty="0" smtClean="0">
                <a:latin typeface="微软雅黑" panose="020B0503020204020204" pitchFamily="34" charset="-122"/>
                <a:ea typeface="微软雅黑" panose="020B0503020204020204" pitchFamily="34" charset="-122"/>
                <a:sym typeface="+mn-ea"/>
              </a:rPr>
              <a:t>    (</a:t>
            </a:r>
            <a:r>
              <a:rPr lang="zh-CN" altLang="en-US" sz="2400" dirty="0">
                <a:latin typeface="微软雅黑" panose="020B0503020204020204" pitchFamily="34" charset="-122"/>
                <a:ea typeface="微软雅黑" panose="020B0503020204020204" pitchFamily="34" charset="-122"/>
                <a:sym typeface="+mn-ea"/>
              </a:rPr>
              <a:t>三</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基金托管  </a:t>
            </a:r>
            <a:endParaRPr lang="zh-CN" altLang="en-US" sz="2400" dirty="0">
              <a:latin typeface="微软雅黑" panose="020B0503020204020204" pitchFamily="34" charset="-122"/>
              <a:ea typeface="微软雅黑" panose="020B0503020204020204" pitchFamily="34" charset="-122"/>
              <a:sym typeface="+mn-ea"/>
            </a:endParaRPr>
          </a:p>
          <a:p>
            <a:pPr marL="0" indent="0" fontAlgn="auto">
              <a:lnSpc>
                <a:spcPct val="13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2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2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36213" y="190480"/>
            <a:ext cx="7871012" cy="3478306"/>
          </a:xfrm>
        </p:spPr>
        <p:txBody>
          <a:bodyPr>
            <a:normAutofit/>
          </a:bodyPr>
          <a:lstStyle/>
          <a:p>
            <a:pPr>
              <a:lnSpc>
                <a:spcPct val="150000"/>
              </a:lnSpc>
            </a:pPr>
            <a:br>
              <a:rPr lang="en-US" altLang="zh-CN" sz="3200" dirty="0">
                <a:latin typeface="微软雅黑" panose="020B0503020204020204" pitchFamily="34" charset="-122"/>
                <a:ea typeface="微软雅黑" panose="020B0503020204020204" pitchFamily="34" charset="-122"/>
                <a:cs typeface="+mn-cs"/>
              </a:rPr>
            </a:br>
            <a:r>
              <a:rPr lang="zh-CN" altLang="en-US" sz="3200" dirty="0" smtClean="0">
                <a:latin typeface="微软雅黑" panose="020B0503020204020204" pitchFamily="34" charset="-122"/>
                <a:ea typeface="微软雅黑" panose="020B0503020204020204" pitchFamily="34" charset="-122"/>
                <a:cs typeface="+mn-cs"/>
              </a:rPr>
              <a:t>单元五：</a:t>
            </a:r>
            <a:r>
              <a:rPr lang="zh-CN" altLang="en-US" sz="3200" dirty="0">
                <a:latin typeface="微软雅黑" panose="020B0503020204020204" pitchFamily="34" charset="-122"/>
                <a:ea typeface="微软雅黑" panose="020B0503020204020204" pitchFamily="34" charset="-122"/>
              </a:rPr>
              <a:t>商业银行的存款创造</a:t>
            </a:r>
            <a:br>
              <a:rPr lang="en-US" altLang="zh-CN" sz="3200" dirty="0">
                <a:latin typeface="微软雅黑" panose="020B0503020204020204" pitchFamily="34" charset="-122"/>
                <a:ea typeface="微软雅黑" panose="020B0503020204020204" pitchFamily="34" charset="-122"/>
                <a:cs typeface="+mn-cs"/>
              </a:rPr>
            </a:br>
            <a:endParaRPr lang="en-US" altLang="zh-CN" sz="3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9950" y="480644"/>
            <a:ext cx="8374399" cy="4422097"/>
          </a:xfrm>
        </p:spPr>
        <p:txBody>
          <a:bodyPr>
            <a:normAutofit lnSpcReduction="10000"/>
          </a:bodyPr>
          <a:lstStyle/>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rPr>
              <a:t>一、原始存款和派生存款</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rPr>
              <a:t>◆原始存</a:t>
            </a:r>
            <a:r>
              <a:rPr lang="zh-CN" altLang="en-US" sz="2200" dirty="0" smtClean="0">
                <a:latin typeface="微软雅黑" panose="020B0503020204020204" pitchFamily="34" charset="-122"/>
                <a:ea typeface="微软雅黑" panose="020B0503020204020204" pitchFamily="34" charset="-122"/>
              </a:rPr>
              <a:t>款是</a:t>
            </a:r>
            <a:r>
              <a:rPr lang="zh-CN" altLang="en-US" sz="2200" dirty="0">
                <a:latin typeface="微软雅黑" panose="020B0503020204020204" pitchFamily="34" charset="-122"/>
                <a:ea typeface="微软雅黑" panose="020B0503020204020204" pitchFamily="34" charset="-122"/>
              </a:rPr>
              <a:t>指银行吸收的现金存款或中央银行对商业银行贷款所形成的存款</a:t>
            </a:r>
            <a:r>
              <a:rPr lang="zh-CN" altLang="en-US" sz="2200" dirty="0" smtClean="0">
                <a:latin typeface="微软雅黑" panose="020B0503020204020204" pitchFamily="34" charset="-122"/>
                <a:ea typeface="微软雅黑" panose="020B0503020204020204" pitchFamily="34" charset="-122"/>
              </a:rPr>
              <a:t>。</a:t>
            </a:r>
            <a:endParaRPr lang="zh-CN" altLang="en-US"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a:t>
            </a:r>
            <a:r>
              <a:rPr lang="zh-CN" altLang="en-US" sz="2200" dirty="0" smtClean="0">
                <a:latin typeface="微软雅黑" panose="020B0503020204020204" pitchFamily="34" charset="-122"/>
                <a:ea typeface="微软雅黑" panose="020B0503020204020204" pitchFamily="34" charset="-122"/>
                <a:sym typeface="+mn-ea"/>
              </a:rPr>
              <a:t>派</a:t>
            </a:r>
            <a:r>
              <a:rPr lang="zh-CN" altLang="en-US" sz="2200" dirty="0">
                <a:latin typeface="微软雅黑" panose="020B0503020204020204" pitchFamily="34" charset="-122"/>
                <a:ea typeface="微软雅黑" panose="020B0503020204020204" pitchFamily="34" charset="-122"/>
                <a:sym typeface="+mn-ea"/>
              </a:rPr>
              <a:t>生存</a:t>
            </a:r>
            <a:r>
              <a:rPr lang="zh-CN" altLang="en-US" sz="2200" dirty="0" smtClean="0">
                <a:latin typeface="微软雅黑" panose="020B0503020204020204" pitchFamily="34" charset="-122"/>
                <a:ea typeface="微软雅黑" panose="020B0503020204020204" pitchFamily="34" charset="-122"/>
                <a:sym typeface="+mn-ea"/>
              </a:rPr>
              <a:t>款是</a:t>
            </a:r>
            <a:r>
              <a:rPr lang="zh-CN" altLang="en-US" sz="2200" dirty="0">
                <a:latin typeface="微软雅黑" panose="020B0503020204020204" pitchFamily="34" charset="-122"/>
                <a:ea typeface="微软雅黑" panose="020B0503020204020204" pitchFamily="34" charset="-122"/>
                <a:sym typeface="+mn-ea"/>
              </a:rPr>
              <a:t>相对于原始存款而言的，它是以原始存款为基础，通过贷款、贴现或投资等资产活动，创造出来的超过原始存款部分的存款。</a:t>
            </a:r>
            <a:endParaRPr lang="zh-CN" altLang="en-US"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200" dirty="0" smtClean="0">
                <a:latin typeface="微软雅黑" panose="020B0503020204020204" pitchFamily="34" charset="-122"/>
                <a:ea typeface="微软雅黑" panose="020B0503020204020204" pitchFamily="34" charset="-122"/>
                <a:sym typeface="+mn-ea"/>
              </a:rPr>
              <a:t>二、存款的创造原理与过程</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smtClean="0">
                <a:latin typeface="微软雅黑" panose="020B0503020204020204" pitchFamily="34" charset="-122"/>
                <a:ea typeface="微软雅黑" panose="020B0503020204020204" pitchFamily="34" charset="-122"/>
                <a:sym typeface="+mn-ea"/>
              </a:rPr>
              <a:t>商</a:t>
            </a:r>
            <a:r>
              <a:rPr lang="zh-CN" altLang="en-US" sz="2200" dirty="0">
                <a:latin typeface="微软雅黑" panose="020B0503020204020204" pitchFamily="34" charset="-122"/>
                <a:ea typeface="微软雅黑" panose="020B0503020204020204" pitchFamily="34" charset="-122"/>
                <a:sym typeface="+mn-ea"/>
              </a:rPr>
              <a:t>业银行有权经营活期存款业务。因此商业银行可以通过吸收活期存款及发放贷款等业务，创造多倍于原始存款的派生存款，并进而影响存款货币供应量</a:t>
            </a:r>
            <a:r>
              <a:rPr lang="zh-CN" altLang="en-US" sz="2200" dirty="0" smtClean="0">
                <a:latin typeface="微软雅黑" panose="020B0503020204020204" pitchFamily="34" charset="-122"/>
                <a:ea typeface="微软雅黑" panose="020B0503020204020204" pitchFamily="34" charset="-122"/>
                <a:sym typeface="+mn-ea"/>
              </a:rPr>
              <a:t>。</a:t>
            </a:r>
            <a:endParaRPr lang="zh-CN" altLang="en-US" sz="22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200" dirty="0" smtClean="0">
                <a:latin typeface="微软雅黑" panose="020B0503020204020204" pitchFamily="34" charset="-122"/>
                <a:ea typeface="微软雅黑" panose="020B0503020204020204" pitchFamily="34" charset="-122"/>
                <a:sym typeface="+mn-ea"/>
              </a:rPr>
              <a:t>由</a:t>
            </a:r>
            <a:r>
              <a:rPr lang="zh-CN" altLang="en-US" sz="2200" dirty="0">
                <a:latin typeface="微软雅黑" panose="020B0503020204020204" pitchFamily="34" charset="-122"/>
                <a:ea typeface="微软雅黑" panose="020B0503020204020204" pitchFamily="34" charset="-122"/>
                <a:sym typeface="+mn-ea"/>
              </a:rPr>
              <a:t>此，商业银行成为创造存款货币即派生存款的主体。</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14499" y="630868"/>
            <a:ext cx="8115829" cy="4747879"/>
          </a:xfrm>
        </p:spPr>
        <p:txBody>
          <a:bodyPr>
            <a:normAutofit/>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三、派生系数的修</a:t>
            </a:r>
            <a:r>
              <a:rPr lang="zh-CN" altLang="en-US" sz="2400" dirty="0" smtClean="0">
                <a:latin typeface="微软雅黑" panose="020B0503020204020204" pitchFamily="34" charset="-122"/>
                <a:ea typeface="微软雅黑" panose="020B0503020204020204" pitchFamily="34" charset="-122"/>
              </a:rPr>
              <a:t>正</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商业银行的存款派生能力取决于原始存款和派生倍数。但实际生活中，派生倍数并不只受法定存款准备金率一个因素的影响，它的大小还受到以下因素的制约：</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1.</a:t>
            </a:r>
            <a:r>
              <a:rPr lang="zh-CN" altLang="en-US" sz="2400" dirty="0">
                <a:latin typeface="微软雅黑" panose="020B0503020204020204" pitchFamily="34" charset="-122"/>
                <a:ea typeface="微软雅黑" panose="020B0503020204020204" pitchFamily="34" charset="-122"/>
                <a:sym typeface="+mn-ea"/>
              </a:rPr>
              <a:t>现金漏损率（</a:t>
            </a:r>
            <a:r>
              <a:rPr lang="en-US" altLang="zh-CN" sz="2400" dirty="0">
                <a:latin typeface="微软雅黑" panose="020B0503020204020204" pitchFamily="34" charset="-122"/>
                <a:ea typeface="微软雅黑" panose="020B0503020204020204" pitchFamily="34" charset="-122"/>
                <a:sym typeface="+mn-ea"/>
              </a:rPr>
              <a:t>c</a:t>
            </a:r>
            <a:r>
              <a:rPr lang="zh-CN" altLang="en-US" sz="2400" dirty="0" smtClean="0">
                <a:latin typeface="微软雅黑" panose="020B0503020204020204" pitchFamily="34" charset="-122"/>
                <a:ea typeface="微软雅黑" panose="020B0503020204020204" pitchFamily="34" charset="-122"/>
                <a:sym typeface="+mn-ea"/>
              </a:rPr>
              <a:t>）</a:t>
            </a:r>
            <a:endParaRPr lang="zh-CN" altLang="en-US" sz="24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2.</a:t>
            </a:r>
            <a:r>
              <a:rPr lang="zh-CN" altLang="en-US" sz="2400" dirty="0">
                <a:latin typeface="微软雅黑" panose="020B0503020204020204" pitchFamily="34" charset="-122"/>
                <a:ea typeface="微软雅黑" panose="020B0503020204020204" pitchFamily="34" charset="-122"/>
                <a:sym typeface="+mn-ea"/>
              </a:rPr>
              <a:t>超额准备率（</a:t>
            </a:r>
            <a:r>
              <a:rPr lang="en-US" altLang="zh-CN" sz="2400" dirty="0">
                <a:latin typeface="微软雅黑" panose="020B0503020204020204" pitchFamily="34" charset="-122"/>
                <a:ea typeface="微软雅黑" panose="020B0503020204020204" pitchFamily="34" charset="-122"/>
                <a:sym typeface="+mn-ea"/>
              </a:rPr>
              <a:t>e</a:t>
            </a:r>
            <a:r>
              <a:rPr lang="zh-CN" altLang="en-US" sz="2400" dirty="0" smtClean="0">
                <a:latin typeface="微软雅黑" panose="020B0503020204020204" pitchFamily="34" charset="-122"/>
                <a:ea typeface="微软雅黑" panose="020B0503020204020204" pitchFamily="34" charset="-122"/>
                <a:sym typeface="+mn-ea"/>
              </a:rPr>
              <a:t>）</a:t>
            </a:r>
            <a:endParaRPr lang="zh-CN" altLang="en-US" sz="24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     </a:t>
            </a:r>
            <a:r>
              <a:rPr lang="en-US" altLang="zh-CN" sz="2400" dirty="0" smtClean="0">
                <a:latin typeface="微软雅黑" panose="020B0503020204020204" pitchFamily="34" charset="-122"/>
                <a:ea typeface="微软雅黑" panose="020B0503020204020204" pitchFamily="34" charset="-122"/>
                <a:sym typeface="+mn-ea"/>
              </a:rPr>
              <a:t>3</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定期存款准备</a:t>
            </a:r>
            <a:r>
              <a:rPr lang="zh-CN" altLang="en-US" sz="2400" dirty="0" smtClean="0">
                <a:latin typeface="微软雅黑" panose="020B0503020204020204" pitchFamily="34" charset="-122"/>
                <a:ea typeface="微软雅黑" panose="020B0503020204020204" pitchFamily="34" charset="-122"/>
                <a:sym typeface="+mn-ea"/>
              </a:rPr>
              <a:t>金</a:t>
            </a:r>
            <a:endParaRPr lang="en-US" altLang="zh-CN" sz="2400" dirty="0" smtClean="0">
              <a:latin typeface="微软雅黑" panose="020B0503020204020204" pitchFamily="34" charset="-122"/>
              <a:ea typeface="微软雅黑" panose="020B0503020204020204" pitchFamily="34" charset="-122"/>
            </a:endParaRPr>
          </a:p>
          <a:p>
            <a:pPr marL="0" indent="0" algn="ctr"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05348" y="89177"/>
            <a:ext cx="7871012" cy="3478306"/>
          </a:xfrm>
        </p:spPr>
        <p:txBody>
          <a:bodyPr>
            <a:normAutofit/>
          </a:bodyPr>
          <a:lstStyle/>
          <a:p>
            <a:pPr>
              <a:lnSpc>
                <a:spcPct val="150000"/>
              </a:lnSpc>
            </a:pPr>
            <a:br>
              <a:rPr lang="en-US" altLang="zh-CN" sz="3200" dirty="0">
                <a:latin typeface="微软雅黑" panose="020B0503020204020204" pitchFamily="34" charset="-122"/>
                <a:ea typeface="微软雅黑" panose="020B0503020204020204" pitchFamily="34" charset="-122"/>
                <a:cs typeface="+mn-cs"/>
              </a:rPr>
            </a:br>
            <a:r>
              <a:rPr lang="zh-CN" altLang="en-US" sz="3200" dirty="0" smtClean="0">
                <a:latin typeface="微软雅黑" panose="020B0503020204020204" pitchFamily="34" charset="-122"/>
                <a:ea typeface="微软雅黑" panose="020B0503020204020204" pitchFamily="34" charset="-122"/>
                <a:cs typeface="+mn-cs"/>
              </a:rPr>
              <a:t>单元六：</a:t>
            </a:r>
            <a:r>
              <a:rPr lang="zh-CN" altLang="en-US" sz="3200" dirty="0">
                <a:latin typeface="微软雅黑" panose="020B0503020204020204" pitchFamily="34" charset="-122"/>
                <a:ea typeface="微软雅黑" panose="020B0503020204020204" pitchFamily="34" charset="-122"/>
              </a:rPr>
              <a:t>商业银行资产负债管理</a:t>
            </a:r>
            <a:br>
              <a:rPr lang="en-US" altLang="zh-CN" sz="3200" dirty="0">
                <a:latin typeface="微软雅黑" panose="020B0503020204020204" pitchFamily="34" charset="-122"/>
                <a:ea typeface="微软雅黑" panose="020B0503020204020204" pitchFamily="34" charset="-122"/>
                <a:cs typeface="+mn-cs"/>
              </a:rPr>
            </a:br>
            <a:endParaRPr lang="en-US" altLang="zh-CN" sz="3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2976" y="350195"/>
            <a:ext cx="8418284" cy="2861310"/>
          </a:xfrm>
          <a:prstGeom prst="rect">
            <a:avLst/>
          </a:prstGeom>
          <a:noFill/>
        </p:spPr>
        <p:txBody>
          <a:bodyPr wrap="square" rtlCol="0">
            <a:spAutoFit/>
          </a:bodyPr>
          <a:lstStyle/>
          <a:p>
            <a:pPr>
              <a:lnSpc>
                <a:spcPct val="150000"/>
              </a:lnSpc>
            </a:pPr>
            <a:r>
              <a:rPr lang="zh-CN" altLang="zh-CN" sz="2400" dirty="0" smtClean="0">
                <a:latin typeface="微软雅黑" panose="020B0503020204020204" pitchFamily="34" charset="-122"/>
                <a:ea typeface="微软雅黑" panose="020B0503020204020204" pitchFamily="34" charset="-122"/>
              </a:rPr>
              <a:t>一</a:t>
            </a:r>
            <a:r>
              <a:rPr lang="zh-CN" altLang="en-US" sz="2400" dirty="0">
                <a:latin typeface="微软雅黑" panose="020B0503020204020204" pitchFamily="34" charset="-122"/>
                <a:ea typeface="微软雅黑" panose="020B0503020204020204" pitchFamily="34" charset="-122"/>
              </a:rPr>
              <a:t>、资产负债管理理论</a:t>
            </a:r>
            <a:r>
              <a:rPr lang="zh-CN" altLang="en-US" sz="2400" dirty="0" smtClean="0">
                <a:latin typeface="微软雅黑" panose="020B0503020204020204" pitchFamily="34" charset="-122"/>
                <a:ea typeface="微软雅黑" panose="020B0503020204020204" pitchFamily="34" charset="-122"/>
              </a:rPr>
              <a:t>简介</a:t>
            </a:r>
            <a:endParaRPr lang="en-US" altLang="zh-CN" sz="2400" dirty="0">
              <a:latin typeface="微软雅黑" panose="020B0503020204020204" pitchFamily="34" charset="-122"/>
              <a:ea typeface="微软雅黑" panose="020B0503020204020204" pitchFamily="34" charset="-122"/>
            </a:endParaRPr>
          </a:p>
          <a:p>
            <a:pPr>
              <a:lnSpc>
                <a:spcPct val="150000"/>
              </a:lnSpc>
            </a:pPr>
            <a:r>
              <a:rPr lang="en-US" altLang="zh-CN" sz="2400" dirty="0">
                <a:latin typeface="微软雅黑" panose="020B0503020204020204" pitchFamily="34" charset="-122"/>
                <a:ea typeface="微软雅黑" panose="020B0503020204020204" pitchFamily="34" charset="-122"/>
              </a:rPr>
              <a:t> </a:t>
            </a:r>
            <a:r>
              <a:rPr lang="en-US" altLang="zh-CN" sz="2400" dirty="0" smtClean="0">
                <a:latin typeface="微软雅黑" panose="020B0503020204020204" pitchFamily="34" charset="-122"/>
                <a:ea typeface="微软雅黑" panose="020B0503020204020204" pitchFamily="34" charset="-122"/>
              </a:rPr>
              <a:t>   </a:t>
            </a:r>
            <a:r>
              <a:rPr lang="zh-CN" altLang="en-US" sz="2400" dirty="0" smtClean="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一）资产管理</a:t>
            </a:r>
            <a:r>
              <a:rPr lang="zh-CN" altLang="en-US" sz="2400" dirty="0" smtClean="0">
                <a:latin typeface="微软雅黑" panose="020B0503020204020204" pitchFamily="34" charset="-122"/>
                <a:ea typeface="微软雅黑" panose="020B0503020204020204" pitchFamily="34" charset="-122"/>
              </a:rPr>
              <a:t>理论</a:t>
            </a:r>
            <a:endParaRPr lang="en-US" altLang="zh-CN" sz="2400" dirty="0" smtClean="0">
              <a:latin typeface="微软雅黑" panose="020B0503020204020204" pitchFamily="34" charset="-122"/>
              <a:ea typeface="微软雅黑" panose="020B0503020204020204" pitchFamily="34" charset="-122"/>
            </a:endParaRPr>
          </a:p>
          <a:p>
            <a:pPr>
              <a:lnSpc>
                <a:spcPct val="150000"/>
              </a:lnSpc>
            </a:pPr>
            <a:r>
              <a:rPr lang="en-US" altLang="zh-CN" sz="2400" dirty="0">
                <a:latin typeface="微软雅黑" panose="020B0503020204020204" pitchFamily="34" charset="-122"/>
                <a:ea typeface="微软雅黑" panose="020B0503020204020204" pitchFamily="34" charset="-122"/>
              </a:rPr>
              <a:t> </a:t>
            </a:r>
            <a:r>
              <a:rPr lang="en-US" altLang="zh-CN" sz="2400" dirty="0" smtClean="0">
                <a:latin typeface="微软雅黑" panose="020B0503020204020204" pitchFamily="34" charset="-122"/>
                <a:ea typeface="微软雅黑" panose="020B0503020204020204" pitchFamily="34" charset="-122"/>
              </a:rPr>
              <a:t>   </a:t>
            </a:r>
            <a:r>
              <a:rPr lang="zh-CN" altLang="en-US" sz="2400" dirty="0" smtClean="0">
                <a:latin typeface="微软雅黑" panose="020B0503020204020204" pitchFamily="34" charset="-122"/>
                <a:ea typeface="微软雅黑" panose="020B0503020204020204" pitchFamily="34" charset="-122"/>
              </a:rPr>
              <a:t>（二）负债管理理论</a:t>
            </a:r>
            <a:endParaRPr lang="en-US" altLang="zh-CN" sz="2400" dirty="0" smtClean="0">
              <a:latin typeface="微软雅黑" panose="020B0503020204020204" pitchFamily="34" charset="-122"/>
              <a:ea typeface="微软雅黑" panose="020B0503020204020204" pitchFamily="34" charset="-122"/>
            </a:endParaRPr>
          </a:p>
          <a:p>
            <a:pPr>
              <a:lnSpc>
                <a:spcPct val="150000"/>
              </a:lnSpc>
            </a:pPr>
            <a:r>
              <a:rPr lang="en-US" altLang="zh-CN" sz="2400" dirty="0">
                <a:latin typeface="微软雅黑" panose="020B0503020204020204" pitchFamily="34" charset="-122"/>
                <a:ea typeface="微软雅黑" panose="020B0503020204020204" pitchFamily="34" charset="-122"/>
              </a:rPr>
              <a:t> </a:t>
            </a:r>
            <a:r>
              <a:rPr lang="en-US" altLang="zh-CN" sz="2400" dirty="0" smtClean="0">
                <a:latin typeface="微软雅黑" panose="020B0503020204020204" pitchFamily="34" charset="-122"/>
                <a:ea typeface="微软雅黑" panose="020B0503020204020204" pitchFamily="34" charset="-122"/>
              </a:rPr>
              <a:t>   </a:t>
            </a:r>
            <a:r>
              <a:rPr lang="zh-CN" altLang="en-US" sz="2400" dirty="0" smtClean="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三）资产负债管理理论</a:t>
            </a:r>
            <a:endParaRPr lang="zh-CN" altLang="en-US" sz="2400" dirty="0">
              <a:latin typeface="微软雅黑" panose="020B0503020204020204" pitchFamily="34" charset="-122"/>
              <a:ea typeface="微软雅黑" panose="020B0503020204020204" pitchFamily="34" charset="-122"/>
            </a:endParaRPr>
          </a:p>
          <a:p>
            <a:pPr>
              <a:lnSpc>
                <a:spcPct val="150000"/>
              </a:lnSpc>
            </a:pPr>
            <a:endParaRPr lang="en-US"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5766" y="455596"/>
            <a:ext cx="8112268" cy="6405245"/>
          </a:xfrm>
          <a:prstGeom prst="rect">
            <a:avLst/>
          </a:prstGeom>
          <a:noFill/>
        </p:spPr>
        <p:txBody>
          <a:bodyPr wrap="square" rtlCol="0">
            <a:spAutoFit/>
          </a:bodyPr>
          <a:lstStyle/>
          <a:p>
            <a:pPr>
              <a:lnSpc>
                <a:spcPct val="120000"/>
              </a:lnSpc>
            </a:pPr>
            <a:r>
              <a:rPr lang="zh-CN" altLang="en-US" sz="2400" dirty="0" smtClean="0">
                <a:latin typeface="微软雅黑" panose="020B0503020204020204" pitchFamily="34" charset="-122"/>
                <a:ea typeface="微软雅黑" panose="020B0503020204020204" pitchFamily="34" charset="-122"/>
              </a:rPr>
              <a:t>二</a:t>
            </a:r>
            <a:r>
              <a:rPr lang="zh-CN" altLang="en-US" sz="2400" dirty="0">
                <a:latin typeface="微软雅黑" panose="020B0503020204020204" pitchFamily="34" charset="-122"/>
                <a:ea typeface="微软雅黑" panose="020B0503020204020204" pitchFamily="34" charset="-122"/>
              </a:rPr>
              <a:t>、资产负债管理的内</a:t>
            </a:r>
            <a:r>
              <a:rPr lang="zh-CN" altLang="en-US" sz="2400" dirty="0" smtClean="0">
                <a:latin typeface="微软雅黑" panose="020B0503020204020204" pitchFamily="34" charset="-122"/>
                <a:ea typeface="微软雅黑" panose="020B0503020204020204" pitchFamily="34" charset="-122"/>
              </a:rPr>
              <a:t>容</a:t>
            </a:r>
            <a:endParaRPr lang="en-US" altLang="zh-CN" sz="2400" dirty="0" smtClean="0">
              <a:latin typeface="微软雅黑" panose="020B0503020204020204" pitchFamily="34" charset="-122"/>
              <a:ea typeface="微软雅黑" panose="020B0503020204020204" pitchFamily="34" charset="-122"/>
            </a:endParaRPr>
          </a:p>
          <a:p>
            <a:pPr>
              <a:lnSpc>
                <a:spcPct val="120000"/>
              </a:lnSpc>
            </a:pPr>
            <a:r>
              <a:rPr lang="zh-CN" altLang="en-US" sz="2400" dirty="0">
                <a:latin typeface="微软雅黑" panose="020B0503020204020204" pitchFamily="34" charset="-122"/>
                <a:ea typeface="微软雅黑" panose="020B0503020204020204" pitchFamily="34" charset="-122"/>
                <a:sym typeface="+mn-ea"/>
              </a:rPr>
              <a:t>（一）资产管理</a:t>
            </a:r>
            <a:endParaRPr lang="zh-CN" altLang="en-US" sz="2400" dirty="0">
              <a:latin typeface="微软雅黑" panose="020B0503020204020204" pitchFamily="34" charset="-122"/>
              <a:ea typeface="微软雅黑" panose="020B0503020204020204" pitchFamily="34" charset="-122"/>
            </a:endParaRPr>
          </a:p>
          <a:p>
            <a:pPr>
              <a:lnSpc>
                <a:spcPct val="120000"/>
              </a:lnSpc>
            </a:pPr>
            <a:r>
              <a:rPr lang="zh-CN" altLang="en-US" sz="2400" dirty="0">
                <a:latin typeface="微软雅黑" panose="020B0503020204020204" pitchFamily="34" charset="-122"/>
                <a:ea typeface="微软雅黑" panose="020B0503020204020204" pitchFamily="34" charset="-122"/>
                <a:sym typeface="+mn-ea"/>
              </a:rPr>
              <a:t>◆</a:t>
            </a:r>
            <a:r>
              <a:rPr lang="zh-CN" altLang="en-US" sz="2400" dirty="0" smtClean="0">
                <a:latin typeface="微软雅黑" panose="020B0503020204020204" pitchFamily="34" charset="-122"/>
                <a:ea typeface="微软雅黑" panose="020B0503020204020204" pitchFamily="34" charset="-122"/>
                <a:sym typeface="+mn-ea"/>
              </a:rPr>
              <a:t>资</a:t>
            </a:r>
            <a:r>
              <a:rPr lang="zh-CN" altLang="en-US" sz="2400" dirty="0">
                <a:latin typeface="微软雅黑" panose="020B0503020204020204" pitchFamily="34" charset="-122"/>
                <a:ea typeface="微软雅黑" panose="020B0503020204020204" pitchFamily="34" charset="-122"/>
                <a:sym typeface="+mn-ea"/>
              </a:rPr>
              <a:t>产管理是指与持有的有价证券和末清偿贷款构成相关的有价证券管理和贷款管理。</a:t>
            </a:r>
            <a:endParaRPr lang="zh-CN" altLang="en-US" sz="2400" dirty="0">
              <a:latin typeface="微软雅黑" panose="020B0503020204020204" pitchFamily="34" charset="-122"/>
              <a:ea typeface="微软雅黑" panose="020B0503020204020204" pitchFamily="34" charset="-122"/>
              <a:sym typeface="+mn-ea"/>
            </a:endParaRPr>
          </a:p>
          <a:p>
            <a:pPr>
              <a:lnSpc>
                <a:spcPct val="120000"/>
              </a:lnSpc>
            </a:pPr>
            <a:r>
              <a:rPr lang="zh-CN" altLang="en-US" sz="2400" dirty="0">
                <a:latin typeface="微软雅黑" panose="020B0503020204020204" pitchFamily="34" charset="-122"/>
                <a:ea typeface="微软雅黑" panose="020B0503020204020204" pitchFamily="34" charset="-122"/>
                <a:sym typeface="+mn-ea"/>
              </a:rPr>
              <a:t>◆内</a:t>
            </a:r>
            <a:r>
              <a:rPr lang="zh-CN" altLang="en-US" sz="2400" dirty="0" smtClean="0">
                <a:latin typeface="微软雅黑" panose="020B0503020204020204" pitchFamily="34" charset="-122"/>
                <a:ea typeface="微软雅黑" panose="020B0503020204020204" pitchFamily="34" charset="-122"/>
                <a:sym typeface="+mn-ea"/>
              </a:rPr>
              <a:t>容：</a:t>
            </a:r>
            <a:r>
              <a:rPr lang="en-US" altLang="zh-CN" sz="2400" dirty="0" smtClean="0">
                <a:latin typeface="微软雅黑" panose="020B0503020204020204" pitchFamily="34" charset="-122"/>
                <a:ea typeface="微软雅黑" panose="020B0503020204020204" pitchFamily="34" charset="-122"/>
                <a:sym typeface="+mn-ea"/>
              </a:rPr>
              <a:t>1</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准备金管理  </a:t>
            </a:r>
            <a:r>
              <a:rPr lang="en-US" altLang="zh-CN" sz="2400" dirty="0" smtClean="0">
                <a:latin typeface="微软雅黑" panose="020B0503020204020204" pitchFamily="34" charset="-122"/>
                <a:ea typeface="微软雅黑" panose="020B0503020204020204" pitchFamily="34" charset="-122"/>
                <a:sym typeface="+mn-ea"/>
              </a:rPr>
              <a:t>2</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贷款管理  </a:t>
            </a:r>
            <a:r>
              <a:rPr lang="en-US" altLang="zh-CN" sz="2400" dirty="0" smtClean="0">
                <a:latin typeface="微软雅黑" panose="020B0503020204020204" pitchFamily="34" charset="-122"/>
                <a:ea typeface="微软雅黑" panose="020B0503020204020204" pitchFamily="34" charset="-122"/>
                <a:sym typeface="+mn-ea"/>
              </a:rPr>
              <a:t>3</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证券投资管理</a:t>
            </a:r>
            <a:endParaRPr lang="zh-CN" altLang="en-US" sz="2400" dirty="0">
              <a:latin typeface="微软雅黑" panose="020B0503020204020204" pitchFamily="34" charset="-122"/>
              <a:ea typeface="微软雅黑" panose="020B0503020204020204" pitchFamily="34" charset="-122"/>
              <a:sym typeface="+mn-ea"/>
            </a:endParaRPr>
          </a:p>
          <a:p>
            <a:pPr>
              <a:lnSpc>
                <a:spcPct val="120000"/>
              </a:lnSpc>
            </a:pPr>
            <a:r>
              <a:rPr lang="zh-CN" altLang="en-US" sz="2400" dirty="0">
                <a:latin typeface="微软雅黑" panose="020B0503020204020204" pitchFamily="34" charset="-122"/>
                <a:ea typeface="微软雅黑" panose="020B0503020204020204" pitchFamily="34" charset="-122"/>
                <a:sym typeface="+mn-ea"/>
              </a:rPr>
              <a:t>（二）负债管理</a:t>
            </a:r>
            <a:endParaRPr lang="zh-CN" altLang="en-US" sz="2400" dirty="0">
              <a:latin typeface="微软雅黑" panose="020B0503020204020204" pitchFamily="34" charset="-122"/>
              <a:ea typeface="微软雅黑" panose="020B0503020204020204" pitchFamily="34" charset="-122"/>
            </a:endParaRPr>
          </a:p>
          <a:p>
            <a:pPr>
              <a:lnSpc>
                <a:spcPct val="120000"/>
              </a:lnSpc>
            </a:pPr>
            <a:r>
              <a:rPr lang="zh-CN" altLang="en-US" sz="2400" dirty="0">
                <a:latin typeface="微软雅黑" panose="020B0503020204020204" pitchFamily="34" charset="-122"/>
                <a:ea typeface="微软雅黑" panose="020B0503020204020204" pitchFamily="34" charset="-122"/>
                <a:sym typeface="+mn-ea"/>
              </a:rPr>
              <a:t>◆负债管理的基本内容是充分挖掘银行资产负债表上负债项目的潜力，扩大资金的来源，满足保持流动性的各项需要</a:t>
            </a:r>
            <a:r>
              <a:rPr lang="zh-CN" altLang="en-US" sz="2400" dirty="0" smtClean="0">
                <a:latin typeface="微软雅黑" panose="020B0503020204020204" pitchFamily="34" charset="-122"/>
                <a:ea typeface="微软雅黑" panose="020B0503020204020204" pitchFamily="34" charset="-122"/>
                <a:sym typeface="+mn-ea"/>
              </a:rPr>
              <a:t>。</a:t>
            </a:r>
            <a:endParaRPr lang="zh-CN" altLang="en-US" sz="2400" dirty="0" smtClean="0">
              <a:latin typeface="微软雅黑" panose="020B0503020204020204" pitchFamily="34" charset="-122"/>
              <a:ea typeface="微软雅黑" panose="020B0503020204020204" pitchFamily="34" charset="-122"/>
              <a:sym typeface="+mn-ea"/>
            </a:endParaRPr>
          </a:p>
          <a:p>
            <a:pPr>
              <a:lnSpc>
                <a:spcPct val="120000"/>
              </a:lnSpc>
            </a:pPr>
            <a:r>
              <a:rPr lang="zh-CN" altLang="en-US" sz="2400" dirty="0">
                <a:latin typeface="微软雅黑" panose="020B0503020204020204" pitchFamily="34" charset="-122"/>
                <a:ea typeface="微软雅黑" panose="020B0503020204020204" pitchFamily="34" charset="-122"/>
                <a:sym typeface="+mn-ea"/>
              </a:rPr>
              <a:t>◆内</a:t>
            </a:r>
            <a:r>
              <a:rPr lang="zh-CN" altLang="en-US" sz="2400" dirty="0" smtClean="0">
                <a:latin typeface="微软雅黑" panose="020B0503020204020204" pitchFamily="34" charset="-122"/>
                <a:ea typeface="微软雅黑" panose="020B0503020204020204" pitchFamily="34" charset="-122"/>
                <a:sym typeface="+mn-ea"/>
              </a:rPr>
              <a:t>容：</a:t>
            </a:r>
            <a:r>
              <a:rPr lang="en-US" altLang="zh-CN" sz="2400" dirty="0" smtClean="0">
                <a:latin typeface="微软雅黑" panose="020B0503020204020204" pitchFamily="34" charset="-122"/>
                <a:ea typeface="微软雅黑" panose="020B0503020204020204" pitchFamily="34" charset="-122"/>
                <a:sym typeface="+mn-ea"/>
              </a:rPr>
              <a:t>1</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资本管理  </a:t>
            </a:r>
            <a:r>
              <a:rPr lang="en-US" altLang="zh-CN" sz="2400" dirty="0" smtClean="0">
                <a:latin typeface="微软雅黑" panose="020B0503020204020204" pitchFamily="34" charset="-122"/>
                <a:ea typeface="微软雅黑" panose="020B0503020204020204" pitchFamily="34" charset="-122"/>
                <a:sym typeface="+mn-ea"/>
              </a:rPr>
              <a:t>2</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存款管理  </a:t>
            </a:r>
            <a:r>
              <a:rPr lang="en-US" altLang="zh-CN" sz="2400" dirty="0" smtClean="0">
                <a:latin typeface="微软雅黑" panose="020B0503020204020204" pitchFamily="34" charset="-122"/>
                <a:ea typeface="微软雅黑" panose="020B0503020204020204" pitchFamily="34" charset="-122"/>
                <a:sym typeface="+mn-ea"/>
              </a:rPr>
              <a:t>3</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借入款管理</a:t>
            </a:r>
            <a:endParaRPr lang="zh-CN" altLang="en-US" sz="2400" dirty="0">
              <a:latin typeface="微软雅黑" panose="020B0503020204020204" pitchFamily="34" charset="-122"/>
              <a:ea typeface="微软雅黑" panose="020B0503020204020204" pitchFamily="34" charset="-122"/>
            </a:endParaRPr>
          </a:p>
          <a:p>
            <a:pPr>
              <a:lnSpc>
                <a:spcPct val="120000"/>
              </a:lnSpc>
            </a:pPr>
            <a:endParaRPr lang="en-US" altLang="zh-CN" sz="2400" dirty="0" smtClean="0">
              <a:latin typeface="微软雅黑" panose="020B0503020204020204" pitchFamily="34" charset="-122"/>
              <a:ea typeface="微软雅黑" panose="020B0503020204020204" pitchFamily="34" charset="-122"/>
            </a:endParaRPr>
          </a:p>
          <a:p>
            <a:pPr>
              <a:lnSpc>
                <a:spcPct val="120000"/>
              </a:lnSpc>
            </a:pPr>
            <a:endParaRPr lang="zh-CN" altLang="en-US" sz="2400" dirty="0">
              <a:latin typeface="微软雅黑" panose="020B0503020204020204" pitchFamily="34" charset="-122"/>
              <a:ea typeface="微软雅黑" panose="020B0503020204020204" pitchFamily="34" charset="-122"/>
              <a:sym typeface="+mn-ea"/>
            </a:endParaRPr>
          </a:p>
          <a:p>
            <a:pPr>
              <a:lnSpc>
                <a:spcPct val="120000"/>
              </a:lnSpc>
            </a:pPr>
            <a:endParaRPr lang="en-US" altLang="zh-CN" sz="2400" dirty="0" smtClean="0">
              <a:latin typeface="微软雅黑" panose="020B0503020204020204" pitchFamily="34" charset="-122"/>
              <a:ea typeface="微软雅黑" panose="020B0503020204020204" pitchFamily="34" charset="-122"/>
            </a:endParaRPr>
          </a:p>
          <a:p>
            <a:pPr>
              <a:lnSpc>
                <a:spcPct val="120000"/>
              </a:lnSpc>
            </a:pPr>
            <a:endParaRPr lang="zh-CN" altLang="en-US" sz="2400" dirty="0">
              <a:latin typeface="微软雅黑" panose="020B0503020204020204" pitchFamily="34" charset="-122"/>
              <a:ea typeface="微软雅黑" panose="020B0503020204020204" pitchFamily="34" charset="-122"/>
            </a:endParaRPr>
          </a:p>
          <a:p>
            <a:pPr>
              <a:lnSpc>
                <a:spcPct val="150000"/>
              </a:lnSpc>
            </a:pPr>
            <a:endParaRPr lang="en-US" altLang="zh-CN" sz="2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8800" y="468205"/>
            <a:ext cx="8112268" cy="3636010"/>
          </a:xfrm>
          <a:prstGeom prst="rect">
            <a:avLst/>
          </a:prstGeom>
          <a:noFill/>
        </p:spPr>
        <p:txBody>
          <a:bodyPr wrap="square" rtlCol="0">
            <a:spAutoFit/>
          </a:bodyPr>
          <a:lstStyle/>
          <a:p>
            <a:pPr>
              <a:lnSpc>
                <a:spcPct val="120000"/>
              </a:lnSpc>
            </a:pPr>
            <a:r>
              <a:rPr lang="zh-CN" altLang="en-US" sz="2400" dirty="0">
                <a:latin typeface="微软雅黑" panose="020B0503020204020204" pitchFamily="34" charset="-122"/>
                <a:ea typeface="微软雅黑" panose="020B0503020204020204" pitchFamily="34" charset="-122"/>
              </a:rPr>
              <a:t>（三）资产负债综合管</a:t>
            </a:r>
            <a:r>
              <a:rPr lang="zh-CN" altLang="en-US" sz="2400" dirty="0" smtClean="0">
                <a:latin typeface="微软雅黑" panose="020B0503020204020204" pitchFamily="34" charset="-122"/>
                <a:ea typeface="微软雅黑" panose="020B0503020204020204" pitchFamily="34" charset="-122"/>
              </a:rPr>
              <a:t>理</a:t>
            </a:r>
            <a:endParaRPr lang="en-US" altLang="zh-CN" sz="2400" dirty="0" smtClean="0">
              <a:latin typeface="微软雅黑" panose="020B0503020204020204" pitchFamily="34" charset="-122"/>
              <a:ea typeface="微软雅黑" panose="020B0503020204020204" pitchFamily="34" charset="-122"/>
            </a:endParaRPr>
          </a:p>
          <a:p>
            <a:pPr>
              <a:lnSpc>
                <a:spcPct val="120000"/>
              </a:lnSpc>
            </a:pPr>
            <a:r>
              <a:rPr lang="zh-CN" altLang="en-US" sz="2400" dirty="0">
                <a:latin typeface="微软雅黑" panose="020B0503020204020204" pitchFamily="34" charset="-122"/>
                <a:ea typeface="微软雅黑" panose="020B0503020204020204" pitchFamily="34" charset="-122"/>
              </a:rPr>
              <a:t>◆资产负债综合管理是指将资产负债各科目之间按照“对称原则”进行安排和管理，使安全性、流动性和盈利性之间达到平衡协调</a:t>
            </a:r>
            <a:r>
              <a:rPr lang="zh-CN" altLang="en-US" sz="2400" dirty="0" smtClean="0">
                <a:latin typeface="微软雅黑" panose="020B0503020204020204" pitchFamily="34" charset="-122"/>
                <a:ea typeface="微软雅黑" panose="020B0503020204020204" pitchFamily="34" charset="-122"/>
              </a:rPr>
              <a:t>。</a:t>
            </a:r>
            <a:endParaRPr lang="zh-CN" altLang="en-US" sz="2400" dirty="0" smtClean="0">
              <a:latin typeface="微软雅黑" panose="020B0503020204020204" pitchFamily="34" charset="-122"/>
              <a:ea typeface="微软雅黑" panose="020B0503020204020204" pitchFamily="34" charset="-122"/>
            </a:endParaRPr>
          </a:p>
          <a:p>
            <a:pPr>
              <a:lnSpc>
                <a:spcPct val="120000"/>
              </a:lnSpc>
            </a:pPr>
            <a:r>
              <a:rPr lang="zh-CN" altLang="en-US" sz="2400" dirty="0">
                <a:latin typeface="微软雅黑" panose="020B0503020204020204" pitchFamily="34" charset="-122"/>
                <a:ea typeface="微软雅黑" panose="020B0503020204020204" pitchFamily="34" charset="-122"/>
                <a:sym typeface="+mn-ea"/>
              </a:rPr>
              <a:t>◆内</a:t>
            </a:r>
            <a:r>
              <a:rPr lang="zh-CN" altLang="en-US" sz="2400" dirty="0" smtClean="0">
                <a:latin typeface="微软雅黑" panose="020B0503020204020204" pitchFamily="34" charset="-122"/>
                <a:ea typeface="微软雅黑" panose="020B0503020204020204" pitchFamily="34" charset="-122"/>
                <a:sym typeface="+mn-ea"/>
              </a:rPr>
              <a:t>容：</a:t>
            </a:r>
            <a:endParaRPr lang="en-US" altLang="zh-CN" sz="2400" dirty="0" smtClean="0">
              <a:latin typeface="微软雅黑" panose="020B0503020204020204" pitchFamily="34" charset="-122"/>
              <a:ea typeface="微软雅黑" panose="020B0503020204020204" pitchFamily="34" charset="-122"/>
            </a:endParaRPr>
          </a:p>
          <a:p>
            <a:pPr>
              <a:lnSpc>
                <a:spcPct val="120000"/>
              </a:lnSpc>
            </a:pPr>
            <a:r>
              <a:rPr lang="en-US" altLang="zh-CN" sz="2400" dirty="0" smtClean="0">
                <a:latin typeface="微软雅黑" panose="020B0503020204020204" pitchFamily="34" charset="-122"/>
                <a:ea typeface="微软雅黑" panose="020B0503020204020204" pitchFamily="34" charset="-122"/>
                <a:sym typeface="+mn-ea"/>
              </a:rPr>
              <a:t>       1.</a:t>
            </a:r>
            <a:r>
              <a:rPr lang="zh-CN" altLang="en-US" sz="2400" dirty="0">
                <a:latin typeface="微软雅黑" panose="020B0503020204020204" pitchFamily="34" charset="-122"/>
                <a:ea typeface="微软雅黑" panose="020B0503020204020204" pitchFamily="34" charset="-122"/>
                <a:sym typeface="+mn-ea"/>
              </a:rPr>
              <a:t>缺口管理法</a:t>
            </a:r>
            <a:endParaRPr lang="zh-CN" altLang="en-US" sz="2400" dirty="0">
              <a:latin typeface="微软雅黑" panose="020B0503020204020204" pitchFamily="34" charset="-122"/>
              <a:ea typeface="微软雅黑" panose="020B0503020204020204" pitchFamily="34" charset="-122"/>
            </a:endParaRPr>
          </a:p>
          <a:p>
            <a:pPr>
              <a:lnSpc>
                <a:spcPct val="120000"/>
              </a:lnSpc>
            </a:pPr>
            <a:r>
              <a:rPr lang="en-US" altLang="zh-CN" sz="2400" dirty="0" smtClean="0">
                <a:latin typeface="微软雅黑" panose="020B0503020204020204" pitchFamily="34" charset="-122"/>
                <a:ea typeface="微软雅黑" panose="020B0503020204020204" pitchFamily="34" charset="-122"/>
                <a:sym typeface="+mn-ea"/>
              </a:rPr>
              <a:t>       2.</a:t>
            </a:r>
            <a:r>
              <a:rPr lang="zh-CN" altLang="en-US" sz="2400" dirty="0">
                <a:latin typeface="微软雅黑" panose="020B0503020204020204" pitchFamily="34" charset="-122"/>
                <a:ea typeface="微软雅黑" panose="020B0503020204020204" pitchFamily="34" charset="-122"/>
                <a:sym typeface="+mn-ea"/>
              </a:rPr>
              <a:t>资产负债比例管理法</a:t>
            </a:r>
            <a:endParaRPr lang="zh-CN" altLang="en-US" sz="2400" dirty="0">
              <a:latin typeface="微软雅黑" panose="020B0503020204020204" pitchFamily="34" charset="-122"/>
              <a:ea typeface="微软雅黑" panose="020B0503020204020204" pitchFamily="34" charset="-122"/>
            </a:endParaRPr>
          </a:p>
          <a:p>
            <a:pPr>
              <a:lnSpc>
                <a:spcPct val="120000"/>
              </a:lnSpc>
            </a:pPr>
            <a:endParaRPr lang="en-US" altLang="zh-CN" sz="2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5940" y="572770"/>
            <a:ext cx="7776845" cy="2749550"/>
          </a:xfrm>
          <a:prstGeom prst="rect">
            <a:avLst/>
          </a:prstGeom>
          <a:noFill/>
        </p:spPr>
        <p:txBody>
          <a:bodyPr wrap="square" rtlCol="0">
            <a:spAutoFit/>
          </a:bodyPr>
          <a:lstStyle/>
          <a:p>
            <a:pPr fontAlgn="auto">
              <a:lnSpc>
                <a:spcPct val="120000"/>
              </a:lnSpc>
            </a:pPr>
            <a:r>
              <a:rPr lang="zh-CN" altLang="en-US" sz="2400" dirty="0">
                <a:latin typeface="微软雅黑" panose="020B0503020204020204" pitchFamily="34" charset="-122"/>
                <a:ea typeface="微软雅黑" panose="020B0503020204020204" pitchFamily="34" charset="-122"/>
              </a:rPr>
              <a:t>三、资产负债比例管</a:t>
            </a:r>
            <a:r>
              <a:rPr lang="zh-CN" altLang="en-US" sz="2400" dirty="0" smtClean="0">
                <a:latin typeface="微软雅黑" panose="020B0503020204020204" pitchFamily="34" charset="-122"/>
                <a:ea typeface="微软雅黑" panose="020B0503020204020204" pitchFamily="34" charset="-122"/>
              </a:rPr>
              <a:t>理</a:t>
            </a:r>
            <a:endParaRPr lang="en-US" altLang="zh-CN" sz="2400" dirty="0" smtClean="0">
              <a:latin typeface="微软雅黑" panose="020B0503020204020204" pitchFamily="34" charset="-122"/>
              <a:ea typeface="微软雅黑" panose="020B0503020204020204" pitchFamily="34" charset="-122"/>
            </a:endParaRPr>
          </a:p>
          <a:p>
            <a:pPr fontAlgn="auto">
              <a:lnSpc>
                <a:spcPct val="120000"/>
              </a:lnSpc>
            </a:pPr>
            <a:r>
              <a:rPr lang="zh-CN" altLang="en-US" sz="2400" dirty="0">
                <a:latin typeface="微软雅黑" panose="020B0503020204020204" pitchFamily="34" charset="-122"/>
                <a:ea typeface="微软雅黑" panose="020B0503020204020204" pitchFamily="34" charset="-122"/>
              </a:rPr>
              <a:t>资产负债比例管理是通过一系列资产负债比例指标，对商业银行的资产和负债进行监控和管理</a:t>
            </a:r>
            <a:r>
              <a:rPr lang="zh-CN" altLang="en-US" sz="2400" dirty="0" smtClean="0">
                <a:latin typeface="微软雅黑" panose="020B0503020204020204" pitchFamily="34" charset="-122"/>
                <a:ea typeface="微软雅黑" panose="020B0503020204020204" pitchFamily="34" charset="-122"/>
              </a:rPr>
              <a:t>。</a:t>
            </a:r>
            <a:endParaRPr lang="zh-CN" altLang="en-US" sz="2400" dirty="0" smtClean="0">
              <a:latin typeface="微软雅黑" panose="020B0503020204020204" pitchFamily="34" charset="-122"/>
              <a:ea typeface="微软雅黑" panose="020B0503020204020204" pitchFamily="34" charset="-122"/>
            </a:endParaRPr>
          </a:p>
          <a:p>
            <a:pPr fontAlgn="auto">
              <a:lnSpc>
                <a:spcPct val="120000"/>
              </a:lnSpc>
            </a:pPr>
            <a:r>
              <a:rPr lang="en-US" altLang="zh-CN" sz="2400" dirty="0" smtClean="0">
                <a:latin typeface="微软雅黑" panose="020B0503020204020204" pitchFamily="34" charset="-122"/>
                <a:ea typeface="微软雅黑" panose="020B0503020204020204" pitchFamily="34" charset="-122"/>
                <a:sym typeface="+mn-ea"/>
              </a:rPr>
              <a:t>9</a:t>
            </a:r>
            <a:r>
              <a:rPr lang="zh-CN" altLang="en-US" sz="2400" dirty="0">
                <a:latin typeface="微软雅黑" panose="020B0503020204020204" pitchFamily="34" charset="-122"/>
                <a:ea typeface="微软雅黑" panose="020B0503020204020204" pitchFamily="34" charset="-122"/>
                <a:sym typeface="+mn-ea"/>
              </a:rPr>
              <a:t>个监控指</a:t>
            </a:r>
            <a:r>
              <a:rPr lang="zh-CN" altLang="en-US" sz="2400" dirty="0" smtClean="0">
                <a:latin typeface="微软雅黑" panose="020B0503020204020204" pitchFamily="34" charset="-122"/>
                <a:ea typeface="微软雅黑" panose="020B0503020204020204" pitchFamily="34" charset="-122"/>
                <a:sym typeface="+mn-ea"/>
              </a:rPr>
              <a:t>标：资</a:t>
            </a:r>
            <a:r>
              <a:rPr lang="zh-CN" altLang="en-US" sz="2400" dirty="0">
                <a:latin typeface="微软雅黑" panose="020B0503020204020204" pitchFamily="34" charset="-122"/>
                <a:ea typeface="微软雅黑" panose="020B0503020204020204" pitchFamily="34" charset="-122"/>
                <a:sym typeface="+mn-ea"/>
              </a:rPr>
              <a:t>本充足率、存贷款比例、中长期贷款比例、流动性比例、单个贷款比例、拆借资金比例、对股东贷款比例、贷款质量</a:t>
            </a:r>
            <a:r>
              <a:rPr lang="zh-CN" altLang="en-US" sz="2400" dirty="0">
                <a:latin typeface="微软雅黑" panose="020B0503020204020204" pitchFamily="34" charset="-122"/>
                <a:ea typeface="微软雅黑" panose="020B0503020204020204" pitchFamily="34" charset="-122"/>
                <a:sym typeface="+mn-ea"/>
              </a:rPr>
              <a:t>指</a:t>
            </a:r>
            <a:r>
              <a:rPr lang="zh-CN" altLang="en-US" sz="2400" dirty="0" smtClean="0">
                <a:latin typeface="微软雅黑" panose="020B0503020204020204" pitchFamily="34" charset="-122"/>
                <a:ea typeface="微软雅黑" panose="020B0503020204020204" pitchFamily="34" charset="-122"/>
                <a:sym typeface="+mn-ea"/>
              </a:rPr>
              <a:t>标</a:t>
            </a:r>
            <a:r>
              <a:rPr lang="zh-CN" altLang="en-US" sz="2400" dirty="0">
                <a:latin typeface="微软雅黑" panose="020B0503020204020204" pitchFamily="34" charset="-122"/>
                <a:ea typeface="微软雅黑" panose="020B0503020204020204" pitchFamily="34" charset="-122"/>
                <a:sym typeface="+mn-ea"/>
              </a:rPr>
              <a:t>、备付金比例</a:t>
            </a:r>
            <a:r>
              <a:rPr lang="zh-CN" altLang="en-US" sz="2400" dirty="0" smtClean="0">
                <a:latin typeface="微软雅黑" panose="020B0503020204020204" pitchFamily="34" charset="-122"/>
                <a:ea typeface="微软雅黑" panose="020B0503020204020204" pitchFamily="34" charset="-122"/>
                <a:sym typeface="+mn-ea"/>
              </a:rPr>
              <a:t>。</a:t>
            </a:r>
            <a:endParaRPr lang="zh-CN" altLang="en-US" sz="2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83540" y="426720"/>
            <a:ext cx="8546465" cy="5361305"/>
          </a:xfrm>
        </p:spPr>
        <p:txBody>
          <a:bodyPr>
            <a:normAutofit lnSpcReduction="20000"/>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商业银行特征：</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rPr>
              <a:t>1.</a:t>
            </a:r>
            <a:r>
              <a:rPr lang="zh-CN" altLang="zh-CN" sz="2400" dirty="0">
                <a:latin typeface="微软雅黑" panose="020B0503020204020204" pitchFamily="34" charset="-122"/>
                <a:ea typeface="微软雅黑" panose="020B0503020204020204" pitchFamily="34" charset="-122"/>
              </a:rPr>
              <a:t>以盈利为目</a:t>
            </a:r>
            <a:r>
              <a:rPr lang="zh-CN" altLang="zh-CN" sz="2400" dirty="0" smtClean="0">
                <a:latin typeface="微软雅黑" panose="020B0503020204020204" pitchFamily="34" charset="-122"/>
                <a:ea typeface="微软雅黑" panose="020B0503020204020204" pitchFamily="34" charset="-122"/>
              </a:rPr>
              <a:t>的</a:t>
            </a:r>
            <a:r>
              <a:rPr lang="zh-CN" altLang="en-US" sz="2400" dirty="0" smtClean="0">
                <a:latin typeface="微软雅黑" panose="020B0503020204020204" pitchFamily="34" charset="-122"/>
                <a:ea typeface="微软雅黑" panose="020B0503020204020204" pitchFamily="34" charset="-122"/>
              </a:rPr>
              <a:t>。</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rPr>
              <a:t>2.</a:t>
            </a:r>
            <a:r>
              <a:rPr lang="zh-CN" altLang="zh-CN" sz="2400" dirty="0">
                <a:latin typeface="微软雅黑" panose="020B0503020204020204" pitchFamily="34" charset="-122"/>
                <a:ea typeface="微软雅黑" panose="020B0503020204020204" pitchFamily="34" charset="-122"/>
              </a:rPr>
              <a:t>具有法人资格、具有自已独立的财产、名称、组织机构和场所，能独立承担民事责</a:t>
            </a:r>
            <a:r>
              <a:rPr lang="zh-CN" altLang="zh-CN" sz="2400" dirty="0" smtClean="0">
                <a:latin typeface="微软雅黑" panose="020B0503020204020204" pitchFamily="34" charset="-122"/>
                <a:ea typeface="微软雅黑" panose="020B0503020204020204" pitchFamily="34" charset="-122"/>
              </a:rPr>
              <a:t>任</a:t>
            </a:r>
            <a:r>
              <a:rPr lang="zh-CN" altLang="en-US" sz="2400" dirty="0" smtClean="0">
                <a:latin typeface="微软雅黑" panose="020B0503020204020204" pitchFamily="34" charset="-122"/>
                <a:ea typeface="微软雅黑" panose="020B0503020204020204" pitchFamily="34" charset="-122"/>
              </a:rPr>
              <a:t>。</a:t>
            </a:r>
            <a:endParaRPr lang="zh-CN" altLang="en-US"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3.</a:t>
            </a:r>
            <a:r>
              <a:rPr lang="zh-CN" altLang="zh-CN" sz="2400" dirty="0">
                <a:latin typeface="微软雅黑" panose="020B0503020204020204" pitchFamily="34" charset="-122"/>
                <a:ea typeface="微软雅黑" panose="020B0503020204020204" pitchFamily="34" charset="-122"/>
                <a:sym typeface="+mn-ea"/>
              </a:rPr>
              <a:t>由两个以上的股东共同出资、依照《公司法》设立、照章纳税、独立核</a:t>
            </a:r>
            <a:r>
              <a:rPr lang="zh-CN" altLang="zh-CN" sz="2400" dirty="0" smtClean="0">
                <a:latin typeface="微软雅黑" panose="020B0503020204020204" pitchFamily="34" charset="-122"/>
                <a:ea typeface="微软雅黑" panose="020B0503020204020204" pitchFamily="34" charset="-122"/>
                <a:sym typeface="+mn-ea"/>
              </a:rPr>
              <a:t>算</a:t>
            </a:r>
            <a:r>
              <a:rPr lang="zh-CN" altLang="en-US" sz="2400" dirty="0" smtClean="0">
                <a:latin typeface="微软雅黑" panose="020B0503020204020204" pitchFamily="34" charset="-122"/>
                <a:ea typeface="微软雅黑" panose="020B0503020204020204" pitchFamily="34" charset="-122"/>
                <a:sym typeface="+mn-ea"/>
              </a:rPr>
              <a:t>。</a:t>
            </a:r>
            <a:endParaRPr lang="zh-CN" altLang="en-US" sz="24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a:t>
            </a:r>
            <a:r>
              <a:rPr lang="zh-CN" altLang="en-US" sz="2400" dirty="0" smtClean="0">
                <a:latin typeface="微软雅黑" panose="020B0503020204020204" pitchFamily="34" charset="-122"/>
                <a:ea typeface="微软雅黑" panose="020B0503020204020204" pitchFamily="34" charset="-122"/>
                <a:sym typeface="+mn-ea"/>
              </a:rPr>
              <a:t>商业银行特殊性：</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1.</a:t>
            </a:r>
            <a:r>
              <a:rPr lang="zh-CN" altLang="en-US" sz="2400" dirty="0" smtClean="0">
                <a:latin typeface="微软雅黑" panose="020B0503020204020204" pitchFamily="34" charset="-122"/>
                <a:ea typeface="微软雅黑" panose="020B0503020204020204" pitchFamily="34" charset="-122"/>
                <a:sym typeface="+mn-ea"/>
              </a:rPr>
              <a:t>商业银行特殊的经营对象和内容特殊</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商业银行对整个社会经济的特殊影</a:t>
            </a:r>
            <a:r>
              <a:rPr lang="zh-CN" altLang="en-US" sz="2400" dirty="0" smtClean="0">
                <a:latin typeface="微软雅黑" panose="020B0503020204020204" pitchFamily="34" charset="-122"/>
                <a:ea typeface="微软雅黑" panose="020B0503020204020204" pitchFamily="34" charset="-122"/>
                <a:sym typeface="+mn-ea"/>
              </a:rPr>
              <a:t>响特殊</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商业银行的特殊责</a:t>
            </a:r>
            <a:r>
              <a:rPr lang="zh-CN" altLang="en-US" sz="2400" dirty="0" smtClean="0">
                <a:latin typeface="微软雅黑" panose="020B0503020204020204" pitchFamily="34" charset="-122"/>
                <a:ea typeface="微软雅黑" panose="020B0503020204020204" pitchFamily="34" charset="-122"/>
                <a:sym typeface="+mn-ea"/>
              </a:rPr>
              <a:t>任特殊  </a:t>
            </a:r>
            <a:endParaRPr lang="zh-CN" altLang="en-US" sz="24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国家对商业银行的监</a:t>
            </a:r>
            <a:r>
              <a:rPr lang="zh-CN" altLang="en-US" sz="2400" dirty="0" smtClean="0">
                <a:latin typeface="微软雅黑" panose="020B0503020204020204" pitchFamily="34" charset="-122"/>
                <a:ea typeface="微软雅黑" panose="020B0503020204020204" pitchFamily="34" charset="-122"/>
                <a:sym typeface="+mn-ea"/>
              </a:rPr>
              <a:t>管特殊</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8747" y="726399"/>
            <a:ext cx="8418284" cy="3192780"/>
          </a:xfrm>
          <a:prstGeom prst="rect">
            <a:avLst/>
          </a:prstGeom>
          <a:noFill/>
        </p:spPr>
        <p:txBody>
          <a:bodyPr wrap="square" rtlCol="0">
            <a:spAutoFit/>
          </a:bodyPr>
          <a:lstStyle/>
          <a:p>
            <a:pPr fontAlgn="auto">
              <a:lnSpc>
                <a:spcPct val="120000"/>
              </a:lnSpc>
            </a:pPr>
            <a:r>
              <a:rPr lang="zh-CN" altLang="en-US" sz="2400" dirty="0">
                <a:latin typeface="微软雅黑" panose="020B0503020204020204" pitchFamily="34" charset="-122"/>
                <a:ea typeface="微软雅黑" panose="020B0503020204020204" pitchFamily="34" charset="-122"/>
              </a:rPr>
              <a:t>（三）商业银行的职能</a:t>
            </a:r>
            <a:endParaRPr lang="zh-CN" altLang="en-US"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smtClean="0">
                <a:latin typeface="微软雅黑" panose="020B0503020204020204" pitchFamily="34" charset="-122"/>
                <a:ea typeface="微软雅黑" panose="020B0503020204020204" pitchFamily="34" charset="-122"/>
              </a:rPr>
              <a:t>        1</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信用中介职能</a:t>
            </a:r>
            <a:endParaRPr lang="zh-CN" altLang="en-US"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smtClean="0">
                <a:latin typeface="微软雅黑" panose="020B0503020204020204" pitchFamily="34" charset="-122"/>
                <a:ea typeface="微软雅黑" panose="020B0503020204020204" pitchFamily="34" charset="-122"/>
              </a:rPr>
              <a:t>        2</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支付中介职能</a:t>
            </a:r>
            <a:endParaRPr lang="zh-CN" altLang="en-US"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smtClean="0">
                <a:latin typeface="微软雅黑" panose="020B0503020204020204" pitchFamily="34" charset="-122"/>
                <a:ea typeface="微软雅黑" panose="020B0503020204020204" pitchFamily="34" charset="-122"/>
              </a:rPr>
              <a:t>        3</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信用创造职能</a:t>
            </a:r>
            <a:endParaRPr lang="zh-CN" altLang="en-US"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smtClean="0">
                <a:latin typeface="微软雅黑" panose="020B0503020204020204" pitchFamily="34" charset="-122"/>
                <a:ea typeface="微软雅黑" panose="020B0503020204020204" pitchFamily="34" charset="-122"/>
              </a:rPr>
              <a:t>        4</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金融服务职能</a:t>
            </a:r>
            <a:endParaRPr lang="zh-CN" altLang="en-US"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smtClean="0">
                <a:latin typeface="微软雅黑" panose="020B0503020204020204" pitchFamily="34" charset="-122"/>
                <a:ea typeface="微软雅黑" panose="020B0503020204020204" pitchFamily="34" charset="-122"/>
              </a:rPr>
              <a:t>        5</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调控经济职能</a:t>
            </a:r>
            <a:endParaRPr lang="zh-CN" altLang="en-US" sz="2400" dirty="0">
              <a:latin typeface="微软雅黑" panose="020B0503020204020204" pitchFamily="34" charset="-122"/>
              <a:ea typeface="微软雅黑" panose="020B0503020204020204" pitchFamily="34" charset="-122"/>
            </a:endParaRPr>
          </a:p>
          <a:p>
            <a:pPr fontAlgn="auto">
              <a:lnSpc>
                <a:spcPct val="120000"/>
              </a:lnSpc>
            </a:pPr>
            <a:endParaRPr lang="en-US" altLang="zh-CN" sz="2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89106" y="531809"/>
            <a:ext cx="8232562" cy="4747879"/>
          </a:xfrm>
        </p:spPr>
        <p:txBody>
          <a:bodyPr>
            <a:normAutofit/>
          </a:bodyPr>
          <a:lstStyle/>
          <a:p>
            <a:pPr marL="0" indent="0">
              <a:lnSpc>
                <a:spcPct val="100000"/>
              </a:lnSpc>
              <a:buNone/>
            </a:pPr>
            <a:r>
              <a:rPr lang="zh-CN" altLang="en-US" sz="2400" dirty="0">
                <a:latin typeface="微软雅黑" panose="020B0503020204020204" pitchFamily="34" charset="-122"/>
                <a:ea typeface="微软雅黑" panose="020B0503020204020204" pitchFamily="34" charset="-122"/>
                <a:sym typeface="+mn-ea"/>
              </a:rPr>
              <a:t>二、商业银行的组织形</a:t>
            </a:r>
            <a:r>
              <a:rPr lang="zh-CN" altLang="en-US" sz="2400" dirty="0" smtClean="0">
                <a:latin typeface="微软雅黑" panose="020B0503020204020204" pitchFamily="34" charset="-122"/>
                <a:ea typeface="微软雅黑" panose="020B0503020204020204" pitchFamily="34" charset="-122"/>
                <a:sym typeface="+mn-ea"/>
              </a:rPr>
              <a:t>式</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rPr>
              <a:t>（一）单一制银行</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rPr>
              <a:t>单一银行制</a:t>
            </a:r>
            <a:r>
              <a:rPr lang="en-US" altLang="zh-CN" sz="2400" dirty="0">
                <a:latin typeface="微软雅黑" panose="020B0503020204020204" pitchFamily="34" charset="-122"/>
                <a:ea typeface="微软雅黑" panose="020B0503020204020204" pitchFamily="34" charset="-122"/>
              </a:rPr>
              <a:t>(unit banking system)</a:t>
            </a:r>
            <a:r>
              <a:rPr lang="zh-CN" altLang="en-US" sz="2400" dirty="0">
                <a:latin typeface="微软雅黑" panose="020B0503020204020204" pitchFamily="34" charset="-122"/>
                <a:ea typeface="微软雅黑" panose="020B0503020204020204" pitchFamily="34" charset="-122"/>
              </a:rPr>
              <a:t>又称为单元银行制，是指商业银行业务只由一个独立的银行机构经营，不设或不准设立分支机构的银行组织制度，即所谓的“一行一店”。</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二</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分支行制</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sym typeface="+mn-ea"/>
              </a:rPr>
              <a:t>分支行制</a:t>
            </a:r>
            <a:r>
              <a:rPr lang="en-US" altLang="zh-CN" sz="2400" dirty="0">
                <a:latin typeface="微软雅黑" panose="020B0503020204020204" pitchFamily="34" charset="-122"/>
                <a:ea typeface="微软雅黑" panose="020B0503020204020204" pitchFamily="34" charset="-122"/>
                <a:sym typeface="+mn-ea"/>
              </a:rPr>
              <a:t>(branch banking system)</a:t>
            </a:r>
            <a:r>
              <a:rPr lang="zh-CN" altLang="en-US" sz="2400" dirty="0">
                <a:latin typeface="微软雅黑" panose="020B0503020204020204" pitchFamily="34" charset="-122"/>
                <a:ea typeface="微软雅黑" panose="020B0503020204020204" pitchFamily="34" charset="-122"/>
                <a:sym typeface="+mn-ea"/>
              </a:rPr>
              <a:t>又称总分行制，是指法律允许的总行之下，在国内外各地普遍设立分支机构，总行一般设立在各大中城市，所有分支行统由总行领导指挥。</a:t>
            </a:r>
            <a:endParaRPr lang="zh-CN" altLang="zh-CN" sz="2400" dirty="0" smtClean="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3555" y="488950"/>
            <a:ext cx="7686675" cy="4518025"/>
          </a:xfrm>
        </p:spPr>
        <p:txBody>
          <a:bodyPr>
            <a:normAutofit/>
          </a:bodyPr>
          <a:lstStyle/>
          <a:p>
            <a:pPr marL="0" indent="0">
              <a:lnSpc>
                <a:spcPct val="100000"/>
              </a:lnSpc>
              <a:buNone/>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三</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代理行制度</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sz="2400" dirty="0">
                <a:latin typeface="微软雅黑" panose="020B0503020204020204" pitchFamily="34" charset="-122"/>
                <a:ea typeface="微软雅黑" panose="020B0503020204020204" pitchFamily="34" charset="-122"/>
              </a:rPr>
              <a:t>代理行制度(correspondent banking system)也有往来银行制度之称，是指银行相互间签有代理协议，委托对方银行代办指定业务的制度。</a:t>
            </a:r>
            <a:endParaRPr sz="2400" dirty="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（四</a:t>
            </a:r>
            <a:r>
              <a:rPr lang="zh-CN" altLang="en-US" sz="2400" dirty="0">
                <a:latin typeface="微软雅黑" panose="020B0503020204020204" pitchFamily="34" charset="-122"/>
                <a:ea typeface="微软雅黑" panose="020B0503020204020204" pitchFamily="34" charset="-122"/>
                <a:sym typeface="+mn-ea"/>
              </a:rPr>
              <a:t>）银行持股公司制</a:t>
            </a:r>
            <a:endParaRPr lang="zh-CN" altLang="en-US" sz="2400" dirty="0">
              <a:latin typeface="微软雅黑" panose="020B0503020204020204" pitchFamily="34" charset="-122"/>
              <a:ea typeface="微软雅黑" panose="020B0503020204020204" pitchFamily="34" charset="-122"/>
              <a:sym typeface="+mn-ea"/>
            </a:endParaRPr>
          </a:p>
          <a:p>
            <a:pPr marL="0" indent="0">
              <a:lnSpc>
                <a:spcPct val="100000"/>
              </a:lnSpc>
              <a:buNone/>
            </a:pPr>
            <a:r>
              <a:rPr sz="2400" dirty="0">
                <a:latin typeface="微软雅黑" panose="020B0503020204020204" pitchFamily="34" charset="-122"/>
                <a:ea typeface="微软雅黑" panose="020B0503020204020204" pitchFamily="34" charset="-122"/>
                <a:sym typeface="+mn-ea"/>
              </a:rPr>
              <a:t>银行持股公司制(banking holding company system)又称集团制，是由一个集团设立股权公司，再由该公司控制或收购两家或两家以上银行的组织形式。</a:t>
            </a:r>
            <a:endParaRPr sz="2400" dirty="0">
              <a:latin typeface="微软雅黑" panose="020B0503020204020204" pitchFamily="34" charset="-122"/>
              <a:ea typeface="微软雅黑" panose="020B0503020204020204" pitchFamily="34" charset="-122"/>
              <a:sym typeface="+mn-ea"/>
            </a:endParaRPr>
          </a:p>
          <a:p>
            <a:pPr marL="0" indent="0">
              <a:lnSpc>
                <a:spcPct val="100000"/>
              </a:lnSpc>
              <a:buNone/>
            </a:pPr>
            <a:endParaRPr lang="zh-CN" altLang="zh-CN" sz="2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3555" y="803275"/>
            <a:ext cx="7686675" cy="4518025"/>
          </a:xfrm>
        </p:spPr>
        <p:txBody>
          <a:bodyPr>
            <a:normAutofit/>
          </a:bodyPr>
          <a:lstStyle/>
          <a:p>
            <a:pPr marL="0" indent="0">
              <a:lnSpc>
                <a:spcPct val="100000"/>
              </a:lnSpc>
              <a:buNone/>
            </a:pPr>
            <a:r>
              <a:rPr lang="en-US" altLang="zh-CN" sz="2400" dirty="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五</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连锁银行制</a:t>
            </a:r>
            <a:endParaRPr lang="zh-CN" altLang="zh-CN" sz="2400" dirty="0" smtClean="0">
              <a:latin typeface="微软雅黑" panose="020B0503020204020204" pitchFamily="34" charset="-122"/>
              <a:ea typeface="微软雅黑" panose="020B0503020204020204" pitchFamily="34" charset="-122"/>
            </a:endParaRPr>
          </a:p>
          <a:p>
            <a:pPr marL="0" indent="0">
              <a:lnSpc>
                <a:spcPct val="100000"/>
              </a:lnSpc>
              <a:buNone/>
            </a:pPr>
            <a:r>
              <a:rPr lang="zh-CN" altLang="zh-CN" sz="2400" dirty="0" smtClean="0">
                <a:latin typeface="微软雅黑" panose="020B0503020204020204" pitchFamily="34" charset="-122"/>
                <a:ea typeface="微软雅黑" panose="020B0503020204020204" pitchFamily="34" charset="-122"/>
              </a:rPr>
              <a:t>  连锁银行制（chain banking system）是指由同一个人或同一个集团购买若干个银行的股份，控制这些银行经营决策。</a:t>
            </a:r>
            <a:endParaRPr lang="zh-CN" altLang="zh-CN" sz="2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7362" y="370413"/>
            <a:ext cx="8229600" cy="4518212"/>
          </a:xfrm>
        </p:spPr>
        <p:txBody>
          <a:bodyPr>
            <a:normAutofit/>
          </a:bodyPr>
          <a:lstStyle/>
          <a:p>
            <a:pPr marL="0" indent="0">
              <a:lnSpc>
                <a:spcPct val="150000"/>
              </a:lnSpc>
              <a:buNone/>
            </a:pPr>
            <a:r>
              <a:rPr lang="zh-CN" altLang="en-US" sz="2400" dirty="0">
                <a:latin typeface="微软雅黑" panose="020B0503020204020204" pitchFamily="34" charset="-122"/>
                <a:ea typeface="微软雅黑" panose="020B0503020204020204" pitchFamily="34" charset="-122"/>
              </a:rPr>
              <a:t>三、商业银行的业务经营原则</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sym typeface="+mn-ea"/>
              </a:rPr>
              <a:t>（一）安全性</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sym typeface="+mn-ea"/>
              </a:rPr>
              <a:t>安全性</a:t>
            </a:r>
            <a:r>
              <a:rPr lang="en-US" altLang="zh-CN" sz="2400" dirty="0">
                <a:latin typeface="微软雅黑" panose="020B0503020204020204" pitchFamily="34" charset="-122"/>
                <a:ea typeface="微软雅黑" panose="020B0503020204020204" pitchFamily="34" charset="-122"/>
                <a:sym typeface="+mn-ea"/>
              </a:rPr>
              <a:t>(security)</a:t>
            </a:r>
            <a:r>
              <a:rPr lang="zh-CN" altLang="en-US" sz="2400" dirty="0">
                <a:latin typeface="微软雅黑" panose="020B0503020204020204" pitchFamily="34" charset="-122"/>
                <a:ea typeface="微软雅黑" panose="020B0503020204020204" pitchFamily="34" charset="-122"/>
                <a:sym typeface="+mn-ea"/>
              </a:rPr>
              <a:t>是指商业银行在业务经营中应尽量避免各种不确定因素的影响，保证自己安全和稳健经营。这是由商业银行经营的特殊性所决定的。</a:t>
            </a:r>
            <a:endParaRPr lang="zh-CN" altLang="en-US" sz="2400" dirty="0">
              <a:latin typeface="微软雅黑" panose="020B0503020204020204" pitchFamily="34" charset="-122"/>
              <a:ea typeface="微软雅黑" panose="020B0503020204020204" pitchFamily="34" charset="-122"/>
              <a:sym typeface="+mn-ea"/>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sym typeface="+mn-ea"/>
              </a:rPr>
              <a:t>（二）流</a:t>
            </a:r>
            <a:r>
              <a:rPr lang="zh-CN" altLang="en-US" sz="2400" dirty="0" smtClean="0">
                <a:latin typeface="微软雅黑" panose="020B0503020204020204" pitchFamily="34" charset="-122"/>
                <a:ea typeface="微软雅黑" panose="020B0503020204020204" pitchFamily="34" charset="-122"/>
                <a:sym typeface="+mn-ea"/>
              </a:rPr>
              <a:t>动性</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sym typeface="+mn-ea"/>
              </a:rPr>
              <a:t>流动性</a:t>
            </a:r>
            <a:r>
              <a:rPr lang="en-US" altLang="zh-CN" sz="2400" dirty="0">
                <a:latin typeface="微软雅黑" panose="020B0503020204020204" pitchFamily="34" charset="-122"/>
                <a:ea typeface="微软雅黑" panose="020B0503020204020204" pitchFamily="34" charset="-122"/>
                <a:sym typeface="+mn-ea"/>
              </a:rPr>
              <a:t>(liquidity)</a:t>
            </a:r>
            <a:r>
              <a:rPr lang="zh-CN" altLang="en-US" sz="2400" dirty="0">
                <a:latin typeface="微软雅黑" panose="020B0503020204020204" pitchFamily="34" charset="-122"/>
                <a:ea typeface="微软雅黑" panose="020B0503020204020204" pitchFamily="34" charset="-122"/>
                <a:sym typeface="+mn-ea"/>
              </a:rPr>
              <a:t>是指商业银行在资产负债不受损失的条件下，能够随时应付客户提现和满足客户必要贷款的能力。商业银行的流动性包括负债的流动性和资产的流动性两个方面。</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4949</Words>
  <Application>WPS 演示</Application>
  <PresentationFormat>全屏显示(16:9)</PresentationFormat>
  <Paragraphs>261</Paragraphs>
  <Slides>39</Slides>
  <Notes>3</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39</vt:i4>
      </vt:variant>
    </vt:vector>
  </HeadingPairs>
  <TitlesOfParts>
    <vt:vector size="47" baseType="lpstr">
      <vt:lpstr>Arial</vt:lpstr>
      <vt:lpstr>宋体</vt:lpstr>
      <vt:lpstr>Wingdings</vt:lpstr>
      <vt:lpstr>微软雅黑</vt:lpstr>
      <vt:lpstr>Arial Unicode MS</vt:lpstr>
      <vt:lpstr>Calibri Light</vt:lpstr>
      <vt:lpstr>Calibri</vt:lpstr>
      <vt:lpstr>Office 主题</vt:lpstr>
      <vt:lpstr>PowerPoint 演示文稿</vt:lpstr>
      <vt:lpstr> 单元一：商业银行概述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单元二：商业银行的负债业务</vt:lpstr>
      <vt:lpstr>PowerPoint 演示文稿</vt:lpstr>
      <vt:lpstr>PowerPoint 演示文稿</vt:lpstr>
      <vt:lpstr>PowerPoint 演示文稿</vt:lpstr>
      <vt:lpstr>PowerPoint 演示文稿</vt:lpstr>
      <vt:lpstr>PowerPoint 演示文稿</vt:lpstr>
      <vt:lpstr>PowerPoint 演示文稿</vt:lpstr>
      <vt:lpstr> 单元三：商业银行的资产业务 </vt:lpstr>
      <vt:lpstr>PowerPoint 演示文稿</vt:lpstr>
      <vt:lpstr>PowerPoint 演示文稿</vt:lpstr>
      <vt:lpstr>PowerPoint 演示文稿</vt:lpstr>
      <vt:lpstr>PowerPoint 演示文稿</vt:lpstr>
      <vt:lpstr> 单元四：商业银行的中间业务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单元五：商业银行的存款创造 </vt:lpstr>
      <vt:lpstr>PowerPoint 演示文稿</vt:lpstr>
      <vt:lpstr>PowerPoint 演示文稿</vt:lpstr>
      <vt:lpstr> 单元六：商业银行资产负债管理 </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Administrator</cp:lastModifiedBy>
  <cp:revision>95</cp:revision>
  <dcterms:created xsi:type="dcterms:W3CDTF">2016-09-21T01:56:00Z</dcterms:created>
  <dcterms:modified xsi:type="dcterms:W3CDTF">2019-07-17T14:45:00Z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2052-11.1.0.8863</vt:lpwstr>
  </property>
</Properties>
</file>