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67" r:id="rId2"/>
    <p:sldId id="268" r:id="rId3"/>
    <p:sldId id="269" r:id="rId4"/>
    <p:sldId id="271" r:id="rId5"/>
    <p:sldId id="392" r:id="rId6"/>
    <p:sldId id="337" r:id="rId7"/>
    <p:sldId id="338" r:id="rId8"/>
    <p:sldId id="449" r:id="rId9"/>
    <p:sldId id="342" r:id="rId10"/>
    <p:sldId id="345" r:id="rId11"/>
    <p:sldId id="359" r:id="rId12"/>
    <p:sldId id="356" r:id="rId13"/>
    <p:sldId id="453" r:id="rId14"/>
    <p:sldId id="368" r:id="rId15"/>
    <p:sldId id="446" r:id="rId16"/>
    <p:sldId id="395" r:id="rId17"/>
    <p:sldId id="399" r:id="rId18"/>
    <p:sldId id="397" r:id="rId19"/>
    <p:sldId id="404" r:id="rId20"/>
    <p:sldId id="403" r:id="rId21"/>
    <p:sldId id="410" r:id="rId2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86" autoAdjust="0"/>
    <p:restoredTop sz="94660"/>
  </p:normalViewPr>
  <p:slideViewPr>
    <p:cSldViewPr snapToGrid="0">
      <p:cViewPr varScale="1">
        <p:scale>
          <a:sx n="90" d="100"/>
          <a:sy n="90" d="100"/>
        </p:scale>
        <p:origin x="588" y="84"/>
      </p:cViewPr>
      <p:guideLst>
        <p:guide orient="horz" pos="1620"/>
        <p:guide pos="289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t>2019/7/15 Monday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BC9CD5A-6B2B-41EC-A11A-F9CE53D8C714}" type="slidenum">
              <a:rPr lang="zh-CN" altLang="en-US" smtClean="0"/>
              <a:t>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1"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2019/7/15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t>2019/7/15 Monday</a:t>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0265" y="1895311"/>
            <a:ext cx="4773295" cy="829945"/>
          </a:xfrm>
          <a:prstGeom prst="rect">
            <a:avLst/>
          </a:prstGeom>
          <a:noFill/>
        </p:spPr>
        <p:txBody>
          <a:bodyPr wrap="none" rtlCol="0">
            <a:spAutoFit/>
          </a:bodyPr>
          <a:lstStyle/>
          <a:p>
            <a:pPr>
              <a:lnSpc>
                <a:spcPct val="150000"/>
              </a:lnSpc>
            </a:pPr>
            <a:r>
              <a:rPr lang="zh-CN" altLang="en-US" sz="3200" dirty="0">
                <a:latin typeface="微软雅黑" panose="020B0503020204020204" pitchFamily="34" charset="-122"/>
                <a:ea typeface="微软雅黑" panose="020B0503020204020204" pitchFamily="34" charset="-122"/>
              </a:rPr>
              <a:t>第四章 金融体系及其变革</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4025" y="517525"/>
            <a:ext cx="8091170" cy="4518025"/>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三、非银行金融机构</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非银行金融机构是指除货币当局、监管机构和银行机构以外的金融机构。</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非银行金融机构的业务较狭窄和专门化，它是满足社会多元化金融服务的需求而不断产生和发展的。</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非银行金融机构种类多，各国的差别大，主要有以下几种：保险公司、信托投资公司、信用合作社、证券机构、财务公司、租赁公司、投资基金等。</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36847" y="309684"/>
            <a:ext cx="7871012" cy="2524614"/>
          </a:xfrm>
        </p:spPr>
        <p:txBody>
          <a:bodyPr>
            <a:normAutofit/>
          </a:bodyPr>
          <a:lstStyle/>
          <a:p>
            <a:pPr>
              <a:lnSpc>
                <a:spcPct val="150000"/>
              </a:lnSpc>
            </a:pPr>
            <a:r>
              <a:rPr lang="zh-CN" altLang="en-US" sz="3200" dirty="0">
                <a:latin typeface="微软雅黑" panose="020B0503020204020204" pitchFamily="34" charset="-122"/>
                <a:ea typeface="微软雅黑" panose="020B0503020204020204" pitchFamily="34" charset="-122"/>
                <a:cs typeface="+mn-cs"/>
              </a:rPr>
              <a:t>单元三：</a:t>
            </a:r>
            <a:r>
              <a:rPr lang="zh-CN" altLang="en-US" sz="3200" dirty="0">
                <a:latin typeface="微软雅黑" panose="020B0503020204020204" pitchFamily="34" charset="-122"/>
                <a:ea typeface="微软雅黑" panose="020B0503020204020204" pitchFamily="34" charset="-122"/>
              </a:rPr>
              <a:t>金融体系的变革及发展趋势</a:t>
            </a: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9905" y="566420"/>
            <a:ext cx="7963535" cy="4518025"/>
          </a:xfrm>
        </p:spPr>
        <p:txBody>
          <a:bodyPr>
            <a:noAutofit/>
          </a:bodyPr>
          <a:lstStyle/>
          <a:p>
            <a:pPr marL="0" indent="0">
              <a:lnSpc>
                <a:spcPct val="100000"/>
              </a:lnSpc>
              <a:buNone/>
            </a:pPr>
            <a:r>
              <a:rPr lang="zh-CN" altLang="en-US" sz="2400" dirty="0">
                <a:latin typeface="微软雅黑" panose="020B0503020204020204" pitchFamily="34" charset="-122"/>
                <a:ea typeface="微软雅黑" panose="020B0503020204020204" pitchFamily="34" charset="-122"/>
              </a:rPr>
              <a:t>一、现代金融体系的变革动因</a:t>
            </a:r>
            <a:endParaRPr lang="en-US" altLang="zh-CN" sz="2400" dirty="0">
              <a:latin typeface="微软雅黑" panose="020B0503020204020204" pitchFamily="34" charset="-122"/>
              <a:ea typeface="微软雅黑" panose="020B0503020204020204" pitchFamily="34" charset="-122"/>
            </a:endParaRPr>
          </a:p>
          <a:p>
            <a:pPr marL="0" lvl="1" indent="0">
              <a:lnSpc>
                <a:spcPct val="100000"/>
              </a:lnSpc>
              <a:spcBef>
                <a:spcPts val="1000"/>
              </a:spcBef>
              <a:buNone/>
            </a:pPr>
            <a:r>
              <a:rPr lang="zh-CN" altLang="en-US" sz="2400" dirty="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rPr>
              <a:t>20</a:t>
            </a:r>
            <a:r>
              <a:rPr lang="zh-CN" altLang="en-US" sz="2400" dirty="0">
                <a:latin typeface="微软雅黑" panose="020B0503020204020204" pitchFamily="34" charset="-122"/>
                <a:ea typeface="微软雅黑" panose="020B0503020204020204" pitchFamily="34" charset="-122"/>
              </a:rPr>
              <a:t>世纪六七十年代，世界经济涌起一股经济全球化的潮流。经济的全球化要求为之服务的金融业必须跨出国界疆界，走向世界。</a:t>
            </a:r>
          </a:p>
          <a:p>
            <a:pPr marL="0" lvl="1" indent="0">
              <a:lnSpc>
                <a:spcPct val="100000"/>
              </a:lnSpc>
              <a:spcBef>
                <a:spcPts val="1000"/>
              </a:spcBef>
              <a:buNone/>
            </a:pPr>
            <a:r>
              <a:rPr lang="zh-CN" altLang="en-US" dirty="0">
                <a:latin typeface="微软雅黑" panose="020B0503020204020204" pitchFamily="34" charset="-122"/>
                <a:ea typeface="微软雅黑" panose="020B0503020204020204" pitchFamily="34" charset="-122"/>
                <a:sym typeface="+mn-ea"/>
              </a:rPr>
              <a:t>◆处于世界经济全球化大趋势下的一些国家，为了发展本国的经济，必须放开本国的金融市场、放开金融管制、放开对资本流动的限制，以吸引外资，推动本国经济的发展。</a:t>
            </a:r>
            <a:endParaRPr lang="zh-CN" altLang="en-US" dirty="0">
              <a:latin typeface="微软雅黑" panose="020B0503020204020204" pitchFamily="34" charset="-122"/>
              <a:ea typeface="微软雅黑" panose="020B0503020204020204" pitchFamily="34" charset="-122"/>
            </a:endParaRPr>
          </a:p>
          <a:p>
            <a:pPr marL="0" lvl="1" indent="0">
              <a:lnSpc>
                <a:spcPct val="100000"/>
              </a:lnSpc>
              <a:spcBef>
                <a:spcPts val="1000"/>
              </a:spcBef>
              <a:buNone/>
            </a:pP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7025" y="326390"/>
            <a:ext cx="8489315" cy="4893945"/>
          </a:xfrm>
        </p:spPr>
        <p:txBody>
          <a:bodyPr>
            <a:normAutofit lnSpcReduction="10000"/>
          </a:bodyPr>
          <a:lstStyle/>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rPr>
              <a:t>二、现代金融体系的发展趋势</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（一）金融体系市场主导化</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）信息技术的革命极大地提高了金融体系的效率，降低了融资的交易成本和信息成本。</a:t>
            </a:r>
            <a:endParaRPr lang="en-US"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）一战后，通货膨胀经常发生，利率风险加大，极需发展新的金融工具规避风险。</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）银行体系不断突破政府的各种限制，创造和使用新的金融产品，积极参与市场交易。</a:t>
            </a: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（二）金融机构国际化、集团化</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）跨国银行迅猛发展。</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）金融业出现兼并重组的浪潮。</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3</a:t>
            </a:r>
            <a:r>
              <a:rPr lang="zh-CN" altLang="en-US" sz="2200" dirty="0">
                <a:latin typeface="微软雅黑" panose="020B0503020204020204" pitchFamily="34" charset="-122"/>
                <a:ea typeface="微软雅黑" panose="020B0503020204020204" pitchFamily="34" charset="-122"/>
                <a:sym typeface="+mn-ea"/>
              </a:rPr>
              <a:t>）金融机构朝全能型方向发展。</a:t>
            </a: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200" dirty="0">
              <a:latin typeface="微软雅黑" panose="020B0503020204020204" pitchFamily="34" charset="-122"/>
              <a:ea typeface="微软雅黑" panose="020B0503020204020204" pitchFamily="34" charset="-122"/>
            </a:endParaRPr>
          </a:p>
          <a:p>
            <a:pPr marL="0" indent="0" algn="ctr" fontAlgn="auto">
              <a:lnSpc>
                <a:spcPct val="100000"/>
              </a:lnSpc>
              <a:buNone/>
            </a:pPr>
            <a:endParaRPr lang="zh-CN" altLang="en-US"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9735" y="433705"/>
            <a:ext cx="7971155" cy="5120640"/>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（三）今金融工具创新化、金融业务多元化</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金融期货、期权、远期利率协定、互换等新型的金融衍生产品不断涌现。金融业务出现组合化、证券化和表外化的趋向。</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（四）金融服务现代化、信息化</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◆现代技术的发展不仅改变了金融运行的载体和动作方式，而且拓展了金融活动的范围。</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◆电子科技在金融服务领域的广泛应用，极大地降低了金融活动的成本，提高了金融活动的效率。</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30200" y="460375"/>
            <a:ext cx="8359140" cy="4820920"/>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（五）金融市场一体化</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◆随着世界各国和地区经济相互依存，全球经济时一体化发展，国际金融市场也向全球化发展。</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◆离岸金融市场成为国际金融市场的核心。</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（六）金融监管的国际化</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◆在跨国金融机构遍布的国际金融市场中，一个国家的中央银行或其他的监管机构已经不能胜任，必须寻求全球的合作。</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◆加强监管与合作，严格限制投机活动，制定合适的规章，是世界各国的迫切需要。</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3400" y="446405"/>
            <a:ext cx="7924800" cy="4918710"/>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三、我国金融体系的建立和发展</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（一）旧中国金融体系的建立和发展</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中国早期的金融体系同外国一样是从银行体系开始的。</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1949</a:t>
            </a:r>
            <a:r>
              <a:rPr lang="zh-CN" altLang="zh-CN" sz="2400" dirty="0">
                <a:latin typeface="微软雅黑" panose="020B0503020204020204" pitchFamily="34" charset="-122"/>
                <a:ea typeface="微软雅黑" panose="020B0503020204020204" pitchFamily="34" charset="-122"/>
                <a:sym typeface="+mn-ea"/>
              </a:rPr>
              <a:t>年新中国成立前存在两个平行对立的金融体系：国民党统治区的金融体系和共产党领导的解放区的金融体系。</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旧中国的金融中心在上海，半数的资金在这里集散，随着借贷市场的发展，债券市场、股票市场、外汇市场也相继形成</a:t>
            </a:r>
            <a:r>
              <a:rPr lang="zh-CN" altLang="en-US" sz="2400" dirty="0">
                <a:latin typeface="微软雅黑" panose="020B0503020204020204" pitchFamily="34" charset="-122"/>
                <a:ea typeface="微软雅黑" panose="020B0503020204020204" pitchFamily="34" charset="-122"/>
                <a:sym typeface="+mn-ea"/>
              </a:rPr>
              <a:t>。</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9649" y="359122"/>
            <a:ext cx="8424473" cy="4948628"/>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（二）新中国金融体系的建立</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◆新中国金融体系的建立是通过组建中国人民银行、合并解放区银行、没收官僚资本银行、改造私人银行与钱庄以及建立农村信用社等途径建立起来的。</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◆新中国金融体系形成的一个特点是建立和发展农村信用合作社。 </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（三）新中国金融体系的演进</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1.1979</a:t>
            </a: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1993</a:t>
            </a:r>
            <a:r>
              <a:rPr lang="zh-CN" altLang="en-US" sz="2400" dirty="0">
                <a:latin typeface="微软雅黑" panose="020B0503020204020204" pitchFamily="34" charset="-122"/>
                <a:ea typeface="微软雅黑" panose="020B0503020204020204" pitchFamily="34" charset="-122"/>
                <a:sym typeface="+mn-ea"/>
              </a:rPr>
              <a:t>年的改革</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2.1993</a:t>
            </a:r>
            <a:r>
              <a:rPr lang="zh-CN" altLang="en-US" sz="2400" dirty="0">
                <a:latin typeface="微软雅黑" panose="020B0503020204020204" pitchFamily="34" charset="-122"/>
                <a:ea typeface="微软雅黑" panose="020B0503020204020204" pitchFamily="34" charset="-122"/>
                <a:sym typeface="+mn-ea"/>
              </a:rPr>
              <a:t>年以后的金融机构体系改革</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3.2002</a:t>
            </a:r>
            <a:r>
              <a:rPr lang="zh-CN" altLang="en-US" sz="2400" dirty="0">
                <a:latin typeface="微软雅黑" panose="020B0503020204020204" pitchFamily="34" charset="-122"/>
                <a:ea typeface="微软雅黑" panose="020B0503020204020204" pitchFamily="34" charset="-122"/>
                <a:sym typeface="+mn-ea"/>
              </a:rPr>
              <a:t>年后的金融机构体系变革</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9421" y="321075"/>
            <a:ext cx="8232561" cy="4948628"/>
          </a:xfrm>
        </p:spPr>
        <p:txBody>
          <a:bodyPr>
            <a:normAutofit fontScale="97500"/>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1979</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1993</a:t>
            </a:r>
            <a:r>
              <a:rPr lang="zh-CN" altLang="en-US" sz="2400" dirty="0">
                <a:latin typeface="微软雅黑" panose="020B0503020204020204" pitchFamily="34" charset="-122"/>
                <a:ea typeface="微软雅黑" panose="020B0503020204020204" pitchFamily="34" charset="-122"/>
              </a:rPr>
              <a:t>年的改革</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）建立和恢复专业银行。（</a:t>
            </a: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）建立多种非银行金融机构。</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）建立中央银行体制。（</a:t>
            </a:r>
            <a:r>
              <a:rPr lang="en-US" altLang="zh-CN" sz="2400" dirty="0">
                <a:latin typeface="微软雅黑" panose="020B0503020204020204" pitchFamily="34" charset="-122"/>
                <a:ea typeface="微软雅黑" panose="020B0503020204020204" pitchFamily="34" charset="-122"/>
              </a:rPr>
              <a:t>4</a:t>
            </a:r>
            <a:r>
              <a:rPr lang="zh-CN" altLang="en-US" sz="2400" dirty="0">
                <a:latin typeface="微软雅黑" panose="020B0503020204020204" pitchFamily="34" charset="-122"/>
                <a:ea typeface="微软雅黑" panose="020B0503020204020204" pitchFamily="34" charset="-122"/>
              </a:rPr>
              <a:t>）建立商业银行和外资金融机构。</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1993</a:t>
            </a:r>
            <a:r>
              <a:rPr lang="zh-CN" altLang="en-US" sz="2400" dirty="0">
                <a:latin typeface="微软雅黑" panose="020B0503020204020204" pitchFamily="34" charset="-122"/>
                <a:ea typeface="微软雅黑" panose="020B0503020204020204" pitchFamily="34" charset="-122"/>
                <a:sym typeface="+mn-ea"/>
              </a:rPr>
              <a:t>年以后的金融机构体系改革</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）组建政策性银行。（</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）组建城市商业银行。</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）成立主要由非公有制企业入股的全国性股份制商业银行</a:t>
            </a:r>
            <a:r>
              <a:rPr lang="en-US"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中国民生银行。</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）推进股份制商业银行增资扩股、挂牌上市。</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）提高国有四大商业银行的资本充足率。</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6</a:t>
            </a:r>
            <a:r>
              <a:rPr lang="zh-CN" altLang="en-US" sz="2400" dirty="0">
                <a:latin typeface="微软雅黑" panose="020B0503020204020204" pitchFamily="34" charset="-122"/>
                <a:ea typeface="微软雅黑" panose="020B0503020204020204" pitchFamily="34" charset="-122"/>
                <a:sym typeface="+mn-ea"/>
              </a:rPr>
              <a:t>）推进银行与信托、证券、保险的分业经营和监管。</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9895" y="514985"/>
            <a:ext cx="8284845" cy="4350385"/>
          </a:xfrm>
        </p:spPr>
        <p:txBody>
          <a:bodyPr>
            <a:normAutofit/>
          </a:bodyPr>
          <a:lstStyle/>
          <a:p>
            <a:pPr marL="0" indent="0">
              <a:lnSpc>
                <a:spcPct val="12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2002</a:t>
            </a:r>
            <a:r>
              <a:rPr lang="zh-CN" altLang="en-US" sz="2400" dirty="0">
                <a:latin typeface="微软雅黑" panose="020B0503020204020204" pitchFamily="34" charset="-122"/>
                <a:ea typeface="微软雅黑" panose="020B0503020204020204" pitchFamily="34" charset="-122"/>
              </a:rPr>
              <a:t>年后的金融机构体系变革</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）成立中国银行业监督管理委员会。</a:t>
            </a:r>
          </a:p>
          <a:p>
            <a:pPr marL="0" indent="0">
              <a:lnSpc>
                <a:spcPct val="100000"/>
              </a:lnSpc>
              <a:buNone/>
            </a:pP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）外国资本进军中国资本市场。</a:t>
            </a:r>
          </a:p>
          <a:p>
            <a:pPr marL="0" indent="0">
              <a:lnSpc>
                <a:spcPct val="100000"/>
              </a:lnSpc>
              <a:buNone/>
            </a:pP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）国有独资商业银行的股份制改造。</a:t>
            </a:r>
          </a:p>
          <a:p>
            <a:pPr marL="0" indent="0">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）城市商业银行引入海外战略投资者和民间资本、跨区经营等新的改革正在探索和酝酿。</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738518" y="60846"/>
            <a:ext cx="7871012" cy="3478306"/>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en-US" altLang="zh-CN" sz="3200" dirty="0">
                <a:latin typeface="微软雅黑" panose="020B0503020204020204" pitchFamily="34" charset="-122"/>
                <a:ea typeface="微软雅黑" panose="020B0503020204020204" pitchFamily="34" charset="-122"/>
                <a:cs typeface="+mn-cs"/>
              </a:rPr>
              <a:t>    </a:t>
            </a:r>
            <a:r>
              <a:rPr lang="zh-CN" altLang="en-US" sz="3200" dirty="0">
                <a:latin typeface="微软雅黑" panose="020B0503020204020204" pitchFamily="34" charset="-122"/>
                <a:ea typeface="微软雅黑" panose="020B0503020204020204" pitchFamily="34" charset="-122"/>
                <a:cs typeface="+mn-cs"/>
              </a:rPr>
              <a:t>单元一：</a:t>
            </a:r>
            <a:r>
              <a:rPr lang="zh-CN" altLang="en-US" sz="3200" dirty="0">
                <a:latin typeface="微软雅黑" panose="020B0503020204020204" pitchFamily="34" charset="-122"/>
                <a:ea typeface="微软雅黑" panose="020B0503020204020204" pitchFamily="34" charset="-122"/>
              </a:rPr>
              <a:t>金融体系概述</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7100" y="525614"/>
            <a:ext cx="8290518" cy="4046388"/>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（四）新中国金融市场发展</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中国的货币市场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）拆借市场。（</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）债券回购市场。（</a:t>
            </a: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）票据市场。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）大额可转让定期存单市场。</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中国的资本市场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）中国股票市场的发展。（</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）债券市场。</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en-US" sz="2400" dirty="0">
                <a:latin typeface="微软雅黑" panose="020B0503020204020204" pitchFamily="34" charset="-122"/>
                <a:ea typeface="微软雅黑" panose="020B0503020204020204" pitchFamily="34" charset="-122"/>
                <a:sym typeface="+mn-ea"/>
              </a:rPr>
              <a:t>中国的外汇市场和黄金市场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）外汇市场。（</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）黄金市场。</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0544" y="593865"/>
            <a:ext cx="8968901" cy="4092315"/>
          </a:xfrm>
        </p:spPr>
        <p:txBody>
          <a:bodyPr>
            <a:normAutofit/>
          </a:bodyPr>
          <a:lstStyle/>
          <a:p>
            <a:pPr marL="0" indent="0">
              <a:lnSpc>
                <a:spcPct val="120000"/>
              </a:lnSpc>
              <a:buNone/>
            </a:pPr>
            <a:r>
              <a:rPr lang="zh-CN" altLang="en-US" sz="2400" dirty="0">
                <a:latin typeface="微软雅黑" panose="020B0503020204020204" pitchFamily="34" charset="-122"/>
                <a:ea typeface="微软雅黑" panose="020B0503020204020204" pitchFamily="34" charset="-122"/>
              </a:rPr>
              <a:t>（五）</a:t>
            </a:r>
            <a:r>
              <a:rPr lang="en-US" altLang="zh-CN" sz="2400" dirty="0">
                <a:latin typeface="微软雅黑" panose="020B0503020204020204" pitchFamily="34" charset="-122"/>
                <a:ea typeface="微软雅黑" panose="020B0503020204020204" pitchFamily="34" charset="-122"/>
              </a:rPr>
              <a:t>2005</a:t>
            </a:r>
            <a:r>
              <a:rPr lang="zh-CN" altLang="en-US" sz="2400" dirty="0">
                <a:latin typeface="微软雅黑" panose="020B0503020204020204" pitchFamily="34" charset="-122"/>
                <a:ea typeface="微软雅黑" panose="020B0503020204020204" pitchFamily="34" charset="-122"/>
              </a:rPr>
              <a:t>年中国金融体系改革</a:t>
            </a: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汇率、利率生成机制</a:t>
            </a:r>
          </a:p>
          <a:p>
            <a:pPr marL="0" indent="0">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银行业：国有银行股改上市</a:t>
            </a:r>
          </a:p>
          <a:p>
            <a:pPr marL="0" indent="0">
              <a:lnSpc>
                <a:spcPct val="120000"/>
              </a:lnSpc>
              <a:buNone/>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股市市场化：股改启动，证券公司分化</a:t>
            </a: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债券市场：短期融资券与资产证券化</a:t>
            </a:r>
            <a:endParaRPr lang="zh-CN" altLang="en-US"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金融衍生品：市场初具雏形</a:t>
            </a:r>
            <a:endParaRPr lang="zh-CN" altLang="en-US" sz="2400" dirty="0">
              <a:latin typeface="微软雅黑" panose="020B0503020204020204" pitchFamily="34" charset="-122"/>
              <a:ea typeface="微软雅黑" panose="020B0503020204020204" pitchFamily="34" charset="-122"/>
            </a:endParaRPr>
          </a:p>
          <a:p>
            <a:pPr marL="0" indent="0" algn="ctr">
              <a:lnSpc>
                <a:spcPct val="100000"/>
              </a:lnSpc>
              <a:buNone/>
            </a:pPr>
            <a:endParaRPr lang="zh-CN" altLang="en-US" sz="2400" dirty="0">
              <a:latin typeface="微软雅黑" panose="020B0503020204020204" pitchFamily="34" charset="-122"/>
              <a:ea typeface="微软雅黑" panose="020B0503020204020204" pitchFamily="34" charset="-122"/>
            </a:endParaRPr>
          </a:p>
          <a:p>
            <a:pPr marL="0" indent="0">
              <a:lnSpc>
                <a:spcPct val="120000"/>
              </a:lnSpc>
              <a:buNone/>
            </a:pPr>
            <a:endParaRPr lang="zh-CN" altLang="en-US" sz="2400" dirty="0">
              <a:latin typeface="微软雅黑" panose="020B0503020204020204" pitchFamily="34" charset="-122"/>
              <a:ea typeface="微软雅黑" panose="020B0503020204020204" pitchFamily="34" charset="-122"/>
            </a:endParaRPr>
          </a:p>
          <a:p>
            <a:pPr marL="0" indent="0" algn="ctr">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0667" y="338602"/>
            <a:ext cx="8136765" cy="6913880"/>
          </a:xfrm>
          <a:prstGeom prst="rect">
            <a:avLst/>
          </a:prstGeom>
          <a:noFill/>
        </p:spPr>
        <p:txBody>
          <a:bodyPr wrap="square" rtlCol="0">
            <a:spAutoFit/>
          </a:bodyPr>
          <a:lstStyle/>
          <a:p>
            <a:pPr fontAlgn="auto">
              <a:lnSpc>
                <a:spcPct val="100000"/>
              </a:lnSpc>
            </a:pPr>
            <a:r>
              <a:rPr lang="zh-CN" altLang="zh-CN" sz="2400" dirty="0">
                <a:latin typeface="微软雅黑" panose="020B0503020204020204" pitchFamily="34" charset="-122"/>
                <a:ea typeface="微软雅黑" panose="020B0503020204020204" pitchFamily="34" charset="-122"/>
              </a:rPr>
              <a:t>一</a:t>
            </a:r>
            <a:r>
              <a:rPr lang="zh-CN" altLang="en-US" sz="2400" dirty="0">
                <a:latin typeface="微软雅黑" panose="020B0503020204020204" pitchFamily="34" charset="-122"/>
                <a:ea typeface="微软雅黑" panose="020B0503020204020204" pitchFamily="34" charset="-122"/>
              </a:rPr>
              <a:t>、金融体系概述</a:t>
            </a:r>
            <a:endParaRPr lang="en-US" altLang="zh-CN" sz="2400" dirty="0">
              <a:latin typeface="微软雅黑" panose="020B0503020204020204" pitchFamily="34" charset="-122"/>
              <a:ea typeface="微软雅黑" panose="020B0503020204020204" pitchFamily="34" charset="-122"/>
            </a:endParaRPr>
          </a:p>
          <a:p>
            <a:pPr fontAlgn="auto">
              <a:lnSpc>
                <a:spcPct val="100000"/>
              </a:lnSpc>
            </a:pPr>
            <a:r>
              <a:rPr lang="zh-CN" altLang="en-US" sz="2400" dirty="0">
                <a:latin typeface="微软雅黑" panose="020B0503020204020204" pitchFamily="34" charset="-122"/>
                <a:ea typeface="微软雅黑" panose="020B0503020204020204" pitchFamily="34" charset="-122"/>
              </a:rPr>
              <a:t>金融体系是指金融要素的安排及其动态关联系统，是由金融制度、金融工具、金融机构、金融市场、金融调控机制等构成的支持社会组织正常运转的资金集中与分配的系统。</a:t>
            </a:r>
          </a:p>
          <a:p>
            <a:pPr marL="0" lvl="2" indent="0" fontAlgn="auto">
              <a:lnSpc>
                <a:spcPct val="10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二、金融体系的构成</a:t>
            </a:r>
            <a:endParaRPr lang="en-US" altLang="zh-CN" sz="2400" dirty="0">
              <a:latin typeface="微软雅黑" panose="020B0503020204020204" pitchFamily="34" charset="-122"/>
              <a:ea typeface="微软雅黑" panose="020B0503020204020204" pitchFamily="34" charset="-122"/>
            </a:endParaRPr>
          </a:p>
          <a:p>
            <a:pPr marL="0" lvl="2" indent="0" fontAlgn="auto">
              <a:lnSpc>
                <a:spcPct val="10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（一）金融制度</a:t>
            </a:r>
            <a:endParaRPr lang="en-US" altLang="zh-CN" sz="2400" dirty="0">
              <a:latin typeface="微软雅黑" panose="020B0503020204020204" pitchFamily="34" charset="-122"/>
              <a:ea typeface="微软雅黑" panose="020B0503020204020204" pitchFamily="34" charset="-122"/>
            </a:endParaRPr>
          </a:p>
          <a:p>
            <a:pPr marL="0" lvl="2" indent="0" fontAlgn="auto">
              <a:lnSpc>
                <a:spcPct val="10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（二）金融机构</a:t>
            </a:r>
            <a:endParaRPr lang="en-US" altLang="zh-CN" sz="2400" dirty="0">
              <a:latin typeface="微软雅黑" panose="020B0503020204020204" pitchFamily="34" charset="-122"/>
              <a:ea typeface="微软雅黑" panose="020B0503020204020204" pitchFamily="34" charset="-122"/>
            </a:endParaRPr>
          </a:p>
          <a:p>
            <a:pPr marL="0" lvl="2" indent="0" fontAlgn="auto">
              <a:lnSpc>
                <a:spcPct val="10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（三）金融市场</a:t>
            </a:r>
            <a:endParaRPr lang="en-US" altLang="zh-CN" sz="2400" dirty="0">
              <a:latin typeface="微软雅黑" panose="020B0503020204020204" pitchFamily="34" charset="-122"/>
              <a:ea typeface="微软雅黑" panose="020B0503020204020204" pitchFamily="34" charset="-122"/>
            </a:endParaRPr>
          </a:p>
          <a:p>
            <a:pPr marL="0" lvl="2" indent="0" fontAlgn="auto">
              <a:lnSpc>
                <a:spcPct val="10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（四）金融工具</a:t>
            </a:r>
            <a:endParaRPr lang="en-US" altLang="zh-CN" sz="2400" dirty="0">
              <a:latin typeface="微软雅黑" panose="020B0503020204020204" pitchFamily="34" charset="-122"/>
              <a:ea typeface="微软雅黑" panose="020B0503020204020204" pitchFamily="34" charset="-122"/>
            </a:endParaRPr>
          </a:p>
          <a:p>
            <a:pPr marL="0" lvl="2" indent="0" fontAlgn="auto">
              <a:lnSpc>
                <a:spcPct val="10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（五）金融调节机制</a:t>
            </a:r>
            <a:endParaRPr lang="en-US" altLang="zh-CN" sz="2400" dirty="0">
              <a:latin typeface="微软雅黑" panose="020B0503020204020204" pitchFamily="34" charset="-122"/>
              <a:ea typeface="微软雅黑" panose="020B0503020204020204" pitchFamily="34" charset="-122"/>
            </a:endParaRPr>
          </a:p>
          <a:p>
            <a:pPr marL="0" lvl="2" indent="0" fontAlgn="auto">
              <a:lnSpc>
                <a:spcPct val="100000"/>
              </a:lnSpc>
              <a:spcBef>
                <a:spcPts val="1000"/>
              </a:spcBef>
              <a:buNone/>
            </a:pPr>
            <a:endParaRPr lang="en-US" altLang="zh-CN" sz="2400" dirty="0">
              <a:latin typeface="微软雅黑" panose="020B0503020204020204" pitchFamily="34" charset="-122"/>
              <a:ea typeface="微软雅黑" panose="020B0503020204020204" pitchFamily="34" charset="-122"/>
            </a:endParaRPr>
          </a:p>
          <a:p>
            <a:pPr marL="0" lvl="2" indent="0" fontAlgn="auto">
              <a:lnSpc>
                <a:spcPct val="100000"/>
              </a:lnSpc>
              <a:spcBef>
                <a:spcPts val="1000"/>
              </a:spcBef>
              <a:buNone/>
            </a:pPr>
            <a:endParaRPr lang="en-US" altLang="zh-CN" sz="2400" dirty="0">
              <a:latin typeface="微软雅黑" panose="020B0503020204020204" pitchFamily="34" charset="-122"/>
              <a:ea typeface="微软雅黑" panose="020B0503020204020204" pitchFamily="34" charset="-122"/>
            </a:endParaRPr>
          </a:p>
          <a:p>
            <a:pPr marL="0" lvl="2" indent="0" fontAlgn="auto">
              <a:lnSpc>
                <a:spcPct val="100000"/>
              </a:lnSpc>
              <a:spcBef>
                <a:spcPts val="1000"/>
              </a:spcBef>
              <a:buNone/>
            </a:pPr>
            <a:endParaRPr lang="zh-CN" altLang="en-US" sz="2400" dirty="0">
              <a:latin typeface="微软雅黑" panose="020B0503020204020204" pitchFamily="34" charset="-122"/>
              <a:ea typeface="微软雅黑" panose="020B0503020204020204" pitchFamily="34" charset="-122"/>
            </a:endParaRPr>
          </a:p>
          <a:p>
            <a:pPr marL="0" lvl="2" indent="0" algn="ctr" fontAlgn="auto">
              <a:lnSpc>
                <a:spcPct val="100000"/>
              </a:lnSpc>
              <a:spcBef>
                <a:spcPts val="1000"/>
              </a:spcBef>
              <a:buNone/>
            </a:pPr>
            <a:endParaRPr lang="zh-CN" altLang="zh-CN" sz="2400" dirty="0">
              <a:latin typeface="微软雅黑" panose="020B0503020204020204" pitchFamily="34" charset="-122"/>
              <a:ea typeface="微软雅黑" panose="020B0503020204020204" pitchFamily="34" charset="-122"/>
            </a:endParaRPr>
          </a:p>
          <a:p>
            <a:pPr fontAlgn="auto">
              <a:lnSpc>
                <a:spcPct val="100000"/>
              </a:lnSpc>
            </a:pPr>
            <a:endParaRPr lang="en-US"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6366" y="493757"/>
            <a:ext cx="8300197" cy="4630058"/>
          </a:xfrm>
        </p:spPr>
        <p:txBody>
          <a:bodyPr>
            <a:normAutofit/>
          </a:bodyPr>
          <a:lstStyle/>
          <a:p>
            <a:pPr marL="0" lvl="2" indent="0" fontAlgn="auto">
              <a:lnSpc>
                <a:spcPct val="100000"/>
              </a:lnSpc>
              <a:spcBef>
                <a:spcPts val="1000"/>
              </a:spcBef>
              <a:buNone/>
            </a:pPr>
            <a:r>
              <a:rPr lang="zh-CN" altLang="en-US" sz="2400" dirty="0">
                <a:latin typeface="微软雅黑" panose="020B0503020204020204" pitchFamily="34" charset="-122"/>
                <a:ea typeface="微软雅黑" panose="020B0503020204020204" pitchFamily="34" charset="-122"/>
              </a:rPr>
              <a:t>三、现代金融体系的两种模式及其产生和发展</a:t>
            </a:r>
            <a:endParaRPr lang="en-US" altLang="zh-CN" sz="2400" dirty="0">
              <a:latin typeface="微软雅黑" panose="020B0503020204020204" pitchFamily="34" charset="-122"/>
              <a:ea typeface="微软雅黑" panose="020B0503020204020204" pitchFamily="34" charset="-122"/>
            </a:endParaRPr>
          </a:p>
          <a:p>
            <a:pPr marL="0" lvl="2" indent="0" fontAlgn="auto">
              <a:lnSpc>
                <a:spcPct val="100000"/>
              </a:lnSpc>
              <a:spcBef>
                <a:spcPts val="1000"/>
              </a:spcBef>
              <a:buNone/>
            </a:pPr>
            <a:r>
              <a:rPr lang="zh-CN" altLang="en-US" sz="2400" dirty="0">
                <a:latin typeface="微软雅黑" panose="020B0503020204020204" pitchFamily="34" charset="-122"/>
                <a:ea typeface="微软雅黑" panose="020B0503020204020204" pitchFamily="34" charset="-122"/>
                <a:sym typeface="+mn-ea"/>
              </a:rPr>
              <a:t>（一）金融体系的两种模式</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        ◆市场主导型</a:t>
            </a:r>
            <a:endParaRPr lang="en-US"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a:t>
            </a:r>
            <a:r>
              <a:rPr lang="zh-CN" altLang="en-US" sz="2400" dirty="0">
                <a:latin typeface="微软雅黑" panose="020B0503020204020204" pitchFamily="34" charset="-122"/>
                <a:ea typeface="微软雅黑" panose="020B0503020204020204" pitchFamily="34" charset="-122"/>
                <a:sym typeface="+mn-ea"/>
              </a:rPr>
              <a:t>◆银行主导型</a:t>
            </a:r>
            <a:endParaRPr lang="en-US"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（二）现代金融体系的形成</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        ◆现代金融体系</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        ◆资本市场的发展</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2041" y="429857"/>
            <a:ext cx="8418284" cy="4902239"/>
          </a:xfrm>
          <a:prstGeom prst="rect">
            <a:avLst/>
          </a:prstGeom>
          <a:noFill/>
        </p:spPr>
        <p:txBody>
          <a:bodyPr wrap="square" rtlCol="0">
            <a:spAutoFit/>
          </a:bodyPr>
          <a:lstStyle/>
          <a:p>
            <a:pPr>
              <a:lnSpc>
                <a:spcPct val="150000"/>
              </a:lnSpc>
            </a:pPr>
            <a:r>
              <a:rPr lang="zh-CN" altLang="en-US" sz="2400" dirty="0">
                <a:latin typeface="微软雅黑" panose="020B0503020204020204" pitchFamily="34" charset="-122"/>
                <a:ea typeface="微软雅黑" panose="020B0503020204020204" pitchFamily="34" charset="-122"/>
              </a:rPr>
              <a:t>四、金融体系的功能</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1.</a:t>
            </a:r>
            <a:r>
              <a:rPr lang="zh-CN" altLang="en-US" sz="2400" dirty="0">
                <a:latin typeface="微软雅黑" panose="020B0503020204020204" pitchFamily="34" charset="-122"/>
                <a:ea typeface="微软雅黑" panose="020B0503020204020204" pitchFamily="34" charset="-122"/>
              </a:rPr>
              <a:t>在时间和空间上转移资源的功能</a:t>
            </a:r>
          </a:p>
          <a:p>
            <a:pPr>
              <a:lnSpc>
                <a:spcPct val="150000"/>
              </a:lnSpc>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清算和支付结算的功能</a:t>
            </a:r>
          </a:p>
          <a:p>
            <a:pPr>
              <a:lnSpc>
                <a:spcPct val="150000"/>
              </a:lnSpc>
            </a:pP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聚集和分配资源的功能</a:t>
            </a:r>
          </a:p>
          <a:p>
            <a:pPr>
              <a:lnSpc>
                <a:spcPct val="150000"/>
              </a:lnSpc>
            </a:pP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分散、转移和管理风险的功能</a:t>
            </a:r>
            <a:endParaRPr lang="zh-CN" altLang="en-US"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sym typeface="+mn-ea"/>
              </a:rPr>
              <a:t>5.</a:t>
            </a:r>
            <a:r>
              <a:rPr lang="zh-CN" altLang="en-US" sz="2400" dirty="0">
                <a:latin typeface="微软雅黑" panose="020B0503020204020204" pitchFamily="34" charset="-122"/>
                <a:ea typeface="微软雅黑" panose="020B0503020204020204" pitchFamily="34" charset="-122"/>
                <a:sym typeface="+mn-ea"/>
              </a:rPr>
              <a:t>提供信息的功能</a:t>
            </a:r>
            <a:endParaRPr lang="zh-CN" altLang="en-US"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sym typeface="+mn-ea"/>
              </a:rPr>
              <a:t>6.</a:t>
            </a:r>
            <a:r>
              <a:rPr lang="zh-CN" altLang="en-US" sz="2400" dirty="0">
                <a:latin typeface="微软雅黑" panose="020B0503020204020204" pitchFamily="34" charset="-122"/>
                <a:ea typeface="微软雅黑" panose="020B0503020204020204" pitchFamily="34" charset="-122"/>
                <a:sym typeface="+mn-ea"/>
              </a:rPr>
              <a:t>解决激励问题的功能</a:t>
            </a:r>
            <a:endParaRPr lang="zh-CN" altLang="en-US" sz="2400" dirty="0">
              <a:latin typeface="微软雅黑" panose="020B0503020204020204" pitchFamily="34" charset="-122"/>
              <a:ea typeface="微软雅黑" panose="020B0503020204020204" pitchFamily="34" charset="-122"/>
            </a:endParaRPr>
          </a:p>
          <a:p>
            <a:pPr>
              <a:lnSpc>
                <a:spcPct val="120000"/>
              </a:lnSpc>
            </a:pPr>
            <a:endParaRPr lang="zh-CN" altLang="en-US" sz="2400" dirty="0">
              <a:latin typeface="微软雅黑" panose="020B0503020204020204" pitchFamily="34" charset="-122"/>
              <a:ea typeface="微软雅黑" panose="020B0503020204020204" pitchFamily="34" charset="-122"/>
            </a:endParaRPr>
          </a:p>
          <a:p>
            <a:pPr>
              <a:lnSpc>
                <a:spcPct val="150000"/>
              </a:lnSpc>
            </a:pPr>
            <a:endParaRPr lang="en-US"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44270" y="1480235"/>
            <a:ext cx="7871012" cy="1310410"/>
          </a:xfrm>
        </p:spPr>
        <p:txBody>
          <a:bodyPr>
            <a:normAutofit/>
          </a:bodyPr>
          <a:lstStyle/>
          <a:p>
            <a:pPr>
              <a:lnSpc>
                <a:spcPct val="150000"/>
              </a:lnSpc>
            </a:pPr>
            <a:r>
              <a:rPr lang="zh-CN" altLang="en-US" sz="3200" dirty="0">
                <a:latin typeface="微软雅黑" panose="020B0503020204020204" pitchFamily="34" charset="-122"/>
                <a:ea typeface="微软雅黑" panose="020B0503020204020204" pitchFamily="34" charset="-122"/>
                <a:cs typeface="+mn-cs"/>
              </a:rPr>
              <a:t>单元二：</a:t>
            </a:r>
            <a:r>
              <a:rPr lang="zh-CN" altLang="en-US" sz="3200" dirty="0">
                <a:latin typeface="微软雅黑" panose="020B0503020204020204" pitchFamily="34" charset="-122"/>
                <a:ea typeface="微软雅黑" panose="020B0503020204020204" pitchFamily="34" charset="-122"/>
              </a:rPr>
              <a:t>金融机构体系</a:t>
            </a: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10511" y="515364"/>
            <a:ext cx="8461241" cy="4747879"/>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一、货币当局和金融监管机构</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◆货币当局一般是指中央银行。中央银行在现代金融机构体系中处于核心地位。</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◆金融监管机构在一国的金融活动中担任监管的职能。</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二、银行金融机构</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（一）商业银行</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（二）专业银行</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（三）政策性银行</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73208" y="625288"/>
            <a:ext cx="8229600" cy="4518212"/>
          </a:xfrm>
        </p:spPr>
        <p:txBody>
          <a:bodyPr>
            <a:normAutofit/>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（一）商业银行</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◆商业银行顾名思义是一种吸收存款负债并对商业企业发放贷款的机构。商业银行也称为存款货币银行。</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◆它的经营活动主要以吸收社会公众存款和发放贷款为主要内容，这也是商业银行区别于其他金融机构的主要标志。</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（二）专业银行</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en-US" sz="2400" dirty="0">
                <a:latin typeface="微软雅黑" panose="020B0503020204020204" pitchFamily="34" charset="-122"/>
                <a:ea typeface="微软雅黑" panose="020B0503020204020204" pitchFamily="34" charset="-122"/>
                <a:sym typeface="+mn-ea"/>
              </a:rPr>
              <a:t>储蓄银行</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2.</a:t>
            </a:r>
            <a:r>
              <a:rPr lang="zh-CN" altLang="en-US" sz="2400" dirty="0">
                <a:latin typeface="微软雅黑" panose="020B0503020204020204" pitchFamily="34" charset="-122"/>
                <a:ea typeface="微软雅黑" panose="020B0503020204020204" pitchFamily="34" charset="-122"/>
                <a:sym typeface="+mn-ea"/>
              </a:rPr>
              <a:t>抵押银行</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97844" y="312644"/>
            <a:ext cx="8378323" cy="4518212"/>
          </a:xfrm>
        </p:spPr>
        <p:txBody>
          <a:bodyPr>
            <a:normAutofit fontScale="97500"/>
          </a:bodyPr>
          <a:lstStyle/>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（三）政策性银行</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rPr>
              <a:t>◆政策性银行一般是指由政府设立，不以营利为目标，而以贯彻国家产业政策或区域发展政策为目标的银行。</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◆政策性银行经营的领域多数是一些商业银行无力承受或不愿投资的领域。</a:t>
            </a:r>
            <a:endParaRPr lang="zh-CN"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◆政策性银行的特点是：</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1</a:t>
            </a:r>
            <a:r>
              <a:rPr lang="zh-CN" altLang="en-US" sz="2400" dirty="0">
                <a:latin typeface="微软雅黑" panose="020B0503020204020204" pitchFamily="34" charset="-122"/>
                <a:ea typeface="微软雅黑" panose="020B0503020204020204" pitchFamily="34" charset="-122"/>
                <a:sym typeface="+mn-ea"/>
              </a:rPr>
              <a:t>）不以盈利为目的，主要考虑国家的整体效益、社会效益；</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a:t>
            </a:r>
            <a:r>
              <a:rPr lang="en-US" altLang="zh-CN" sz="2400" dirty="0">
                <a:latin typeface="微软雅黑" panose="020B0503020204020204" pitchFamily="34" charset="-122"/>
                <a:ea typeface="微软雅黑" panose="020B0503020204020204" pitchFamily="34" charset="-122"/>
                <a:sym typeface="+mn-ea"/>
              </a:rPr>
              <a:t>2</a:t>
            </a:r>
            <a:r>
              <a:rPr lang="zh-CN" altLang="en-US" sz="2400" dirty="0">
                <a:latin typeface="微软雅黑" panose="020B0503020204020204" pitchFamily="34" charset="-122"/>
                <a:ea typeface="微软雅黑" panose="020B0503020204020204" pitchFamily="34" charset="-122"/>
                <a:sym typeface="+mn-ea"/>
              </a:rPr>
              <a:t>）资金主要由政府提供或由政府部门、商业银行及其他机构共同提供，有些也发行债券，一般不办理存款业务。</a:t>
            </a:r>
          </a:p>
          <a:p>
            <a:pPr marL="0" indent="0" fontAlgn="auto">
              <a:lnSpc>
                <a:spcPct val="100000"/>
              </a:lnSpc>
              <a:buNone/>
            </a:pPr>
            <a:r>
              <a:rPr lang="zh-CN" altLang="en-US" sz="2400" dirty="0">
                <a:latin typeface="微软雅黑" panose="020B0503020204020204" pitchFamily="34" charset="-122"/>
                <a:ea typeface="微软雅黑" panose="020B0503020204020204" pitchFamily="34" charset="-122"/>
                <a:sym typeface="+mn-ea"/>
              </a:rPr>
              <a:t>◆政策性银行主要有国家开发性银行、农业性银行、进出口银行。</a:t>
            </a:r>
            <a:endParaRPr lang="zh-CN" altLang="en-US"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TotalTime>
  <Words>1460</Words>
  <Application>Microsoft Office PowerPoint</Application>
  <PresentationFormat>全屏显示(16:9)</PresentationFormat>
  <Paragraphs>124</Paragraphs>
  <Slides>21</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21</vt:i4>
      </vt:variant>
    </vt:vector>
  </HeadingPairs>
  <TitlesOfParts>
    <vt:vector size="26" baseType="lpstr">
      <vt:lpstr>微软雅黑</vt:lpstr>
      <vt:lpstr>Arial</vt:lpstr>
      <vt:lpstr>Calibri</vt:lpstr>
      <vt:lpstr>Calibri Light</vt:lpstr>
      <vt:lpstr>Office 主题</vt:lpstr>
      <vt:lpstr>PowerPoint 演示文稿</vt:lpstr>
      <vt:lpstr>     单元一：金融体系概述 </vt:lpstr>
      <vt:lpstr>PowerPoint 演示文稿</vt:lpstr>
      <vt:lpstr>PowerPoint 演示文稿</vt:lpstr>
      <vt:lpstr>PowerPoint 演示文稿</vt:lpstr>
      <vt:lpstr>单元二：金融机构体系</vt:lpstr>
      <vt:lpstr>PowerPoint 演示文稿</vt:lpstr>
      <vt:lpstr>PowerPoint 演示文稿</vt:lpstr>
      <vt:lpstr>PowerPoint 演示文稿</vt:lpstr>
      <vt:lpstr>PowerPoint 演示文稿</vt:lpstr>
      <vt:lpstr>单元三：金融体系的变革及发展趋势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xbany</cp:lastModifiedBy>
  <cp:revision>77</cp:revision>
  <dcterms:created xsi:type="dcterms:W3CDTF">2016-09-21T01:56:00Z</dcterms:created>
  <dcterms:modified xsi:type="dcterms:W3CDTF">2019-07-15T14:59:15Z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