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67" r:id="rId3"/>
    <p:sldId id="268" r:id="rId4"/>
    <p:sldId id="270" r:id="rId5"/>
    <p:sldId id="356" r:id="rId6"/>
    <p:sldId id="274" r:id="rId7"/>
    <p:sldId id="278" r:id="rId8"/>
    <p:sldId id="279" r:id="rId9"/>
    <p:sldId id="282" r:id="rId10"/>
    <p:sldId id="357" r:id="rId11"/>
    <p:sldId id="283" r:id="rId12"/>
    <p:sldId id="284" r:id="rId13"/>
    <p:sldId id="286" r:id="rId14"/>
    <p:sldId id="289" r:id="rId15"/>
    <p:sldId id="291" r:id="rId16"/>
    <p:sldId id="295" r:id="rId17"/>
    <p:sldId id="296" r:id="rId18"/>
    <p:sldId id="299" r:id="rId19"/>
    <p:sldId id="301" r:id="rId20"/>
    <p:sldId id="305" r:id="rId21"/>
    <p:sldId id="306" r:id="rId22"/>
    <p:sldId id="309" r:id="rId23"/>
    <p:sldId id="311" r:id="rId24"/>
    <p:sldId id="313" r:id="rId26"/>
    <p:sldId id="315" r:id="rId27"/>
    <p:sldId id="319" r:id="rId28"/>
    <p:sldId id="320" r:id="rId29"/>
    <p:sldId id="324" r:id="rId30"/>
    <p:sldId id="325" r:id="rId31"/>
    <p:sldId id="329" r:id="rId32"/>
    <p:sldId id="330" r:id="rId33"/>
    <p:sldId id="333" r:id="rId34"/>
    <p:sldId id="392" r:id="rId35"/>
    <p:sldId id="393" r:id="rId36"/>
    <p:sldId id="394" r:id="rId37"/>
    <p:sldId id="395" r:id="rId38"/>
    <p:sldId id="396" r:id="rId39"/>
    <p:sldId id="398" r:id="rId40"/>
    <p:sldId id="399" r:id="rId41"/>
    <p:sldId id="334" r:id="rId42"/>
    <p:sldId id="336" r:id="rId43"/>
    <p:sldId id="341" r:id="rId44"/>
    <p:sldId id="342" r:id="rId45"/>
    <p:sldId id="358" r:id="rId46"/>
    <p:sldId id="348" r:id="rId47"/>
    <p:sldId id="353" r:id="rId48"/>
    <p:sldId id="355" r:id="rId4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02" autoAdjust="0"/>
    <p:restoredTop sz="94660"/>
  </p:normalViewPr>
  <p:slideViewPr>
    <p:cSldViewPr snapToGrid="0">
      <p:cViewPr varScale="1">
        <p:scale>
          <a:sx n="52" d="100"/>
          <a:sy n="52" d="100"/>
        </p:scale>
        <p:origin x="-102" y="-63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BC9CD5A-6B2B-41EC-A11A-F9CE53D8C71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1" y="1878806"/>
            <a:ext cx="3887391"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2.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3.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4.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5.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6.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7.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8.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9.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10.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1.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82284" y="1879737"/>
            <a:ext cx="3147695" cy="829945"/>
          </a:xfrm>
          <a:prstGeom prst="rect">
            <a:avLst/>
          </a:prstGeom>
          <a:noFill/>
        </p:spPr>
        <p:txBody>
          <a:bodyPr wrap="none" rtlCol="0">
            <a:spAutoFit/>
          </a:bodyPr>
          <a:lstStyle/>
          <a:p>
            <a:pPr>
              <a:lnSpc>
                <a:spcPct val="150000"/>
              </a:lnSpc>
            </a:pPr>
            <a:r>
              <a:rPr lang="zh-CN" altLang="en-US" sz="3200" dirty="0" smtClean="0">
                <a:latin typeface="微软雅黑" panose="020B0503020204020204" pitchFamily="34" charset="-122"/>
                <a:ea typeface="微软雅黑" panose="020B0503020204020204" pitchFamily="34" charset="-122"/>
              </a:rPr>
              <a:t>第七章 金融市场</a:t>
            </a:r>
            <a:endParaRPr lang="zh-CN" altLang="en-US" sz="32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76518" y="717177"/>
            <a:ext cx="8319246" cy="4123765"/>
          </a:xfrm>
        </p:spPr>
        <p:txBody>
          <a:bodyPr>
            <a:normAutofit/>
          </a:bodyPr>
          <a:lstStyle/>
          <a:p>
            <a:pPr marL="0" indent="0">
              <a:buNone/>
            </a:pPr>
            <a:r>
              <a:rPr lang="zh-CN" altLang="en-US" sz="2400" dirty="0">
                <a:latin typeface="微软雅黑" panose="020B0503020204020204" pitchFamily="34" charset="-122"/>
                <a:ea typeface="微软雅黑" panose="020B0503020204020204" pitchFamily="34" charset="-122"/>
              </a:rPr>
              <a:t>一、金融工具及其特征</a:t>
            </a:r>
            <a:endParaRPr lang="zh-CN" altLang="en-US" sz="2400" dirty="0">
              <a:latin typeface="微软雅黑" panose="020B0503020204020204" pitchFamily="34" charset="-122"/>
              <a:ea typeface="微软雅黑" panose="020B0503020204020204" pitchFamily="34" charset="-122"/>
            </a:endParaRPr>
          </a:p>
          <a:p>
            <a:pPr marL="0" indent="0">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期限性</a:t>
            </a:r>
            <a:endParaRPr lang="zh-CN" altLang="en-US" sz="2400" dirty="0">
              <a:latin typeface="微软雅黑" panose="020B0503020204020204" pitchFamily="34" charset="-122"/>
              <a:ea typeface="微软雅黑" panose="020B0503020204020204" pitchFamily="34" charset="-122"/>
            </a:endParaRPr>
          </a:p>
          <a:p>
            <a:pPr marL="0" indent="0">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流动性</a:t>
            </a:r>
            <a:endParaRPr lang="zh-CN" altLang="en-US" sz="2400" dirty="0">
              <a:latin typeface="微软雅黑" panose="020B0503020204020204" pitchFamily="34" charset="-122"/>
              <a:ea typeface="微软雅黑" panose="020B0503020204020204" pitchFamily="34" charset="-122"/>
            </a:endParaRPr>
          </a:p>
          <a:p>
            <a:pPr marL="0" indent="0">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风险性</a:t>
            </a:r>
            <a:endParaRPr lang="zh-CN" altLang="en-US" sz="2400" dirty="0">
              <a:latin typeface="微软雅黑" panose="020B0503020204020204" pitchFamily="34" charset="-122"/>
              <a:ea typeface="微软雅黑" panose="020B0503020204020204" pitchFamily="34" charset="-122"/>
            </a:endParaRPr>
          </a:p>
          <a:p>
            <a:pPr marL="0" indent="0">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四</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收益性</a:t>
            </a:r>
            <a:endParaRPr lang="zh-CN" altLang="en-US"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12041" y="544428"/>
            <a:ext cx="8319246" cy="4374777"/>
          </a:xfrm>
        </p:spPr>
        <p:txBody>
          <a:bodyPr>
            <a:norm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二、金融工具的种类</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按金融工具的期限分类，可分为短期金融工具和长期金融工具</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按融资形式分类，可分为直接金融工具和间接金融工具</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三</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按权利与义务分类，可分为债权债务类金融工具和所有权类金融工具</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四</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按是否与直接信用活动相关划分，可分为原生金融工具和衍生金融工具</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613789" y="504785"/>
            <a:ext cx="8319246" cy="4134525"/>
          </a:xfrm>
        </p:spPr>
        <p:txBody>
          <a:bodyPr>
            <a:normAutofit/>
          </a:bodyPr>
          <a:lstStyle/>
          <a:p>
            <a:pPr marL="0" indent="0">
              <a:lnSpc>
                <a:spcPct val="120000"/>
              </a:lnSpc>
              <a:buNone/>
            </a:pPr>
            <a:r>
              <a:rPr lang="zh-CN" altLang="en-US" sz="2400" dirty="0" smtClean="0">
                <a:latin typeface="微软雅黑" panose="020B0503020204020204" pitchFamily="34" charset="-122"/>
                <a:ea typeface="微软雅黑" panose="020B0503020204020204" pitchFamily="34" charset="-122"/>
              </a:rPr>
              <a:t>三、几种主要的金融工具</a:t>
            </a:r>
            <a:endParaRPr lang="zh-CN" altLang="en-US" sz="2400" dirty="0" smtClean="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smtClean="0">
                <a:latin typeface="微软雅黑" panose="020B0503020204020204" pitchFamily="34" charset="-122"/>
                <a:ea typeface="微软雅黑" panose="020B0503020204020204" pitchFamily="34" charset="-122"/>
              </a:rPr>
              <a:t>  </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原生金融工具</a:t>
            </a: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    1</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票据  </a:t>
            </a:r>
            <a:r>
              <a:rPr lang="en-US" altLang="zh-CN" sz="2400" dirty="0" smtClean="0">
                <a:latin typeface="微软雅黑" panose="020B0503020204020204" pitchFamily="34" charset="-122"/>
                <a:ea typeface="微软雅黑" panose="020B0503020204020204" pitchFamily="34" charset="-122"/>
                <a:sym typeface="+mn-ea"/>
              </a:rPr>
              <a:t>2</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股票  </a:t>
            </a:r>
            <a:r>
              <a:rPr lang="en-US" altLang="zh-CN" sz="2400" dirty="0" smtClean="0">
                <a:latin typeface="微软雅黑" panose="020B0503020204020204" pitchFamily="34" charset="-122"/>
                <a:ea typeface="微软雅黑" panose="020B0503020204020204" pitchFamily="34" charset="-122"/>
                <a:sym typeface="+mn-ea"/>
              </a:rPr>
              <a:t>3</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债券  </a:t>
            </a:r>
            <a:r>
              <a:rPr lang="en-US" altLang="zh-CN" sz="2400" dirty="0" smtClean="0">
                <a:latin typeface="微软雅黑" panose="020B0503020204020204" pitchFamily="34" charset="-122"/>
                <a:ea typeface="微软雅黑" panose="020B0503020204020204" pitchFamily="34" charset="-122"/>
                <a:sym typeface="+mn-ea"/>
              </a:rPr>
              <a:t>4</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基金</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20000"/>
              </a:lnSpc>
              <a:buNone/>
            </a:pPr>
            <a:r>
              <a:rPr lang="en-US" altLang="zh-CN" sz="2400" dirty="0">
                <a:latin typeface="微软雅黑" panose="020B0503020204020204" pitchFamily="34" charset="-122"/>
                <a:ea typeface="微软雅黑" panose="020B0503020204020204" pitchFamily="34" charset="-122"/>
                <a:sym typeface="+mn-ea"/>
              </a:rPr>
              <a:t>  (</a:t>
            </a:r>
            <a:r>
              <a:rPr lang="zh-CN" altLang="en-US"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衍生金融工具</a:t>
            </a: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    1</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金融期货</a:t>
            </a: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    2</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金融期权</a:t>
            </a: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    3</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金融互换</a:t>
            </a:r>
            <a:endParaRPr lang="zh-CN" altLang="en-US" sz="2400" dirty="0">
              <a:latin typeface="微软雅黑" panose="020B0503020204020204" pitchFamily="34" charset="-122"/>
              <a:ea typeface="微软雅黑" panose="020B0503020204020204" pitchFamily="34" charset="-122"/>
            </a:endParaRPr>
          </a:p>
          <a:p>
            <a:pPr marL="0" indent="0">
              <a:lnSpc>
                <a:spcPct val="160000"/>
              </a:lnSpc>
              <a:buNone/>
            </a:pPr>
            <a:endParaRPr lang="en-US" altLang="zh-CN" sz="2400" dirty="0">
              <a:latin typeface="微软雅黑" panose="020B0503020204020204" pitchFamily="34" charset="-122"/>
              <a:ea typeface="微软雅黑" panose="020B0503020204020204" pitchFamily="34" charset="-122"/>
            </a:endParaRPr>
          </a:p>
          <a:p>
            <a:pPr marL="0" indent="0">
              <a:lnSpc>
                <a:spcPct val="120000"/>
              </a:lnSpc>
              <a:buNone/>
            </a:pP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2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7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291788" y="1393189"/>
            <a:ext cx="5486401" cy="1328928"/>
          </a:xfrm>
        </p:spPr>
        <p:txBody>
          <a:bodyPr>
            <a:normAutofit/>
          </a:bodyPr>
          <a:lstStyle/>
          <a:p>
            <a:pPr algn="l">
              <a:lnSpc>
                <a:spcPct val="150000"/>
              </a:lnSpc>
            </a:pPr>
            <a:r>
              <a:rPr lang="zh-CN" altLang="en-US" sz="3200" dirty="0">
                <a:latin typeface="微软雅黑" panose="020B0503020204020204" pitchFamily="34" charset="-122"/>
                <a:ea typeface="微软雅黑" panose="020B0503020204020204" pitchFamily="34" charset="-122"/>
                <a:cs typeface="+mn-cs"/>
              </a:rPr>
              <a:t>单元三： 货币市场</a:t>
            </a:r>
            <a:endParaRPr lang="zh-CN" altLang="en-US"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37350" y="452717"/>
            <a:ext cx="8319246" cy="4303768"/>
          </a:xfrm>
        </p:spPr>
        <p:txBody>
          <a:bodyPr>
            <a:normAutofit fontScale="90000"/>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一、货币市场的特点与功能</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货币市场的特点</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货币市场的金融工具期限短、安全性高、流动性强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货币市场是资金批发市场</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货币市场是不断创新的市场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货币市场的金融工具具有货币属性</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货币市场的功能</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融通短期资金  </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优化经济主体的资产结</a:t>
            </a:r>
            <a:r>
              <a:rPr lang="zh-CN" altLang="en-US" sz="2400" dirty="0" smtClean="0">
                <a:latin typeface="微软雅黑" panose="020B0503020204020204" pitchFamily="34" charset="-122"/>
                <a:ea typeface="微软雅黑" panose="020B0503020204020204" pitchFamily="34" charset="-122"/>
                <a:sym typeface="+mn-ea"/>
              </a:rPr>
              <a:t>构</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3.</a:t>
            </a:r>
            <a:r>
              <a:rPr lang="zh-CN" altLang="en-US" sz="2400" dirty="0" smtClean="0">
                <a:latin typeface="微软雅黑" panose="020B0503020204020204" pitchFamily="34" charset="-122"/>
                <a:ea typeface="微软雅黑" panose="020B0503020204020204" pitchFamily="34" charset="-122"/>
                <a:sym typeface="+mn-ea"/>
              </a:rPr>
              <a:t>创</a:t>
            </a:r>
            <a:r>
              <a:rPr lang="zh-CN" altLang="en-US" sz="2400" dirty="0">
                <a:latin typeface="微软雅黑" panose="020B0503020204020204" pitchFamily="34" charset="-122"/>
                <a:ea typeface="微软雅黑" panose="020B0503020204020204" pitchFamily="34" charset="-122"/>
                <a:sym typeface="+mn-ea"/>
              </a:rPr>
              <a:t>造准货币  </a:t>
            </a: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为中央银行实施货币政策提供了平台和传导途径</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660513" y="533219"/>
            <a:ext cx="8319246" cy="4888991"/>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二、货币市场的构成</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银行间同业拆借市场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smtClean="0">
                <a:latin typeface="微软雅黑" panose="020B0503020204020204" pitchFamily="34" charset="-122"/>
                <a:ea typeface="微软雅黑" panose="020B0503020204020204" pitchFamily="34" charset="-122"/>
              </a:rPr>
              <a:t>二</a:t>
            </a:r>
            <a:r>
              <a:rPr lang="en-US"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票</a:t>
            </a:r>
            <a:r>
              <a:rPr lang="zh-CN" altLang="en-US" sz="2400" dirty="0">
                <a:latin typeface="微软雅黑" panose="020B0503020204020204" pitchFamily="34" charset="-122"/>
                <a:ea typeface="微软雅黑" panose="020B0503020204020204" pitchFamily="34" charset="-122"/>
              </a:rPr>
              <a:t>据市场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)CD</a:t>
            </a:r>
            <a:r>
              <a:rPr lang="zh-CN" altLang="en-US" sz="2400" dirty="0">
                <a:latin typeface="微软雅黑" panose="020B0503020204020204" pitchFamily="34" charset="-122"/>
                <a:ea typeface="微软雅黑" panose="020B0503020204020204" pitchFamily="34" charset="-122"/>
              </a:rPr>
              <a:t>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四</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回购协议市场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五</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国库券市场</a:t>
            </a:r>
            <a:endParaRPr lang="zh-CN" altLang="en-US"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91779" y="541722"/>
            <a:ext cx="8319246" cy="4374777"/>
          </a:xfrm>
        </p:spPr>
        <p:txBody>
          <a:bodyPr>
            <a:norm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银行间同业拆借市场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银行同业拆借市场的形成</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在存款准备金制度下，按规定商业银行吸收的存款必须按一定比例提取准备金，缴存于中央银行，称为法定存款准备。</a:t>
            </a:r>
            <a:endParaRPr lang="zh-CN" altLang="en-US" sz="24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有些银行准备金保有量过多，出现多余，把这些超出法定准备的部分称为超额储备</a:t>
            </a:r>
            <a:r>
              <a:rPr lang="zh-CN" altLang="en-US" sz="2400" dirty="0" smtClean="0">
                <a:latin typeface="微软雅黑" panose="020B0503020204020204" pitchFamily="34" charset="-122"/>
                <a:ea typeface="微软雅黑" panose="020B0503020204020204" pitchFamily="34" charset="-122"/>
                <a:sym typeface="+mn-ea"/>
              </a:rPr>
              <a:t>。储</a:t>
            </a:r>
            <a:r>
              <a:rPr lang="zh-CN" altLang="en-US" sz="2400" dirty="0">
                <a:latin typeface="微软雅黑" panose="020B0503020204020204" pitchFamily="34" charset="-122"/>
                <a:ea typeface="微软雅黑" panose="020B0503020204020204" pitchFamily="34" charset="-122"/>
                <a:sym typeface="+mn-ea"/>
              </a:rPr>
              <a:t>备多余的银行便设法将其拆出，增加收入，储备不足的银行又设法拆入资金，由此逐渐形成了银行同业拆借市场。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48236" y="581813"/>
            <a:ext cx="8301318" cy="4692316"/>
          </a:xfrm>
        </p:spPr>
        <p:txBody>
          <a:bodyPr>
            <a:norm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银行同业拆借市场的特点</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只允许经批准的金融机构进入市场； </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  (2)</a:t>
            </a:r>
            <a:r>
              <a:rPr lang="zh-CN" altLang="en-US" sz="2400" dirty="0">
                <a:latin typeface="微软雅黑" panose="020B0503020204020204" pitchFamily="34" charset="-122"/>
                <a:ea typeface="微软雅黑" panose="020B0503020204020204" pitchFamily="34" charset="-122"/>
              </a:rPr>
              <a:t>融资期限较短，最常见的是隔夜拆借，目前甚至出现日内拆借，一般最长不超过</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年</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(3)</a:t>
            </a:r>
            <a:r>
              <a:rPr lang="zh-CN" altLang="en-US" sz="2400" dirty="0">
                <a:latin typeface="微软雅黑" panose="020B0503020204020204" pitchFamily="34" charset="-122"/>
                <a:ea typeface="微软雅黑" panose="020B0503020204020204" pitchFamily="34" charset="-122"/>
                <a:sym typeface="+mn-ea"/>
              </a:rPr>
              <a:t>交易金额较大，而且不需要担保或抵押，完全是凭信用交易；</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(4)</a:t>
            </a:r>
            <a:r>
              <a:rPr lang="zh-CN" altLang="en-US" sz="2400" dirty="0">
                <a:latin typeface="微软雅黑" panose="020B0503020204020204" pitchFamily="34" charset="-122"/>
                <a:ea typeface="微软雅黑" panose="020B0503020204020204" pitchFamily="34" charset="-122"/>
                <a:sym typeface="+mn-ea"/>
              </a:rPr>
              <a:t>交易手续简便，一般通过电话洽谈；</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(5)</a:t>
            </a:r>
            <a:r>
              <a:rPr lang="zh-CN" altLang="en-US" sz="2400" dirty="0">
                <a:latin typeface="微软雅黑" panose="020B0503020204020204" pitchFamily="34" charset="-122"/>
                <a:ea typeface="微软雅黑" panose="020B0503020204020204" pitchFamily="34" charset="-122"/>
                <a:sym typeface="+mn-ea"/>
              </a:rPr>
              <a:t>利率由双方协商决定，随行就市。</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我国同业拆借市场的发展</a:t>
            </a:r>
            <a:r>
              <a:rPr lang="zh-CN" altLang="en-US" sz="2400" dirty="0" smtClean="0">
                <a:latin typeface="微软雅黑" panose="020B0503020204020204" pitchFamily="34" charset="-122"/>
                <a:ea typeface="微软雅黑" panose="020B0503020204020204" pitchFamily="34" charset="-122"/>
                <a:sym typeface="+mn-ea"/>
              </a:rPr>
              <a:t>状况</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21416" y="564243"/>
            <a:ext cx="8301318" cy="3630706"/>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（二）票据市场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商业票据的构成要素</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smtClean="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）明确标明“汇票”字样；（</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）无条件支付的命令；（</a:t>
            </a: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）确定的金领；（</a:t>
            </a:r>
            <a:r>
              <a:rPr lang="en-US" altLang="zh-CN" sz="2400" dirty="0" smtClean="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 ）付款人名称；（</a:t>
            </a:r>
            <a:r>
              <a:rPr lang="en-US" altLang="zh-CN" sz="2400" dirty="0">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）收款人名称；（</a:t>
            </a:r>
            <a:r>
              <a:rPr lang="en-US" altLang="zh-CN" sz="2400" dirty="0">
                <a:latin typeface="微软雅黑" panose="020B0503020204020204" pitchFamily="34" charset="-122"/>
                <a:ea typeface="微软雅黑" panose="020B0503020204020204" pitchFamily="34" charset="-122"/>
                <a:sym typeface="+mn-ea"/>
              </a:rPr>
              <a:t>6</a:t>
            </a:r>
            <a:r>
              <a:rPr lang="zh-CN" altLang="en-US" sz="2400" dirty="0">
                <a:latin typeface="微软雅黑" panose="020B0503020204020204" pitchFamily="34" charset="-122"/>
                <a:ea typeface="微软雅黑" panose="020B0503020204020204" pitchFamily="34" charset="-122"/>
                <a:sym typeface="+mn-ea"/>
              </a:rPr>
              <a:t>）出票日期；（</a:t>
            </a:r>
            <a:r>
              <a:rPr lang="en-US" altLang="zh-CN" sz="2400" dirty="0">
                <a:latin typeface="微软雅黑" panose="020B0503020204020204" pitchFamily="34" charset="-122"/>
                <a:ea typeface="微软雅黑" panose="020B0503020204020204" pitchFamily="34" charset="-122"/>
                <a:sym typeface="+mn-ea"/>
              </a:rPr>
              <a:t>7</a:t>
            </a:r>
            <a:r>
              <a:rPr lang="zh-CN" altLang="en-US" sz="2400" dirty="0">
                <a:latin typeface="微软雅黑" panose="020B0503020204020204" pitchFamily="34" charset="-122"/>
                <a:ea typeface="微软雅黑" panose="020B0503020204020204" pitchFamily="34" charset="-122"/>
                <a:sym typeface="+mn-ea"/>
              </a:rPr>
              <a:t>）出票人签章。</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商业票据的业务种类</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商业票据的发行。</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商业票据的转让。</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商业汇票的承兑。</a:t>
            </a: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商业票据的清偿。</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商业票据的贴现。</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74980" y="548005"/>
            <a:ext cx="7956550" cy="3319145"/>
          </a:xfrm>
        </p:spPr>
        <p:txBody>
          <a:bodyPr>
            <a:no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银行承兑汇票市场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sz="2400" dirty="0">
                <a:latin typeface="微软雅黑" panose="020B0503020204020204" pitchFamily="34" charset="-122"/>
                <a:ea typeface="微软雅黑" panose="020B0503020204020204" pitchFamily="34" charset="-122"/>
              </a:rPr>
              <a:t>银行承兑汇票市场是指银行承兑汇票的转让市场，即银行承兑汇票贴现、转贴现、再贴现市场和买卖市场。</a:t>
            </a:r>
            <a:endParaRPr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5138" y="441860"/>
            <a:ext cx="8073191" cy="2995862"/>
          </a:xfrm>
        </p:spPr>
        <p:txBody>
          <a:bodyPr>
            <a:normAutofit/>
          </a:bodyPr>
          <a:lstStyle/>
          <a:p>
            <a:pPr>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a:t>
            </a:r>
            <a:r>
              <a:rPr lang="zh-CN" altLang="en-US" sz="3200" dirty="0">
                <a:latin typeface="微软雅黑" panose="020B0503020204020204" pitchFamily="34" charset="-122"/>
                <a:ea typeface="微软雅黑" panose="020B0503020204020204" pitchFamily="34" charset="-122"/>
                <a:cs typeface="+mn-cs"/>
              </a:rPr>
              <a:t>元一：金融市场概述</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25255" y="407775"/>
            <a:ext cx="8093781" cy="3293368"/>
          </a:xfrm>
        </p:spPr>
        <p:txBody>
          <a:bodyPr>
            <a:no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)CD</a:t>
            </a:r>
            <a:r>
              <a:rPr lang="zh-CN" altLang="en-US" sz="2400" dirty="0">
                <a:latin typeface="微软雅黑" panose="020B0503020204020204" pitchFamily="34" charset="-122"/>
                <a:ea typeface="微软雅黑" panose="020B0503020204020204" pitchFamily="34" charset="-122"/>
              </a:rPr>
              <a:t>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CD(Certificates of Depoist)</a:t>
            </a:r>
            <a:r>
              <a:rPr lang="zh-CN" altLang="en-US" sz="2400" dirty="0">
                <a:latin typeface="微软雅黑" panose="020B0503020204020204" pitchFamily="34" charset="-122"/>
                <a:ea typeface="微软雅黑" panose="020B0503020204020204" pitchFamily="34" charset="-122"/>
              </a:rPr>
              <a:t>市场，也就是我们常说的大额可转让定期存单市场，是银行发行的可以流通的短期存款单的交易市场。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四</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回购协议市场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回购协议市场是指通过回购协议进行短期资金融通交易的市场</a:t>
            </a:r>
            <a:r>
              <a:rPr lang="zh-CN" altLang="en-US" sz="2400" dirty="0" smtClean="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所谓回购协议，是指在出售证券的同时，和证券的购买方签订协议，约定在一定期限后按原定价格或约定价格购回所购买证券，从而获取即时可用资金的一种交易行为。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2997" y="497154"/>
            <a:ext cx="8301318" cy="3319183"/>
          </a:xfrm>
        </p:spPr>
        <p:txBody>
          <a:bodyPr>
            <a:no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五</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国库券市场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国库券是国家财政为了弥补财政收支差额或解决临时需要而发行的一种短期政府债券。国库券市场由国库券发行市场和流通市场组成。</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国</a:t>
            </a:r>
            <a:r>
              <a:rPr lang="zh-CN" altLang="en-US" sz="2400" dirty="0">
                <a:latin typeface="微软雅黑" panose="020B0503020204020204" pitchFamily="34" charset="-122"/>
                <a:ea typeface="微软雅黑" panose="020B0503020204020204" pitchFamily="34" charset="-122"/>
                <a:sym typeface="+mn-ea"/>
              </a:rPr>
              <a:t>库券有以下几个明显的特征：</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a:t>
            </a: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信用风险小。</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流动性强。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a:t>
            </a: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面额小。</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a:t>
            </a: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收入免税。</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14985" y="509905"/>
            <a:ext cx="8114030" cy="4335145"/>
          </a:xfrm>
        </p:spPr>
        <p:txBody>
          <a:bodyPr>
            <a:no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国库券的作用主要有以下方面：</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由于国库券具有高度的安全性，市场价格相当稳定，流动性较强，所以它可以作为商业银行通过回购协议向中央银行或其他金融机构融通资金的抵押品。</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国库券成为美国商业银行最主要的短期投资工具，用以调整流动性资产。</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国库券还成为中央银行公开市场业务操作的主要工具。</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434638" y="2027384"/>
            <a:ext cx="8301318" cy="3319183"/>
          </a:xfrm>
        </p:spPr>
        <p:txBody>
          <a:bodyPr>
            <a:noAutofit/>
          </a:bodyPr>
          <a:lstStyle/>
          <a:p>
            <a:pPr marL="0" indent="0">
              <a:lnSpc>
                <a:spcPct val="100000"/>
              </a:lnSpc>
              <a:buNone/>
            </a:pPr>
            <a:r>
              <a:rPr lang="zh-CN" altLang="en-US" sz="3200" dirty="0" smtClean="0">
                <a:latin typeface="微软雅黑" panose="020B0503020204020204" pitchFamily="34" charset="-122"/>
                <a:ea typeface="微软雅黑" panose="020B0503020204020204" pitchFamily="34" charset="-122"/>
              </a:rPr>
              <a:t>单元四</a:t>
            </a:r>
            <a:r>
              <a:rPr lang="zh-CN" altLang="en-US" sz="3200" dirty="0">
                <a:latin typeface="微软雅黑" panose="020B0503020204020204" pitchFamily="34" charset="-122"/>
                <a:ea typeface="微软雅黑" panose="020B0503020204020204" pitchFamily="34" charset="-122"/>
              </a:rPr>
              <a:t>：资本市场</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73380" y="331470"/>
            <a:ext cx="8602980" cy="3552825"/>
          </a:xfrm>
        </p:spPr>
        <p:txBody>
          <a:bodyPr>
            <a:no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一、资本市场及其特征</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一</a:t>
            </a: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资本市场的含义</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sz="2200" dirty="0">
                <a:latin typeface="微软雅黑" panose="020B0503020204020204" pitchFamily="34" charset="-122"/>
                <a:ea typeface="微软雅黑" panose="020B0503020204020204" pitchFamily="34" charset="-122"/>
                <a:sym typeface="+mn-ea"/>
              </a:rPr>
              <a:t>资本市场是政府、企业、个人筹措长期资金的市场，包括长期借贷市场和长期证券市场。</a:t>
            </a:r>
            <a:endParaRPr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二</a:t>
            </a:r>
            <a:r>
              <a:rPr lang="en-US"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资本市场的特征</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交易工具期限</a:t>
            </a:r>
            <a:r>
              <a:rPr lang="zh-CN" altLang="en-US" sz="2200" dirty="0" smtClean="0">
                <a:latin typeface="微软雅黑" panose="020B0503020204020204" pitchFamily="34" charset="-122"/>
                <a:ea typeface="微软雅黑" panose="020B0503020204020204" pitchFamily="34" charset="-122"/>
                <a:sym typeface="+mn-ea"/>
              </a:rPr>
              <a:t>长。</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交易的目的主要解决长期投资性资金供求矛盾，充实固定资产。</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融资数量大，以满足长期投资项目需要。</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4.</a:t>
            </a:r>
            <a:r>
              <a:rPr lang="zh-CN" altLang="en-US" sz="2200" dirty="0">
                <a:latin typeface="微软雅黑" panose="020B0503020204020204" pitchFamily="34" charset="-122"/>
                <a:ea typeface="微软雅黑" panose="020B0503020204020204" pitchFamily="34" charset="-122"/>
                <a:sym typeface="+mn-ea"/>
              </a:rPr>
              <a:t>资本市场金融工具既包括债务性工具，也包括权益性工具。</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5.</a:t>
            </a:r>
            <a:r>
              <a:rPr lang="zh-CN" altLang="en-US" sz="2200" dirty="0">
                <a:latin typeface="微软雅黑" panose="020B0503020204020204" pitchFamily="34" charset="-122"/>
                <a:ea typeface="微软雅黑" panose="020B0503020204020204" pitchFamily="34" charset="-122"/>
                <a:sym typeface="+mn-ea"/>
              </a:rPr>
              <a:t>资本市场的金融工具与短期金融工具相比较，收益高、风险大、流动性差。</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4418" y="788136"/>
            <a:ext cx="8734926" cy="3319183"/>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二、股票市场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股票</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股票的发行市场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股票流通市场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1483" y="289479"/>
            <a:ext cx="8301318" cy="3319183"/>
          </a:xfrm>
        </p:spPr>
        <p:txBody>
          <a:bodyPr>
            <a:no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股票</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股票的性质</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(1)</a:t>
            </a:r>
            <a:r>
              <a:rPr lang="zh-CN" altLang="en-US" sz="2400" dirty="0">
                <a:latin typeface="微软雅黑" panose="020B0503020204020204" pitchFamily="34" charset="-122"/>
                <a:ea typeface="微软雅黑" panose="020B0503020204020204" pitchFamily="34" charset="-122"/>
                <a:sym typeface="+mn-ea"/>
              </a:rPr>
              <a:t>无期</a:t>
            </a:r>
            <a:r>
              <a:rPr lang="zh-CN" altLang="en-US" sz="2400" dirty="0" smtClean="0">
                <a:latin typeface="微软雅黑" panose="020B0503020204020204" pitchFamily="34" charset="-122"/>
                <a:ea typeface="微软雅黑" panose="020B0503020204020204" pitchFamily="34" charset="-122"/>
                <a:sym typeface="+mn-ea"/>
              </a:rPr>
              <a:t>性  </a:t>
            </a:r>
            <a:r>
              <a:rPr lang="zh-CN" altLang="en-US" sz="2400" dirty="0">
                <a:latin typeface="微软雅黑" panose="020B0503020204020204" pitchFamily="34" charset="-122"/>
                <a:ea typeface="微软雅黑" panose="020B0503020204020204" pitchFamily="34" charset="-122"/>
                <a:sym typeface="+mn-ea"/>
              </a:rPr>
              <a:t> </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权责</a:t>
            </a:r>
            <a:r>
              <a:rPr lang="zh-CN" altLang="en-US" sz="2400" dirty="0" smtClean="0">
                <a:latin typeface="微软雅黑" panose="020B0503020204020204" pitchFamily="34" charset="-122"/>
                <a:ea typeface="微软雅黑" panose="020B0503020204020204" pitchFamily="34" charset="-122"/>
                <a:sym typeface="+mn-ea"/>
              </a:rPr>
              <a:t>性 </a:t>
            </a: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流动</a:t>
            </a:r>
            <a:r>
              <a:rPr lang="zh-CN" altLang="en-US" sz="2400" dirty="0" smtClean="0">
                <a:latin typeface="微软雅黑" panose="020B0503020204020204" pitchFamily="34" charset="-122"/>
                <a:ea typeface="微软雅黑" panose="020B0503020204020204" pitchFamily="34" charset="-122"/>
                <a:sym typeface="+mn-ea"/>
              </a:rPr>
              <a:t>性</a:t>
            </a:r>
            <a:r>
              <a:rPr lang="zh-CN" altLang="en-US" sz="2400" dirty="0">
                <a:latin typeface="微软雅黑" panose="020B0503020204020204" pitchFamily="34" charset="-122"/>
                <a:ea typeface="微软雅黑" panose="020B0503020204020204" pitchFamily="34" charset="-122"/>
                <a:sym typeface="+mn-ea"/>
              </a:rPr>
              <a:t> </a:t>
            </a:r>
            <a:r>
              <a:rPr lang="zh-CN" altLang="en-US" sz="2400" dirty="0" smtClean="0">
                <a:latin typeface="微软雅黑" panose="020B0503020204020204" pitchFamily="34" charset="-122"/>
                <a:ea typeface="微软雅黑" panose="020B0503020204020204" pitchFamily="34" charset="-122"/>
                <a:sym typeface="+mn-ea"/>
              </a:rPr>
              <a:t>  </a:t>
            </a:r>
            <a:r>
              <a:rPr lang="en-US" altLang="zh-CN" sz="2400" dirty="0" smtClean="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风险性</a:t>
            </a:r>
            <a:r>
              <a:rPr lang="zh-CN" altLang="en-US" sz="2400" dirty="0" smtClean="0">
                <a:latin typeface="微软雅黑" panose="020B0503020204020204" pitchFamily="34" charset="-122"/>
                <a:ea typeface="微软雅黑" panose="020B0503020204020204" pitchFamily="34" charset="-122"/>
                <a:sym typeface="+mn-ea"/>
              </a:rPr>
              <a:t>  </a:t>
            </a:r>
            <a:endParaRPr lang="zh-CN" altLang="en-US" sz="2400" dirty="0" smtClean="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a:t>
            </a:r>
            <a:r>
              <a:rPr lang="en-US" altLang="zh-CN" sz="2400" dirty="0">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收益</a:t>
            </a:r>
            <a:r>
              <a:rPr lang="zh-CN" altLang="en-US" sz="2400" dirty="0" smtClean="0">
                <a:latin typeface="微软雅黑" panose="020B0503020204020204" pitchFamily="34" charset="-122"/>
                <a:ea typeface="微软雅黑" panose="020B0503020204020204" pitchFamily="34" charset="-122"/>
                <a:sym typeface="+mn-ea"/>
              </a:rPr>
              <a:t>性  </a:t>
            </a:r>
            <a:r>
              <a:rPr lang="en-US" altLang="zh-CN" sz="2400" dirty="0" smtClean="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6)</a:t>
            </a:r>
            <a:r>
              <a:rPr lang="zh-CN" altLang="en-US" sz="2400" dirty="0">
                <a:latin typeface="微软雅黑" panose="020B0503020204020204" pitchFamily="34" charset="-122"/>
                <a:ea typeface="微软雅黑" panose="020B0503020204020204" pitchFamily="34" charset="-122"/>
                <a:sym typeface="+mn-ea"/>
              </a:rPr>
              <a:t>有限清偿责任</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股票的构成</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a:t>
            </a: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面</a:t>
            </a:r>
            <a:r>
              <a:rPr lang="zh-CN" altLang="en-US" sz="2400" dirty="0" smtClean="0">
                <a:latin typeface="微软雅黑" panose="020B0503020204020204" pitchFamily="34" charset="-122"/>
                <a:ea typeface="微软雅黑" panose="020B0503020204020204" pitchFamily="34" charset="-122"/>
                <a:sym typeface="+mn-ea"/>
              </a:rPr>
              <a:t>值  </a:t>
            </a:r>
            <a:r>
              <a:rPr lang="en-US" altLang="zh-CN" sz="2400" dirty="0" smtClean="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市</a:t>
            </a:r>
            <a:r>
              <a:rPr lang="zh-CN" altLang="en-US" sz="2400" dirty="0" smtClean="0">
                <a:latin typeface="微软雅黑" panose="020B0503020204020204" pitchFamily="34" charset="-122"/>
                <a:ea typeface="微软雅黑" panose="020B0503020204020204" pitchFamily="34" charset="-122"/>
                <a:sym typeface="+mn-ea"/>
              </a:rPr>
              <a:t>值  </a:t>
            </a:r>
            <a:r>
              <a:rPr lang="en-US" altLang="zh-CN" sz="2400" dirty="0" smtClean="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股权  </a:t>
            </a:r>
            <a:r>
              <a:rPr lang="en-US" altLang="zh-CN" sz="2400" dirty="0" smtClean="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股</a:t>
            </a:r>
            <a:r>
              <a:rPr lang="zh-CN" altLang="en-US" sz="2400" dirty="0" smtClean="0">
                <a:latin typeface="微软雅黑" panose="020B0503020204020204" pitchFamily="34" charset="-122"/>
                <a:ea typeface="微软雅黑" panose="020B0503020204020204" pitchFamily="34" charset="-122"/>
                <a:sym typeface="+mn-ea"/>
              </a:rPr>
              <a:t>息 </a:t>
            </a:r>
            <a:r>
              <a:rPr lang="en-US" altLang="zh-CN" sz="2400" dirty="0" smtClean="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红利</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股票的种类</a:t>
            </a: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(1)</a:t>
            </a:r>
            <a:r>
              <a:rPr lang="zh-CN" altLang="zh-CN" sz="2400" dirty="0">
                <a:latin typeface="微软雅黑" panose="020B0503020204020204" pitchFamily="34" charset="-122"/>
                <a:ea typeface="微软雅黑" panose="020B0503020204020204" pitchFamily="34" charset="-122"/>
                <a:sym typeface="+mn-ea"/>
              </a:rPr>
              <a:t>股票持有者可分为国家股、法人股、个人股三种。</a:t>
            </a: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(2)</a:t>
            </a:r>
            <a:r>
              <a:rPr lang="zh-CN" altLang="zh-CN" sz="2400" dirty="0">
                <a:latin typeface="微软雅黑" panose="020B0503020204020204" pitchFamily="34" charset="-122"/>
                <a:ea typeface="微软雅黑" panose="020B0503020204020204" pitchFamily="34" charset="-122"/>
                <a:sym typeface="+mn-ea"/>
              </a:rPr>
              <a:t>按股东的权利可分为普通股、优先股及两者的混合等多种。</a:t>
            </a: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1382" y="714948"/>
            <a:ext cx="8301318" cy="3319183"/>
          </a:xfrm>
        </p:spPr>
        <p:txBody>
          <a:bodyPr>
            <a:no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股票按票面形式可分为有面额、无面额及有记名、无记名四种。</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(4)</a:t>
            </a:r>
            <a:r>
              <a:rPr lang="zh-CN" altLang="en-US" sz="2400" dirty="0">
                <a:latin typeface="微软雅黑" panose="020B0503020204020204" pitchFamily="34" charset="-122"/>
                <a:ea typeface="微软雅黑" panose="020B0503020204020204" pitchFamily="34" charset="-122"/>
              </a:rPr>
              <a:t>按享受投票权益可分为单权、多权及无权三种。</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(5)</a:t>
            </a:r>
            <a:r>
              <a:rPr lang="zh-CN" altLang="en-US" sz="2400" dirty="0">
                <a:latin typeface="微软雅黑" panose="020B0503020204020204" pitchFamily="34" charset="-122"/>
                <a:ea typeface="微软雅黑" panose="020B0503020204020204" pitchFamily="34" charset="-122"/>
              </a:rPr>
              <a:t>按发行范围可分为</a:t>
            </a:r>
            <a:r>
              <a:rPr lang="en-US" altLang="zh-CN" sz="2400" dirty="0">
                <a:latin typeface="微软雅黑" panose="020B0503020204020204" pitchFamily="34" charset="-122"/>
                <a:ea typeface="微软雅黑" panose="020B0503020204020204" pitchFamily="34" charset="-122"/>
              </a:rPr>
              <a:t>A</a:t>
            </a:r>
            <a:r>
              <a:rPr lang="zh-CN" altLang="en-US" sz="2400" dirty="0">
                <a:latin typeface="微软雅黑" panose="020B0503020204020204" pitchFamily="34" charset="-122"/>
                <a:ea typeface="微软雅黑" panose="020B0503020204020204" pitchFamily="34" charset="-122"/>
              </a:rPr>
              <a:t>股、</a:t>
            </a:r>
            <a:r>
              <a:rPr lang="en-US" altLang="zh-CN" sz="2400" dirty="0">
                <a:latin typeface="微软雅黑" panose="020B0503020204020204" pitchFamily="34" charset="-122"/>
                <a:ea typeface="微软雅黑" panose="020B0503020204020204" pitchFamily="34" charset="-122"/>
              </a:rPr>
              <a:t>B</a:t>
            </a:r>
            <a:r>
              <a:rPr lang="zh-CN" altLang="en-US" sz="2400" dirty="0">
                <a:latin typeface="微软雅黑" panose="020B0503020204020204" pitchFamily="34" charset="-122"/>
                <a:ea typeface="微软雅黑" panose="020B0503020204020204" pitchFamily="34" charset="-122"/>
              </a:rPr>
              <a:t>股、</a:t>
            </a:r>
            <a:r>
              <a:rPr lang="en-US" altLang="zh-CN" sz="2400" dirty="0">
                <a:latin typeface="微软雅黑" panose="020B0503020204020204" pitchFamily="34" charset="-122"/>
                <a:ea typeface="微软雅黑" panose="020B0503020204020204" pitchFamily="34" charset="-122"/>
              </a:rPr>
              <a:t>H</a:t>
            </a:r>
            <a:r>
              <a:rPr lang="zh-CN" altLang="en-US" sz="2400" dirty="0">
                <a:latin typeface="微软雅黑" panose="020B0503020204020204" pitchFamily="34" charset="-122"/>
                <a:ea typeface="微软雅黑" panose="020B0503020204020204" pitchFamily="34" charset="-122"/>
              </a:rPr>
              <a:t>股和</a:t>
            </a:r>
            <a:r>
              <a:rPr lang="en-US" altLang="zh-CN" sz="2400" dirty="0">
                <a:latin typeface="微软雅黑" panose="020B0503020204020204" pitchFamily="34" charset="-122"/>
                <a:ea typeface="微软雅黑" panose="020B0503020204020204" pitchFamily="34" charset="-122"/>
              </a:rPr>
              <a:t>F</a:t>
            </a:r>
            <a:r>
              <a:rPr lang="zh-CN" altLang="en-US" sz="2400" dirty="0">
                <a:latin typeface="微软雅黑" panose="020B0503020204020204" pitchFamily="34" charset="-122"/>
                <a:ea typeface="微软雅黑" panose="020B0503020204020204" pitchFamily="34" charset="-122"/>
              </a:rPr>
              <a:t>股四种。</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0781" y="620768"/>
            <a:ext cx="8301318" cy="3319183"/>
          </a:xfrm>
        </p:spPr>
        <p:txBody>
          <a:bodyPr>
            <a:no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股票的发行市场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股票发行市场的特点</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无固定场</a:t>
            </a:r>
            <a:r>
              <a:rPr lang="zh-CN" altLang="en-US" sz="2400" dirty="0" smtClean="0">
                <a:latin typeface="微软雅黑" panose="020B0503020204020204" pitchFamily="34" charset="-122"/>
                <a:ea typeface="微软雅黑" panose="020B0503020204020204" pitchFamily="34" charset="-122"/>
                <a:sym typeface="+mn-ea"/>
              </a:rPr>
              <a:t>所    </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没有统一的发生时间</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股票发行市场的构成</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发行市场由三个主体因素组成：股票发行者、股票承销商和股票投资者。</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9585" y="644525"/>
            <a:ext cx="8084185" cy="3319145"/>
          </a:xfrm>
        </p:spPr>
        <p:txBody>
          <a:bodyPr>
            <a:no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股票发行方式</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根据发行对象的不同来划分，有公开发行与不公开发行。</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根据发行者推销出售股票方式的不同，分为直接发行与间接发行。</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按照投资者认购股票时是否缴纳股金，分为有偿增资、无偿增资和搭配增资。</a:t>
            </a: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489496" y="474057"/>
            <a:ext cx="7886700" cy="3848241"/>
          </a:xfrm>
        </p:spPr>
        <p:txBody>
          <a:bodyPr>
            <a:no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一、金融市场及其构成要素</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金融市场的含义</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从内在机制上分析，金融市场是指以金融资产为交易对象而形成的供求关系及其机制的总和。</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从市场表现上看，金融市场是指资金供应者和资金需求者双方通过信用工具进行交易而融通资金的市场，广而言之，是实现货币借贷和资金融通、办理各种票据和有价证券交易活动的市场。</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0872" y="524053"/>
            <a:ext cx="8301318" cy="3319183"/>
          </a:xfrm>
        </p:spPr>
        <p:txBody>
          <a:bodyPr>
            <a:no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股票流通市场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股票流通市场的功能</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smtClean="0">
                <a:latin typeface="微软雅黑" panose="020B0503020204020204" pitchFamily="34" charset="-122"/>
                <a:ea typeface="微软雅黑" panose="020B0503020204020204" pitchFamily="34" charset="-122"/>
                <a:sym typeface="+mn-ea"/>
              </a:rPr>
              <a:t>包</a:t>
            </a:r>
            <a:r>
              <a:rPr lang="zh-CN" altLang="en-US" sz="2400" dirty="0">
                <a:latin typeface="微软雅黑" panose="020B0503020204020204" pitchFamily="34" charset="-122"/>
                <a:ea typeface="微软雅黑" panose="020B0503020204020204" pitchFamily="34" charset="-122"/>
                <a:sym typeface="+mn-ea"/>
              </a:rPr>
              <a:t>含了股票流通的一切活动。股票流通市场的存在和发展为股票发行者创造了有利的筹资环境，投资者可以根据自己的投资计划和市场变动情况，随时买卖股票。</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股票交易方式</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按买卖双方决定价格的不</a:t>
            </a:r>
            <a:r>
              <a:rPr lang="zh-CN" altLang="en-US" sz="2400" dirty="0" smtClean="0">
                <a:latin typeface="微软雅黑" panose="020B0503020204020204" pitchFamily="34" charset="-122"/>
                <a:ea typeface="微软雅黑" panose="020B0503020204020204" pitchFamily="34" charset="-122"/>
                <a:sym typeface="+mn-ea"/>
              </a:rPr>
              <a:t>同分</a:t>
            </a:r>
            <a:r>
              <a:rPr lang="zh-CN" altLang="en-US" sz="2400" dirty="0">
                <a:latin typeface="微软雅黑" panose="020B0503020204020204" pitchFamily="34" charset="-122"/>
                <a:ea typeface="微软雅黑" panose="020B0503020204020204" pitchFamily="34" charset="-122"/>
                <a:sym typeface="+mn-ea"/>
              </a:rPr>
              <a:t>为议价买卖和竞价买卖。</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按达成交易的方式不</a:t>
            </a:r>
            <a:r>
              <a:rPr lang="zh-CN" altLang="en-US" sz="2400" dirty="0" smtClean="0">
                <a:latin typeface="微软雅黑" panose="020B0503020204020204" pitchFamily="34" charset="-122"/>
                <a:ea typeface="微软雅黑" panose="020B0503020204020204" pitchFamily="34" charset="-122"/>
                <a:sym typeface="+mn-ea"/>
              </a:rPr>
              <a:t>同分</a:t>
            </a:r>
            <a:r>
              <a:rPr lang="zh-CN" altLang="en-US" sz="2400" dirty="0">
                <a:latin typeface="微软雅黑" panose="020B0503020204020204" pitchFamily="34" charset="-122"/>
                <a:ea typeface="微软雅黑" panose="020B0503020204020204" pitchFamily="34" charset="-122"/>
                <a:sym typeface="+mn-ea"/>
              </a:rPr>
              <a:t>为直接交易和间接交易。</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按交割期限不</a:t>
            </a:r>
            <a:r>
              <a:rPr lang="zh-CN" altLang="en-US" sz="2400" dirty="0" smtClean="0">
                <a:latin typeface="微软雅黑" panose="020B0503020204020204" pitchFamily="34" charset="-122"/>
                <a:ea typeface="微软雅黑" panose="020B0503020204020204" pitchFamily="34" charset="-122"/>
                <a:sym typeface="+mn-ea"/>
              </a:rPr>
              <a:t>同分</a:t>
            </a:r>
            <a:r>
              <a:rPr lang="zh-CN" altLang="en-US" sz="2400" dirty="0">
                <a:latin typeface="微软雅黑" panose="020B0503020204020204" pitchFamily="34" charset="-122"/>
                <a:ea typeface="微软雅黑" panose="020B0503020204020204" pitchFamily="34" charset="-122"/>
                <a:sym typeface="+mn-ea"/>
              </a:rPr>
              <a:t>为现货交易和期货交易。</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75640" y="661670"/>
            <a:ext cx="8071485" cy="4742815"/>
          </a:xfrm>
        </p:spPr>
        <p:txBody>
          <a:bodyPr>
            <a:no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流通市场的构成</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股票持有人，在此为卖方；</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投资者，在此为买方；</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为股票交易提供流通、转让便利条件的信用中介操作机构，如证券公司或股票交易</a:t>
            </a:r>
            <a:r>
              <a:rPr lang="zh-CN" altLang="en-US" sz="2400" dirty="0" smtClean="0">
                <a:latin typeface="微软雅黑" panose="020B0503020204020204" pitchFamily="34" charset="-122"/>
                <a:ea typeface="微软雅黑" panose="020B0503020204020204" pitchFamily="34" charset="-122"/>
              </a:rPr>
              <a:t>所。</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4675" y="388620"/>
            <a:ext cx="8347075" cy="3319145"/>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三、债券市场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sz="2400" dirty="0">
                <a:latin typeface="微软雅黑" panose="020B0503020204020204" pitchFamily="34" charset="-122"/>
                <a:ea typeface="微软雅黑" panose="020B0503020204020204" pitchFamily="34" charset="-122"/>
              </a:rPr>
              <a:t>(一)债券市场的分类</a:t>
            </a:r>
            <a:endParaRPr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sz="2400" dirty="0">
                <a:latin typeface="微软雅黑" panose="020B0503020204020204" pitchFamily="34" charset="-122"/>
                <a:ea typeface="微软雅黑" panose="020B0503020204020204" pitchFamily="34" charset="-122"/>
              </a:rPr>
              <a:t>1.根据债券的发行过程和市场的基本功能，债券市场可分为发行市场和流通市场</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2.根据市场组织形式，债券流通市场可进一步分为场内交易市场和场外交易市场</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3.根据债券发行地点的不同，债券市场可以划分为国内债券市场和国际债券市场</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4.根据发行单位的不同，债券市场可分为政府债券和公司债券市场</a:t>
            </a:r>
            <a:endParaRPr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31898" y="570331"/>
            <a:ext cx="8734926" cy="3319183"/>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(二)债券市场的功能</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sz="2400" dirty="0">
                <a:latin typeface="微软雅黑" panose="020B0503020204020204" pitchFamily="34" charset="-122"/>
                <a:ea typeface="微软雅黑" panose="020B0503020204020204" pitchFamily="34" charset="-122"/>
              </a:rPr>
              <a:t>1.融资功能</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    2.资金流动导向功能</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    3.宏观调控功能</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    4.提供市场基准利率</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    5.防范金融风险</a:t>
            </a:r>
            <a:endParaRPr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7365" y="631190"/>
            <a:ext cx="8129905" cy="3319145"/>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四、投资基金市场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(一)投资基金的概念</a:t>
            </a:r>
            <a:endParaRPr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sz="2400" dirty="0">
                <a:latin typeface="微软雅黑" panose="020B0503020204020204" pitchFamily="34" charset="-122"/>
                <a:ea typeface="微软雅黑" panose="020B0503020204020204" pitchFamily="34" charset="-122"/>
              </a:rPr>
              <a:t>所谓投资基金就是一种利益共享、风险共担的集合投资制度，它通过发行基金证券，集中投资者的资金，交由基金托管人托管，由基金管理人管理，主要投资于股票、债券等金融工具，以获得投资收益和资本增值。</a:t>
            </a:r>
            <a:endParaRPr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7365" y="631190"/>
            <a:ext cx="8129905" cy="3319145"/>
          </a:xfrm>
        </p:spPr>
        <p:txBody>
          <a:bodyPr>
            <a:noAutofit/>
          </a:bodyPr>
          <a:lstStyle/>
          <a:p>
            <a:pPr marL="0" indent="0">
              <a:lnSpc>
                <a:spcPct val="100000"/>
              </a:lnSpc>
              <a:buNone/>
            </a:pPr>
            <a:r>
              <a:rPr sz="2400" dirty="0">
                <a:latin typeface="微软雅黑" panose="020B0503020204020204" pitchFamily="34" charset="-122"/>
                <a:ea typeface="微软雅黑" panose="020B0503020204020204" pitchFamily="34" charset="-122"/>
              </a:rPr>
              <a:t>(二)投资基金的分类</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1.根据基金单位是否可增加或赎回，投资基金可分为开放式基金和封闭式基金</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2.根据组织形态的不同，投资基金可分为公司型投资基金和契约型投资基金</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3.根据投资目标的不同，投资基金可分为成长型投资基金、收入型投资基金和平衡型投资基金</a:t>
            </a:r>
            <a:endParaRPr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7365" y="836930"/>
            <a:ext cx="8129905" cy="3319145"/>
          </a:xfrm>
        </p:spPr>
        <p:txBody>
          <a:bodyPr>
            <a:noAutofit/>
          </a:bodyPr>
          <a:lstStyle/>
          <a:p>
            <a:pPr marL="0" indent="0">
              <a:lnSpc>
                <a:spcPct val="100000"/>
              </a:lnSpc>
              <a:buNone/>
            </a:pPr>
            <a:r>
              <a:rPr sz="2400" dirty="0">
                <a:latin typeface="微软雅黑" panose="020B0503020204020204" pitchFamily="34" charset="-122"/>
                <a:ea typeface="微软雅黑" panose="020B0503020204020204" pitchFamily="34" charset="-122"/>
              </a:rPr>
              <a:t>4.根据投资对象的不同，投资基金可分为股票基金、债券基金、货币市场基金、期货基金、期权基金、指数基金和认股权证基金等</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5.根据投资货币种类，投资基金可分为美元基金、日元基金和欧元基金等</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6.根据资本来源和运用地域的不同，投资基金可分为国际基金、海外基金、国内基金、国家基金和区域基金等</a:t>
            </a:r>
            <a:endParaRPr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7365" y="631190"/>
            <a:ext cx="8129905" cy="3319145"/>
          </a:xfrm>
        </p:spPr>
        <p:txBody>
          <a:bodyPr>
            <a:noAutofit/>
          </a:bodyPr>
          <a:lstStyle/>
          <a:p>
            <a:pPr marL="0" indent="0">
              <a:lnSpc>
                <a:spcPct val="100000"/>
              </a:lnSpc>
              <a:buNone/>
            </a:pPr>
            <a:r>
              <a:rPr sz="2400" dirty="0">
                <a:latin typeface="微软雅黑" panose="020B0503020204020204" pitchFamily="34" charset="-122"/>
                <a:ea typeface="微软雅黑" panose="020B0503020204020204" pitchFamily="34" charset="-122"/>
              </a:rPr>
              <a:t>(三)投资基金的特征</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投资基金的特点主要有三个：</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一是集众多的非特定的分散的小额资金为一个整体，节约交易成本，提高投资收益；</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二是委托具有丰富的证券投资知识和经验的专家经营管理；三是分散投资，通过投资组合来降低投资风险。</a:t>
            </a:r>
            <a:endParaRPr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5950" y="911860"/>
            <a:ext cx="7912100" cy="3319145"/>
          </a:xfrm>
        </p:spPr>
        <p:txBody>
          <a:bodyPr>
            <a:noAutofit/>
          </a:bodyPr>
          <a:lstStyle/>
          <a:p>
            <a:pPr marL="0" indent="0">
              <a:lnSpc>
                <a:spcPct val="100000"/>
              </a:lnSpc>
              <a:buNone/>
            </a:pPr>
            <a:r>
              <a:rPr sz="2400" dirty="0">
                <a:latin typeface="微软雅黑" panose="020B0503020204020204" pitchFamily="34" charset="-122"/>
                <a:ea typeface="微软雅黑" panose="020B0503020204020204" pitchFamily="34" charset="-122"/>
              </a:rPr>
              <a:t>(四)投资基金的市场运作</a:t>
            </a:r>
            <a:endParaRPr sz="2400" dirty="0">
              <a:latin typeface="微软雅黑" panose="020B0503020204020204" pitchFamily="34" charset="-122"/>
              <a:ea typeface="微软雅黑" panose="020B0503020204020204" pitchFamily="34" charset="-122"/>
            </a:endParaRPr>
          </a:p>
          <a:p>
            <a:pPr marL="0" indent="0">
              <a:lnSpc>
                <a:spcPct val="100000"/>
              </a:lnSpc>
              <a:buNone/>
            </a:pPr>
            <a:r>
              <a:rPr sz="2400" dirty="0">
                <a:latin typeface="微软雅黑" panose="020B0503020204020204" pitchFamily="34" charset="-122"/>
                <a:ea typeface="微软雅黑" panose="020B0503020204020204" pitchFamily="34" charset="-122"/>
              </a:rPr>
              <a:t>投资基金的基本功能就是汇集众多投资者的资金，交由专门的投资机构管理，由证券分析专家和投资专家具体操作运用，根据设定的投资目标，将资金分散投资于特定的资产组合，投资收益归原投资者所有。</a:t>
            </a:r>
            <a:endParaRPr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821016" y="2013295"/>
            <a:ext cx="7902568" cy="3974591"/>
          </a:xfrm>
        </p:spPr>
        <p:txBody>
          <a:bodyPr>
            <a:noAutofit/>
          </a:bodyPr>
          <a:lstStyle/>
          <a:p>
            <a:pPr marL="0" indent="0">
              <a:lnSpc>
                <a:spcPct val="100000"/>
              </a:lnSpc>
              <a:buNone/>
            </a:pPr>
            <a:r>
              <a:rPr lang="zh-CN" altLang="en-US" sz="3200" dirty="0">
                <a:latin typeface="微软雅黑" panose="020B0503020204020204" pitchFamily="34" charset="-122"/>
                <a:ea typeface="微软雅黑" panose="020B0503020204020204" pitchFamily="34" charset="-122"/>
              </a:rPr>
              <a:t>单元五：衍生金融工具市场</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489496" y="474057"/>
            <a:ext cx="7886700" cy="3848241"/>
          </a:xfrm>
        </p:spPr>
        <p:txBody>
          <a:bodyPr>
            <a:noAutofit/>
          </a:bodyPr>
          <a:lstStyle/>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金融市场的构成要素</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a:t>
            </a:r>
            <a:r>
              <a:rPr sz="2400" dirty="0">
                <a:latin typeface="微软雅黑" panose="020B0503020204020204" pitchFamily="34" charset="-122"/>
                <a:ea typeface="微软雅黑" panose="020B0503020204020204" pitchFamily="34" charset="-122"/>
                <a:sym typeface="+mn-ea"/>
              </a:rPr>
              <a:t>1.金融市场的参与主体</a:t>
            </a:r>
            <a:endParaRPr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     </a:t>
            </a:r>
            <a:r>
              <a:rPr sz="2400" dirty="0">
                <a:latin typeface="微软雅黑" panose="020B0503020204020204" pitchFamily="34" charset="-122"/>
                <a:ea typeface="微软雅黑" panose="020B0503020204020204" pitchFamily="34" charset="-122"/>
                <a:sym typeface="+mn-ea"/>
              </a:rPr>
              <a:t>2.金融市场的交易对象</a:t>
            </a:r>
            <a:endParaRPr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     </a:t>
            </a:r>
            <a:r>
              <a:rPr sz="2400" dirty="0">
                <a:latin typeface="微软雅黑" panose="020B0503020204020204" pitchFamily="34" charset="-122"/>
                <a:ea typeface="微软雅黑" panose="020B0503020204020204" pitchFamily="34" charset="-122"/>
                <a:sym typeface="+mn-ea"/>
              </a:rPr>
              <a:t>3.金融市场的交易价格</a:t>
            </a:r>
            <a:endParaRPr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     </a:t>
            </a:r>
            <a:r>
              <a:rPr sz="2400" dirty="0">
                <a:latin typeface="微软雅黑" panose="020B0503020204020204" pitchFamily="34" charset="-122"/>
                <a:ea typeface="微软雅黑" panose="020B0503020204020204" pitchFamily="34" charset="-122"/>
                <a:sym typeface="+mn-ea"/>
              </a:rPr>
              <a:t>4.组织形式</a:t>
            </a:r>
            <a:endParaRPr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     </a:t>
            </a:r>
            <a:r>
              <a:rPr lang="en-US" altLang="zh-CN" sz="2400" dirty="0" smtClean="0">
                <a:latin typeface="微软雅黑" panose="020B0503020204020204" pitchFamily="34" charset="-122"/>
                <a:ea typeface="微软雅黑" panose="020B0503020204020204" pitchFamily="34" charset="-122"/>
                <a:sym typeface="+mn-ea"/>
              </a:rPr>
              <a:t>5</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市场管理</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1235" y="121522"/>
            <a:ext cx="8301318" cy="4742687"/>
          </a:xfrm>
        </p:spPr>
        <p:txBody>
          <a:bodyPr>
            <a:no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一、金融期货及金融期货市场</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一</a:t>
            </a: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金融期货</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金融期货的定义</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金融期货是以各种金融工具或金融商品为标的物的期货交易方式，是以公开竞标的方式进行标准化金融期货合约的交易。</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金融期货交易的基本特征</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交易的标的物是金融商品。</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金融期货是标准化合约的交易。</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金融期货交易采取公开竞价方式决定买卖价格。</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(4)</a:t>
            </a:r>
            <a:r>
              <a:rPr lang="zh-CN" altLang="en-US" sz="2200" dirty="0">
                <a:latin typeface="微软雅黑" panose="020B0503020204020204" pitchFamily="34" charset="-122"/>
                <a:ea typeface="微软雅黑" panose="020B0503020204020204" pitchFamily="34" charset="-122"/>
                <a:sym typeface="+mn-ea"/>
              </a:rPr>
              <a:t>金融期货交易实行会员制度。</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(5)</a:t>
            </a:r>
            <a:r>
              <a:rPr lang="zh-CN" altLang="en-US" sz="2200" dirty="0">
                <a:latin typeface="微软雅黑" panose="020B0503020204020204" pitchFamily="34" charset="-122"/>
                <a:ea typeface="微软雅黑" panose="020B0503020204020204" pitchFamily="34" charset="-122"/>
                <a:sym typeface="+mn-ea"/>
              </a:rPr>
              <a:t>交割期限的规格化。</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82731" y="759877"/>
            <a:ext cx="8301318" cy="4742687"/>
          </a:xfrm>
        </p:spPr>
        <p:txBody>
          <a:bodyPr>
            <a:no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金融期货的种类</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外汇期货。</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利率期货。</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股票指数期货。</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59574" y="441561"/>
            <a:ext cx="8301318" cy="4742687"/>
          </a:xfrm>
        </p:spPr>
        <p:txBody>
          <a:bodyPr>
            <a:no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金融期货市场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金融期货市场的基本功能</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价格发现。  </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风险转移。</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金融期货市场在市场经济中的作用</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金融期货市场是市场经济运行的必要条件</a:t>
            </a:r>
            <a:r>
              <a:rPr lang="zh-CN" altLang="en-US" sz="2400" dirty="0" smtClean="0">
                <a:latin typeface="微软雅黑" panose="020B0503020204020204" pitchFamily="34" charset="-122"/>
                <a:ea typeface="微软雅黑" panose="020B0503020204020204" pitchFamily="34" charset="-122"/>
                <a:sym typeface="+mn-ea"/>
              </a:rPr>
              <a:t>。</a:t>
            </a:r>
            <a:endParaRPr lang="zh-CN" altLang="en-US" sz="2400" dirty="0" smtClean="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期货市场是市场经济发展的内在稳定器。</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期货市场有利于提高社会经济效益。</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现代世界期货市场的发展趋势</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电子化趋势。</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一体化趋势。</a:t>
            </a: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品种创新趋势。</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smtClean="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59574" y="441561"/>
            <a:ext cx="8301318" cy="4742687"/>
          </a:xfrm>
        </p:spPr>
        <p:txBody>
          <a:bodyPr>
            <a:noAutofit/>
          </a:bodyPr>
          <a:lstStyle/>
          <a:p>
            <a:pPr marL="0" indent="0">
              <a:lnSpc>
                <a:spcPct val="100000"/>
              </a:lnSpc>
              <a:buNone/>
            </a:pP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世界主要金融期货市场和期货交易所</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rPr>
              <a:t>世界主要金融期货市场主要集中在北美、欧洲和亚太地区。美国是现代金融期货交易的发祥地，交易量占世界金融期货总交易量的大部分。重要的交易所有芝加哥期货交易所、芝加哥商品交易所、中美交易所、纽约商品交易所和纽约棉花交易所。</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en-US" altLang="zh-CN" sz="2400" dirty="0" smtClean="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smtClean="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0963" y="272833"/>
            <a:ext cx="8301318" cy="4742687"/>
          </a:xfrm>
        </p:spPr>
        <p:txBody>
          <a:bodyPr>
            <a:noAutofit/>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二、金融期权及金融期权市场</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smtClean="0">
                <a:latin typeface="微软雅黑" panose="020B0503020204020204" pitchFamily="34" charset="-122"/>
                <a:ea typeface="微软雅黑" panose="020B0503020204020204" pitchFamily="34" charset="-122"/>
              </a:rPr>
              <a:t>    (</a:t>
            </a:r>
            <a:r>
              <a:rPr lang="zh-CN" altLang="en-US" sz="2200" dirty="0">
                <a:latin typeface="微软雅黑" panose="020B0503020204020204" pitchFamily="34" charset="-122"/>
                <a:ea typeface="微软雅黑" panose="020B0503020204020204" pitchFamily="34" charset="-122"/>
              </a:rPr>
              <a:t>一</a:t>
            </a:r>
            <a:r>
              <a:rPr lang="en-US" altLang="zh-CN" sz="2200" dirty="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金融期权</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smtClean="0">
                <a:latin typeface="微软雅黑" panose="020B0503020204020204" pitchFamily="34" charset="-122"/>
                <a:ea typeface="微软雅黑" panose="020B0503020204020204" pitchFamily="34" charset="-122"/>
              </a:rPr>
              <a:t> </a:t>
            </a: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金融期权的概念</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金融期权又称为选择权，是指赋予其购买者在规定期限内按双方约定的价格或执行价格购买或出售一定数量某种金融资产的权利的合约。</a:t>
            </a:r>
            <a:endParaRPr lang="zh-CN" altLang="en-US"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金融期权的功能</a:t>
            </a:r>
            <a:endParaRPr lang="zh-CN" altLang="en-US" sz="22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200" dirty="0">
                <a:latin typeface="微软雅黑" panose="020B0503020204020204" pitchFamily="34" charset="-122"/>
                <a:ea typeface="微软雅黑" panose="020B0503020204020204" pitchFamily="34" charset="-122"/>
                <a:sym typeface="+mn-ea"/>
              </a:rPr>
              <a:t>期权交易不论采用哪一种具体方式，都存在买方和卖方。对于期权的买方而言，其特点是收益不确定、损失确定，即期权的购买者最大的损失不超过权利金。对于期权的卖方而言，收益确定、损失不确定，其最大收益为权利金。期权交易主要有保值功能和投机功能。</a:t>
            </a:r>
            <a:endParaRPr lang="zh-CN" altLang="en-US" sz="2200" dirty="0">
              <a:latin typeface="微软雅黑" panose="020B0503020204020204" pitchFamily="34" charset="-122"/>
              <a:ea typeface="微软雅黑" panose="020B0503020204020204" pitchFamily="34" charset="-122"/>
              <a:sym typeface="+mn-ea"/>
            </a:endParaRPr>
          </a:p>
          <a:p>
            <a:pPr marL="0" indent="0">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1507" y="558928"/>
            <a:ext cx="8301318" cy="4742687"/>
          </a:xfrm>
        </p:spPr>
        <p:txBody>
          <a:bodyPr>
            <a:noAutofit/>
          </a:bodyPr>
          <a:lstStyle/>
          <a:p>
            <a:pPr marL="0" indent="0">
              <a:lnSpc>
                <a:spcPct val="100000"/>
              </a:lnSpc>
              <a:buNone/>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金融期权的种类</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按照期权买方的权利划分，</a:t>
            </a:r>
            <a:r>
              <a:rPr lang="zh-CN" altLang="en-US" sz="2400" dirty="0">
                <a:latin typeface="微软雅黑" panose="020B0503020204020204" pitchFamily="34" charset="-122"/>
                <a:ea typeface="微软雅黑" panose="020B0503020204020204" pitchFamily="34" charset="-122"/>
              </a:rPr>
              <a:t>金融期权分为看涨期权和看跌期权。</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按照期权合约的标的物划分，金融期权可分为现货期权和期货期权。</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按照行使期权的时限划分，金融期权分为美式期权和欧式期权。</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按照期权交易的场所分来划分，金融期权可分为场内期权和场外期权。</a:t>
            </a:r>
            <a:endParaRPr lang="zh-CN" altLang="en-US" sz="2400" dirty="0">
              <a:latin typeface="微软雅黑" panose="020B0503020204020204" pitchFamily="34" charset="-122"/>
              <a:ea typeface="微软雅黑" panose="020B0503020204020204" pitchFamily="34" charset="-122"/>
              <a:sym typeface="+mn-ea"/>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30306" y="509670"/>
            <a:ext cx="8301318" cy="4742687"/>
          </a:xfrm>
        </p:spPr>
        <p:txBody>
          <a:bodyPr>
            <a:noAutofit/>
          </a:bodyPr>
          <a:lstStyle/>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金融期权市场</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smtClean="0">
                <a:latin typeface="微软雅黑" panose="020B0503020204020204" pitchFamily="34" charset="-122"/>
                <a:ea typeface="微软雅黑" panose="020B0503020204020204" pitchFamily="34" charset="-122"/>
              </a:rPr>
              <a:t>期</a:t>
            </a:r>
            <a:r>
              <a:rPr lang="zh-CN" altLang="en-US" sz="2400" dirty="0">
                <a:latin typeface="微软雅黑" panose="020B0503020204020204" pitchFamily="34" charset="-122"/>
                <a:ea typeface="微软雅黑" panose="020B0503020204020204" pitchFamily="34" charset="-122"/>
              </a:rPr>
              <a:t>权市场的运行主要包括以下几个方面：</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   1.</a:t>
            </a:r>
            <a:r>
              <a:rPr lang="zh-CN" altLang="en-US" sz="2400" dirty="0">
                <a:latin typeface="微软雅黑" panose="020B0503020204020204" pitchFamily="34" charset="-122"/>
                <a:ea typeface="微软雅黑" panose="020B0503020204020204" pitchFamily="34" charset="-122"/>
              </a:rPr>
              <a:t>交易所</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rPr>
              <a:t>   2.</a:t>
            </a:r>
            <a:r>
              <a:rPr lang="zh-CN" altLang="en-US" sz="2400" dirty="0">
                <a:latin typeface="微软雅黑" panose="020B0503020204020204" pitchFamily="34" charset="-122"/>
                <a:ea typeface="微软雅黑" panose="020B0503020204020204" pitchFamily="34" charset="-122"/>
              </a:rPr>
              <a:t>期权结算公司</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3.</a:t>
            </a:r>
            <a:r>
              <a:rPr lang="zh-CN" altLang="en-US" sz="2400" dirty="0">
                <a:latin typeface="微软雅黑" panose="020B0503020204020204" pitchFamily="34" charset="-122"/>
                <a:ea typeface="微软雅黑" panose="020B0503020204020204" pitchFamily="34" charset="-122"/>
                <a:sym typeface="+mn-ea"/>
              </a:rPr>
              <a:t>期权交易的参与者</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4.</a:t>
            </a:r>
            <a:r>
              <a:rPr lang="zh-CN" altLang="en-US" sz="2400" dirty="0">
                <a:latin typeface="微软雅黑" panose="020B0503020204020204" pitchFamily="34" charset="-122"/>
                <a:ea typeface="微软雅黑" panose="020B0503020204020204" pitchFamily="34" charset="-122"/>
                <a:sym typeface="+mn-ea"/>
              </a:rPr>
              <a:t>金融资产的种类与金额</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5.</a:t>
            </a:r>
            <a:r>
              <a:rPr lang="zh-CN" altLang="en-US" sz="2400" dirty="0">
                <a:latin typeface="微软雅黑" panose="020B0503020204020204" pitchFamily="34" charset="-122"/>
                <a:ea typeface="微软雅黑" panose="020B0503020204020204" pitchFamily="34" charset="-122"/>
                <a:sym typeface="+mn-ea"/>
              </a:rPr>
              <a:t>协议价格</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6.</a:t>
            </a:r>
            <a:r>
              <a:rPr lang="zh-CN" altLang="en-US" sz="2400" dirty="0">
                <a:latin typeface="微软雅黑" panose="020B0503020204020204" pitchFamily="34" charset="-122"/>
                <a:ea typeface="微软雅黑" panose="020B0503020204020204" pitchFamily="34" charset="-122"/>
                <a:sym typeface="+mn-ea"/>
              </a:rPr>
              <a:t>期权费</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7.</a:t>
            </a:r>
            <a:r>
              <a:rPr lang="zh-CN" altLang="en-US" sz="2400" dirty="0">
                <a:latin typeface="微软雅黑" panose="020B0503020204020204" pitchFamily="34" charset="-122"/>
                <a:ea typeface="微软雅黑" panose="020B0503020204020204" pitchFamily="34" charset="-122"/>
                <a:sym typeface="+mn-ea"/>
              </a:rPr>
              <a:t>期权合同交割的时间</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4693" y="633090"/>
            <a:ext cx="8319246" cy="4800599"/>
          </a:xfrm>
        </p:spPr>
        <p:txBody>
          <a:bodyPr>
            <a:no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1.</a:t>
            </a:r>
            <a:r>
              <a:rPr sz="2400" dirty="0">
                <a:latin typeface="微软雅黑" panose="020B0503020204020204" pitchFamily="34" charset="-122"/>
                <a:ea typeface="微软雅黑" panose="020B0503020204020204" pitchFamily="34" charset="-122"/>
                <a:sym typeface="+mn-ea"/>
              </a:rPr>
              <a:t>金融市场的参与主体</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sz="2400" dirty="0">
                <a:latin typeface="微软雅黑" panose="020B0503020204020204" pitchFamily="34" charset="-122"/>
                <a:ea typeface="微软雅黑" panose="020B0503020204020204" pitchFamily="34" charset="-122"/>
              </a:rPr>
              <a:t>金融市场的主体即市场参与者，主要是个人或家庭、工商企业、政府部门、金融机构和中央银行，他们参与金融交易的动机是多元化的。</a:t>
            </a:r>
            <a:endParaRPr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sz="2400" dirty="0">
                <a:latin typeface="微软雅黑" panose="020B0503020204020204" pitchFamily="34" charset="-122"/>
                <a:ea typeface="微软雅黑" panose="020B0503020204020204" pitchFamily="34" charset="-122"/>
                <a:sym typeface="+mn-ea"/>
              </a:rPr>
              <a:t>金融市场的交易对象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金融市场的交易对象是金融工具，即交易者之间为转移资金或风险而签订的界定双方权利义务的金融合约。</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sz="2400" dirty="0">
                <a:latin typeface="微软雅黑" panose="020B0503020204020204" pitchFamily="34" charset="-122"/>
                <a:ea typeface="微软雅黑" panose="020B0503020204020204" pitchFamily="34" charset="-122"/>
                <a:sym typeface="+mn-ea"/>
              </a:rPr>
              <a:t>3.金融市场的交易价格</a:t>
            </a:r>
            <a:endParaRPr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金融工具的交易价格与交易者的损益直接相关，是金融市场运行机制的核心变量。</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37350" y="768944"/>
            <a:ext cx="8319246" cy="3704546"/>
          </a:xfrm>
        </p:spPr>
        <p:txBody>
          <a:bodyPr>
            <a:norm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组织形式</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金融交易的组织形式是指金融市场的交易主体在进行交易时所采用的方式。</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5.</a:t>
            </a:r>
            <a:r>
              <a:rPr lang="zh-CN" altLang="en-US" sz="2400" dirty="0">
                <a:latin typeface="微软雅黑" panose="020B0503020204020204" pitchFamily="34" charset="-122"/>
                <a:ea typeface="微软雅黑" panose="020B0503020204020204" pitchFamily="34" charset="-122"/>
              </a:rPr>
              <a:t>市场管理</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这里的市场管理主要是指政府为了维护金融市场的正常秩序而进行的管理。</a:t>
            </a:r>
            <a:endParaRPr lang="zh-CN"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75920" y="597535"/>
            <a:ext cx="8568690" cy="4826635"/>
          </a:xfrm>
        </p:spPr>
        <p:txBody>
          <a:bodyPr>
            <a:normAutofit lnSpcReduction="20000"/>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二、金融市场的类型</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按金融交易的期限，可以分为货币市场和资本市场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按资金的融通方式，可分为直接融资市场和间接融资市</a:t>
            </a:r>
            <a:r>
              <a:rPr lang="zh-CN" altLang="en-US" sz="2400" dirty="0" smtClean="0">
                <a:latin typeface="微软雅黑" panose="020B0503020204020204" pitchFamily="34" charset="-122"/>
                <a:ea typeface="微软雅黑" panose="020B0503020204020204" pitchFamily="34" charset="-122"/>
              </a:rPr>
              <a:t>场</a:t>
            </a:r>
            <a:endParaRPr lang="zh-CN" altLang="en-US"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三</a:t>
            </a:r>
            <a:r>
              <a:rPr lang="en-US" altLang="zh-CN" sz="2400" dirty="0" smtClean="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按</a:t>
            </a:r>
            <a:r>
              <a:rPr lang="zh-CN" altLang="en-US" sz="2400" dirty="0">
                <a:latin typeface="微软雅黑" panose="020B0503020204020204" pitchFamily="34" charset="-122"/>
                <a:ea typeface="微软雅黑" panose="020B0503020204020204" pitchFamily="34" charset="-122"/>
                <a:sym typeface="+mn-ea"/>
              </a:rPr>
              <a:t>金融工具成交后是否立即交割，可分为现货市场和期货市场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四</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按照金融工具的流通状态，可分为发行市场和流通市场</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五</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按照金融交易的场地和空间，可分为有形市场和无形市场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六</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按照资金的融通范围，可分为国内金融市场和国际金融市场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15046" y="510540"/>
            <a:ext cx="8319246" cy="4632960"/>
          </a:xfrm>
        </p:spPr>
        <p:txBody>
          <a:bodyPr>
            <a:norm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三、金融市场的功能</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调剂资金</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增加社会资金积累的功能</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降低信息成本</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四</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分散与转移风险</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rPr>
              <a:t>    (</a:t>
            </a:r>
            <a:r>
              <a:rPr lang="zh-CN" altLang="en-US" sz="2400" dirty="0">
                <a:latin typeface="微软雅黑" panose="020B0503020204020204" pitchFamily="34" charset="-122"/>
                <a:ea typeface="微软雅黑" panose="020B0503020204020204" pitchFamily="34" charset="-122"/>
              </a:rPr>
              <a:t>五</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发现价格</a:t>
            </a:r>
            <a:endParaRPr lang="zh-CN" altLang="en-US"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5138" y="441860"/>
            <a:ext cx="8073191" cy="2995862"/>
          </a:xfrm>
        </p:spPr>
        <p:txBody>
          <a:bodyPr>
            <a:normAutofit/>
          </a:bodyPr>
          <a:lstStyle/>
          <a:p>
            <a:pPr>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a:t>
            </a:r>
            <a:r>
              <a:rPr lang="zh-CN" altLang="en-US" sz="3200" dirty="0">
                <a:latin typeface="微软雅黑" panose="020B0503020204020204" pitchFamily="34" charset="-122"/>
                <a:ea typeface="微软雅黑" panose="020B0503020204020204" pitchFamily="34" charset="-122"/>
                <a:cs typeface="+mn-cs"/>
              </a:rPr>
              <a:t>元二：金融工具</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4997</Words>
  <Application>WPS 演示</Application>
  <PresentationFormat>全屏显示(16:9)</PresentationFormat>
  <Paragraphs>361</Paragraphs>
  <Slides>46</Slides>
  <Notes>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46</vt:i4>
      </vt:variant>
    </vt:vector>
  </HeadingPairs>
  <TitlesOfParts>
    <vt:vector size="54" baseType="lpstr">
      <vt:lpstr>Arial</vt:lpstr>
      <vt:lpstr>宋体</vt:lpstr>
      <vt:lpstr>Wingdings</vt:lpstr>
      <vt:lpstr>微软雅黑</vt:lpstr>
      <vt:lpstr>Arial Unicode MS</vt:lpstr>
      <vt:lpstr>Calibri Light</vt:lpstr>
      <vt:lpstr>Calibri</vt:lpstr>
      <vt:lpstr>Office 主题</vt:lpstr>
      <vt:lpstr>PowerPoint 演示文稿</vt:lpstr>
      <vt:lpstr> 单元一：金融市场概述 </vt:lpstr>
      <vt:lpstr>PowerPoint 演示文稿</vt:lpstr>
      <vt:lpstr>PowerPoint 演示文稿</vt:lpstr>
      <vt:lpstr>PowerPoint 演示文稿</vt:lpstr>
      <vt:lpstr>PowerPoint 演示文稿</vt:lpstr>
      <vt:lpstr>PowerPoint 演示文稿</vt:lpstr>
      <vt:lpstr>PowerPoint 演示文稿</vt:lpstr>
      <vt:lpstr> 单元二：金融工具 </vt:lpstr>
      <vt:lpstr>PowerPoint 演示文稿</vt:lpstr>
      <vt:lpstr>PowerPoint 演示文稿</vt:lpstr>
      <vt:lpstr>PowerPoint 演示文稿</vt:lpstr>
      <vt:lpstr>单元三： 货币市场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Administrator</cp:lastModifiedBy>
  <cp:revision>54</cp:revision>
  <dcterms:created xsi:type="dcterms:W3CDTF">2016-09-21T01:56:00Z</dcterms:created>
  <dcterms:modified xsi:type="dcterms:W3CDTF">2019-07-16T06:44:26Z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2052-11.1.0.8863</vt:lpwstr>
  </property>
</Properties>
</file>