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notesSlides/notesSlide3.xml" ContentType="application/vnd.openxmlformats-officedocument.presentationml.notesSlide+xml"/>
  <Override PartName="/ppt/theme/themeOverride10.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9"/>
  </p:notesMasterIdLst>
  <p:sldIdLst>
    <p:sldId id="267" r:id="rId2"/>
    <p:sldId id="268" r:id="rId3"/>
    <p:sldId id="270" r:id="rId4"/>
    <p:sldId id="273" r:id="rId5"/>
    <p:sldId id="333" r:id="rId6"/>
    <p:sldId id="334" r:id="rId7"/>
    <p:sldId id="276" r:id="rId8"/>
    <p:sldId id="280" r:id="rId9"/>
    <p:sldId id="286" r:id="rId10"/>
    <p:sldId id="287" r:id="rId11"/>
    <p:sldId id="291" r:id="rId12"/>
    <p:sldId id="293" r:id="rId13"/>
    <p:sldId id="294" r:id="rId14"/>
    <p:sldId id="297" r:id="rId15"/>
    <p:sldId id="299" r:id="rId16"/>
    <p:sldId id="300" r:id="rId17"/>
    <p:sldId id="302" r:id="rId18"/>
    <p:sldId id="307" r:id="rId19"/>
    <p:sldId id="310" r:id="rId20"/>
    <p:sldId id="311" r:id="rId21"/>
    <p:sldId id="314" r:id="rId22"/>
    <p:sldId id="317" r:id="rId23"/>
    <p:sldId id="318" r:id="rId24"/>
    <p:sldId id="320" r:id="rId25"/>
    <p:sldId id="326" r:id="rId26"/>
    <p:sldId id="327" r:id="rId27"/>
    <p:sldId id="332" r:id="rId28"/>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0" d="100"/>
          <a:sy n="90" d="100"/>
        </p:scale>
        <p:origin x="816" y="8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53FA750-83EB-49D1-B655-B63BFED1D8FA}" type="datetimeFigureOut">
              <a:rPr lang="zh-CN" altLang="en-US" smtClean="0"/>
              <a:t>2019/7/16 Tuesday</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BC9CD5A-6B2B-41EC-A11A-F9CE53D8C714}"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9BC9CD5A-6B2B-41EC-A11A-F9CE53D8C714}" type="slidenum">
              <a:rPr lang="zh-CN" altLang="en-US" smtClean="0"/>
              <a:t>2</a:t>
            </a:fld>
            <a:endParaRPr lang="zh-CN" altLang="en-US"/>
          </a:p>
        </p:txBody>
      </p:sp>
    </p:spTree>
    <p:extLst>
      <p:ext uri="{BB962C8B-B14F-4D97-AF65-F5344CB8AC3E}">
        <p14:creationId xmlns:p14="http://schemas.microsoft.com/office/powerpoint/2010/main" val="25501904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9BC9CD5A-6B2B-41EC-A11A-F9CE53D8C714}" type="slidenum">
              <a:rPr lang="zh-CN" altLang="en-US" smtClean="0"/>
              <a:t>5</a:t>
            </a:fld>
            <a:endParaRPr lang="zh-CN" altLang="en-US"/>
          </a:p>
        </p:txBody>
      </p:sp>
    </p:spTree>
    <p:extLst>
      <p:ext uri="{BB962C8B-B14F-4D97-AF65-F5344CB8AC3E}">
        <p14:creationId xmlns:p14="http://schemas.microsoft.com/office/powerpoint/2010/main" val="12210655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BC9CD5A-6B2B-41EC-A11A-F9CE53D8C714}" type="slidenum">
              <a:rPr lang="zh-CN" altLang="en-US" smtClean="0"/>
              <a:t>20</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BC9CD5A-6B2B-41EC-A11A-F9CE53D8C714}" type="slidenum">
              <a:rPr lang="zh-CN" altLang="en-US" smtClean="0"/>
              <a:t>21</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BC9CD5A-6B2B-41EC-A11A-F9CE53D8C714}" type="slidenum">
              <a:rPr lang="zh-CN" altLang="en-US" smtClean="0"/>
              <a:t>23</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BC9CD5A-6B2B-41EC-A11A-F9CE53D8C714}" type="slidenum">
              <a:rPr lang="zh-CN" altLang="en-US" smtClean="0"/>
              <a:t>26</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143000" y="2701528"/>
            <a:ext cx="6858000" cy="124182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F956BA9D-53B9-4113-B532-16A136D4E123}" type="datetimeFigureOut">
              <a:rPr lang="zh-CN" altLang="en-US" smtClean="0"/>
              <a:t>2019/7/16 Tuesday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7C437-60B0-490A-BEB5-9629E48331B6}"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956BA9D-53B9-4113-B532-16A136D4E123}" type="datetimeFigureOut">
              <a:rPr lang="zh-CN" altLang="en-US" smtClean="0"/>
              <a:t>2019/7/16 Tuesday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7C437-60B0-490A-BEB5-9629E48331B6}"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6" y="273844"/>
            <a:ext cx="1971675" cy="4358879"/>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28651" y="273844"/>
            <a:ext cx="5800725" cy="4358879"/>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956BA9D-53B9-4113-B532-16A136D4E123}" type="datetimeFigureOut">
              <a:rPr lang="zh-CN" altLang="en-US" smtClean="0"/>
              <a:t>2019/7/16 Tuesday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7C437-60B0-490A-BEB5-9629E48331B6}"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956BA9D-53B9-4113-B532-16A136D4E123}" type="datetimeFigureOut">
              <a:rPr lang="zh-CN" altLang="en-US" smtClean="0"/>
              <a:t>2019/7/16 Tuesday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7C437-60B0-490A-BEB5-9629E48331B6}"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5"/>
            <a:ext cx="7886700" cy="2139553"/>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623888" y="3442099"/>
            <a:ext cx="7886700" cy="1125140"/>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F956BA9D-53B9-4113-B532-16A136D4E123}" type="datetimeFigureOut">
              <a:rPr lang="zh-CN" altLang="en-US" smtClean="0"/>
              <a:t>2019/7/16 Tuesday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7C437-60B0-490A-BEB5-9629E48331B6}"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28650" y="1369219"/>
            <a:ext cx="3886200" cy="326350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29150" y="1369219"/>
            <a:ext cx="3886200" cy="326350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F956BA9D-53B9-4113-B532-16A136D4E123}" type="datetimeFigureOut">
              <a:rPr lang="zh-CN" altLang="en-US" smtClean="0"/>
              <a:t>2019/7/16 Tuesday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BB7C437-60B0-490A-BEB5-9629E48331B6}"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5"/>
            <a:ext cx="7886700" cy="994172"/>
          </a:xfrm>
        </p:spPr>
        <p:txBody>
          <a:bodyPr/>
          <a:lstStyle/>
          <a:p>
            <a:r>
              <a:rPr lang="zh-CN" altLang="en-US"/>
              <a:t>单击此处编辑母版标题样式</a:t>
            </a:r>
          </a:p>
        </p:txBody>
      </p:sp>
      <p:sp>
        <p:nvSpPr>
          <p:cNvPr id="3" name="文本占位符 2"/>
          <p:cNvSpPr>
            <a:spLocks noGrp="1"/>
          </p:cNvSpPr>
          <p:nvPr>
            <p:ph type="body" idx="1"/>
          </p:nvPr>
        </p:nvSpPr>
        <p:spPr>
          <a:xfrm>
            <a:off x="629842" y="1260872"/>
            <a:ext cx="3868340" cy="61793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29151" y="1260872"/>
            <a:ext cx="3887391" cy="61793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29151" y="1878806"/>
            <a:ext cx="3887391" cy="2763441"/>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F956BA9D-53B9-4113-B532-16A136D4E123}" type="datetimeFigureOut">
              <a:rPr lang="zh-CN" altLang="en-US" smtClean="0"/>
              <a:t>2019/7/16 Tuesday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BB7C437-60B0-490A-BEB5-9629E48331B6}"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F956BA9D-53B9-4113-B532-16A136D4E123}" type="datetimeFigureOut">
              <a:rPr lang="zh-CN" altLang="en-US" smtClean="0"/>
              <a:t>2019/7/16 Tuesday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BB7C437-60B0-490A-BEB5-9629E48331B6}"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956BA9D-53B9-4113-B532-16A136D4E123}" type="datetimeFigureOut">
              <a:rPr lang="zh-CN" altLang="en-US" smtClean="0"/>
              <a:t>2019/7/16 Tuesday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BB7C437-60B0-490A-BEB5-9629E48331B6}"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3887391" y="740570"/>
            <a:ext cx="4629150" cy="365521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29841" y="1543050"/>
            <a:ext cx="2949178" cy="28586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F956BA9D-53B9-4113-B532-16A136D4E123}" type="datetimeFigureOut">
              <a:rPr lang="zh-CN" altLang="en-US" smtClean="0"/>
              <a:t>2019/7/16 Tuesday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BB7C437-60B0-490A-BEB5-9629E48331B6}"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3887391" y="740570"/>
            <a:ext cx="4629150" cy="365521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F956BA9D-53B9-4113-B532-16A136D4E123}" type="datetimeFigureOut">
              <a:rPr lang="zh-CN" altLang="en-US" smtClean="0"/>
              <a:t>2019/7/16 Tuesday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BB7C437-60B0-490A-BEB5-9629E48331B6}"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5"/>
            <a:ext cx="7886700" cy="994172"/>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28650" y="4767264"/>
            <a:ext cx="20574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F956BA9D-53B9-4113-B532-16A136D4E123}" type="datetimeFigureOut">
              <a:rPr lang="zh-CN" altLang="en-US" smtClean="0"/>
              <a:t>2019/7/16 Tuesday</a:t>
            </a:fld>
            <a:endParaRPr lang="zh-CN" altLang="en-US"/>
          </a:p>
        </p:txBody>
      </p:sp>
      <p:sp>
        <p:nvSpPr>
          <p:cNvPr id="5" name="页脚占位符 4"/>
          <p:cNvSpPr>
            <a:spLocks noGrp="1"/>
          </p:cNvSpPr>
          <p:nvPr>
            <p:ph type="ftr" sz="quarter" idx="3"/>
          </p:nvPr>
        </p:nvSpPr>
        <p:spPr>
          <a:xfrm>
            <a:off x="3028950" y="4767264"/>
            <a:ext cx="30861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4"/>
            <a:ext cx="20574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BB7C437-60B0-490A-BEB5-9629E48331B6}"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3.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4.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5.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6.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7.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8.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hemeOverride" Target="../theme/themeOverride9.xml"/><Relationship Id="rId4" Type="http://schemas.openxmlformats.org/officeDocument/2006/relationships/image" Target="../media/image1.jpeg"/></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775843" y="1826510"/>
            <a:ext cx="3147695" cy="829945"/>
          </a:xfrm>
          <a:prstGeom prst="rect">
            <a:avLst/>
          </a:prstGeom>
          <a:noFill/>
        </p:spPr>
        <p:txBody>
          <a:bodyPr wrap="none" rtlCol="0">
            <a:spAutoFit/>
          </a:bodyPr>
          <a:lstStyle/>
          <a:p>
            <a:pPr>
              <a:lnSpc>
                <a:spcPct val="150000"/>
              </a:lnSpc>
            </a:pPr>
            <a:r>
              <a:rPr lang="zh-CN" altLang="en-US" sz="3200" dirty="0">
                <a:latin typeface="微软雅黑" panose="020B0503020204020204" pitchFamily="34" charset="-122"/>
                <a:ea typeface="微软雅黑" panose="020B0503020204020204" pitchFamily="34" charset="-122"/>
              </a:rPr>
              <a:t>第六章 中央银行</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59410" y="376555"/>
            <a:ext cx="8408035" cy="4591685"/>
          </a:xfrm>
        </p:spPr>
        <p:txBody>
          <a:bodyPr>
            <a:normAutofit fontScale="92500" lnSpcReduction="10000"/>
          </a:bodyPr>
          <a:lstStyle/>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rPr>
              <a:t>(</a:t>
            </a:r>
            <a:r>
              <a:rPr lang="zh-CN" altLang="en-US" sz="2200" dirty="0">
                <a:latin typeface="微软雅黑" panose="020B0503020204020204" pitchFamily="34" charset="-122"/>
                <a:ea typeface="微软雅黑" panose="020B0503020204020204" pitchFamily="34" charset="-122"/>
              </a:rPr>
              <a:t>三</a:t>
            </a:r>
            <a:r>
              <a:rPr lang="en-US" altLang="zh-CN" sz="2200" dirty="0">
                <a:latin typeface="微软雅黑" panose="020B0503020204020204" pitchFamily="34" charset="-122"/>
                <a:ea typeface="微软雅黑" panose="020B0503020204020204" pitchFamily="34" charset="-122"/>
              </a:rPr>
              <a:t>)</a:t>
            </a:r>
            <a:r>
              <a:rPr lang="zh-CN" altLang="en-US" sz="2200" dirty="0">
                <a:latin typeface="微软雅黑" panose="020B0503020204020204" pitchFamily="34" charset="-122"/>
                <a:ea typeface="微软雅黑" panose="020B0503020204020204" pitchFamily="34" charset="-122"/>
              </a:rPr>
              <a:t>中央银行是“政府的银行”</a:t>
            </a:r>
            <a:endParaRPr lang="en-US"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rPr>
              <a:t>中央银行代表国家贯彻执行财政金融政策，代表国库收支以及为国家提供各种金融服务。其职能主要表现在以下几个方面：</a:t>
            </a:r>
          </a:p>
          <a:p>
            <a:pPr marL="0" indent="0" fontAlgn="auto">
              <a:lnSpc>
                <a:spcPct val="120000"/>
              </a:lnSpc>
              <a:buNone/>
            </a:pPr>
            <a:r>
              <a:rPr lang="en-US" altLang="zh-CN" sz="2200" dirty="0">
                <a:latin typeface="微软雅黑" panose="020B0503020204020204" pitchFamily="34" charset="-122"/>
                <a:ea typeface="微软雅黑" panose="020B0503020204020204" pitchFamily="34" charset="-122"/>
                <a:sym typeface="+mn-ea"/>
              </a:rPr>
              <a:t>1.</a:t>
            </a:r>
            <a:r>
              <a:rPr lang="zh-CN" altLang="en-US" sz="2200" dirty="0">
                <a:latin typeface="微软雅黑" panose="020B0503020204020204" pitchFamily="34" charset="-122"/>
                <a:ea typeface="微软雅黑" panose="020B0503020204020204" pitchFamily="34" charset="-122"/>
                <a:sym typeface="+mn-ea"/>
              </a:rPr>
              <a:t>代理国库。</a:t>
            </a:r>
            <a:endParaRPr lang="zh-CN" altLang="en-US" sz="2200" dirty="0">
              <a:latin typeface="微软雅黑" panose="020B0503020204020204" pitchFamily="34" charset="-122"/>
              <a:ea typeface="微软雅黑" panose="020B0503020204020204" pitchFamily="34" charset="-122"/>
            </a:endParaRPr>
          </a:p>
          <a:p>
            <a:pPr marL="0" indent="0" fontAlgn="auto">
              <a:lnSpc>
                <a:spcPct val="120000"/>
              </a:lnSpc>
              <a:buNone/>
            </a:pPr>
            <a:r>
              <a:rPr lang="en-US" altLang="zh-CN" sz="2200" dirty="0">
                <a:latin typeface="微软雅黑" panose="020B0503020204020204" pitchFamily="34" charset="-122"/>
                <a:ea typeface="微软雅黑" panose="020B0503020204020204" pitchFamily="34" charset="-122"/>
                <a:sym typeface="+mn-ea"/>
              </a:rPr>
              <a:t>2.</a:t>
            </a:r>
            <a:r>
              <a:rPr lang="zh-CN" altLang="en-US" sz="2200" dirty="0">
                <a:latin typeface="微软雅黑" panose="020B0503020204020204" pitchFamily="34" charset="-122"/>
                <a:ea typeface="微软雅黑" panose="020B0503020204020204" pitchFamily="34" charset="-122"/>
                <a:sym typeface="+mn-ea"/>
              </a:rPr>
              <a:t>代理政府债券的发行。</a:t>
            </a:r>
            <a:endParaRPr lang="zh-CN" altLang="en-US" sz="2200" dirty="0">
              <a:latin typeface="微软雅黑" panose="020B0503020204020204" pitchFamily="34" charset="-122"/>
              <a:ea typeface="微软雅黑" panose="020B0503020204020204" pitchFamily="34" charset="-122"/>
            </a:endParaRPr>
          </a:p>
          <a:p>
            <a:pPr marL="0" indent="0" fontAlgn="auto">
              <a:lnSpc>
                <a:spcPct val="120000"/>
              </a:lnSpc>
              <a:buNone/>
            </a:pPr>
            <a:r>
              <a:rPr lang="en-US" altLang="zh-CN" sz="2200" dirty="0">
                <a:latin typeface="微软雅黑" panose="020B0503020204020204" pitchFamily="34" charset="-122"/>
                <a:ea typeface="微软雅黑" panose="020B0503020204020204" pitchFamily="34" charset="-122"/>
                <a:sym typeface="+mn-ea"/>
              </a:rPr>
              <a:t>3.</a:t>
            </a:r>
            <a:r>
              <a:rPr lang="zh-CN" altLang="en-US" sz="2200" dirty="0">
                <a:latin typeface="微软雅黑" panose="020B0503020204020204" pitchFamily="34" charset="-122"/>
                <a:ea typeface="微软雅黑" panose="020B0503020204020204" pitchFamily="34" charset="-122"/>
                <a:sym typeface="+mn-ea"/>
              </a:rPr>
              <a:t>向政府融通资金。</a:t>
            </a:r>
            <a:endParaRPr lang="zh-CN" altLang="en-US" sz="2200" dirty="0">
              <a:latin typeface="微软雅黑" panose="020B0503020204020204" pitchFamily="34" charset="-122"/>
              <a:ea typeface="微软雅黑" panose="020B0503020204020204" pitchFamily="34" charset="-122"/>
            </a:endParaRPr>
          </a:p>
          <a:p>
            <a:pPr marL="0" indent="0" fontAlgn="auto">
              <a:lnSpc>
                <a:spcPct val="120000"/>
              </a:lnSpc>
              <a:buNone/>
            </a:pPr>
            <a:r>
              <a:rPr lang="en-US" altLang="zh-CN" sz="2200" dirty="0">
                <a:latin typeface="微软雅黑" panose="020B0503020204020204" pitchFamily="34" charset="-122"/>
                <a:ea typeface="微软雅黑" panose="020B0503020204020204" pitchFamily="34" charset="-122"/>
                <a:sym typeface="+mn-ea"/>
              </a:rPr>
              <a:t>4.</a:t>
            </a:r>
            <a:r>
              <a:rPr lang="zh-CN" altLang="en-US" sz="2200" dirty="0">
                <a:latin typeface="微软雅黑" panose="020B0503020204020204" pitchFamily="34" charset="-122"/>
                <a:ea typeface="微软雅黑" panose="020B0503020204020204" pitchFamily="34" charset="-122"/>
                <a:sym typeface="+mn-ea"/>
              </a:rPr>
              <a:t>为国家持有和经营管理包括外汇、黄金和其他资产形式的国际储备。</a:t>
            </a:r>
          </a:p>
          <a:p>
            <a:pPr marL="0" indent="0" fontAlgn="auto">
              <a:lnSpc>
                <a:spcPct val="120000"/>
              </a:lnSpc>
              <a:buNone/>
            </a:pPr>
            <a:r>
              <a:rPr lang="en-US" altLang="zh-CN" sz="2200" dirty="0">
                <a:latin typeface="微软雅黑" panose="020B0503020204020204" pitchFamily="34" charset="-122"/>
                <a:ea typeface="微软雅黑" panose="020B0503020204020204" pitchFamily="34" charset="-122"/>
                <a:sym typeface="+mn-ea"/>
              </a:rPr>
              <a:t>5.</a:t>
            </a:r>
            <a:r>
              <a:rPr lang="zh-CN" altLang="zh-CN" sz="2200" dirty="0">
                <a:latin typeface="微软雅黑" panose="020B0503020204020204" pitchFamily="34" charset="-122"/>
                <a:ea typeface="微软雅黑" panose="020B0503020204020204" pitchFamily="34" charset="-122"/>
                <a:sym typeface="+mn-ea"/>
              </a:rPr>
              <a:t>代表国家政府参加国际金融组织和各项国际金融活动。</a:t>
            </a:r>
            <a:br>
              <a:rPr lang="en-US" altLang="zh-CN" sz="2200" dirty="0">
                <a:latin typeface="微软雅黑" panose="020B0503020204020204" pitchFamily="34" charset="-122"/>
                <a:ea typeface="微软雅黑" panose="020B0503020204020204" pitchFamily="34" charset="-122"/>
                <a:sym typeface="+mn-ea"/>
              </a:rPr>
            </a:br>
            <a:r>
              <a:rPr lang="en-US" altLang="zh-CN" sz="2200" dirty="0">
                <a:latin typeface="微软雅黑" panose="020B0503020204020204" pitchFamily="34" charset="-122"/>
                <a:ea typeface="微软雅黑" panose="020B0503020204020204" pitchFamily="34" charset="-122"/>
                <a:sym typeface="+mn-ea"/>
              </a:rPr>
              <a:t>6.</a:t>
            </a:r>
            <a:r>
              <a:rPr lang="zh-CN" altLang="zh-CN" sz="2200" dirty="0">
                <a:latin typeface="微软雅黑" panose="020B0503020204020204" pitchFamily="34" charset="-122"/>
                <a:ea typeface="微软雅黑" panose="020B0503020204020204" pitchFamily="34" charset="-122"/>
                <a:sym typeface="+mn-ea"/>
              </a:rPr>
              <a:t>制定和实施货币政策。</a:t>
            </a:r>
            <a:br>
              <a:rPr lang="en-US" altLang="zh-CN" sz="2200" dirty="0">
                <a:latin typeface="微软雅黑" panose="020B0503020204020204" pitchFamily="34" charset="-122"/>
                <a:ea typeface="微软雅黑" panose="020B0503020204020204" pitchFamily="34" charset="-122"/>
                <a:sym typeface="+mn-ea"/>
              </a:rPr>
            </a:br>
            <a:r>
              <a:rPr lang="en-US" altLang="zh-CN" sz="2200" dirty="0">
                <a:latin typeface="微软雅黑" panose="020B0503020204020204" pitchFamily="34" charset="-122"/>
                <a:ea typeface="微软雅黑" panose="020B0503020204020204" pitchFamily="34" charset="-122"/>
                <a:sym typeface="+mn-ea"/>
              </a:rPr>
              <a:t>7.</a:t>
            </a:r>
            <a:r>
              <a:rPr lang="zh-CN" altLang="en-US" sz="2200" dirty="0">
                <a:latin typeface="微软雅黑" panose="020B0503020204020204" pitchFamily="34" charset="-122"/>
                <a:ea typeface="微软雅黑" panose="020B0503020204020204" pitchFamily="34" charset="-122"/>
                <a:sym typeface="+mn-ea"/>
              </a:rPr>
              <a:t>对金融业实施金融监督管理。</a:t>
            </a:r>
            <a:br>
              <a:rPr lang="zh-CN" altLang="en-US" sz="2200" dirty="0">
                <a:latin typeface="微软雅黑" panose="020B0503020204020204" pitchFamily="34" charset="-122"/>
                <a:ea typeface="微软雅黑" panose="020B0503020204020204" pitchFamily="34" charset="-122"/>
                <a:sym typeface="+mn-ea"/>
              </a:rPr>
            </a:br>
            <a:r>
              <a:rPr lang="en-US" altLang="zh-CN" sz="2200" dirty="0">
                <a:latin typeface="微软雅黑" panose="020B0503020204020204" pitchFamily="34" charset="-122"/>
                <a:ea typeface="微软雅黑" panose="020B0503020204020204" pitchFamily="34" charset="-122"/>
                <a:sym typeface="+mn-ea"/>
              </a:rPr>
              <a:t>8.</a:t>
            </a:r>
            <a:r>
              <a:rPr lang="zh-CN" altLang="en-US" sz="2200" dirty="0">
                <a:latin typeface="微软雅黑" panose="020B0503020204020204" pitchFamily="34" charset="-122"/>
                <a:ea typeface="微软雅黑" panose="020B0503020204020204" pitchFamily="34" charset="-122"/>
                <a:sym typeface="+mn-ea"/>
              </a:rPr>
              <a:t>为政府提供经济金融情报和决策建议，向社会公众发布经济金融信息。</a:t>
            </a:r>
          </a:p>
          <a:p>
            <a:pPr marL="0" indent="0" fontAlgn="auto">
              <a:lnSpc>
                <a:spcPct val="120000"/>
              </a:lnSpc>
              <a:buNone/>
            </a:pP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en-US" altLang="zh-CN" sz="2200" dirty="0">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553374" y="526831"/>
            <a:ext cx="8319246" cy="4303768"/>
          </a:xfrm>
        </p:spPr>
        <p:txBody>
          <a:bodyPr>
            <a:normAutofit/>
          </a:bodyPr>
          <a:lstStyle/>
          <a:p>
            <a:pPr marL="0" indent="0" fontAlgn="auto">
              <a:lnSpc>
                <a:spcPct val="120000"/>
              </a:lnSpc>
              <a:buNone/>
            </a:pPr>
            <a:r>
              <a:rPr lang="zh-CN" altLang="en-US" sz="2400" dirty="0">
                <a:latin typeface="微软雅黑" panose="020B0503020204020204" pitchFamily="34" charset="-122"/>
                <a:ea typeface="微软雅黑" panose="020B0503020204020204" pitchFamily="34" charset="-122"/>
              </a:rPr>
              <a:t>三、中央银行的作用</a:t>
            </a:r>
          </a:p>
          <a:p>
            <a:pPr marL="0" indent="0" fontAlgn="auto">
              <a:lnSpc>
                <a:spcPct val="120000"/>
              </a:lnSpc>
              <a:buNone/>
            </a:pPr>
            <a:r>
              <a:rPr lang="zh-CN" altLang="en-US" sz="2400" dirty="0">
                <a:latin typeface="微软雅黑" panose="020B0503020204020204" pitchFamily="34" charset="-122"/>
                <a:ea typeface="微软雅黑" panose="020B0503020204020204" pitchFamily="34" charset="-122"/>
              </a:rPr>
              <a:t>（一）调节货币流通，稳定金融</a:t>
            </a:r>
          </a:p>
          <a:p>
            <a:pPr marL="0" indent="0" fontAlgn="auto">
              <a:lnSpc>
                <a:spcPct val="120000"/>
              </a:lnSpc>
              <a:buNone/>
            </a:pPr>
            <a:r>
              <a:rPr lang="zh-CN" altLang="en-US" sz="2400" dirty="0">
                <a:latin typeface="微软雅黑" panose="020B0503020204020204" pitchFamily="34" charset="-122"/>
                <a:ea typeface="微软雅黑" panose="020B0503020204020204" pitchFamily="34" charset="-122"/>
              </a:rPr>
              <a:t>（二）调节经济结构，促进经济发展</a:t>
            </a:r>
          </a:p>
          <a:p>
            <a:pPr marL="0" indent="0" fontAlgn="auto">
              <a:lnSpc>
                <a:spcPct val="120000"/>
              </a:lnSpc>
              <a:buNone/>
            </a:pPr>
            <a:r>
              <a:rPr lang="zh-CN" altLang="en-US" sz="2400" dirty="0">
                <a:latin typeface="微软雅黑" panose="020B0503020204020204" pitchFamily="34" charset="-122"/>
                <a:ea typeface="微软雅黑" panose="020B0503020204020204" pitchFamily="34" charset="-122"/>
                <a:sym typeface="+mn-ea"/>
              </a:rPr>
              <a:t>（三）集中清算，加速资金周转</a:t>
            </a:r>
            <a:endParaRPr lang="zh-CN" altLang="en-US" sz="2400" dirty="0">
              <a:latin typeface="微软雅黑" panose="020B0503020204020204" pitchFamily="34" charset="-122"/>
              <a:ea typeface="微软雅黑" panose="020B0503020204020204" pitchFamily="34" charset="-122"/>
            </a:endParaRPr>
          </a:p>
          <a:p>
            <a:pPr marL="0" indent="0" fontAlgn="auto">
              <a:lnSpc>
                <a:spcPct val="120000"/>
              </a:lnSpc>
              <a:buNone/>
            </a:pPr>
            <a:r>
              <a:rPr lang="zh-CN" altLang="en-US" sz="2400" dirty="0">
                <a:latin typeface="微软雅黑" panose="020B0503020204020204" pitchFamily="34" charset="-122"/>
                <a:ea typeface="微软雅黑" panose="020B0503020204020204" pitchFamily="34" charset="-122"/>
                <a:sym typeface="+mn-ea"/>
              </a:rPr>
              <a:t>（四）促进国际金融联合，推动国际经济发展</a:t>
            </a:r>
            <a:endParaRPr lang="zh-CN" altLang="en-US"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en-US"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en-US"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en-US" altLang="zh-CN" sz="2400" dirty="0">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2093883" y="1706904"/>
            <a:ext cx="8319246" cy="3355630"/>
          </a:xfrm>
        </p:spPr>
        <p:txBody>
          <a:bodyPr>
            <a:normAutofit/>
          </a:bodyPr>
          <a:lstStyle/>
          <a:p>
            <a:pPr marL="0" indent="0">
              <a:lnSpc>
                <a:spcPct val="170000"/>
              </a:lnSpc>
              <a:buNone/>
            </a:pPr>
            <a:r>
              <a:rPr lang="zh-CN" altLang="en-US" sz="3200" dirty="0">
                <a:latin typeface="微软雅黑" panose="020B0503020204020204" pitchFamily="34" charset="-122"/>
                <a:ea typeface="微软雅黑" panose="020B0503020204020204" pitchFamily="34" charset="-122"/>
              </a:rPr>
              <a:t>单元三： 中央银行制度</a:t>
            </a:r>
          </a:p>
        </p:txBody>
      </p:sp>
    </p:spTree>
  </p:cSld>
  <p:clrMapOvr>
    <a:overrideClrMapping bg1="lt1" tx1="dk1" bg2="lt2" tx2="dk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418871" y="240665"/>
            <a:ext cx="8306258" cy="4662170"/>
          </a:xfrm>
        </p:spPr>
        <p:txBody>
          <a:bodyPr>
            <a:normAutofit/>
          </a:bodyPr>
          <a:lstStyle/>
          <a:p>
            <a:pPr marL="0" indent="0">
              <a:lnSpc>
                <a:spcPct val="120000"/>
              </a:lnSpc>
              <a:buNone/>
            </a:pPr>
            <a:r>
              <a:rPr lang="zh-CN" altLang="en-US" sz="2400" dirty="0">
                <a:latin typeface="微软雅黑" panose="020B0503020204020204" pitchFamily="34" charset="-122"/>
                <a:ea typeface="微软雅黑" panose="020B0503020204020204" pitchFamily="34" charset="-122"/>
              </a:rPr>
              <a:t>一、中央银行的组织形式</a:t>
            </a:r>
            <a:endParaRPr lang="en-US" altLang="zh-CN" sz="2400" dirty="0">
              <a:latin typeface="微软雅黑" panose="020B0503020204020204" pitchFamily="34" charset="-122"/>
              <a:ea typeface="微软雅黑" panose="020B0503020204020204" pitchFamily="34" charset="-122"/>
            </a:endParaRPr>
          </a:p>
          <a:p>
            <a:pPr marL="0" indent="0">
              <a:lnSpc>
                <a:spcPct val="120000"/>
              </a:lnSpc>
              <a:buNone/>
            </a:pPr>
            <a:r>
              <a:rPr lang="zh-CN" altLang="en-US" sz="2400" dirty="0">
                <a:latin typeface="微软雅黑" panose="020B0503020204020204" pitchFamily="34" charset="-122"/>
                <a:ea typeface="微软雅黑" panose="020B0503020204020204" pitchFamily="34" charset="-122"/>
                <a:sym typeface="+mn-ea"/>
              </a:rPr>
              <a:t>（一）单一式中央银行制度</a:t>
            </a:r>
            <a:endParaRPr lang="zh-CN" altLang="en-US" sz="2400" dirty="0">
              <a:latin typeface="微软雅黑" panose="020B0503020204020204" pitchFamily="34" charset="-122"/>
              <a:ea typeface="微软雅黑" panose="020B0503020204020204" pitchFamily="34" charset="-122"/>
            </a:endParaRPr>
          </a:p>
          <a:p>
            <a:pPr marL="0" indent="0">
              <a:lnSpc>
                <a:spcPct val="120000"/>
              </a:lnSpc>
              <a:buNone/>
            </a:pPr>
            <a:r>
              <a:rPr lang="zh-CN" altLang="en-US" sz="2400" dirty="0">
                <a:latin typeface="微软雅黑" panose="020B0503020204020204" pitchFamily="34" charset="-122"/>
                <a:ea typeface="微软雅黑" panose="020B0503020204020204" pitchFamily="34" charset="-122"/>
                <a:sym typeface="+mn-ea"/>
              </a:rPr>
              <a:t>单一式中央银行制度即全国只设一家中央银行，并下设若干分支机构的中央银行制度。</a:t>
            </a:r>
          </a:p>
          <a:p>
            <a:pPr marL="0" indent="0">
              <a:lnSpc>
                <a:spcPct val="120000"/>
              </a:lnSpc>
              <a:buNone/>
            </a:pP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二</a:t>
            </a: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复合式中央银行制度</a:t>
            </a:r>
            <a:endParaRPr lang="en-US" altLang="zh-CN" sz="2400" dirty="0">
              <a:latin typeface="微软雅黑" panose="020B0503020204020204" pitchFamily="34" charset="-122"/>
              <a:ea typeface="微软雅黑" panose="020B0503020204020204" pitchFamily="34" charset="-122"/>
              <a:sym typeface="+mn-ea"/>
            </a:endParaRPr>
          </a:p>
          <a:p>
            <a:pPr marL="0" indent="0">
              <a:lnSpc>
                <a:spcPct val="120000"/>
              </a:lnSpc>
              <a:buNone/>
            </a:pPr>
            <a:r>
              <a:rPr lang="zh-CN" altLang="zh-CN" sz="2600" dirty="0">
                <a:latin typeface="微软雅黑" panose="020B0503020204020204" pitchFamily="34" charset="-122"/>
                <a:ea typeface="微软雅黑" panose="020B0503020204020204" pitchFamily="34" charset="-122"/>
              </a:rPr>
              <a:t>复合式中央银行制度</a:t>
            </a:r>
            <a:r>
              <a:rPr lang="en-US" altLang="zh-CN" sz="2600" dirty="0">
                <a:latin typeface="微软雅黑" panose="020B0503020204020204" pitchFamily="34" charset="-122"/>
                <a:ea typeface="微软雅黑" panose="020B0503020204020204" pitchFamily="34" charset="-122"/>
              </a:rPr>
              <a:t>(compound central bank system)</a:t>
            </a:r>
            <a:r>
              <a:rPr lang="zh-CN" altLang="zh-CN" sz="2600" dirty="0">
                <a:latin typeface="微软雅黑" panose="020B0503020204020204" pitchFamily="34" charset="-122"/>
                <a:ea typeface="微软雅黑" panose="020B0503020204020204" pitchFamily="34" charset="-122"/>
              </a:rPr>
              <a:t>是指国家不单独设立专司中央银行职能的中央银行机构，而是由一家集中央银行与商业银行职能于一身的国家大银行兼行中央银行职能的中央银行制度。</a:t>
            </a:r>
            <a:endParaRPr lang="zh-CN" altLang="en-US" sz="2600" dirty="0">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428203" y="394360"/>
            <a:ext cx="8287263" cy="4559094"/>
          </a:xfrm>
        </p:spPr>
        <p:txBody>
          <a:bodyPr>
            <a:normAutofit/>
          </a:bodyPr>
          <a:lstStyle/>
          <a:p>
            <a:pPr marL="0" indent="0" fontAlgn="auto">
              <a:lnSpc>
                <a:spcPct val="120000"/>
              </a:lnSpc>
              <a:buNone/>
            </a:pPr>
            <a:r>
              <a:rPr lang="zh-CN" altLang="en-US" sz="2400" dirty="0">
                <a:latin typeface="微软雅黑" panose="020B0503020204020204" pitchFamily="34" charset="-122"/>
                <a:ea typeface="微软雅黑" panose="020B0503020204020204" pitchFamily="34" charset="-122"/>
              </a:rPr>
              <a:t>（三）准中央银行制度</a:t>
            </a:r>
          </a:p>
          <a:p>
            <a:pPr marL="0" indent="0" fontAlgn="auto">
              <a:lnSpc>
                <a:spcPct val="120000"/>
              </a:lnSpc>
              <a:buNone/>
            </a:pPr>
            <a:r>
              <a:rPr lang="zh-CN" altLang="en-US" sz="2400" dirty="0">
                <a:latin typeface="微软雅黑" panose="020B0503020204020204" pitchFamily="34" charset="-122"/>
                <a:ea typeface="微软雅黑" panose="020B0503020204020204" pitchFamily="34" charset="-122"/>
              </a:rPr>
              <a:t>准中央银行制度是指在一个国家或地区还没有建立通常意义上的中央银行制度，只是由政府授权一个或几个商业银行行使部分中央银行职能，或者设置类似中央银行的机构。</a:t>
            </a:r>
          </a:p>
          <a:p>
            <a:pPr marL="0" indent="0" fontAlgn="auto">
              <a:lnSpc>
                <a:spcPct val="120000"/>
              </a:lnSpc>
              <a:buNone/>
            </a:pP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四</a:t>
            </a: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跨国中央银行制度</a:t>
            </a:r>
            <a:endParaRPr lang="zh-CN" altLang="en-US" sz="2400" dirty="0">
              <a:latin typeface="微软雅黑" panose="020B0503020204020204" pitchFamily="34" charset="-122"/>
              <a:ea typeface="微软雅黑" panose="020B0503020204020204" pitchFamily="34" charset="-122"/>
            </a:endParaRPr>
          </a:p>
          <a:p>
            <a:pPr marL="0" indent="0" fontAlgn="auto">
              <a:lnSpc>
                <a:spcPct val="120000"/>
              </a:lnSpc>
              <a:buNone/>
            </a:pPr>
            <a:r>
              <a:rPr lang="zh-CN" altLang="en-US" sz="2400" dirty="0">
                <a:latin typeface="微软雅黑" panose="020B0503020204020204" pitchFamily="34" charset="-122"/>
                <a:ea typeface="微软雅黑" panose="020B0503020204020204" pitchFamily="34" charset="-122"/>
                <a:sym typeface="+mn-ea"/>
              </a:rPr>
              <a:t>跨国中央银行制度是指由若干国家联合组建一家中央银行，由这家中央银行在其成员国范围内行使全部或部分中央银行职能的中央银行制度。</a:t>
            </a:r>
            <a:endParaRPr lang="zh-CN" altLang="en-US"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en-US" sz="2400" dirty="0">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647534" y="540084"/>
            <a:ext cx="8301318" cy="4692316"/>
          </a:xfrm>
        </p:spPr>
        <p:txBody>
          <a:bodyPr>
            <a:normAutofit/>
          </a:bodyPr>
          <a:lstStyle/>
          <a:p>
            <a:pPr marL="0" indent="0">
              <a:buNone/>
            </a:pPr>
            <a:r>
              <a:rPr lang="zh-CN" altLang="zh-CN" sz="2400" dirty="0">
                <a:latin typeface="微软雅黑" panose="020B0503020204020204" pitchFamily="34" charset="-122"/>
                <a:ea typeface="微软雅黑" panose="020B0503020204020204" pitchFamily="34" charset="-122"/>
              </a:rPr>
              <a:t>二、中央银行的资本结构</a:t>
            </a:r>
          </a:p>
          <a:p>
            <a:pPr marL="0" indent="0">
              <a:buNone/>
            </a:pPr>
            <a:r>
              <a:rPr lang="zh-CN" altLang="zh-CN" sz="2400" dirty="0">
                <a:latin typeface="微软雅黑" panose="020B0503020204020204" pitchFamily="34" charset="-122"/>
                <a:ea typeface="微软雅黑" panose="020B0503020204020204" pitchFamily="34" charset="-122"/>
              </a:rPr>
              <a:t>（一）国家所有制</a:t>
            </a:r>
          </a:p>
          <a:p>
            <a:pPr marL="0" indent="0">
              <a:buNone/>
            </a:pPr>
            <a:r>
              <a:rPr lang="zh-CN" altLang="zh-CN" sz="2400" dirty="0">
                <a:latin typeface="微软雅黑" panose="020B0503020204020204" pitchFamily="34" charset="-122"/>
                <a:ea typeface="微软雅黑" panose="020B0503020204020204" pitchFamily="34" charset="-122"/>
              </a:rPr>
              <a:t>（二）混合所有制</a:t>
            </a:r>
          </a:p>
          <a:p>
            <a:pPr marL="0" indent="0">
              <a:buNone/>
            </a:pPr>
            <a:r>
              <a:rPr lang="zh-CN" altLang="zh-CN" sz="2400" dirty="0">
                <a:latin typeface="微软雅黑" panose="020B0503020204020204" pitchFamily="34" charset="-122"/>
                <a:ea typeface="微软雅黑" panose="020B0503020204020204" pitchFamily="34" charset="-122"/>
              </a:rPr>
              <a:t>（三）私有制</a:t>
            </a:r>
          </a:p>
          <a:p>
            <a:pPr marL="0" indent="0">
              <a:buNone/>
            </a:pPr>
            <a:r>
              <a:rPr lang="zh-CN" altLang="zh-CN" sz="2400" dirty="0">
                <a:latin typeface="微软雅黑" panose="020B0503020204020204" pitchFamily="34" charset="-122"/>
                <a:ea typeface="微软雅黑" panose="020B0503020204020204" pitchFamily="34" charset="-122"/>
              </a:rPr>
              <a:t>（四）无资本要求的中央银行</a:t>
            </a:r>
          </a:p>
          <a:p>
            <a:pPr marL="0" indent="0">
              <a:buNone/>
            </a:pPr>
            <a:r>
              <a:rPr lang="zh-CN" altLang="en-US"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五</a:t>
            </a:r>
            <a:r>
              <a:rPr lang="zh-CN" altLang="en-US"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多国所有制形式</a:t>
            </a:r>
          </a:p>
        </p:txBody>
      </p:sp>
    </p:spTree>
  </p:cSld>
  <p:clrMapOvr>
    <a:overrideClrMapping bg1="lt1" tx1="dk1" bg2="lt2" tx2="dk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4" cstate="print">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17500" y="148590"/>
            <a:ext cx="8509000" cy="4319270"/>
          </a:xfrm>
        </p:spPr>
        <p:txBody>
          <a:bodyPr>
            <a:noAutofit/>
          </a:bodyPr>
          <a:lstStyle/>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rPr>
              <a:t>三、中央银行与政府的关系</a:t>
            </a: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a:t>
            </a:r>
            <a:r>
              <a:rPr lang="zh-CN" altLang="en-US" sz="2200" dirty="0">
                <a:latin typeface="微软雅黑" panose="020B0503020204020204" pitchFamily="34" charset="-122"/>
                <a:ea typeface="微软雅黑" panose="020B0503020204020204" pitchFamily="34" charset="-122"/>
                <a:sym typeface="+mn-ea"/>
              </a:rPr>
              <a:t>一</a:t>
            </a:r>
            <a:r>
              <a:rPr lang="en-US" altLang="zh-CN" sz="2200" dirty="0">
                <a:latin typeface="微软雅黑" panose="020B0503020204020204" pitchFamily="34" charset="-122"/>
                <a:ea typeface="微软雅黑" panose="020B0503020204020204" pitchFamily="34" charset="-122"/>
                <a:sym typeface="+mn-ea"/>
              </a:rPr>
              <a:t>)</a:t>
            </a:r>
            <a:r>
              <a:rPr lang="zh-CN" altLang="en-US" sz="2200" dirty="0">
                <a:latin typeface="微软雅黑" panose="020B0503020204020204" pitchFamily="34" charset="-122"/>
                <a:ea typeface="微软雅黑" panose="020B0503020204020204" pitchFamily="34" charset="-122"/>
                <a:sym typeface="+mn-ea"/>
              </a:rPr>
              <a:t>中央银行相对独立性的原因</a:t>
            </a: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1.</a:t>
            </a:r>
            <a:r>
              <a:rPr lang="zh-CN" altLang="en-US" sz="2200" dirty="0">
                <a:latin typeface="微软雅黑" panose="020B0503020204020204" pitchFamily="34" charset="-122"/>
                <a:ea typeface="微软雅黑" panose="020B0503020204020204" pitchFamily="34" charset="-122"/>
                <a:sym typeface="+mn-ea"/>
              </a:rPr>
              <a:t>中央银行制定的货币政策应具有连贯性，只有不受政治的干扰，才能收到效果。</a:t>
            </a: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2.</a:t>
            </a:r>
            <a:r>
              <a:rPr lang="zh-CN" altLang="en-US" sz="2200" dirty="0">
                <a:latin typeface="微软雅黑" panose="020B0503020204020204" pitchFamily="34" charset="-122"/>
                <a:ea typeface="微软雅黑" panose="020B0503020204020204" pitchFamily="34" charset="-122"/>
                <a:sym typeface="+mn-ea"/>
              </a:rPr>
              <a:t>中央银行的首要任务是稳定币值，如果受政府完全控制，就可能成为政府推行通货膨胀的工具。</a:t>
            </a:r>
            <a:endParaRPr lang="en-US"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3.</a:t>
            </a:r>
            <a:r>
              <a:rPr lang="zh-CN" altLang="en-US" sz="2200" dirty="0">
                <a:latin typeface="微软雅黑" panose="020B0503020204020204" pitchFamily="34" charset="-122"/>
                <a:ea typeface="微软雅黑" panose="020B0503020204020204" pitchFamily="34" charset="-122"/>
                <a:sym typeface="+mn-ea"/>
              </a:rPr>
              <a:t>中央银行的业务具有高度的技术性，其操作方式不应受到任何干扰。</a:t>
            </a: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4.</a:t>
            </a:r>
            <a:r>
              <a:rPr lang="zh-CN" altLang="en-US" sz="2200" dirty="0">
                <a:latin typeface="微软雅黑" panose="020B0503020204020204" pitchFamily="34" charset="-122"/>
                <a:ea typeface="微软雅黑" panose="020B0503020204020204" pitchFamily="34" charset="-122"/>
                <a:sym typeface="+mn-ea"/>
              </a:rPr>
              <a:t>中央银行与政府所处的地位不同，所以在考虑一些经济政策的侧重点也不尽相同。</a:t>
            </a: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5.</a:t>
            </a:r>
            <a:r>
              <a:rPr lang="zh-CN" altLang="en-US" sz="2200" dirty="0">
                <a:latin typeface="微软雅黑" panose="020B0503020204020204" pitchFamily="34" charset="-122"/>
                <a:ea typeface="微软雅黑" panose="020B0503020204020204" pitchFamily="34" charset="-122"/>
                <a:sym typeface="+mn-ea"/>
              </a:rPr>
              <a:t>中央银行不仅对政府服务，还要对商业银行和其他金融机构服务，因此，中央银行不能完全受政府控制。</a:t>
            </a: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200" dirty="0">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420781" y="561713"/>
            <a:ext cx="8301318" cy="3319183"/>
          </a:xfrm>
        </p:spPr>
        <p:txBody>
          <a:bodyPr>
            <a:noAutofit/>
          </a:bodyPr>
          <a:lstStyle/>
          <a:p>
            <a:pPr marL="0" indent="0">
              <a:lnSpc>
                <a:spcPct val="100000"/>
              </a:lnSpc>
              <a:buNone/>
            </a:pP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二</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中央银行相对独立性的内容</a:t>
            </a:r>
          </a:p>
          <a:p>
            <a:pPr marL="0" indent="0">
              <a:lnSpc>
                <a:spcPct val="100000"/>
              </a:lnSpc>
              <a:buNone/>
            </a:pPr>
            <a:r>
              <a:rPr lang="en-US" altLang="zh-CN" sz="2400" dirty="0">
                <a:latin typeface="微软雅黑" panose="020B0503020204020204" pitchFamily="34" charset="-122"/>
                <a:ea typeface="微软雅黑" panose="020B0503020204020204" pitchFamily="34" charset="-122"/>
              </a:rPr>
              <a:t>1.</a:t>
            </a:r>
            <a:r>
              <a:rPr lang="zh-CN" altLang="en-US" sz="2400" dirty="0">
                <a:latin typeface="微软雅黑" panose="020B0503020204020204" pitchFamily="34" charset="-122"/>
                <a:ea typeface="微软雅黑" panose="020B0503020204020204" pitchFamily="34" charset="-122"/>
              </a:rPr>
              <a:t>建立独立的货币发行制度，以维持货币的稳定。</a:t>
            </a:r>
          </a:p>
          <a:p>
            <a:pPr marL="0" indent="0">
              <a:lnSpc>
                <a:spcPct val="100000"/>
              </a:lnSpc>
              <a:buNone/>
            </a:pPr>
            <a:r>
              <a:rPr lang="en-US" altLang="zh-CN" sz="2400" dirty="0">
                <a:latin typeface="微软雅黑" panose="020B0503020204020204" pitchFamily="34" charset="-122"/>
                <a:ea typeface="微软雅黑" panose="020B0503020204020204" pitchFamily="34" charset="-122"/>
                <a:sym typeface="+mn-ea"/>
              </a:rPr>
              <a:t>2.</a:t>
            </a:r>
            <a:r>
              <a:rPr lang="zh-CN" altLang="en-US" sz="2400" dirty="0">
                <a:latin typeface="微软雅黑" panose="020B0503020204020204" pitchFamily="34" charset="-122"/>
                <a:ea typeface="微软雅黑" panose="020B0503020204020204" pitchFamily="34" charset="-122"/>
                <a:sym typeface="+mn-ea"/>
              </a:rPr>
              <a:t>独立地制定或执行货币金融政策。</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sym typeface="+mn-ea"/>
              </a:rPr>
              <a:t>3.</a:t>
            </a:r>
            <a:r>
              <a:rPr lang="zh-CN" altLang="en-US" sz="2400" dirty="0">
                <a:latin typeface="微软雅黑" panose="020B0503020204020204" pitchFamily="34" charset="-122"/>
                <a:ea typeface="微软雅黑" panose="020B0503020204020204" pitchFamily="34" charset="-122"/>
                <a:sym typeface="+mn-ea"/>
              </a:rPr>
              <a:t>独立地管理和控制整个金融体系和金融市场。</a:t>
            </a:r>
          </a:p>
          <a:p>
            <a:pPr marL="0" indent="0">
              <a:lnSpc>
                <a:spcPct val="100000"/>
              </a:lnSpc>
              <a:buNone/>
            </a:pP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三</a:t>
            </a: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中央银行相对独立性的模式</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sym typeface="+mn-ea"/>
              </a:rPr>
              <a:t>1.</a:t>
            </a:r>
            <a:r>
              <a:rPr lang="zh-CN" altLang="en-US" sz="2400" dirty="0">
                <a:latin typeface="微软雅黑" panose="020B0503020204020204" pitchFamily="34" charset="-122"/>
                <a:ea typeface="微软雅黑" panose="020B0503020204020204" pitchFamily="34" charset="-122"/>
                <a:sym typeface="+mn-ea"/>
              </a:rPr>
              <a:t>独立性很大的模式。</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sym typeface="+mn-ea"/>
              </a:rPr>
              <a:t>2.</a:t>
            </a:r>
            <a:r>
              <a:rPr lang="zh-CN" altLang="en-US" sz="2400" dirty="0">
                <a:latin typeface="微软雅黑" panose="020B0503020204020204" pitchFamily="34" charset="-122"/>
                <a:ea typeface="微软雅黑" panose="020B0503020204020204" pitchFamily="34" charset="-122"/>
                <a:sym typeface="+mn-ea"/>
              </a:rPr>
              <a:t>独立性较大的模式。</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sym typeface="+mn-ea"/>
              </a:rPr>
              <a:t>3.</a:t>
            </a:r>
            <a:r>
              <a:rPr lang="zh-CN" altLang="en-US" sz="2400" dirty="0">
                <a:latin typeface="微软雅黑" panose="020B0503020204020204" pitchFamily="34" charset="-122"/>
                <a:ea typeface="微软雅黑" panose="020B0503020204020204" pitchFamily="34" charset="-122"/>
                <a:sym typeface="+mn-ea"/>
              </a:rPr>
              <a:t>独立性较小的模式。</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a:lnSpc>
                <a:spcPct val="100000"/>
              </a:lnSpc>
              <a:buNone/>
            </a:pP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a:lnSpc>
                <a:spcPct val="100000"/>
              </a:lnSpc>
              <a:buNone/>
            </a:pP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endParaRPr lang="zh-CN" altLang="zh-CN" sz="2400" dirty="0">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80470" y="521101"/>
            <a:ext cx="8557283" cy="2632085"/>
          </a:xfrm>
        </p:spPr>
        <p:txBody>
          <a:bodyPr>
            <a:noAutofit/>
          </a:bodyPr>
          <a:lstStyle/>
          <a:p>
            <a:pPr marL="0" indent="0">
              <a:lnSpc>
                <a:spcPct val="100000"/>
              </a:lnSpc>
              <a:buNone/>
            </a:pP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四</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我国中央银行的独立性问题</a:t>
            </a:r>
          </a:p>
          <a:p>
            <a:pPr marL="0" indent="0">
              <a:lnSpc>
                <a:spcPct val="100000"/>
              </a:lnSpc>
              <a:buNone/>
            </a:pPr>
            <a:r>
              <a:rPr lang="en-US" altLang="zh-CN" sz="2400" dirty="0">
                <a:latin typeface="微软雅黑" panose="020B0503020204020204" pitchFamily="34" charset="-122"/>
                <a:ea typeface="微软雅黑" panose="020B0503020204020204" pitchFamily="34" charset="-122"/>
                <a:sym typeface="+mn-ea"/>
              </a:rPr>
              <a:t>  1.</a:t>
            </a:r>
            <a:r>
              <a:rPr lang="zh-CN" altLang="en-US" sz="2400" dirty="0">
                <a:latin typeface="微软雅黑" panose="020B0503020204020204" pitchFamily="34" charset="-122"/>
                <a:ea typeface="微软雅黑" panose="020B0503020204020204" pitchFamily="34" charset="-122"/>
                <a:sym typeface="+mn-ea"/>
              </a:rPr>
              <a:t>中国人民银行与财政部的关系</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sym typeface="+mn-ea"/>
              </a:rPr>
              <a:t>    (1)</a:t>
            </a:r>
            <a:r>
              <a:rPr lang="zh-CN" altLang="en-US" sz="2400" dirty="0">
                <a:latin typeface="微软雅黑" panose="020B0503020204020204" pitchFamily="34" charset="-122"/>
                <a:ea typeface="微软雅黑" panose="020B0503020204020204" pitchFamily="34" charset="-122"/>
                <a:sym typeface="+mn-ea"/>
              </a:rPr>
              <a:t>行政隶属关系。</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sym typeface="+mn-ea"/>
              </a:rPr>
              <a:t>    (2)</a:t>
            </a:r>
            <a:r>
              <a:rPr lang="zh-CN" altLang="en-US" sz="2400" dirty="0">
                <a:latin typeface="微软雅黑" panose="020B0503020204020204" pitchFamily="34" charset="-122"/>
                <a:ea typeface="微软雅黑" panose="020B0503020204020204" pitchFamily="34" charset="-122"/>
                <a:sym typeface="+mn-ea"/>
              </a:rPr>
              <a:t>资金与业务关系。</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sym typeface="+mn-ea"/>
              </a:rPr>
              <a:t>    (3)</a:t>
            </a:r>
            <a:r>
              <a:rPr lang="zh-CN" altLang="en-US" sz="2400" dirty="0">
                <a:latin typeface="微软雅黑" panose="020B0503020204020204" pitchFamily="34" charset="-122"/>
                <a:ea typeface="微软雅黑" panose="020B0503020204020204" pitchFamily="34" charset="-122"/>
                <a:sym typeface="+mn-ea"/>
              </a:rPr>
              <a:t>货币与财政政策关系。</a:t>
            </a:r>
          </a:p>
          <a:p>
            <a:pPr marL="0" indent="0">
              <a:lnSpc>
                <a:spcPct val="100000"/>
              </a:lnSpc>
              <a:buNone/>
            </a:pPr>
            <a:r>
              <a:rPr lang="en-US" altLang="zh-CN" sz="2400" dirty="0">
                <a:latin typeface="微软雅黑" panose="020B0503020204020204" pitchFamily="34" charset="-122"/>
                <a:ea typeface="微软雅黑" panose="020B0503020204020204" pitchFamily="34" charset="-122"/>
                <a:sym typeface="+mn-ea"/>
              </a:rPr>
              <a:t>  2.</a:t>
            </a:r>
            <a:r>
              <a:rPr lang="zh-CN" altLang="en-US" sz="2400" dirty="0">
                <a:latin typeface="微软雅黑" panose="020B0503020204020204" pitchFamily="34" charset="-122"/>
                <a:ea typeface="微软雅黑" panose="020B0503020204020204" pitchFamily="34" charset="-122"/>
                <a:sym typeface="+mn-ea"/>
              </a:rPr>
              <a:t>中国人民银行与地方政府之间的关系</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sym typeface="+mn-ea"/>
              </a:rPr>
              <a:t>  3.</a:t>
            </a:r>
            <a:r>
              <a:rPr lang="zh-CN" altLang="en-US" sz="2400" dirty="0">
                <a:latin typeface="微软雅黑" panose="020B0503020204020204" pitchFamily="34" charset="-122"/>
                <a:ea typeface="微软雅黑" panose="020B0503020204020204" pitchFamily="34" charset="-122"/>
                <a:sym typeface="+mn-ea"/>
              </a:rPr>
              <a:t>银监会的成立有利于提高中国人民银行的独立性</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a:lnSpc>
                <a:spcPct val="100000"/>
              </a:lnSpc>
              <a:buNone/>
            </a:pP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a:lnSpc>
                <a:spcPct val="100000"/>
              </a:lnSpc>
              <a:buNone/>
            </a:pP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706656" y="2040656"/>
            <a:ext cx="8301318" cy="2860685"/>
          </a:xfrm>
        </p:spPr>
        <p:txBody>
          <a:bodyPr>
            <a:noAutofit/>
          </a:bodyPr>
          <a:lstStyle/>
          <a:p>
            <a:pPr marL="0" indent="0">
              <a:lnSpc>
                <a:spcPct val="100000"/>
              </a:lnSpc>
              <a:buNone/>
            </a:pPr>
            <a:r>
              <a:rPr lang="zh-CN" altLang="en-US" sz="3200" dirty="0">
                <a:latin typeface="微软雅黑" panose="020B0503020204020204" pitchFamily="34" charset="-122"/>
                <a:ea typeface="微软雅黑" panose="020B0503020204020204" pitchFamily="34" charset="-122"/>
              </a:rPr>
              <a:t>单元四：中央银行的主要业务</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747966" y="1010708"/>
            <a:ext cx="7659870" cy="2418525"/>
          </a:xfrm>
        </p:spPr>
        <p:txBody>
          <a:bodyPr>
            <a:normAutofit/>
          </a:bodyPr>
          <a:lstStyle/>
          <a:p>
            <a:pPr algn="l">
              <a:lnSpc>
                <a:spcPct val="150000"/>
              </a:lnSpc>
            </a:pPr>
            <a:br>
              <a:rPr lang="en-US" altLang="zh-CN" sz="3200" dirty="0">
                <a:latin typeface="微软雅黑" panose="020B0503020204020204" pitchFamily="34" charset="-122"/>
                <a:ea typeface="微软雅黑" panose="020B0503020204020204" pitchFamily="34" charset="-122"/>
                <a:cs typeface="+mn-cs"/>
              </a:rPr>
            </a:br>
            <a:r>
              <a:rPr lang="zh-CN" altLang="en-US" sz="3200" dirty="0">
                <a:latin typeface="微软雅黑" panose="020B0503020204020204" pitchFamily="34" charset="-122"/>
                <a:ea typeface="微软雅黑" panose="020B0503020204020204" pitchFamily="34" charset="-122"/>
                <a:cs typeface="+mn-cs"/>
              </a:rPr>
              <a:t>单元一：中央银行的产生和发展</a:t>
            </a:r>
            <a:br>
              <a:rPr lang="en-US" altLang="zh-CN" sz="3200" dirty="0">
                <a:latin typeface="微软雅黑" panose="020B0503020204020204" pitchFamily="34" charset="-122"/>
                <a:ea typeface="微软雅黑" panose="020B0503020204020204" pitchFamily="34" charset="-122"/>
                <a:cs typeface="+mn-cs"/>
              </a:rPr>
            </a:br>
            <a:endParaRPr lang="en-US" altLang="zh-CN" sz="3200" dirty="0">
              <a:latin typeface="微软雅黑" panose="020B0503020204020204" pitchFamily="34" charset="-122"/>
              <a:ea typeface="微软雅黑" panose="020B0503020204020204" pitchFamily="34" charset="-122"/>
              <a:cs typeface="+mn-c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30306" y="529389"/>
            <a:ext cx="8301318" cy="3558517"/>
          </a:xfrm>
        </p:spPr>
        <p:txBody>
          <a:bodyPr>
            <a:noAutofit/>
          </a:bodyPr>
          <a:lstStyle/>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rPr>
              <a:t>一、中央银行业务原则</a:t>
            </a: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rPr>
              <a:t>    (</a:t>
            </a:r>
            <a:r>
              <a:rPr lang="zh-CN" altLang="en-US" sz="2400" dirty="0">
                <a:latin typeface="微软雅黑" panose="020B0503020204020204" pitchFamily="34" charset="-122"/>
                <a:ea typeface="微软雅黑" panose="020B0503020204020204" pitchFamily="34" charset="-122"/>
              </a:rPr>
              <a:t>一</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非营利性  </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二</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流动性  </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三</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主动性  </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四</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公开性</a:t>
            </a: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sym typeface="+mn-ea"/>
              </a:rPr>
              <a:t>二、中央银行的负债业务</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sym typeface="+mn-ea"/>
              </a:rPr>
              <a:t>中央银行的负债业务主要包括货币发行业务、代理国库业务和集中存款准备金业务。</a:t>
            </a: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  (</a:t>
            </a:r>
            <a:r>
              <a:rPr lang="zh-CN" altLang="en-US" sz="2400" dirty="0">
                <a:latin typeface="微软雅黑" panose="020B0503020204020204" pitchFamily="34" charset="-122"/>
                <a:ea typeface="微软雅黑" panose="020B0503020204020204" pitchFamily="34" charset="-122"/>
                <a:sym typeface="+mn-ea"/>
              </a:rPr>
              <a:t>一</a:t>
            </a: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货币发行业务</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  (</a:t>
            </a:r>
            <a:r>
              <a:rPr lang="zh-CN" altLang="en-US" sz="2400" dirty="0">
                <a:latin typeface="微软雅黑" panose="020B0503020204020204" pitchFamily="34" charset="-122"/>
                <a:ea typeface="微软雅黑" panose="020B0503020204020204" pitchFamily="34" charset="-122"/>
                <a:sym typeface="+mn-ea"/>
              </a:rPr>
              <a:t>二</a:t>
            </a: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代理国库业务</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  (</a:t>
            </a:r>
            <a:r>
              <a:rPr lang="zh-CN" altLang="en-US" sz="2400" dirty="0">
                <a:latin typeface="微软雅黑" panose="020B0503020204020204" pitchFamily="34" charset="-122"/>
                <a:ea typeface="微软雅黑" panose="020B0503020204020204" pitchFamily="34" charset="-122"/>
                <a:sym typeface="+mn-ea"/>
              </a:rPr>
              <a:t>三</a:t>
            </a: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集中存款准备金业务</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50621" y="431839"/>
            <a:ext cx="8301318" cy="3319183"/>
          </a:xfrm>
        </p:spPr>
        <p:txBody>
          <a:bodyPr>
            <a:noAutofit/>
          </a:bodyPr>
          <a:lstStyle/>
          <a:p>
            <a:pPr marL="0" indent="0">
              <a:lnSpc>
                <a:spcPct val="100000"/>
              </a:lnSpc>
              <a:buNone/>
            </a:pPr>
            <a:r>
              <a:rPr lang="zh-CN" altLang="en-US" sz="2400" dirty="0">
                <a:latin typeface="微软雅黑" panose="020B0503020204020204" pitchFamily="34" charset="-122"/>
                <a:ea typeface="微软雅黑" panose="020B0503020204020204" pitchFamily="34" charset="-122"/>
              </a:rPr>
              <a:t>三、中央银行的资产业务</a:t>
            </a:r>
          </a:p>
          <a:p>
            <a:pPr marL="0" indent="0">
              <a:lnSpc>
                <a:spcPct val="100000"/>
              </a:lnSpc>
              <a:buNone/>
            </a:pPr>
            <a:r>
              <a:rPr lang="en-US" altLang="zh-CN" sz="2400" dirty="0">
                <a:latin typeface="微软雅黑" panose="020B0503020204020204" pitchFamily="34" charset="-122"/>
                <a:ea typeface="微软雅黑" panose="020B0503020204020204" pitchFamily="34" charset="-122"/>
              </a:rPr>
              <a:t>  (</a:t>
            </a:r>
            <a:r>
              <a:rPr lang="zh-CN" altLang="en-US" sz="2400" dirty="0">
                <a:latin typeface="微软雅黑" panose="020B0503020204020204" pitchFamily="34" charset="-122"/>
                <a:ea typeface="微软雅黑" panose="020B0503020204020204" pitchFamily="34" charset="-122"/>
              </a:rPr>
              <a:t>一</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再贴现和再贷款业务   </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二</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对政府的贷款</a:t>
            </a:r>
          </a:p>
          <a:p>
            <a:pPr marL="0" indent="0">
              <a:lnSpc>
                <a:spcPct val="100000"/>
              </a:lnSpc>
              <a:buNone/>
            </a:pPr>
            <a:r>
              <a:rPr lang="en-US" altLang="zh-CN" sz="2400" dirty="0">
                <a:latin typeface="微软雅黑" panose="020B0503020204020204" pitchFamily="34" charset="-122"/>
                <a:ea typeface="微软雅黑" panose="020B0503020204020204" pitchFamily="34" charset="-122"/>
              </a:rPr>
              <a:t>  (</a:t>
            </a:r>
            <a:r>
              <a:rPr lang="zh-CN" altLang="en-US" sz="2400" dirty="0">
                <a:latin typeface="微软雅黑" panose="020B0503020204020204" pitchFamily="34" charset="-122"/>
                <a:ea typeface="微软雅黑" panose="020B0503020204020204" pitchFamily="34" charset="-122"/>
              </a:rPr>
              <a:t>三</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证券买卖业务   </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四</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金银、外汇储备业务</a:t>
            </a:r>
          </a:p>
          <a:p>
            <a:pPr marL="0" indent="0">
              <a:lnSpc>
                <a:spcPct val="100000"/>
              </a:lnSpc>
              <a:buNone/>
            </a:pPr>
            <a:r>
              <a:rPr lang="zh-CN" altLang="en-US" sz="2400" dirty="0">
                <a:latin typeface="微软雅黑" panose="020B0503020204020204" pitchFamily="34" charset="-122"/>
                <a:ea typeface="微软雅黑" panose="020B0503020204020204" pitchFamily="34" charset="-122"/>
                <a:sym typeface="+mn-ea"/>
              </a:rPr>
              <a:t>四、中央银行的中间业务</a:t>
            </a:r>
            <a:endParaRPr lang="en-US" altLang="zh-CN" sz="2400" dirty="0">
              <a:latin typeface="微软雅黑" panose="020B0503020204020204" pitchFamily="34" charset="-122"/>
              <a:ea typeface="微软雅黑" panose="020B0503020204020204" pitchFamily="34" charset="-122"/>
            </a:endParaRPr>
          </a:p>
          <a:p>
            <a:pPr marL="0" indent="0">
              <a:lnSpc>
                <a:spcPct val="100000"/>
              </a:lnSpc>
              <a:buNone/>
            </a:pPr>
            <a:r>
              <a:rPr lang="zh-CN" altLang="en-US" sz="2400" dirty="0">
                <a:latin typeface="微软雅黑" panose="020B0503020204020204" pitchFamily="34" charset="-122"/>
                <a:ea typeface="微软雅黑" panose="020B0503020204020204" pitchFamily="34" charset="-122"/>
                <a:sym typeface="+mn-ea"/>
              </a:rPr>
              <a:t>中央银行的清算业务大体可分为三项：</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sym typeface="+mn-ea"/>
              </a:rPr>
              <a:t>  1.</a:t>
            </a:r>
            <a:r>
              <a:rPr lang="zh-CN" altLang="en-US" sz="2400" dirty="0">
                <a:latin typeface="微软雅黑" panose="020B0503020204020204" pitchFamily="34" charset="-122"/>
                <a:ea typeface="微软雅黑" panose="020B0503020204020204" pitchFamily="34" charset="-122"/>
                <a:sym typeface="+mn-ea"/>
              </a:rPr>
              <a:t>成立票据交换所，集中办理票据交换。</a:t>
            </a:r>
          </a:p>
          <a:p>
            <a:pPr marL="0" indent="0">
              <a:lnSpc>
                <a:spcPct val="100000"/>
              </a:lnSpc>
              <a:buNone/>
            </a:pPr>
            <a:r>
              <a:rPr lang="en-US" altLang="zh-CN" sz="2400" dirty="0">
                <a:latin typeface="微软雅黑" panose="020B0503020204020204" pitchFamily="34" charset="-122"/>
                <a:ea typeface="微软雅黑" panose="020B0503020204020204" pitchFamily="34" charset="-122"/>
                <a:sym typeface="+mn-ea"/>
              </a:rPr>
              <a:t>  2.</a:t>
            </a:r>
            <a:r>
              <a:rPr lang="zh-CN" altLang="en-US" sz="2400" dirty="0">
                <a:latin typeface="微软雅黑" panose="020B0503020204020204" pitchFamily="34" charset="-122"/>
                <a:ea typeface="微软雅黑" panose="020B0503020204020204" pitchFamily="34" charset="-122"/>
                <a:sym typeface="+mn-ea"/>
              </a:rPr>
              <a:t>办理交换差额的集中清算，通过各行在中央银行开设的账户划拨。</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sym typeface="+mn-ea"/>
              </a:rPr>
              <a:t>  3.</a:t>
            </a:r>
            <a:r>
              <a:rPr lang="zh-CN" altLang="en-US" sz="2400" dirty="0">
                <a:latin typeface="微软雅黑" panose="020B0503020204020204" pitchFamily="34" charset="-122"/>
                <a:ea typeface="微软雅黑" panose="020B0503020204020204" pitchFamily="34" charset="-122"/>
                <a:sym typeface="+mn-ea"/>
              </a:rPr>
              <a:t>办理异地资金转移，提供全国性的资金清算职能。</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a:lnSpc>
                <a:spcPct val="100000"/>
              </a:lnSpc>
              <a:buNone/>
            </a:pP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a:lnSpc>
                <a:spcPct val="100000"/>
              </a:lnSpc>
              <a:buNone/>
            </a:pP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endParaRPr lang="zh-CN" altLang="zh-CN"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626034" y="1964289"/>
            <a:ext cx="8301318" cy="3319183"/>
          </a:xfrm>
        </p:spPr>
        <p:txBody>
          <a:bodyPr>
            <a:noAutofit/>
          </a:bodyPr>
          <a:lstStyle/>
          <a:p>
            <a:pPr marL="0" indent="0">
              <a:lnSpc>
                <a:spcPct val="100000"/>
              </a:lnSpc>
              <a:buNone/>
            </a:pPr>
            <a:r>
              <a:rPr lang="zh-CN" altLang="en-US" sz="3200" dirty="0">
                <a:latin typeface="微软雅黑" panose="020B0503020204020204" pitchFamily="34" charset="-122"/>
                <a:ea typeface="微软雅黑" panose="020B0503020204020204" pitchFamily="34" charset="-122"/>
              </a:rPr>
              <a:t>单元五：中央银行与金融监管</a:t>
            </a:r>
            <a:endParaRPr lang="zh-CN" altLang="en-US" sz="3600" dirty="0">
              <a:latin typeface="微软雅黑" panose="020B0503020204020204" pitchFamily="34" charset="-122"/>
              <a:ea typeface="微软雅黑" panose="020B0503020204020204" pitchFamily="34" charset="-122"/>
            </a:endParaRPr>
          </a:p>
          <a:p>
            <a:pPr marL="0" indent="0">
              <a:lnSpc>
                <a:spcPct val="100000"/>
              </a:lnSpc>
              <a:buNone/>
            </a:pPr>
            <a:endParaRPr lang="zh-CN" altLang="en-US" sz="36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38590" y="629730"/>
            <a:ext cx="8301318" cy="3319183"/>
          </a:xfrm>
        </p:spPr>
        <p:txBody>
          <a:bodyPr>
            <a:noAutofit/>
          </a:bodyPr>
          <a:lstStyle/>
          <a:p>
            <a:pPr marL="0" indent="0">
              <a:lnSpc>
                <a:spcPct val="100000"/>
              </a:lnSpc>
              <a:buNone/>
            </a:pPr>
            <a:r>
              <a:rPr lang="zh-CN" altLang="en-US" sz="2400" dirty="0">
                <a:latin typeface="微软雅黑" panose="020B0503020204020204" pitchFamily="34" charset="-122"/>
                <a:ea typeface="微软雅黑" panose="020B0503020204020204" pitchFamily="34" charset="-122"/>
              </a:rPr>
              <a:t>一、中央银行金融监管制度的产生和发展</a:t>
            </a:r>
          </a:p>
          <a:p>
            <a:pPr marL="0" indent="0">
              <a:lnSpc>
                <a:spcPct val="100000"/>
              </a:lnSpc>
              <a:buNone/>
            </a:pPr>
            <a:r>
              <a:rPr lang="en-US" altLang="zh-CN" sz="2400" dirty="0">
                <a:latin typeface="微软雅黑" panose="020B0503020204020204" pitchFamily="34" charset="-122"/>
                <a:ea typeface="微软雅黑" panose="020B0503020204020204" pitchFamily="34" charset="-122"/>
              </a:rPr>
              <a:t>  (</a:t>
            </a:r>
            <a:r>
              <a:rPr lang="zh-CN" altLang="en-US" sz="2400" dirty="0">
                <a:latin typeface="微软雅黑" panose="020B0503020204020204" pitchFamily="34" charset="-122"/>
                <a:ea typeface="微软雅黑" panose="020B0503020204020204" pitchFamily="34" charset="-122"/>
              </a:rPr>
              <a:t>一</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中央银行金融监管制度的产生</a:t>
            </a:r>
            <a:endParaRPr lang="en-US" altLang="zh-CN"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rPr>
              <a:t>  (</a:t>
            </a:r>
            <a:r>
              <a:rPr lang="zh-CN" altLang="en-US" sz="2400" dirty="0">
                <a:latin typeface="微软雅黑" panose="020B0503020204020204" pitchFamily="34" charset="-122"/>
                <a:ea typeface="微软雅黑" panose="020B0503020204020204" pitchFamily="34" charset="-122"/>
              </a:rPr>
              <a:t>二</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中央银行金融监管制度的发展</a:t>
            </a:r>
          </a:p>
          <a:p>
            <a:pPr marL="0" indent="0">
              <a:lnSpc>
                <a:spcPct val="100000"/>
              </a:lnSpc>
              <a:buNone/>
            </a:pPr>
            <a:r>
              <a:rPr lang="zh-CN" altLang="en-US" sz="2400" dirty="0">
                <a:latin typeface="微软雅黑" panose="020B0503020204020204" pitchFamily="34" charset="-122"/>
                <a:ea typeface="微软雅黑" panose="020B0503020204020204" pitchFamily="34" charset="-122"/>
                <a:sym typeface="+mn-ea"/>
              </a:rPr>
              <a:t>二、金融监管的目的和基本原则</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sym typeface="+mn-ea"/>
              </a:rPr>
              <a:t>  (</a:t>
            </a:r>
            <a:r>
              <a:rPr lang="zh-CN" altLang="en-US" sz="2400" dirty="0">
                <a:latin typeface="微软雅黑" panose="020B0503020204020204" pitchFamily="34" charset="-122"/>
                <a:ea typeface="微软雅黑" panose="020B0503020204020204" pitchFamily="34" charset="-122"/>
                <a:sym typeface="+mn-ea"/>
              </a:rPr>
              <a:t>一</a:t>
            </a: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金融监管的目的</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sym typeface="+mn-ea"/>
              </a:rPr>
              <a:t>  (</a:t>
            </a:r>
            <a:r>
              <a:rPr lang="zh-CN" altLang="en-US" sz="2400" dirty="0">
                <a:latin typeface="微软雅黑" panose="020B0503020204020204" pitchFamily="34" charset="-122"/>
                <a:ea typeface="微软雅黑" panose="020B0503020204020204" pitchFamily="34" charset="-122"/>
                <a:sym typeface="+mn-ea"/>
              </a:rPr>
              <a:t>二</a:t>
            </a: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金融监管的基本原则</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a:lnSpc>
                <a:spcPct val="100000"/>
              </a:lnSpc>
              <a:buNone/>
            </a:pP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endParaRPr lang="zh-CN" altLang="zh-CN"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37028" y="324858"/>
            <a:ext cx="8301318" cy="3319183"/>
          </a:xfrm>
        </p:spPr>
        <p:txBody>
          <a:bodyPr>
            <a:noAutofit/>
          </a:bodyPr>
          <a:lstStyle/>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rPr>
              <a:t>(</a:t>
            </a:r>
            <a:r>
              <a:rPr lang="zh-CN" altLang="en-US" sz="2200" dirty="0">
                <a:latin typeface="微软雅黑" panose="020B0503020204020204" pitchFamily="34" charset="-122"/>
                <a:ea typeface="微软雅黑" panose="020B0503020204020204" pitchFamily="34" charset="-122"/>
              </a:rPr>
              <a:t>一</a:t>
            </a:r>
            <a:r>
              <a:rPr lang="en-US" altLang="zh-CN" sz="2200" dirty="0">
                <a:latin typeface="微软雅黑" panose="020B0503020204020204" pitchFamily="34" charset="-122"/>
                <a:ea typeface="微软雅黑" panose="020B0503020204020204" pitchFamily="34" charset="-122"/>
              </a:rPr>
              <a:t>)</a:t>
            </a:r>
            <a:r>
              <a:rPr lang="zh-CN" altLang="en-US" sz="2200" dirty="0">
                <a:latin typeface="微软雅黑" panose="020B0503020204020204" pitchFamily="34" charset="-122"/>
                <a:ea typeface="微软雅黑" panose="020B0503020204020204" pitchFamily="34" charset="-122"/>
              </a:rPr>
              <a:t>金融监管的目的</a:t>
            </a:r>
          </a:p>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rPr>
              <a:t>金融监管目的是实现金融有效监管的前提和监管当局采取监管行动的依据。金融监管的目的分为一般目的和具体目的。</a:t>
            </a: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1.《</a:t>
            </a:r>
            <a:r>
              <a:rPr lang="zh-CN" altLang="en-US" sz="2200" dirty="0">
                <a:latin typeface="微软雅黑" panose="020B0503020204020204" pitchFamily="34" charset="-122"/>
                <a:ea typeface="微软雅黑" panose="020B0503020204020204" pitchFamily="34" charset="-122"/>
                <a:sym typeface="+mn-ea"/>
              </a:rPr>
              <a:t>美国联邦储备法</a:t>
            </a:r>
            <a:r>
              <a:rPr lang="en-US" altLang="zh-CN" sz="2200" dirty="0">
                <a:latin typeface="微软雅黑" panose="020B0503020204020204" pitchFamily="34" charset="-122"/>
                <a:ea typeface="微软雅黑" panose="020B0503020204020204" pitchFamily="34" charset="-122"/>
                <a:sym typeface="+mn-ea"/>
              </a:rPr>
              <a:t>》</a:t>
            </a:r>
            <a:r>
              <a:rPr lang="zh-CN" altLang="en-US" sz="2200" dirty="0">
                <a:latin typeface="微软雅黑" panose="020B0503020204020204" pitchFamily="34" charset="-122"/>
                <a:ea typeface="微软雅黑" panose="020B0503020204020204" pitchFamily="34" charset="-122"/>
                <a:sym typeface="+mn-ea"/>
              </a:rPr>
              <a:t>具体有四个目的：维持公众对银行系统的信心；为建立一个有效的、有竞争力的银行系统服务；保护消费者；允许银行体系为适应经济的变化而变化。</a:t>
            </a: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2.</a:t>
            </a:r>
            <a:r>
              <a:rPr lang="zh-CN" altLang="en-US" sz="2200" dirty="0">
                <a:latin typeface="微软雅黑" panose="020B0503020204020204" pitchFamily="34" charset="-122"/>
                <a:ea typeface="微软雅黑" panose="020B0503020204020204" pitchFamily="34" charset="-122"/>
                <a:sym typeface="+mn-ea"/>
              </a:rPr>
              <a:t>我国中央银行金融监管目的：</a:t>
            </a: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sym typeface="+mn-ea"/>
              </a:rPr>
              <a:t>（</a:t>
            </a:r>
            <a:r>
              <a:rPr lang="en-US" altLang="zh-CN" sz="2200" dirty="0">
                <a:latin typeface="微软雅黑" panose="020B0503020204020204" pitchFamily="34" charset="-122"/>
                <a:ea typeface="微软雅黑" panose="020B0503020204020204" pitchFamily="34" charset="-122"/>
                <a:sym typeface="+mn-ea"/>
              </a:rPr>
              <a:t>1</a:t>
            </a:r>
            <a:r>
              <a:rPr lang="zh-CN" altLang="en-US" sz="2200" dirty="0">
                <a:latin typeface="微软雅黑" panose="020B0503020204020204" pitchFamily="34" charset="-122"/>
                <a:ea typeface="微软雅黑" panose="020B0503020204020204" pitchFamily="34" charset="-122"/>
                <a:sym typeface="+mn-ea"/>
              </a:rPr>
              <a:t>）一般目的：防范和化解金融风险，维护金融体系的稳定与安全，保护公平竞争和金融效率的提高，保证中国金融业的稳健运行和货币政策的有效实施。</a:t>
            </a:r>
          </a:p>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sym typeface="+mn-ea"/>
              </a:rPr>
              <a:t>（</a:t>
            </a:r>
            <a:r>
              <a:rPr lang="en-US" altLang="zh-CN" sz="2200" dirty="0">
                <a:latin typeface="微软雅黑" panose="020B0503020204020204" pitchFamily="34" charset="-122"/>
                <a:ea typeface="微软雅黑" panose="020B0503020204020204" pitchFamily="34" charset="-122"/>
                <a:sym typeface="+mn-ea"/>
              </a:rPr>
              <a:t>2</a:t>
            </a:r>
            <a:r>
              <a:rPr lang="zh-CN" altLang="en-US" sz="2200" dirty="0">
                <a:latin typeface="微软雅黑" panose="020B0503020204020204" pitchFamily="34" charset="-122"/>
                <a:ea typeface="微软雅黑" panose="020B0503020204020204" pitchFamily="34" charset="-122"/>
                <a:sym typeface="+mn-ea"/>
              </a:rPr>
              <a:t>）具体目的：经营的安全性、竞争的公平性和政策的一致性。</a:t>
            </a: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81616" y="498138"/>
            <a:ext cx="8939463" cy="3319183"/>
          </a:xfrm>
        </p:spPr>
        <p:txBody>
          <a:bodyPr>
            <a:noAutofit/>
          </a:bodyPr>
          <a:lstStyle/>
          <a:p>
            <a:pPr marL="0" indent="0">
              <a:lnSpc>
                <a:spcPct val="100000"/>
              </a:lnSpc>
              <a:buNone/>
            </a:pPr>
            <a:r>
              <a:rPr lang="zh-CN" altLang="en-US" sz="2400" dirty="0">
                <a:latin typeface="微软雅黑" panose="020B0503020204020204" pitchFamily="34" charset="-122"/>
                <a:ea typeface="微软雅黑" panose="020B0503020204020204" pitchFamily="34" charset="-122"/>
              </a:rPr>
              <a:t>（二）金融监管的基本原则</a:t>
            </a:r>
          </a:p>
          <a:p>
            <a:pPr marL="0" indent="0">
              <a:lnSpc>
                <a:spcPct val="100000"/>
              </a:lnSpc>
              <a:buNone/>
            </a:pPr>
            <a:r>
              <a:rPr lang="en-US" altLang="zh-CN" sz="2400" dirty="0">
                <a:latin typeface="微软雅黑" panose="020B0503020204020204" pitchFamily="34" charset="-122"/>
                <a:ea typeface="微软雅黑" panose="020B0503020204020204" pitchFamily="34" charset="-122"/>
              </a:rPr>
              <a:t>1.</a:t>
            </a:r>
            <a:r>
              <a:rPr lang="zh-CN" altLang="en-US" sz="2400" dirty="0">
                <a:latin typeface="微软雅黑" panose="020B0503020204020204" pitchFamily="34" charset="-122"/>
                <a:ea typeface="微软雅黑" panose="020B0503020204020204" pitchFamily="34" charset="-122"/>
              </a:rPr>
              <a:t>监管主体的独立性</a:t>
            </a:r>
          </a:p>
          <a:p>
            <a:pPr marL="0" indent="0">
              <a:lnSpc>
                <a:spcPct val="100000"/>
              </a:lnSpc>
              <a:buNone/>
            </a:pPr>
            <a:r>
              <a:rPr lang="en-US" altLang="zh-CN" sz="2400" dirty="0">
                <a:latin typeface="微软雅黑" panose="020B0503020204020204" pitchFamily="34" charset="-122"/>
                <a:ea typeface="微软雅黑" panose="020B0503020204020204" pitchFamily="34" charset="-122"/>
              </a:rPr>
              <a:t>2.</a:t>
            </a:r>
            <a:r>
              <a:rPr lang="zh-CN" altLang="en-US" sz="2400" dirty="0">
                <a:latin typeface="微软雅黑" panose="020B0503020204020204" pitchFamily="34" charset="-122"/>
                <a:ea typeface="微软雅黑" panose="020B0503020204020204" pitchFamily="34" charset="-122"/>
              </a:rPr>
              <a:t>依法监管</a:t>
            </a:r>
            <a:endParaRPr lang="en-US" altLang="zh-CN"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rPr>
              <a:t>3.</a:t>
            </a:r>
            <a:r>
              <a:rPr lang="zh-CN" altLang="en-US" sz="2400" dirty="0">
                <a:latin typeface="微软雅黑" panose="020B0503020204020204" pitchFamily="34" charset="-122"/>
                <a:ea typeface="微软雅黑" panose="020B0503020204020204" pitchFamily="34" charset="-122"/>
              </a:rPr>
              <a:t>自我约束与外部强制相结合</a:t>
            </a:r>
          </a:p>
          <a:p>
            <a:pPr marL="0" indent="0">
              <a:lnSpc>
                <a:spcPct val="100000"/>
              </a:lnSpc>
              <a:buNone/>
            </a:pPr>
            <a:r>
              <a:rPr lang="en-US" altLang="zh-CN" sz="2400" dirty="0">
                <a:latin typeface="微软雅黑" panose="020B0503020204020204" pitchFamily="34" charset="-122"/>
                <a:ea typeface="微软雅黑" panose="020B0503020204020204" pitchFamily="34" charset="-122"/>
              </a:rPr>
              <a:t>4.</a:t>
            </a:r>
            <a:r>
              <a:rPr lang="zh-CN" altLang="en-US" sz="2400" dirty="0">
                <a:latin typeface="微软雅黑" panose="020B0503020204020204" pitchFamily="34" charset="-122"/>
                <a:ea typeface="微软雅黑" panose="020B0503020204020204" pitchFamily="34" charset="-122"/>
              </a:rPr>
              <a:t>安全稳健与经济效益相结合</a:t>
            </a:r>
          </a:p>
          <a:p>
            <a:pPr marL="0" indent="0">
              <a:lnSpc>
                <a:spcPct val="100000"/>
              </a:lnSpc>
              <a:buNone/>
            </a:pPr>
            <a:r>
              <a:rPr lang="en-US" altLang="zh-CN" sz="2400" dirty="0">
                <a:latin typeface="微软雅黑" panose="020B0503020204020204" pitchFamily="34" charset="-122"/>
                <a:ea typeface="微软雅黑" panose="020B0503020204020204" pitchFamily="34" charset="-122"/>
              </a:rPr>
              <a:t>5.</a:t>
            </a:r>
            <a:r>
              <a:rPr lang="zh-CN" altLang="en-US" sz="2400" dirty="0">
                <a:latin typeface="微软雅黑" panose="020B0503020204020204" pitchFamily="34" charset="-122"/>
                <a:ea typeface="微软雅黑" panose="020B0503020204020204" pitchFamily="34" charset="-122"/>
              </a:rPr>
              <a:t>母国与东道国共同监管</a:t>
            </a:r>
          </a:p>
          <a:p>
            <a:pPr marL="0" indent="0">
              <a:lnSpc>
                <a:spcPct val="100000"/>
              </a:lnSpc>
              <a:buNone/>
            </a:pPr>
            <a:endParaRPr lang="zh-CN" altLang="zh-CN"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20781" y="196588"/>
            <a:ext cx="8301318" cy="3319183"/>
          </a:xfrm>
        </p:spPr>
        <p:txBody>
          <a:bodyPr>
            <a:noAutofit/>
          </a:bodyPr>
          <a:lstStyle/>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rPr>
              <a:t>三、中央银行金融监管的内容</a:t>
            </a:r>
          </a:p>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sym typeface="+mn-ea"/>
              </a:rPr>
              <a:t>（一）市场准入的监管</a:t>
            </a: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sym typeface="+mn-ea"/>
              </a:rPr>
              <a:t>银行申请设立必须符合法律规定程序，主要包括两个方面：一是具有素质较高的管理人员；二是具有最低限度的认缴资本额。</a:t>
            </a:r>
          </a:p>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sym typeface="+mn-ea"/>
              </a:rPr>
              <a:t>（二）市场运作过程的监管</a:t>
            </a: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1.</a:t>
            </a:r>
            <a:r>
              <a:rPr lang="zh-CN" altLang="en-US" sz="2200" dirty="0">
                <a:latin typeface="微软雅黑" panose="020B0503020204020204" pitchFamily="34" charset="-122"/>
                <a:ea typeface="微软雅黑" panose="020B0503020204020204" pitchFamily="34" charset="-122"/>
                <a:sym typeface="+mn-ea"/>
              </a:rPr>
              <a:t>资本充足性监管  </a:t>
            </a:r>
            <a:r>
              <a:rPr lang="en-US" altLang="zh-CN" sz="2200" dirty="0">
                <a:latin typeface="微软雅黑" panose="020B0503020204020204" pitchFamily="34" charset="-122"/>
                <a:ea typeface="微软雅黑" panose="020B0503020204020204" pitchFamily="34" charset="-122"/>
                <a:sym typeface="+mn-ea"/>
              </a:rPr>
              <a:t>2.</a:t>
            </a:r>
            <a:r>
              <a:rPr lang="zh-CN" altLang="en-US" sz="2200" dirty="0">
                <a:latin typeface="微软雅黑" panose="020B0503020204020204" pitchFamily="34" charset="-122"/>
                <a:ea typeface="微软雅黑" panose="020B0503020204020204" pitchFamily="34" charset="-122"/>
                <a:sym typeface="+mn-ea"/>
              </a:rPr>
              <a:t>流动性监管  </a:t>
            </a:r>
            <a:r>
              <a:rPr lang="en-US" altLang="zh-CN" sz="2200" dirty="0">
                <a:latin typeface="微软雅黑" panose="020B0503020204020204" pitchFamily="34" charset="-122"/>
                <a:ea typeface="微软雅黑" panose="020B0503020204020204" pitchFamily="34" charset="-122"/>
                <a:sym typeface="+mn-ea"/>
              </a:rPr>
              <a:t>3.</a:t>
            </a:r>
            <a:r>
              <a:rPr lang="zh-CN" altLang="en-US" sz="2200" dirty="0">
                <a:latin typeface="微软雅黑" panose="020B0503020204020204" pitchFamily="34" charset="-122"/>
                <a:ea typeface="微软雅黑" panose="020B0503020204020204" pitchFamily="34" charset="-122"/>
                <a:sym typeface="+mn-ea"/>
              </a:rPr>
              <a:t>业务范围的监管</a:t>
            </a: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4.</a:t>
            </a:r>
            <a:r>
              <a:rPr lang="zh-CN" altLang="en-US" sz="2200" dirty="0">
                <a:latin typeface="微软雅黑" panose="020B0503020204020204" pitchFamily="34" charset="-122"/>
                <a:ea typeface="微软雅黑" panose="020B0503020204020204" pitchFamily="34" charset="-122"/>
                <a:sym typeface="+mn-ea"/>
              </a:rPr>
              <a:t>贷款风险的控制  </a:t>
            </a:r>
            <a:r>
              <a:rPr lang="en-US" altLang="zh-CN" sz="2200" dirty="0">
                <a:latin typeface="微软雅黑" panose="020B0503020204020204" pitchFamily="34" charset="-122"/>
                <a:ea typeface="微软雅黑" panose="020B0503020204020204" pitchFamily="34" charset="-122"/>
                <a:sym typeface="+mn-ea"/>
              </a:rPr>
              <a:t>5.</a:t>
            </a:r>
            <a:r>
              <a:rPr lang="zh-CN" altLang="en-US" sz="2200" dirty="0">
                <a:latin typeface="微软雅黑" panose="020B0503020204020204" pitchFamily="34" charset="-122"/>
                <a:ea typeface="微软雅黑" panose="020B0503020204020204" pitchFamily="34" charset="-122"/>
                <a:sym typeface="+mn-ea"/>
              </a:rPr>
              <a:t>准备金管理  </a:t>
            </a:r>
            <a:r>
              <a:rPr lang="en-US" altLang="zh-CN" sz="2200" dirty="0">
                <a:latin typeface="微软雅黑" panose="020B0503020204020204" pitchFamily="34" charset="-122"/>
                <a:ea typeface="微软雅黑" panose="020B0503020204020204" pitchFamily="34" charset="-122"/>
                <a:sym typeface="+mn-ea"/>
              </a:rPr>
              <a:t>6.</a:t>
            </a:r>
            <a:r>
              <a:rPr lang="zh-CN" altLang="en-US" sz="2200" dirty="0">
                <a:latin typeface="微软雅黑" panose="020B0503020204020204" pitchFamily="34" charset="-122"/>
                <a:ea typeface="微软雅黑" panose="020B0503020204020204" pitchFamily="34" charset="-122"/>
                <a:sym typeface="+mn-ea"/>
              </a:rPr>
              <a:t>存款保险管理</a:t>
            </a:r>
          </a:p>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sym typeface="+mn-ea"/>
              </a:rPr>
              <a:t>（三）市场退出的监管</a:t>
            </a: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sym typeface="+mn-ea"/>
              </a:rPr>
              <a:t>金融机构市场退出的原因和方式可以分为两类：主动退出与被动退出。我国对金融机构市场退出的监管主要有接管、解散、撤销、破产四种形式。</a:t>
            </a: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08535" y="463923"/>
            <a:ext cx="8301318" cy="3319183"/>
          </a:xfrm>
        </p:spPr>
        <p:txBody>
          <a:bodyPr>
            <a:noAutofit/>
          </a:bodyPr>
          <a:lstStyle/>
          <a:p>
            <a:pPr marL="0" indent="0">
              <a:lnSpc>
                <a:spcPct val="100000"/>
              </a:lnSpc>
              <a:buNone/>
            </a:pPr>
            <a:r>
              <a:rPr lang="zh-CN" altLang="en-US" sz="2400" dirty="0">
                <a:latin typeface="微软雅黑" panose="020B0503020204020204" pitchFamily="34" charset="-122"/>
                <a:ea typeface="微软雅黑" panose="020B0503020204020204" pitchFamily="34" charset="-122"/>
              </a:rPr>
              <a:t>四、中央银行金融监管的方法</a:t>
            </a:r>
          </a:p>
          <a:p>
            <a:pPr marL="0" indent="0">
              <a:lnSpc>
                <a:spcPct val="100000"/>
              </a:lnSpc>
              <a:buNone/>
            </a:pPr>
            <a:r>
              <a:rPr lang="zh-CN" altLang="en-US" sz="2400" dirty="0">
                <a:latin typeface="微软雅黑" panose="020B0503020204020204" pitchFamily="34" charset="-122"/>
                <a:ea typeface="微软雅黑" panose="020B0503020204020204" pitchFamily="34" charset="-122"/>
              </a:rPr>
              <a:t>（一）非现场监控</a:t>
            </a:r>
          </a:p>
          <a:p>
            <a:pPr marL="0" indent="0">
              <a:lnSpc>
                <a:spcPct val="100000"/>
              </a:lnSpc>
              <a:buNone/>
            </a:pPr>
            <a:r>
              <a:rPr lang="zh-CN" altLang="en-US" sz="2400" dirty="0">
                <a:latin typeface="微软雅黑" panose="020B0503020204020204" pitchFamily="34" charset="-122"/>
                <a:ea typeface="微软雅黑" panose="020B0503020204020204" pitchFamily="34" charset="-122"/>
              </a:rPr>
              <a:t>（二）现场稽核检查</a:t>
            </a:r>
            <a:endParaRPr lang="en-US" altLang="zh-CN" sz="2400" dirty="0">
              <a:latin typeface="微软雅黑" panose="020B0503020204020204" pitchFamily="34" charset="-122"/>
              <a:ea typeface="微软雅黑" panose="020B0503020204020204" pitchFamily="34" charset="-122"/>
            </a:endParaRPr>
          </a:p>
          <a:p>
            <a:pPr marL="0" indent="0">
              <a:lnSpc>
                <a:spcPct val="100000"/>
              </a:lnSpc>
              <a:buNone/>
            </a:pPr>
            <a:r>
              <a:rPr lang="zh-CN" altLang="en-US" sz="2400" dirty="0">
                <a:latin typeface="微软雅黑" panose="020B0503020204020204" pitchFamily="34" charset="-122"/>
                <a:ea typeface="微软雅黑" panose="020B0503020204020204" pitchFamily="34" charset="-122"/>
              </a:rPr>
              <a:t>（三）加强监管对象的内部控制</a:t>
            </a:r>
          </a:p>
          <a:p>
            <a:pPr marL="0" indent="0">
              <a:lnSpc>
                <a:spcPct val="100000"/>
              </a:lnSpc>
              <a:buNone/>
            </a:pPr>
            <a:r>
              <a:rPr lang="zh-CN" altLang="en-US" sz="2400" dirty="0">
                <a:latin typeface="微软雅黑" panose="020B0503020204020204" pitchFamily="34" charset="-122"/>
                <a:ea typeface="微软雅黑" panose="020B0503020204020204" pitchFamily="34" charset="-122"/>
              </a:rPr>
              <a:t>（四）内外部审计相结合法</a:t>
            </a:r>
          </a:p>
          <a:p>
            <a:pPr marL="0" indent="0">
              <a:lnSpc>
                <a:spcPct val="100000"/>
              </a:lnSpc>
              <a:buNone/>
            </a:pPr>
            <a:r>
              <a:rPr lang="zh-CN" altLang="en-US" sz="2400" dirty="0">
                <a:latin typeface="微软雅黑" panose="020B0503020204020204" pitchFamily="34" charset="-122"/>
                <a:ea typeface="微软雅黑" panose="020B0503020204020204" pitchFamily="34" charset="-122"/>
              </a:rPr>
              <a:t>（五）事后处理法</a:t>
            </a:r>
          </a:p>
          <a:p>
            <a:pPr marL="0" indent="0">
              <a:lnSpc>
                <a:spcPct val="100000"/>
              </a:lnSpc>
              <a:buNone/>
            </a:pP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endParaRPr lang="zh-CN" altLang="zh-CN"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idx="1"/>
          </p:nvPr>
        </p:nvSpPr>
        <p:spPr>
          <a:xfrm>
            <a:off x="714040" y="647487"/>
            <a:ext cx="7886700" cy="3848241"/>
          </a:xfrm>
        </p:spPr>
        <p:txBody>
          <a:bodyPr>
            <a:noAutofit/>
          </a:bodyPr>
          <a:lstStyle/>
          <a:p>
            <a:pPr marL="0" indent="0">
              <a:lnSpc>
                <a:spcPct val="100000"/>
              </a:lnSpc>
              <a:buNone/>
            </a:pPr>
            <a:r>
              <a:rPr lang="zh-CN" altLang="en-US" sz="2400" dirty="0">
                <a:latin typeface="微软雅黑" panose="020B0503020204020204" pitchFamily="34" charset="-122"/>
                <a:ea typeface="微软雅黑" panose="020B0503020204020204" pitchFamily="34" charset="-122"/>
              </a:rPr>
              <a:t>一、中央银行的产生</a:t>
            </a:r>
            <a:endParaRPr lang="en-US" altLang="zh-CN" sz="2400" dirty="0">
              <a:latin typeface="微软雅黑" panose="020B0503020204020204" pitchFamily="34" charset="-122"/>
              <a:ea typeface="微软雅黑" panose="020B0503020204020204" pitchFamily="34" charset="-122"/>
            </a:endParaRPr>
          </a:p>
          <a:p>
            <a:pPr marL="0" indent="0">
              <a:lnSpc>
                <a:spcPct val="100000"/>
              </a:lnSpc>
              <a:buNone/>
            </a:pPr>
            <a:r>
              <a:rPr lang="zh-CN" altLang="en-US" sz="2400" dirty="0">
                <a:latin typeface="微软雅黑" panose="020B0503020204020204" pitchFamily="34" charset="-122"/>
                <a:ea typeface="微软雅黑" panose="020B0503020204020204" pitchFamily="34" charset="-122"/>
              </a:rPr>
              <a:t>（一）银行券统一发行的需要</a:t>
            </a:r>
          </a:p>
          <a:p>
            <a:pPr marL="0" indent="0">
              <a:lnSpc>
                <a:spcPct val="100000"/>
              </a:lnSpc>
              <a:buNone/>
            </a:pPr>
            <a:r>
              <a:rPr lang="zh-CN" altLang="en-US" sz="2400" dirty="0">
                <a:latin typeface="微软雅黑" panose="020B0503020204020204" pitchFamily="34" charset="-122"/>
                <a:ea typeface="微软雅黑" panose="020B0503020204020204" pitchFamily="34" charset="-122"/>
              </a:rPr>
              <a:t>（二）统一票据交换和清算的需要</a:t>
            </a:r>
          </a:p>
          <a:p>
            <a:pPr marL="0" indent="0">
              <a:lnSpc>
                <a:spcPct val="100000"/>
              </a:lnSpc>
              <a:buNone/>
            </a:pPr>
            <a:r>
              <a:rPr lang="zh-CN" altLang="en-US" sz="2400" dirty="0">
                <a:latin typeface="微软雅黑" panose="020B0503020204020204" pitchFamily="34" charset="-122"/>
                <a:ea typeface="微软雅黑" panose="020B0503020204020204" pitchFamily="34" charset="-122"/>
              </a:rPr>
              <a:t>（三）充当最后贷款人的需要</a:t>
            </a:r>
          </a:p>
          <a:p>
            <a:pPr marL="0" indent="0">
              <a:lnSpc>
                <a:spcPct val="100000"/>
              </a:lnSpc>
              <a:buNone/>
            </a:pPr>
            <a:r>
              <a:rPr lang="zh-CN" altLang="en-US" sz="2400" dirty="0">
                <a:latin typeface="微软雅黑" panose="020B0503020204020204" pitchFamily="34" charset="-122"/>
                <a:ea typeface="微软雅黑" panose="020B0503020204020204" pitchFamily="34" charset="-122"/>
                <a:sym typeface="+mn-ea"/>
              </a:rPr>
              <a:t>（四）对金融业实施监督与管理的需要</a:t>
            </a:r>
            <a:endParaRPr lang="en-US" altLang="zh-CN" sz="2400" dirty="0">
              <a:latin typeface="微软雅黑" panose="020B0503020204020204" pitchFamily="34" charset="-122"/>
              <a:ea typeface="微软雅黑" panose="020B0503020204020204" pitchFamily="34" charset="-122"/>
            </a:endParaRPr>
          </a:p>
          <a:p>
            <a:pPr marL="0" indent="0">
              <a:lnSpc>
                <a:spcPct val="100000"/>
              </a:lnSpc>
              <a:buNone/>
            </a:pPr>
            <a:r>
              <a:rPr lang="zh-CN" altLang="en-US" sz="2400" dirty="0">
                <a:latin typeface="微软雅黑" panose="020B0503020204020204" pitchFamily="34" charset="-122"/>
                <a:ea typeface="微软雅黑" panose="020B0503020204020204" pitchFamily="34" charset="-122"/>
                <a:sym typeface="+mn-ea"/>
              </a:rPr>
              <a:t>（五）满足政府融资的需要</a:t>
            </a:r>
            <a:endParaRPr lang="zh-CN" altLang="en-US" sz="2400" dirty="0">
              <a:latin typeface="微软雅黑" panose="020B0503020204020204" pitchFamily="34" charset="-122"/>
              <a:ea typeface="微软雅黑" panose="020B0503020204020204" pitchFamily="34" charset="-122"/>
            </a:endParaRPr>
          </a:p>
          <a:p>
            <a:pPr marL="0" indent="0">
              <a:lnSpc>
                <a:spcPct val="160000"/>
              </a:lnSpc>
              <a:buNone/>
            </a:pPr>
            <a:endParaRPr lang="zh-CN" altLang="zh-CN" sz="2400" dirty="0">
              <a:latin typeface="微软雅黑" panose="020B0503020204020204" pitchFamily="34" charset="-122"/>
              <a:ea typeface="微软雅黑" panose="020B0503020204020204" pitchFamily="34" charset="-122"/>
            </a:endParaRPr>
          </a:p>
          <a:p>
            <a:pPr marL="0" indent="0">
              <a:lnSpc>
                <a:spcPct val="100000"/>
              </a:lnSpc>
              <a:buNone/>
            </a:pPr>
            <a:endParaRPr lang="zh-CN" altLang="en-US" sz="2400" dirty="0">
              <a:latin typeface="微软雅黑" panose="020B0503020204020204" pitchFamily="34" charset="-122"/>
              <a:ea typeface="微软雅黑" panose="020B0503020204020204" pitchFamily="34" charset="-122"/>
            </a:endParaRPr>
          </a:p>
          <a:p>
            <a:pPr marL="0" indent="0">
              <a:lnSpc>
                <a:spcPct val="150000"/>
              </a:lnSpc>
              <a:buNone/>
            </a:pP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732737" y="751975"/>
            <a:ext cx="8070181" cy="4391525"/>
          </a:xfrm>
        </p:spPr>
        <p:txBody>
          <a:bodyPr>
            <a:noAutofit/>
          </a:bodyPr>
          <a:lstStyle/>
          <a:p>
            <a:pPr marL="0" indent="0" fontAlgn="auto">
              <a:lnSpc>
                <a:spcPct val="120000"/>
              </a:lnSpc>
              <a:buNone/>
            </a:pPr>
            <a:r>
              <a:rPr lang="zh-CN" altLang="en-US" sz="2400" dirty="0">
                <a:latin typeface="微软雅黑" panose="020B0503020204020204" pitchFamily="34" charset="-122"/>
                <a:ea typeface="微软雅黑" panose="020B0503020204020204" pitchFamily="34" charset="-122"/>
              </a:rPr>
              <a:t>二、中央银行制度的发展</a:t>
            </a:r>
          </a:p>
          <a:p>
            <a:pPr marL="0" indent="0" fontAlgn="auto">
              <a:lnSpc>
                <a:spcPct val="120000"/>
              </a:lnSpc>
              <a:buNone/>
            </a:pPr>
            <a:r>
              <a:rPr lang="zh-CN" altLang="en-US" sz="2400" dirty="0">
                <a:latin typeface="微软雅黑" panose="020B0503020204020204" pitchFamily="34" charset="-122"/>
                <a:ea typeface="微软雅黑" panose="020B0503020204020204" pitchFamily="34" charset="-122"/>
              </a:rPr>
              <a:t>（一）中央银行的普遍推行时期</a:t>
            </a:r>
          </a:p>
          <a:p>
            <a:pPr marL="0" indent="0" fontAlgn="auto">
              <a:lnSpc>
                <a:spcPct val="120000"/>
              </a:lnSpc>
              <a:buNone/>
            </a:pPr>
            <a:r>
              <a:rPr lang="zh-CN" altLang="en-US" sz="2400" dirty="0">
                <a:latin typeface="微软雅黑" panose="020B0503020204020204" pitchFamily="34" charset="-122"/>
                <a:ea typeface="微软雅黑" panose="020B0503020204020204" pitchFamily="34" charset="-122"/>
              </a:rPr>
              <a:t>（二）中央银行的强化时期</a:t>
            </a:r>
          </a:p>
          <a:p>
            <a:pPr marL="0" indent="0" fontAlgn="auto">
              <a:lnSpc>
                <a:spcPct val="120000"/>
              </a:lnSpc>
              <a:buNone/>
            </a:pPr>
            <a:r>
              <a:rPr lang="zh-CN" altLang="en-US" sz="2400" dirty="0">
                <a:latin typeface="微软雅黑" panose="020B0503020204020204" pitchFamily="34" charset="-122"/>
                <a:ea typeface="微软雅黑" panose="020B0503020204020204" pitchFamily="34" charset="-122"/>
              </a:rPr>
              <a:t>（三）我国中央银行制度的发展</a:t>
            </a:r>
          </a:p>
          <a:p>
            <a:pPr marL="0" indent="0" fontAlgn="auto">
              <a:lnSpc>
                <a:spcPct val="120000"/>
              </a:lnSpc>
              <a:buNone/>
            </a:pP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088747" y="968178"/>
            <a:ext cx="7659870" cy="2418525"/>
          </a:xfrm>
        </p:spPr>
        <p:txBody>
          <a:bodyPr>
            <a:normAutofit/>
          </a:bodyPr>
          <a:lstStyle/>
          <a:p>
            <a:pPr algn="l">
              <a:lnSpc>
                <a:spcPct val="150000"/>
              </a:lnSpc>
            </a:pPr>
            <a:br>
              <a:rPr lang="en-US" altLang="zh-CN" sz="3200" dirty="0">
                <a:latin typeface="微软雅黑" panose="020B0503020204020204" pitchFamily="34" charset="-122"/>
                <a:ea typeface="微软雅黑" panose="020B0503020204020204" pitchFamily="34" charset="-122"/>
                <a:cs typeface="+mn-cs"/>
              </a:rPr>
            </a:br>
            <a:r>
              <a:rPr lang="zh-CN" altLang="en-US" sz="3200" dirty="0">
                <a:latin typeface="微软雅黑" panose="020B0503020204020204" pitchFamily="34" charset="-122"/>
                <a:ea typeface="微软雅黑" panose="020B0503020204020204" pitchFamily="34" charset="-122"/>
                <a:cs typeface="+mn-cs"/>
              </a:rPr>
              <a:t>单元二： 中央银行的性质、职能和作用</a:t>
            </a:r>
            <a:br>
              <a:rPr lang="en-US" altLang="zh-CN" sz="3200" dirty="0">
                <a:latin typeface="微软雅黑" panose="020B0503020204020204" pitchFamily="34" charset="-122"/>
                <a:ea typeface="微软雅黑" panose="020B0503020204020204" pitchFamily="34" charset="-122"/>
                <a:cs typeface="+mn-cs"/>
              </a:rPr>
            </a:br>
            <a:endParaRPr lang="en-US" altLang="zh-CN" sz="3200" dirty="0">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1905144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0B58BB9-83E1-442D-907C-A4F7BA3CAFD9}"/>
              </a:ext>
            </a:extLst>
          </p:cNvPr>
          <p:cNvSpPr>
            <a:spLocks noGrp="1"/>
          </p:cNvSpPr>
          <p:nvPr>
            <p:ph type="title"/>
          </p:nvPr>
        </p:nvSpPr>
        <p:spPr>
          <a:xfrm>
            <a:off x="788138" y="510777"/>
            <a:ext cx="7886700" cy="994172"/>
          </a:xfrm>
        </p:spPr>
        <p:txBody>
          <a:bodyPr>
            <a:normAutofit/>
          </a:bodyPr>
          <a:lstStyle/>
          <a:p>
            <a:r>
              <a:rPr lang="zh-CN" altLang="zh-CN" sz="2400" dirty="0">
                <a:latin typeface="微软雅黑" panose="020B0503020204020204" pitchFamily="34" charset="-122"/>
                <a:ea typeface="微软雅黑" panose="020B0503020204020204" pitchFamily="34" charset="-122"/>
              </a:rPr>
              <a:t>一、中央银行的性质</a:t>
            </a:r>
            <a:endParaRPr lang="zh-CN" altLang="en-US" sz="2400"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008C85DD-39B0-4E52-BC04-089B2179040F}"/>
              </a:ext>
            </a:extLst>
          </p:cNvPr>
          <p:cNvSpPr>
            <a:spLocks noGrp="1"/>
          </p:cNvSpPr>
          <p:nvPr>
            <p:ph idx="1"/>
          </p:nvPr>
        </p:nvSpPr>
        <p:spPr/>
        <p:txBody>
          <a:bodyPr>
            <a:normAutofit/>
          </a:bodyPr>
          <a:lstStyle/>
          <a:p>
            <a:pPr marL="0" indent="0">
              <a:buNone/>
            </a:pPr>
            <a:r>
              <a:rPr lang="zh-CN" altLang="en-US" sz="2400" dirty="0">
                <a:latin typeface="微软雅黑" panose="020B0503020204020204" pitchFamily="34" charset="-122"/>
                <a:ea typeface="微软雅黑" panose="020B0503020204020204" pitchFamily="34" charset="-122"/>
              </a:rPr>
              <a:t>   </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一</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中央银行与商业银行相比的特点</a:t>
            </a:r>
            <a:endParaRPr lang="en-US" altLang="zh-CN" sz="2400" dirty="0">
              <a:latin typeface="微软雅黑" panose="020B0503020204020204" pitchFamily="34" charset="-122"/>
              <a:ea typeface="微软雅黑" panose="020B0503020204020204" pitchFamily="34" charset="-122"/>
            </a:endParaRPr>
          </a:p>
          <a:p>
            <a:pPr marL="0" indent="0">
              <a:buNone/>
            </a:pPr>
            <a:r>
              <a:rPr lang="en-US" altLang="zh-CN" sz="2400" dirty="0">
                <a:latin typeface="微软雅黑" panose="020B0503020204020204" pitchFamily="34" charset="-122"/>
                <a:ea typeface="微软雅黑" panose="020B0503020204020204" pitchFamily="34" charset="-122"/>
              </a:rPr>
              <a:t>   (</a:t>
            </a:r>
            <a:r>
              <a:rPr lang="zh-CN" altLang="zh-CN" sz="2400" dirty="0">
                <a:latin typeface="微软雅黑" panose="020B0503020204020204" pitchFamily="34" charset="-122"/>
                <a:ea typeface="微软雅黑" panose="020B0503020204020204" pitchFamily="34" charset="-122"/>
              </a:rPr>
              <a:t>二</a:t>
            </a:r>
            <a:r>
              <a:rPr lang="en-US" altLang="zh-CN"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中央银行与一般的政府管理机构相比的特点</a:t>
            </a:r>
            <a:endParaRPr lang="zh-CN" altLang="en-US" sz="2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377003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12676" y="457760"/>
            <a:ext cx="8319246" cy="4450336"/>
          </a:xfrm>
        </p:spPr>
        <p:txBody>
          <a:bodyPr>
            <a:normAutofit/>
          </a:bodyPr>
          <a:lstStyle/>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rPr>
              <a:t>（一）中央银行与商业银行相比的特点</a:t>
            </a:r>
            <a:endParaRPr lang="en-US"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rPr>
              <a:t>1.</a:t>
            </a:r>
            <a:r>
              <a:rPr lang="zh-CN" altLang="en-US" sz="2200" dirty="0">
                <a:latin typeface="微软雅黑" panose="020B0503020204020204" pitchFamily="34" charset="-122"/>
                <a:ea typeface="微软雅黑" panose="020B0503020204020204" pitchFamily="34" charset="-122"/>
              </a:rPr>
              <a:t>经营活动不同</a:t>
            </a:r>
            <a:r>
              <a:rPr lang="en-US" altLang="zh-CN" sz="2200" dirty="0">
                <a:latin typeface="微软雅黑" panose="020B0503020204020204" pitchFamily="34" charset="-122"/>
                <a:ea typeface="微软雅黑" panose="020B0503020204020204" pitchFamily="34" charset="-122"/>
              </a:rPr>
              <a:t>2.</a:t>
            </a:r>
            <a:r>
              <a:rPr lang="zh-CN" altLang="en-US" sz="2200" dirty="0">
                <a:latin typeface="微软雅黑" panose="020B0503020204020204" pitchFamily="34" charset="-122"/>
                <a:ea typeface="微软雅黑" panose="020B0503020204020204" pitchFamily="34" charset="-122"/>
              </a:rPr>
              <a:t>业务对象不同</a:t>
            </a:r>
            <a:r>
              <a:rPr lang="en-US" altLang="zh-CN" sz="2200" dirty="0">
                <a:latin typeface="微软雅黑" panose="020B0503020204020204" pitchFamily="34" charset="-122"/>
                <a:ea typeface="微软雅黑" panose="020B0503020204020204" pitchFamily="34" charset="-122"/>
              </a:rPr>
              <a:t>3.</a:t>
            </a:r>
            <a:r>
              <a:rPr lang="zh-CN" altLang="en-US" sz="2400" dirty="0">
                <a:latin typeface="微软雅黑" panose="020B0503020204020204" pitchFamily="34" charset="-122"/>
                <a:ea typeface="微软雅黑" panose="020B0503020204020204" pitchFamily="34" charset="-122"/>
              </a:rPr>
              <a:t>经营目标不同</a:t>
            </a:r>
            <a:r>
              <a:rPr lang="en-US" altLang="zh-CN" sz="2200" dirty="0">
                <a:latin typeface="微软雅黑" panose="020B0503020204020204" pitchFamily="34" charset="-122"/>
                <a:ea typeface="微软雅黑" panose="020B0503020204020204" pitchFamily="34" charset="-122"/>
              </a:rPr>
              <a:t>4.</a:t>
            </a:r>
            <a:r>
              <a:rPr lang="zh-CN" altLang="en-US" sz="2200" dirty="0">
                <a:latin typeface="微软雅黑" panose="020B0503020204020204" pitchFamily="34" charset="-122"/>
                <a:ea typeface="微软雅黑" panose="020B0503020204020204" pitchFamily="34" charset="-122"/>
              </a:rPr>
              <a:t>地位不同</a:t>
            </a:r>
            <a:endParaRPr lang="en-US"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sym typeface="+mn-ea"/>
              </a:rPr>
              <a:t>（二）中央银行与一般的政府管理机构相比的特点</a:t>
            </a:r>
            <a:endParaRPr lang="en-US"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1.</a:t>
            </a:r>
            <a:r>
              <a:rPr lang="zh-CN" altLang="zh-CN" sz="2200" dirty="0">
                <a:latin typeface="微软雅黑" panose="020B0503020204020204" pitchFamily="34" charset="-122"/>
                <a:ea typeface="微软雅黑" panose="020B0503020204020204" pitchFamily="34" charset="-122"/>
                <a:sym typeface="+mn-ea"/>
              </a:rPr>
              <a:t>中央银行对经济的宏观调控主要是通过其金融业务活动即经济手段，而一般政府管理机构主要依靠行政手段进行管理。</a:t>
            </a: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2. .</a:t>
            </a:r>
            <a:r>
              <a:rPr lang="zh-CN" altLang="en-US" sz="2200" dirty="0">
                <a:latin typeface="微软雅黑" panose="020B0503020204020204" pitchFamily="34" charset="-122"/>
                <a:ea typeface="微软雅黑" panose="020B0503020204020204" pitchFamily="34" charset="-122"/>
                <a:sym typeface="+mn-ea"/>
              </a:rPr>
              <a:t>中央银行对宏观经济的干预是通过其业务活动实现的。</a:t>
            </a:r>
            <a:r>
              <a:rPr lang="zh-CN" altLang="zh-CN" sz="2200" dirty="0">
                <a:latin typeface="微软雅黑" panose="020B0503020204020204" pitchFamily="34" charset="-122"/>
                <a:ea typeface="微软雅黑" panose="020B0503020204020204" pitchFamily="34" charset="-122"/>
                <a:sym typeface="+mn-ea"/>
              </a:rPr>
              <a:t>这与一般国家机关的行政决定直接作用于各微观主体而又缺乏弹性有较大不同。</a:t>
            </a: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3.</a:t>
            </a:r>
            <a:r>
              <a:rPr lang="zh-CN" altLang="en-US" sz="2200" dirty="0">
                <a:latin typeface="微软雅黑" panose="020B0503020204020204" pitchFamily="34" charset="-122"/>
                <a:ea typeface="微软雅黑" panose="020B0503020204020204" pitchFamily="34" charset="-122"/>
                <a:sym typeface="+mn-ea"/>
              </a:rPr>
              <a:t>中央银行与政府的关系是一种相对独立的关系，而一般政府机关在行为决策上必须与政府的意愿相一致。</a:t>
            </a: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en-US"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200" dirty="0"/>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2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17607" y="441831"/>
            <a:ext cx="8319246" cy="4374777"/>
          </a:xfrm>
        </p:spPr>
        <p:txBody>
          <a:bodyPr>
            <a:normAutofit fontScale="92500" lnSpcReduction="10000"/>
          </a:bodyPr>
          <a:lstStyle/>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rPr>
              <a:t>二、中央银行的职能</a:t>
            </a:r>
          </a:p>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sym typeface="+mn-ea"/>
              </a:rPr>
              <a:t>（一）中央银行是“发行的银行”</a:t>
            </a: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sym typeface="+mn-ea"/>
              </a:rPr>
              <a:t>中央银行是发行的银行是指国家赋予中央银行集中与垄断货币发行的特权，是国家唯一的货币发行机构。</a:t>
            </a:r>
          </a:p>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sym typeface="+mn-ea"/>
              </a:rPr>
              <a:t>（二）中央银行是“银行的银行”</a:t>
            </a:r>
            <a:endParaRPr lang="en-US"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sym typeface="+mn-ea"/>
              </a:rPr>
              <a:t>中央银行是银行的银行有以下几层含义：</a:t>
            </a:r>
          </a:p>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sym typeface="+mn-ea"/>
              </a:rPr>
              <a:t>一是中央银行的业务对象不是一般企业和个人，而是商业银行和其他金融机构及特定的政府部门；</a:t>
            </a:r>
          </a:p>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sym typeface="+mn-ea"/>
              </a:rPr>
              <a:t>二是中央银行与其业务对象之间的业务往来仍具有银行固有的办理“存、贷、汇”业务的特征；</a:t>
            </a:r>
          </a:p>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sym typeface="+mn-ea"/>
              </a:rPr>
              <a:t>三是中央银行为商业银行和其他金融机构提供支持、服务，同时也是商业银行和其他金融机构的管理者。</a:t>
            </a: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en-US"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200" dirty="0">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481891" y="544155"/>
            <a:ext cx="8319246" cy="5615211"/>
          </a:xfrm>
        </p:spPr>
        <p:txBody>
          <a:bodyPr>
            <a:normAutofit/>
          </a:bodyPr>
          <a:lstStyle/>
          <a:p>
            <a:pPr marL="0" indent="0">
              <a:lnSpc>
                <a:spcPct val="120000"/>
              </a:lnSpc>
              <a:buNone/>
            </a:pPr>
            <a:r>
              <a:rPr lang="zh-CN" altLang="en-US" sz="2400" dirty="0">
                <a:latin typeface="微软雅黑" panose="020B0503020204020204" pitchFamily="34" charset="-122"/>
                <a:ea typeface="微软雅黑" panose="020B0503020204020204" pitchFamily="34" charset="-122"/>
              </a:rPr>
              <a:t>中央银行作为银行的银行，主要表现在以下三个方面：</a:t>
            </a:r>
          </a:p>
          <a:p>
            <a:pPr marL="0" indent="0">
              <a:lnSpc>
                <a:spcPct val="120000"/>
              </a:lnSpc>
              <a:buNone/>
            </a:pPr>
            <a:r>
              <a:rPr lang="en-US" altLang="zh-CN" sz="2400" dirty="0">
                <a:latin typeface="微软雅黑" panose="020B0503020204020204" pitchFamily="34" charset="-122"/>
                <a:ea typeface="微软雅黑" panose="020B0503020204020204" pitchFamily="34" charset="-122"/>
              </a:rPr>
              <a:t>1.</a:t>
            </a:r>
            <a:r>
              <a:rPr lang="zh-CN" altLang="en-US" sz="2400" dirty="0">
                <a:latin typeface="微软雅黑" panose="020B0503020204020204" pitchFamily="34" charset="-122"/>
                <a:ea typeface="微软雅黑" panose="020B0503020204020204" pitchFamily="34" charset="-122"/>
              </a:rPr>
              <a:t>集中存款准备金</a:t>
            </a:r>
          </a:p>
          <a:p>
            <a:pPr marL="0" indent="0">
              <a:lnSpc>
                <a:spcPct val="120000"/>
              </a:lnSpc>
              <a:buNone/>
            </a:pPr>
            <a:r>
              <a:rPr lang="en-US" altLang="zh-CN" sz="2400" dirty="0">
                <a:latin typeface="微软雅黑" panose="020B0503020204020204" pitchFamily="34" charset="-122"/>
                <a:ea typeface="微软雅黑" panose="020B0503020204020204" pitchFamily="34" charset="-122"/>
              </a:rPr>
              <a:t>2.</a:t>
            </a:r>
            <a:r>
              <a:rPr lang="zh-CN" altLang="en-US" sz="2400" dirty="0">
                <a:latin typeface="微软雅黑" panose="020B0503020204020204" pitchFamily="34" charset="-122"/>
                <a:ea typeface="微软雅黑" panose="020B0503020204020204" pitchFamily="34" charset="-122"/>
              </a:rPr>
              <a:t>充当商业银行等金融机构的“最后贷款人”</a:t>
            </a:r>
          </a:p>
          <a:p>
            <a:pPr marL="0" indent="0">
              <a:lnSpc>
                <a:spcPct val="120000"/>
              </a:lnSpc>
              <a:buNone/>
            </a:pPr>
            <a:r>
              <a:rPr lang="en-US" altLang="zh-CN" sz="2400" dirty="0">
                <a:latin typeface="微软雅黑" panose="020B0503020204020204" pitchFamily="34" charset="-122"/>
                <a:ea typeface="微软雅黑" panose="020B0503020204020204" pitchFamily="34" charset="-122"/>
              </a:rPr>
              <a:t>3.</a:t>
            </a:r>
            <a:r>
              <a:rPr lang="zh-CN" altLang="en-US" sz="2400" dirty="0">
                <a:latin typeface="微软雅黑" panose="020B0503020204020204" pitchFamily="34" charset="-122"/>
                <a:ea typeface="微软雅黑" panose="020B0503020204020204" pitchFamily="34" charset="-122"/>
              </a:rPr>
              <a:t>组织、参与和管理全国的清算</a:t>
            </a:r>
          </a:p>
        </p:txBody>
      </p:sp>
    </p:spTree>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72</TotalTime>
  <Words>1643</Words>
  <Application>Microsoft Office PowerPoint</Application>
  <PresentationFormat>全屏显示(16:9)</PresentationFormat>
  <Paragraphs>169</Paragraphs>
  <Slides>27</Slides>
  <Notes>7</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27</vt:i4>
      </vt:variant>
    </vt:vector>
  </HeadingPairs>
  <TitlesOfParts>
    <vt:vector size="32" baseType="lpstr">
      <vt:lpstr>微软雅黑</vt:lpstr>
      <vt:lpstr>Arial</vt:lpstr>
      <vt:lpstr>Calibri</vt:lpstr>
      <vt:lpstr>Calibri Light</vt:lpstr>
      <vt:lpstr>Office 主题</vt:lpstr>
      <vt:lpstr>PowerPoint 演示文稿</vt:lpstr>
      <vt:lpstr> 单元一：中央银行的产生和发展 </vt:lpstr>
      <vt:lpstr>PowerPoint 演示文稿</vt:lpstr>
      <vt:lpstr>PowerPoint 演示文稿</vt:lpstr>
      <vt:lpstr> 单元二： 中央银行的性质、职能和作用 </vt:lpstr>
      <vt:lpstr>一、中央银行的性质</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dc:creator>
  <cp:lastModifiedBy>xbany</cp:lastModifiedBy>
  <cp:revision>43</cp:revision>
  <dcterms:created xsi:type="dcterms:W3CDTF">2016-09-21T01:56:00Z</dcterms:created>
  <dcterms:modified xsi:type="dcterms:W3CDTF">2019-07-16T01:11:09Z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2052-10.1.0.6554</vt:lpwstr>
  </property>
</Properties>
</file>