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emf" ContentType="image/x-emf"/>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267" r:id="rId3"/>
    <p:sldId id="268" r:id="rId4"/>
    <p:sldId id="269" r:id="rId5"/>
    <p:sldId id="271" r:id="rId6"/>
    <p:sldId id="306" r:id="rId7"/>
    <p:sldId id="308" r:id="rId8"/>
    <p:sldId id="311" r:id="rId9"/>
    <p:sldId id="317" r:id="rId10"/>
    <p:sldId id="279" r:id="rId11"/>
    <p:sldId id="328" r:id="rId12"/>
    <p:sldId id="337" r:id="rId13"/>
    <p:sldId id="338" r:id="rId14"/>
    <p:sldId id="340" r:id="rId15"/>
    <p:sldId id="342" r:id="rId16"/>
    <p:sldId id="345" r:id="rId17"/>
    <p:sldId id="349" r:id="rId18"/>
    <p:sldId id="352" r:id="rId19"/>
    <p:sldId id="355" r:id="rId20"/>
    <p:sldId id="359" r:id="rId21"/>
    <p:sldId id="356" r:id="rId22"/>
    <p:sldId id="363" r:id="rId23"/>
    <p:sldId id="365" r:id="rId24"/>
    <p:sldId id="384" r:id="rId25"/>
    <p:sldId id="390" r:id="rId26"/>
    <p:sldId id="389" r:id="rId27"/>
    <p:sldId id="371" r:id="rId28"/>
    <p:sldId id="388" r:id="rId29"/>
    <p:sldId id="373" r:id="rId3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48" y="852"/>
      </p:cViewPr>
      <p:guideLst>
        <p:guide orient="horz" pos="1606"/>
        <p:guide pos="282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notesMaster" Target="notesMasters/notesMaster1.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1" y="1878806"/>
            <a:ext cx="3887391"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7" Type="http://schemas.openxmlformats.org/officeDocument/2006/relationships/vmlDrawing" Target="../drawings/vmlDrawing1.vml"/><Relationship Id="rId6" Type="http://schemas.openxmlformats.org/officeDocument/2006/relationships/slideLayout" Target="../slideLayouts/slideLayout2.xml"/><Relationship Id="rId5" Type="http://schemas.openxmlformats.org/officeDocument/2006/relationships/image" Target="../media/image4.wmf"/><Relationship Id="rId4" Type="http://schemas.openxmlformats.org/officeDocument/2006/relationships/oleObject" Target="../embeddings/oleObject2.bin"/><Relationship Id="rId3"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6225" y="2036828"/>
            <a:ext cx="3960495" cy="829945"/>
          </a:xfrm>
          <a:prstGeom prst="rect">
            <a:avLst/>
          </a:prstGeom>
          <a:noFill/>
        </p:spPr>
        <p:txBody>
          <a:bodyPr wrap="none" rtlCol="0">
            <a:spAutoFit/>
          </a:bodyPr>
          <a:lstStyle/>
          <a:p>
            <a:pPr>
              <a:lnSpc>
                <a:spcPct val="150000"/>
              </a:lnSpc>
            </a:pPr>
            <a:r>
              <a:rPr lang="zh-CN" altLang="en-US" sz="3200" dirty="0" smtClean="0">
                <a:latin typeface="微软雅黑" panose="020B0503020204020204" pitchFamily="34" charset="-122"/>
                <a:ea typeface="微软雅黑" panose="020B0503020204020204" pitchFamily="34" charset="-122"/>
              </a:rPr>
              <a:t>第</a:t>
            </a:r>
            <a:r>
              <a:rPr lang="zh-CN" altLang="en-US" sz="3200" dirty="0">
                <a:latin typeface="微软雅黑" panose="020B0503020204020204" pitchFamily="34" charset="-122"/>
                <a:ea typeface="微软雅黑" panose="020B0503020204020204" pitchFamily="34" charset="-122"/>
              </a:rPr>
              <a:t>三</a:t>
            </a:r>
            <a:r>
              <a:rPr lang="zh-CN" altLang="en-US" sz="3200" dirty="0" smtClean="0">
                <a:latin typeface="微软雅黑" panose="020B0503020204020204" pitchFamily="34" charset="-122"/>
                <a:ea typeface="微软雅黑" panose="020B0503020204020204" pitchFamily="34" charset="-122"/>
              </a:rPr>
              <a:t>章 利</a:t>
            </a:r>
            <a:r>
              <a:rPr lang="zh-CN" altLang="en-US" sz="3200" dirty="0">
                <a:latin typeface="微软雅黑" panose="020B0503020204020204" pitchFamily="34" charset="-122"/>
                <a:ea typeface="微软雅黑" panose="020B0503020204020204" pitchFamily="34" charset="-122"/>
              </a:rPr>
              <a:t>息与利息率</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3870" y="448310"/>
            <a:ext cx="8003540" cy="4518025"/>
          </a:xfrm>
        </p:spPr>
        <p:txBody>
          <a:bodyPr>
            <a:normAutofit/>
          </a:bodyPr>
          <a:lstStyle/>
          <a:p>
            <a:pPr marL="0" indent="0" algn="l">
              <a:lnSpc>
                <a:spcPct val="170000"/>
              </a:lnSpc>
              <a:buNone/>
            </a:pPr>
            <a:r>
              <a:rPr lang="zh-CN" altLang="en-US" sz="2400" dirty="0" smtClean="0">
                <a:latin typeface="微软雅黑" panose="020B0503020204020204" pitchFamily="34" charset="-122"/>
                <a:ea typeface="微软雅黑" panose="020B0503020204020204" pitchFamily="34" charset="-122"/>
              </a:rPr>
              <a:t>（五</a:t>
            </a:r>
            <a:r>
              <a:rPr lang="zh-CN" altLang="en-US" sz="2400" dirty="0">
                <a:latin typeface="微软雅黑" panose="020B0503020204020204" pitchFamily="34" charset="-122"/>
                <a:ea typeface="微软雅黑" panose="020B0503020204020204" pitchFamily="34" charset="-122"/>
              </a:rPr>
              <a:t>）长期利率与短期利</a:t>
            </a:r>
            <a:r>
              <a:rPr lang="zh-CN" altLang="en-US" sz="2400" dirty="0" smtClean="0">
                <a:latin typeface="微软雅黑" panose="020B0503020204020204" pitchFamily="34" charset="-122"/>
                <a:ea typeface="微软雅黑" panose="020B0503020204020204" pitchFamily="34" charset="-122"/>
              </a:rPr>
              <a:t>率</a:t>
            </a:r>
            <a:endParaRPr lang="zh-CN" altLang="en-US" sz="2400" dirty="0" smtClean="0">
              <a:latin typeface="微软雅黑" panose="020B0503020204020204" pitchFamily="34" charset="-122"/>
              <a:ea typeface="微软雅黑" panose="020B0503020204020204" pitchFamily="34" charset="-122"/>
            </a:endParaRPr>
          </a:p>
          <a:p>
            <a:pPr marL="0" indent="0" algn="l">
              <a:lnSpc>
                <a:spcPct val="170000"/>
              </a:lnSpc>
              <a:buNone/>
            </a:pPr>
            <a:r>
              <a:rPr lang="zh-CN" altLang="en-US" sz="2400" dirty="0" smtClean="0">
                <a:latin typeface="微软雅黑" panose="020B0503020204020204" pitchFamily="34" charset="-122"/>
                <a:ea typeface="微软雅黑" panose="020B0503020204020204" pitchFamily="34" charset="-122"/>
                <a:sym typeface="+mn-ea"/>
              </a:rPr>
              <a:t>长</a:t>
            </a:r>
            <a:r>
              <a:rPr lang="zh-CN" altLang="en-US" sz="2400" dirty="0">
                <a:latin typeface="微软雅黑" panose="020B0503020204020204" pitchFamily="34" charset="-122"/>
                <a:ea typeface="微软雅黑" panose="020B0503020204020204" pitchFamily="34" charset="-122"/>
                <a:sym typeface="+mn-ea"/>
              </a:rPr>
              <a:t>期利率与短期利率是按借贷期限长短来划分的，通常以</a:t>
            </a: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年为标准。凡是借贷期限满</a:t>
            </a: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年的利率为长期利率，不满</a:t>
            </a: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年的则为短期利率。</a:t>
            </a:r>
            <a:endParaRPr lang="zh-CN" altLang="zh-CN" sz="2400" dirty="0" smtClean="0">
              <a:latin typeface="微软雅黑" panose="020B0503020204020204" pitchFamily="34" charset="-122"/>
              <a:ea typeface="微软雅黑" panose="020B0503020204020204" pitchFamily="34" charset="-122"/>
            </a:endParaRPr>
          </a:p>
          <a:p>
            <a:pPr marL="0" indent="0" algn="l">
              <a:lnSpc>
                <a:spcPct val="170000"/>
              </a:lnSpc>
              <a:buNone/>
            </a:pPr>
            <a:endParaRPr lang="zh-CN" altLang="zh-CN"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74233" y="11951"/>
            <a:ext cx="7871012" cy="3478306"/>
          </a:xfrm>
        </p:spPr>
        <p:txBody>
          <a:bodyPr>
            <a:normAutofit/>
          </a:bodyPr>
          <a:lstStyle/>
          <a:p>
            <a:pPr>
              <a:lnSpc>
                <a:spcPct val="150000"/>
              </a:lnSpc>
            </a:pPr>
            <a:r>
              <a:rPr lang="zh-CN" altLang="en-US" sz="3200" dirty="0" smtClean="0">
                <a:latin typeface="微软雅黑" panose="020B0503020204020204" pitchFamily="34" charset="-122"/>
                <a:ea typeface="微软雅黑" panose="020B0503020204020204" pitchFamily="34" charset="-122"/>
                <a:cs typeface="+mn-cs"/>
              </a:rPr>
              <a:t>单元二：</a:t>
            </a:r>
            <a:r>
              <a:rPr lang="zh-CN" altLang="en-US" sz="3200" dirty="0">
                <a:latin typeface="微软雅黑" panose="020B0503020204020204" pitchFamily="34" charset="-122"/>
                <a:ea typeface="微软雅黑" panose="020B0503020204020204" pitchFamily="34" charset="-122"/>
              </a:rPr>
              <a:t>利率决定理论</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6410" y="431165"/>
            <a:ext cx="8161020" cy="4747895"/>
          </a:xfrm>
        </p:spPr>
        <p:txBody>
          <a:bodyPr>
            <a:normAutofit fontScale="87500" lnSpcReduction="10000"/>
          </a:bodyPr>
          <a:lstStyle/>
          <a:p>
            <a:pPr marL="0" indent="0" fontAlgn="auto">
              <a:lnSpc>
                <a:spcPct val="100000"/>
              </a:lnSpc>
              <a:buNone/>
            </a:pPr>
            <a:r>
              <a:rPr lang="zh-CN" altLang="en-US" dirty="0">
                <a:latin typeface="微软雅黑" panose="020B0503020204020204" pitchFamily="34" charset="-122"/>
                <a:ea typeface="微软雅黑" panose="020B0503020204020204" pitchFamily="34" charset="-122"/>
              </a:rPr>
              <a:t>一、马克思的利率决定理论</a:t>
            </a:r>
            <a:endParaRPr lang="zh-CN" altLang="en-US"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a:latin typeface="微软雅黑" panose="020B0503020204020204" pitchFamily="34" charset="-122"/>
                <a:ea typeface="微软雅黑" panose="020B0503020204020204" pitchFamily="34" charset="-122"/>
                <a:sym typeface="+mn-ea"/>
              </a:rPr>
              <a:t>（一）平均利润</a:t>
            </a:r>
            <a:r>
              <a:rPr lang="zh-CN" altLang="en-US" dirty="0" smtClean="0">
                <a:latin typeface="微软雅黑" panose="020B0503020204020204" pitchFamily="34" charset="-122"/>
                <a:ea typeface="微软雅黑" panose="020B0503020204020204" pitchFamily="34" charset="-122"/>
                <a:sym typeface="+mn-ea"/>
              </a:rPr>
              <a:t>率</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sym typeface="+mn-ea"/>
              </a:rPr>
              <a:t>由</a:t>
            </a:r>
            <a:r>
              <a:rPr lang="zh-CN" altLang="en-US" dirty="0">
                <a:latin typeface="微软雅黑" panose="020B0503020204020204" pitchFamily="34" charset="-122"/>
                <a:ea typeface="微软雅黑" panose="020B0503020204020204" pitchFamily="34" charset="-122"/>
                <a:sym typeface="+mn-ea"/>
              </a:rPr>
              <a:t>于利息是利润的一部分，因此，利润率是决定利率的首要因素</a:t>
            </a:r>
            <a:r>
              <a:rPr lang="zh-CN" altLang="en-US" dirty="0" smtClean="0">
                <a:latin typeface="微软雅黑" panose="020B0503020204020204" pitchFamily="34" charset="-122"/>
                <a:ea typeface="微软雅黑" panose="020B0503020204020204" pitchFamily="34" charset="-122"/>
                <a:sym typeface="+mn-ea"/>
              </a:rPr>
              <a:t>。</a:t>
            </a:r>
            <a:endParaRPr lang="zh-CN" altLang="en-US"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sym typeface="+mn-ea"/>
              </a:rPr>
              <a:t>根</a:t>
            </a:r>
            <a:r>
              <a:rPr lang="zh-CN" altLang="en-US" dirty="0">
                <a:latin typeface="微软雅黑" panose="020B0503020204020204" pitchFamily="34" charset="-122"/>
                <a:ea typeface="微软雅黑" panose="020B0503020204020204" pitchFamily="34" charset="-122"/>
                <a:sym typeface="+mn-ea"/>
              </a:rPr>
              <a:t>据市场法则，等额资本要获得等量利润，通过竞争和资源的流动，一个经济社会在一定时期内会形成一个平均利润率。</a:t>
            </a:r>
            <a:endParaRPr lang="zh-CN" altLang="en-US"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dirty="0">
                <a:latin typeface="微软雅黑" panose="020B0503020204020204" pitchFamily="34" charset="-122"/>
                <a:ea typeface="微软雅黑" panose="020B0503020204020204" pitchFamily="34" charset="-122"/>
                <a:sym typeface="+mn-ea"/>
              </a:rPr>
              <a:t>（二）借贷资金的供求关</a:t>
            </a:r>
            <a:r>
              <a:rPr lang="zh-CN" altLang="en-US" dirty="0" smtClean="0">
                <a:latin typeface="微软雅黑" panose="020B0503020204020204" pitchFamily="34" charset="-122"/>
                <a:ea typeface="微软雅黑" panose="020B0503020204020204" pitchFamily="34" charset="-122"/>
                <a:sym typeface="+mn-ea"/>
              </a:rPr>
              <a:t>系</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sym typeface="+mn-ea"/>
              </a:rPr>
              <a:t>虽</a:t>
            </a:r>
            <a:r>
              <a:rPr lang="zh-CN" altLang="en-US" dirty="0">
                <a:latin typeface="微软雅黑" panose="020B0503020204020204" pitchFamily="34" charset="-122"/>
                <a:ea typeface="微软雅黑" panose="020B0503020204020204" pitchFamily="34" charset="-122"/>
                <a:sym typeface="+mn-ea"/>
              </a:rPr>
              <a:t>然从理论上讲，利率既不会高于平均利润率，也不会低于零，但实际上，决定某一时期某一市场上利率水平高低的是借贷资金市场上的供求关</a:t>
            </a:r>
            <a:r>
              <a:rPr lang="zh-CN" altLang="en-US" dirty="0" smtClean="0">
                <a:latin typeface="微软雅黑" panose="020B0503020204020204" pitchFamily="34" charset="-122"/>
                <a:ea typeface="微软雅黑" panose="020B0503020204020204" pitchFamily="34" charset="-122"/>
                <a:sym typeface="+mn-ea"/>
              </a:rPr>
              <a:t>系。</a:t>
            </a:r>
            <a:endParaRPr lang="zh-CN"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125" y="397958"/>
            <a:ext cx="8229600" cy="4518212"/>
          </a:xfrm>
        </p:spPr>
        <p:txBody>
          <a:bodyPr>
            <a:normAutofit fontScale="87500" lnSpcReduction="20000"/>
          </a:bodyPr>
          <a:lstStyle/>
          <a:p>
            <a:pPr marL="0" indent="0" fontAlgn="auto">
              <a:lnSpc>
                <a:spcPct val="100000"/>
              </a:lnSpc>
              <a:buNone/>
            </a:pPr>
            <a:r>
              <a:rPr lang="zh-CN" altLang="en-US" dirty="0">
                <a:latin typeface="微软雅黑" panose="020B0503020204020204" pitchFamily="34" charset="-122"/>
                <a:ea typeface="微软雅黑" panose="020B0503020204020204" pitchFamily="34" charset="-122"/>
              </a:rPr>
              <a:t>（三）预期通货膨胀</a:t>
            </a:r>
            <a:r>
              <a:rPr lang="zh-CN" altLang="en-US" dirty="0" smtClean="0">
                <a:latin typeface="微软雅黑" panose="020B0503020204020204" pitchFamily="34" charset="-122"/>
                <a:ea typeface="微软雅黑" panose="020B0503020204020204" pitchFamily="34" charset="-122"/>
              </a:rPr>
              <a:t>率</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rPr>
              <a:t>通</a:t>
            </a:r>
            <a:r>
              <a:rPr lang="zh-CN" altLang="en-US" dirty="0">
                <a:latin typeface="微软雅黑" panose="020B0503020204020204" pitchFamily="34" charset="-122"/>
                <a:ea typeface="微软雅黑" panose="020B0503020204020204" pitchFamily="34" charset="-122"/>
              </a:rPr>
              <a:t>货膨胀是一种经常的现象。通货膨胀使借贷资金本金贬值，会给借贷资金所有者带来损失</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sym typeface="+mn-ea"/>
              </a:rPr>
              <a:t>为</a:t>
            </a:r>
            <a:r>
              <a:rPr lang="zh-CN" altLang="en-US" dirty="0">
                <a:latin typeface="微软雅黑" panose="020B0503020204020204" pitchFamily="34" charset="-122"/>
                <a:ea typeface="微软雅黑" panose="020B0503020204020204" pitchFamily="34" charset="-122"/>
                <a:sym typeface="+mn-ea"/>
              </a:rPr>
              <a:t>了弥补这种损失，债权人往往会在一定的预期通货膨胀率基础上来确定利率，以保证其本金和实际利息额不受到损失。</a:t>
            </a:r>
            <a:endParaRPr lang="zh-CN" altLang="en-US"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dirty="0">
                <a:latin typeface="微软雅黑" panose="020B0503020204020204" pitchFamily="34" charset="-122"/>
                <a:ea typeface="微软雅黑" panose="020B0503020204020204" pitchFamily="34" charset="-122"/>
                <a:sym typeface="+mn-ea"/>
              </a:rPr>
              <a:t>（四）中央银行货币政</a:t>
            </a:r>
            <a:r>
              <a:rPr lang="zh-CN" altLang="en-US" dirty="0" smtClean="0">
                <a:latin typeface="微软雅黑" panose="020B0503020204020204" pitchFamily="34" charset="-122"/>
                <a:ea typeface="微软雅黑" panose="020B0503020204020204" pitchFamily="34" charset="-122"/>
                <a:sym typeface="+mn-ea"/>
              </a:rPr>
              <a:t>策</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sym typeface="+mn-ea"/>
              </a:rPr>
              <a:t>中</a:t>
            </a:r>
            <a:r>
              <a:rPr lang="zh-CN" altLang="en-US" dirty="0">
                <a:latin typeface="微软雅黑" panose="020B0503020204020204" pitchFamily="34" charset="-122"/>
                <a:ea typeface="微软雅黑" panose="020B0503020204020204" pitchFamily="34" charset="-122"/>
                <a:sym typeface="+mn-ea"/>
              </a:rPr>
              <a:t>央银行采用紧缩政策时，往往会提高再贴现率或其他由中央银行所控制的基准利</a:t>
            </a:r>
            <a:r>
              <a:rPr lang="zh-CN" altLang="en-US" dirty="0" smtClean="0">
                <a:latin typeface="微软雅黑" panose="020B0503020204020204" pitchFamily="34" charset="-122"/>
                <a:ea typeface="微软雅黑" panose="020B0503020204020204" pitchFamily="34" charset="-122"/>
                <a:sym typeface="+mn-ea"/>
              </a:rPr>
              <a:t>率。</a:t>
            </a:r>
            <a:endParaRPr lang="zh-CN" altLang="en-US"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sym typeface="+mn-ea"/>
              </a:rPr>
              <a:t>而</a:t>
            </a:r>
            <a:r>
              <a:rPr lang="zh-CN" altLang="en-US" dirty="0">
                <a:latin typeface="微软雅黑" panose="020B0503020204020204" pitchFamily="34" charset="-122"/>
                <a:ea typeface="微软雅黑" panose="020B0503020204020204" pitchFamily="34" charset="-122"/>
                <a:sym typeface="+mn-ea"/>
              </a:rPr>
              <a:t>当中央银行实行扩张政策时，又会降低再贴现率或其他基准利率，从而引起借贷资金市场利率跟着作相应调整，并进而影响整个市场利率水平。</a:t>
            </a:r>
            <a:endParaRPr lang="zh-CN"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7195" y="448310"/>
            <a:ext cx="8309610" cy="4518025"/>
          </a:xfrm>
        </p:spPr>
        <p:txBody>
          <a:bodyPr>
            <a:norm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（五）社会再生产状况是影响利息率的决定因</a:t>
            </a:r>
            <a:r>
              <a:rPr lang="zh-CN" altLang="en-US" sz="2200" dirty="0" smtClean="0">
                <a:latin typeface="微软雅黑" panose="020B0503020204020204" pitchFamily="34" charset="-122"/>
                <a:ea typeface="微软雅黑" panose="020B0503020204020204" pitchFamily="34" charset="-122"/>
              </a:rPr>
              <a:t>素</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rPr>
              <a:t>马克思详</a:t>
            </a:r>
            <a:r>
              <a:rPr lang="zh-CN" altLang="en-US" sz="2200" dirty="0">
                <a:latin typeface="微软雅黑" panose="020B0503020204020204" pitchFamily="34" charset="-122"/>
                <a:ea typeface="微软雅黑" panose="020B0503020204020204" pitchFamily="34" charset="-122"/>
              </a:rPr>
              <a:t>尽地分析了资本主义产业周期的四个阶段</a:t>
            </a: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危机、萧条、复苏、繁荣</a:t>
            </a: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中货币资本的供求状况和利息率的变化情况。</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危机阶段</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商</a:t>
            </a:r>
            <a:r>
              <a:rPr lang="zh-CN" altLang="en-US" sz="2200" dirty="0">
                <a:latin typeface="微软雅黑" panose="020B0503020204020204" pitchFamily="34" charset="-122"/>
                <a:ea typeface="微软雅黑" panose="020B0503020204020204" pitchFamily="34" charset="-122"/>
                <a:sym typeface="+mn-ea"/>
              </a:rPr>
              <a:t>品滞销，物价暴跌，生产下降，工厂倒闭，工人失业。由于支付手段极端缺乏，对借贷资本需求增大，而借贷资本供给减少，利率急剧上升至最高限度</a:t>
            </a:r>
            <a:r>
              <a:rPr lang="zh-CN" altLang="en-US" sz="2200" dirty="0" smtClean="0">
                <a:latin typeface="微软雅黑" panose="020B0503020204020204" pitchFamily="34" charset="-122"/>
                <a:ea typeface="微软雅黑" panose="020B0503020204020204" pitchFamily="34" charset="-122"/>
                <a:sym typeface="+mn-ea"/>
              </a:rPr>
              <a:t>。”</a:t>
            </a:r>
            <a:endParaRPr lang="zh-CN" altLang="en-US" sz="22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萧条阶段</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借</a:t>
            </a:r>
            <a:r>
              <a:rPr lang="zh-CN" altLang="en-US" sz="2200" dirty="0">
                <a:latin typeface="微软雅黑" panose="020B0503020204020204" pitchFamily="34" charset="-122"/>
                <a:ea typeface="微软雅黑" panose="020B0503020204020204" pitchFamily="34" charset="-122"/>
                <a:sym typeface="+mn-ea"/>
              </a:rPr>
              <a:t>贷资本供大于求，导致利息率下降到最低程度。正如马克思所说：“低的利息可能和停滞结合在一起。”</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3870" y="625475"/>
            <a:ext cx="7992745" cy="4518025"/>
          </a:xfrm>
        </p:spPr>
        <p:txBody>
          <a:bodyPr>
            <a:normAutofit/>
          </a:bodyPr>
          <a:lstStyle/>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3.</a:t>
            </a:r>
            <a:r>
              <a:rPr lang="zh-CN" altLang="en-US" sz="2200" dirty="0">
                <a:latin typeface="微软雅黑" panose="020B0503020204020204" pitchFamily="34" charset="-122"/>
                <a:ea typeface="微软雅黑" panose="020B0503020204020204" pitchFamily="34" charset="-122"/>
              </a:rPr>
              <a:t>复苏阶段</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rPr>
              <a:t>投</a:t>
            </a:r>
            <a:r>
              <a:rPr lang="zh-CN" altLang="en-US" sz="2200" dirty="0">
                <a:latin typeface="微软雅黑" panose="020B0503020204020204" pitchFamily="34" charset="-122"/>
                <a:ea typeface="微软雅黑" panose="020B0503020204020204" pitchFamily="34" charset="-122"/>
              </a:rPr>
              <a:t>资逐渐增大，交易逐渐增加，工厂开始复工，对借贷资本的需求开始增长</a:t>
            </a:r>
            <a:r>
              <a:rPr lang="zh-CN" altLang="en-US" sz="2200" dirty="0" smtClean="0">
                <a:latin typeface="微软雅黑" panose="020B0503020204020204" pitchFamily="34" charset="-122"/>
                <a:ea typeface="微软雅黑" panose="020B0503020204020204" pitchFamily="34" charset="-122"/>
              </a:rPr>
              <a:t>。</a:t>
            </a:r>
            <a:endParaRPr lang="zh-CN" altLang="en-US"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4.</a:t>
            </a:r>
            <a:r>
              <a:rPr lang="zh-CN" altLang="en-US" sz="2200" dirty="0">
                <a:latin typeface="微软雅黑" panose="020B0503020204020204" pitchFamily="34" charset="-122"/>
                <a:ea typeface="微软雅黑" panose="020B0503020204020204" pitchFamily="34" charset="-122"/>
                <a:sym typeface="+mn-ea"/>
              </a:rPr>
              <a:t>繁荣阶段</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初</a:t>
            </a:r>
            <a:r>
              <a:rPr lang="zh-CN" altLang="en-US" sz="2200" dirty="0">
                <a:latin typeface="微软雅黑" panose="020B0503020204020204" pitchFamily="34" charset="-122"/>
                <a:ea typeface="微软雅黑" panose="020B0503020204020204" pitchFamily="34" charset="-122"/>
                <a:sym typeface="+mn-ea"/>
              </a:rPr>
              <a:t>期，生产迅速发展，物价上涨，利润增加，对借贷资本需求增大，这时由于信用周转灵活，资本回流加快，商业信用扩大，利息率还是维持在较低水平上</a:t>
            </a:r>
            <a:r>
              <a:rPr lang="zh-CN" altLang="en-US" sz="2200" dirty="0" smtClean="0">
                <a:latin typeface="微软雅黑" panose="020B0503020204020204" pitchFamily="34" charset="-122"/>
                <a:ea typeface="微软雅黑" panose="020B0503020204020204" pitchFamily="34" charset="-122"/>
                <a:sym typeface="+mn-ea"/>
              </a:rPr>
              <a:t>。</a:t>
            </a:r>
            <a:endParaRPr lang="zh-CN" altLang="en-US" sz="22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（六）国际收支状</a:t>
            </a:r>
            <a:r>
              <a:rPr lang="zh-CN" altLang="en-US" sz="2200" dirty="0" smtClean="0">
                <a:latin typeface="微软雅黑" panose="020B0503020204020204" pitchFamily="34" charset="-122"/>
                <a:ea typeface="微软雅黑" panose="020B0503020204020204" pitchFamily="34" charset="-122"/>
                <a:sym typeface="+mn-ea"/>
              </a:rPr>
              <a:t>况</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一国的国际收支状况对该国的利率水平也有重要的决定作用。</a:t>
            </a:r>
            <a:endParaRPr lang="zh-CN"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4655" y="467360"/>
            <a:ext cx="8150860" cy="4518025"/>
          </a:xfrm>
        </p:spPr>
        <p:txBody>
          <a:bodyPr>
            <a:normAutofit/>
          </a:bodyPr>
          <a:lstStyle/>
          <a:p>
            <a:pPr marL="0" indent="0" algn="l" fontAlgn="auto">
              <a:lnSpc>
                <a:spcPct val="120000"/>
              </a:lnSpc>
              <a:buNone/>
            </a:pPr>
            <a:r>
              <a:rPr lang="zh-CN" altLang="en-US" sz="2400" dirty="0" smtClean="0">
                <a:latin typeface="微软雅黑" panose="020B0503020204020204" pitchFamily="34" charset="-122"/>
                <a:ea typeface="微软雅黑" panose="020B0503020204020204" pitchFamily="34" charset="-122"/>
              </a:rPr>
              <a:t>二</a:t>
            </a:r>
            <a:r>
              <a:rPr lang="zh-CN" altLang="en-US" sz="2400" dirty="0">
                <a:latin typeface="微软雅黑" panose="020B0503020204020204" pitchFamily="34" charset="-122"/>
                <a:ea typeface="微软雅黑" panose="020B0503020204020204" pitchFamily="34" charset="-122"/>
              </a:rPr>
              <a:t>、可贷资金利率理论</a:t>
            </a:r>
            <a:endParaRPr lang="zh-CN" altLang="en-US" sz="2400" dirty="0">
              <a:latin typeface="微软雅黑" panose="020B0503020204020204" pitchFamily="34" charset="-122"/>
              <a:ea typeface="微软雅黑" panose="020B0503020204020204" pitchFamily="34" charset="-122"/>
            </a:endParaRPr>
          </a:p>
          <a:p>
            <a:pPr marL="0" indent="0" algn="l"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可</a:t>
            </a:r>
            <a:r>
              <a:rPr lang="zh-CN" altLang="en-US" sz="2400" dirty="0">
                <a:latin typeface="微软雅黑" panose="020B0503020204020204" pitchFamily="34" charset="-122"/>
                <a:ea typeface="微软雅黑" panose="020B0503020204020204" pitchFamily="34" charset="-122"/>
                <a:sym typeface="+mn-ea"/>
              </a:rPr>
              <a:t>贷资金利率理论是在</a:t>
            </a:r>
            <a:r>
              <a:rPr lang="en-US" altLang="zh-CN" sz="2400" dirty="0">
                <a:latin typeface="微软雅黑" panose="020B0503020204020204" pitchFamily="34" charset="-122"/>
                <a:ea typeface="微软雅黑" panose="020B0503020204020204" pitchFamily="34" charset="-122"/>
                <a:sym typeface="+mn-ea"/>
              </a:rPr>
              <a:t>1939</a:t>
            </a:r>
            <a:r>
              <a:rPr lang="zh-CN" altLang="en-US" sz="2400" dirty="0">
                <a:latin typeface="微软雅黑" panose="020B0503020204020204" pitchFamily="34" charset="-122"/>
                <a:ea typeface="微软雅黑" panose="020B0503020204020204" pitchFamily="34" charset="-122"/>
                <a:sym typeface="+mn-ea"/>
              </a:rPr>
              <a:t>年由</a:t>
            </a:r>
            <a:r>
              <a:rPr lang="en-US" altLang="zh-CN" sz="2400" dirty="0">
                <a:latin typeface="微软雅黑" panose="020B0503020204020204" pitchFamily="34" charset="-122"/>
                <a:ea typeface="微软雅黑" panose="020B0503020204020204" pitchFamily="34" charset="-122"/>
                <a:sym typeface="+mn-ea"/>
              </a:rPr>
              <a:t>D.H.</a:t>
            </a:r>
            <a:r>
              <a:rPr lang="zh-CN" altLang="en-US" sz="2400" dirty="0">
                <a:latin typeface="微软雅黑" panose="020B0503020204020204" pitchFamily="34" charset="-122"/>
                <a:ea typeface="微软雅黑" panose="020B0503020204020204" pitchFamily="34" charset="-122"/>
                <a:sym typeface="+mn-ea"/>
              </a:rPr>
              <a:t>罗伯逊提出的，这是一种认为利率是由可贷资金供给与需求所决定的理论</a:t>
            </a:r>
            <a:r>
              <a:rPr lang="zh-CN" altLang="en-US" sz="2400" dirty="0" smtClean="0">
                <a:latin typeface="微软雅黑" panose="020B0503020204020204" pitchFamily="34" charset="-122"/>
                <a:ea typeface="微软雅黑" panose="020B0503020204020204" pitchFamily="34" charset="-122"/>
                <a:sym typeface="+mn-ea"/>
              </a:rPr>
              <a:t>。</a:t>
            </a:r>
            <a:endParaRPr lang="en-US" altLang="zh-CN" sz="2400" dirty="0" smtClean="0">
              <a:latin typeface="微软雅黑" panose="020B0503020204020204" pitchFamily="34" charset="-122"/>
              <a:ea typeface="微软雅黑" panose="020B0503020204020204" pitchFamily="34" charset="-122"/>
            </a:endParaRPr>
          </a:p>
          <a:p>
            <a:pPr marL="0" indent="0" algn="l"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可</a:t>
            </a:r>
            <a:r>
              <a:rPr lang="zh-CN" altLang="en-US" sz="2400" dirty="0">
                <a:latin typeface="微软雅黑" panose="020B0503020204020204" pitchFamily="34" charset="-122"/>
                <a:ea typeface="微软雅黑" panose="020B0503020204020204" pitchFamily="34" charset="-122"/>
                <a:sym typeface="+mn-ea"/>
              </a:rPr>
              <a:t>贷资金利率理论是在综合古典学派利率理论和凯恩斯利率理论的基础之上建立起来的。</a:t>
            </a:r>
            <a:endParaRPr lang="zh-CN" altLang="en-US" sz="2400" dirty="0">
              <a:latin typeface="微软雅黑" panose="020B0503020204020204" pitchFamily="34" charset="-122"/>
              <a:ea typeface="微软雅黑" panose="020B0503020204020204" pitchFamily="34" charset="-122"/>
            </a:endParaRPr>
          </a:p>
          <a:p>
            <a:pPr marL="0" indent="0" algn="l" fontAlgn="auto">
              <a:lnSpc>
                <a:spcPct val="120000"/>
              </a:lnSpc>
              <a:buNone/>
            </a:pPr>
            <a:endParaRPr lang="zh-CN" altLang="en-US"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43560" y="498475"/>
            <a:ext cx="7845425" cy="4518025"/>
          </a:xfrm>
        </p:spPr>
        <p:txBody>
          <a:bodyPr>
            <a:normAutofit/>
          </a:bodyPr>
          <a:lstStyle/>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rPr>
              <a:t>三、</a:t>
            </a:r>
            <a:r>
              <a:rPr lang="en-US" altLang="zh-CN" sz="2200" dirty="0" smtClean="0">
                <a:latin typeface="微软雅黑" panose="020B0503020204020204" pitchFamily="34" charset="-122"/>
                <a:ea typeface="微软雅黑" panose="020B0503020204020204" pitchFamily="34" charset="-122"/>
              </a:rPr>
              <a:t>IS—LM</a:t>
            </a:r>
            <a:r>
              <a:rPr lang="zh-CN" altLang="en-US" sz="2200" dirty="0" smtClean="0">
                <a:latin typeface="微软雅黑" panose="020B0503020204020204" pitchFamily="34" charset="-122"/>
                <a:ea typeface="微软雅黑" panose="020B0503020204020204" pitchFamily="34" charset="-122"/>
              </a:rPr>
              <a:t>分析的利率理论</a:t>
            </a:r>
            <a:endParaRPr lang="zh-CN" altLang="en-US"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 IS—LM</a:t>
            </a:r>
            <a:r>
              <a:rPr lang="zh-CN" altLang="en-US" sz="2200" dirty="0">
                <a:latin typeface="微软雅黑" panose="020B0503020204020204" pitchFamily="34" charset="-122"/>
                <a:ea typeface="微软雅黑" panose="020B0503020204020204" pitchFamily="34" charset="-122"/>
                <a:sym typeface="+mn-ea"/>
              </a:rPr>
              <a:t>分析模型是从整个市场全面均衡来讨论利率的决定机制的。该理论认为，储蓄与收入水平存在着正向运动关系，即收入水平越高则储蓄越多；储蓄与利率亦存在着正向运动关</a:t>
            </a:r>
            <a:r>
              <a:rPr lang="zh-CN" altLang="en-US" sz="2200" dirty="0" smtClean="0">
                <a:latin typeface="微软雅黑" panose="020B0503020204020204" pitchFamily="34" charset="-122"/>
                <a:ea typeface="微软雅黑" panose="020B0503020204020204" pitchFamily="34" charset="-122"/>
                <a:sym typeface="+mn-ea"/>
              </a:rPr>
              <a:t>系。</a:t>
            </a:r>
            <a:endParaRPr lang="zh-CN" altLang="en-US" sz="22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en-US" sz="2200" dirty="0" smtClean="0">
                <a:latin typeface="微软雅黑" panose="020B0503020204020204" pitchFamily="34" charset="-122"/>
                <a:ea typeface="微软雅黑" panose="020B0503020204020204" pitchFamily="34" charset="-122"/>
                <a:sym typeface="+mn-ea"/>
              </a:rPr>
              <a:t>在</a:t>
            </a:r>
            <a:r>
              <a:rPr lang="zh-CN" altLang="en-US" sz="2200" dirty="0">
                <a:latin typeface="微软雅黑" panose="020B0503020204020204" pitchFamily="34" charset="-122"/>
                <a:ea typeface="微软雅黑" panose="020B0503020204020204" pitchFamily="34" charset="-122"/>
                <a:sym typeface="+mn-ea"/>
              </a:rPr>
              <a:t>不同利率水平下，不同收入水平具有不同的储蓄曲线</a:t>
            </a:r>
            <a:r>
              <a:rPr lang="zh-CN" altLang="en-US" sz="2200" dirty="0" smtClean="0">
                <a:latin typeface="微软雅黑" panose="020B0503020204020204" pitchFamily="34" charset="-122"/>
                <a:ea typeface="微软雅黑" panose="020B0503020204020204" pitchFamily="34" charset="-122"/>
                <a:sym typeface="+mn-ea"/>
              </a:rPr>
              <a:t>。</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en-US" sz="2200" dirty="0" smtClean="0">
                <a:latin typeface="微软雅黑" panose="020B0503020204020204" pitchFamily="34" charset="-122"/>
                <a:ea typeface="微软雅黑" panose="020B0503020204020204" pitchFamily="34" charset="-122"/>
                <a:sym typeface="+mn-ea"/>
              </a:rPr>
              <a:t>这</a:t>
            </a:r>
            <a:r>
              <a:rPr lang="zh-CN" altLang="en-US" sz="2200" dirty="0">
                <a:latin typeface="微软雅黑" panose="020B0503020204020204" pitchFamily="34" charset="-122"/>
                <a:ea typeface="微软雅黑" panose="020B0503020204020204" pitchFamily="34" charset="-122"/>
                <a:sym typeface="+mn-ea"/>
              </a:rPr>
              <a:t>些不同的储蓄曲线与投资曲线相交形成</a:t>
            </a:r>
            <a:r>
              <a:rPr lang="en-US" altLang="zh-CN" sz="2200" dirty="0">
                <a:latin typeface="微软雅黑" panose="020B0503020204020204" pitchFamily="34" charset="-122"/>
                <a:ea typeface="微软雅黑" panose="020B0503020204020204" pitchFamily="34" charset="-122"/>
                <a:sym typeface="+mn-ea"/>
              </a:rPr>
              <a:t>IS</a:t>
            </a:r>
            <a:r>
              <a:rPr lang="zh-CN" altLang="en-US" sz="2200" dirty="0">
                <a:latin typeface="微软雅黑" panose="020B0503020204020204" pitchFamily="34" charset="-122"/>
                <a:ea typeface="微软雅黑" panose="020B0503020204020204" pitchFamily="34" charset="-122"/>
                <a:sym typeface="+mn-ea"/>
              </a:rPr>
              <a:t>曲线</a:t>
            </a: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见</a:t>
            </a:r>
            <a:r>
              <a:rPr lang="zh-CN" altLang="en-US" sz="2200" dirty="0" smtClean="0">
                <a:latin typeface="微软雅黑" panose="020B0503020204020204" pitchFamily="34" charset="-122"/>
                <a:ea typeface="微软雅黑" panose="020B0503020204020204" pitchFamily="34" charset="-122"/>
                <a:sym typeface="+mn-ea"/>
              </a:rPr>
              <a:t>图</a:t>
            </a:r>
            <a:r>
              <a:rPr lang="en-US" altLang="zh-CN" sz="2200" dirty="0" smtClean="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。该曲线上所有各点表示储蓄与投资相等，表明产品市场上供求均衡时的利率和收入的组合。</a:t>
            </a:r>
            <a:endParaRPr lang="zh-CN"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内容占位符 1"/>
          <p:cNvPicPr>
            <a:picLocks noGrp="1" noChangeAspect="1"/>
          </p:cNvPicPr>
          <p:nvPr>
            <p:ph idx="1"/>
          </p:nvPr>
        </p:nvPicPr>
        <p:blipFill>
          <a:blip r:embed="rId1"/>
          <a:stretch>
            <a:fillRect/>
          </a:stretch>
        </p:blipFill>
        <p:spPr>
          <a:xfrm>
            <a:off x="1365250" y="443230"/>
            <a:ext cx="6136640" cy="3880485"/>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272988" y="-455484"/>
            <a:ext cx="7871012" cy="3478306"/>
          </a:xfrm>
        </p:spPr>
        <p:txBody>
          <a:bodyPr>
            <a:normAutofit/>
          </a:bodyPr>
          <a:lstStyle/>
          <a:p>
            <a:pPr algn="l">
              <a:lnSpc>
                <a:spcPct val="150000"/>
              </a:lnSpc>
            </a:pPr>
            <a:r>
              <a:rPr lang="zh-CN" altLang="en-US" sz="3200" dirty="0" smtClean="0">
                <a:latin typeface="微软雅黑" panose="020B0503020204020204" pitchFamily="34" charset="-122"/>
                <a:ea typeface="微软雅黑" panose="020B0503020204020204" pitchFamily="34" charset="-122"/>
                <a:cs typeface="+mn-cs"/>
              </a:rPr>
              <a:t>单元三：</a:t>
            </a:r>
            <a:r>
              <a:rPr lang="zh-CN" altLang="en-US" sz="3200" dirty="0">
                <a:latin typeface="微软雅黑" panose="020B0503020204020204" pitchFamily="34" charset="-122"/>
                <a:ea typeface="微软雅黑" panose="020B0503020204020204" pitchFamily="34" charset="-122"/>
              </a:rPr>
              <a:t>利率的</a:t>
            </a:r>
            <a:r>
              <a:rPr lang="zh-CN" altLang="en-US" sz="3200" dirty="0" smtClean="0">
                <a:latin typeface="微软雅黑" panose="020B0503020204020204" pitchFamily="34" charset="-122"/>
                <a:ea typeface="微软雅黑" panose="020B0503020204020204" pitchFamily="34" charset="-122"/>
              </a:rPr>
              <a:t>作用</a:t>
            </a:r>
            <a:endParaRPr lang="zh-CN" altLang="en-US"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40093" y="71753"/>
            <a:ext cx="7871012" cy="3478306"/>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a:t>
            </a:r>
            <a:r>
              <a:rPr lang="zh-CN" altLang="en-US" sz="3200" dirty="0">
                <a:latin typeface="微软雅黑" panose="020B0503020204020204" pitchFamily="34" charset="-122"/>
                <a:ea typeface="微软雅黑" panose="020B0503020204020204" pitchFamily="34" charset="-122"/>
                <a:cs typeface="+mn-cs"/>
              </a:rPr>
              <a:t>元一</a:t>
            </a:r>
            <a:r>
              <a:rPr lang="zh-CN" altLang="en-US" sz="3200" dirty="0" smtClean="0">
                <a:latin typeface="微软雅黑" panose="020B0503020204020204" pitchFamily="34" charset="-122"/>
                <a:ea typeface="微软雅黑" panose="020B0503020204020204" pitchFamily="34" charset="-122"/>
                <a:cs typeface="+mn-cs"/>
              </a:rPr>
              <a:t>：</a:t>
            </a:r>
            <a:r>
              <a:rPr lang="zh-CN" altLang="en-US" sz="3200" dirty="0">
                <a:latin typeface="微软雅黑" panose="020B0503020204020204" pitchFamily="34" charset="-122"/>
                <a:ea typeface="微软雅黑" panose="020B0503020204020204" pitchFamily="34" charset="-122"/>
              </a:rPr>
              <a:t>利息与利息</a:t>
            </a:r>
            <a:r>
              <a:rPr lang="zh-CN" altLang="en-US" sz="3200" dirty="0" smtClean="0">
                <a:latin typeface="微软雅黑" panose="020B0503020204020204" pitchFamily="34" charset="-122"/>
                <a:ea typeface="微软雅黑" panose="020B0503020204020204" pitchFamily="34" charset="-122"/>
              </a:rPr>
              <a:t>率概述</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515" y="508309"/>
            <a:ext cx="8229600" cy="4518212"/>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一、利率对经济活动的影响和调节作</a:t>
            </a:r>
            <a:r>
              <a:rPr lang="zh-CN" altLang="en-US" sz="2400" dirty="0" smtClean="0">
                <a:latin typeface="微软雅黑" panose="020B0503020204020204" pitchFamily="34" charset="-122"/>
                <a:ea typeface="微软雅黑" panose="020B0503020204020204" pitchFamily="34" charset="-122"/>
              </a:rPr>
              <a:t>用</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（一）利率变动对资金需求的影</a:t>
            </a:r>
            <a:r>
              <a:rPr lang="zh-CN" altLang="en-US" sz="2400" dirty="0" smtClean="0">
                <a:latin typeface="微软雅黑" panose="020B0503020204020204" pitchFamily="34" charset="-122"/>
                <a:ea typeface="微软雅黑" panose="020B0503020204020204" pitchFamily="34" charset="-122"/>
                <a:sym typeface="+mn-ea"/>
              </a:rPr>
              <a:t>响</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在</a:t>
            </a:r>
            <a:r>
              <a:rPr lang="zh-CN" altLang="en-US" sz="2400" dirty="0">
                <a:latin typeface="微软雅黑" panose="020B0503020204020204" pitchFamily="34" charset="-122"/>
                <a:ea typeface="微软雅黑" panose="020B0503020204020204" pitchFamily="34" charset="-122"/>
                <a:sym typeface="+mn-ea"/>
              </a:rPr>
              <a:t>市场经济中，利率是一个重要的经济杠杆，这种杠杆作用首先表现在对资金供求的影响上。</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（二）利率变动对信贷规模和结构的影</a:t>
            </a:r>
            <a:r>
              <a:rPr lang="zh-CN" altLang="en-US" sz="2400" dirty="0" smtClean="0">
                <a:latin typeface="微软雅黑" panose="020B0503020204020204" pitchFamily="34" charset="-122"/>
                <a:ea typeface="微软雅黑" panose="020B0503020204020204" pitchFamily="34" charset="-122"/>
                <a:sym typeface="+mn-ea"/>
              </a:rPr>
              <a:t>响</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利息率对信贷规模有重要的调节作用</a:t>
            </a:r>
            <a:r>
              <a:rPr lang="zh-CN" altLang="en-US" sz="2400" dirty="0" smtClean="0">
                <a:latin typeface="微软雅黑" panose="020B0503020204020204" pitchFamily="34" charset="-122"/>
                <a:ea typeface="微软雅黑" panose="020B0503020204020204" pitchFamily="34" charset="-122"/>
                <a:sym typeface="+mn-ea"/>
              </a:rPr>
              <a:t>。</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利</a:t>
            </a:r>
            <a:r>
              <a:rPr lang="zh-CN" altLang="en-US" sz="2400" dirty="0">
                <a:latin typeface="微软雅黑" panose="020B0503020204020204" pitchFamily="34" charset="-122"/>
                <a:ea typeface="微软雅黑" panose="020B0503020204020204" pitchFamily="34" charset="-122"/>
                <a:sym typeface="+mn-ea"/>
              </a:rPr>
              <a:t>息率还具有调节信贷资金结构和促进产业结构合理化的作用。</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a:lnSpc>
                <a:spcPct val="100000"/>
              </a:lnSpc>
              <a:buNone/>
            </a:pPr>
            <a:endParaRPr lang="en-US" altLang="zh-CN"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62164" y="196398"/>
            <a:ext cx="7924800" cy="4947102"/>
          </a:xfrm>
        </p:spPr>
        <p:txBody>
          <a:bodyPr>
            <a:normAutofit lnSpcReduction="10000"/>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（三）利率变动对稳定物价的作</a:t>
            </a:r>
            <a:r>
              <a:rPr lang="zh-CN" altLang="en-US" sz="2400" dirty="0" smtClean="0">
                <a:latin typeface="微软雅黑" panose="020B0503020204020204" pitchFamily="34" charset="-122"/>
                <a:ea typeface="微软雅黑" panose="020B0503020204020204" pitchFamily="34" charset="-122"/>
              </a:rPr>
              <a:t>用</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rPr>
              <a:t>利</a:t>
            </a:r>
            <a:r>
              <a:rPr lang="zh-CN" altLang="en-US" sz="2400" dirty="0">
                <a:latin typeface="微软雅黑" panose="020B0503020204020204" pitchFamily="34" charset="-122"/>
                <a:ea typeface="微软雅黑" panose="020B0503020204020204" pitchFamily="34" charset="-122"/>
              </a:rPr>
              <a:t>息率变动对稳定物价的作用是通过以下途径实现的：</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rPr>
              <a:t>第</a:t>
            </a:r>
            <a:r>
              <a:rPr lang="zh-CN" altLang="en-US" sz="2400" dirty="0">
                <a:latin typeface="微软雅黑" panose="020B0503020204020204" pitchFamily="34" charset="-122"/>
                <a:ea typeface="微软雅黑" panose="020B0503020204020204" pitchFamily="34" charset="-122"/>
              </a:rPr>
              <a:t>一，调节货币供应量</a:t>
            </a:r>
            <a:r>
              <a:rPr lang="zh-CN" altLang="en-US"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第二，调节需求总量和结构。</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第三，增加有效供给。</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（四）利率变动对国际</a:t>
            </a:r>
            <a:r>
              <a:rPr lang="zh-CN" altLang="en-US" sz="2400" dirty="0" smtClean="0">
                <a:latin typeface="微软雅黑" panose="020B0503020204020204" pitchFamily="34" charset="-122"/>
                <a:ea typeface="微软雅黑" panose="020B0503020204020204" pitchFamily="34" charset="-122"/>
                <a:sym typeface="+mn-ea"/>
              </a:rPr>
              <a:t>收支</a:t>
            </a:r>
            <a:r>
              <a:rPr lang="zh-CN" altLang="en-US" sz="2400" dirty="0">
                <a:latin typeface="微软雅黑" panose="020B0503020204020204" pitchFamily="34" charset="-122"/>
                <a:ea typeface="微软雅黑" panose="020B0503020204020204" pitchFamily="34" charset="-122"/>
                <a:sym typeface="+mn-ea"/>
              </a:rPr>
              <a:t>的</a:t>
            </a:r>
            <a:r>
              <a:rPr lang="zh-CN" altLang="en-US" sz="2400" dirty="0" smtClean="0">
                <a:latin typeface="微软雅黑" panose="020B0503020204020204" pitchFamily="34" charset="-122"/>
                <a:ea typeface="微软雅黑" panose="020B0503020204020204" pitchFamily="34" charset="-122"/>
                <a:sym typeface="+mn-ea"/>
              </a:rPr>
              <a:t>影响</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当</a:t>
            </a:r>
            <a:r>
              <a:rPr lang="zh-CN" altLang="en-US" sz="2400" dirty="0">
                <a:latin typeface="微软雅黑" panose="020B0503020204020204" pitchFamily="34" charset="-122"/>
                <a:ea typeface="微软雅黑" panose="020B0503020204020204" pitchFamily="34" charset="-122"/>
                <a:sym typeface="+mn-ea"/>
              </a:rPr>
              <a:t>一</a:t>
            </a:r>
            <a:r>
              <a:rPr lang="zh-CN" altLang="en-US" sz="2400" dirty="0" smtClean="0">
                <a:latin typeface="微软雅黑" panose="020B0503020204020204" pitchFamily="34" charset="-122"/>
                <a:ea typeface="微软雅黑" panose="020B0503020204020204" pitchFamily="34" charset="-122"/>
                <a:sym typeface="+mn-ea"/>
              </a:rPr>
              <a:t>国出</a:t>
            </a:r>
            <a:r>
              <a:rPr lang="zh-CN" altLang="en-US" sz="2400" dirty="0">
                <a:latin typeface="微软雅黑" panose="020B0503020204020204" pitchFamily="34" charset="-122"/>
                <a:ea typeface="微软雅黑" panose="020B0503020204020204" pitchFamily="34" charset="-122"/>
                <a:sym typeface="+mn-ea"/>
              </a:rPr>
              <a:t>现大量持续逆差或大量持续顺差时，一国金融管理当局就有可能通过变动利率来调节国际收</a:t>
            </a:r>
            <a:r>
              <a:rPr lang="zh-CN" altLang="en-US" sz="2400" dirty="0" smtClean="0">
                <a:latin typeface="微软雅黑" panose="020B0503020204020204" pitchFamily="34" charset="-122"/>
                <a:ea typeface="微软雅黑" panose="020B0503020204020204" pitchFamily="34" charset="-122"/>
                <a:sym typeface="+mn-ea"/>
              </a:rPr>
              <a:t>支</a:t>
            </a:r>
            <a:r>
              <a:rPr lang="zh-CN" altLang="en-US" sz="2400" dirty="0">
                <a:latin typeface="微软雅黑" panose="020B0503020204020204" pitchFamily="34" charset="-122"/>
                <a:ea typeface="微软雅黑" panose="020B0503020204020204" pitchFamily="34" charset="-122"/>
                <a:sym typeface="+mn-ea"/>
              </a:rPr>
              <a:t>。</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zh-CN" altLang="zh-CN" sz="2400" dirty="0">
                <a:latin typeface="微软雅黑" panose="020B0503020204020204" pitchFamily="34" charset="-122"/>
                <a:ea typeface="微软雅黑" panose="020B0503020204020204" pitchFamily="34" charset="-122"/>
              </a:rPr>
              <a:t>（五）利率对储蓄和投资的</a:t>
            </a:r>
            <a:r>
              <a:rPr lang="zh-CN" altLang="zh-CN" sz="2400" dirty="0" smtClean="0">
                <a:latin typeface="微软雅黑" panose="020B0503020204020204" pitchFamily="34" charset="-122"/>
                <a:ea typeface="微软雅黑" panose="020B0503020204020204" pitchFamily="34" charset="-122"/>
              </a:rPr>
              <a:t>影响</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zh-CN" sz="2400" dirty="0">
                <a:latin typeface="微软雅黑" panose="020B0503020204020204" pitchFamily="34" charset="-122"/>
                <a:ea typeface="微软雅黑" panose="020B0503020204020204" pitchFamily="34" charset="-122"/>
              </a:rPr>
              <a:t>如果资本边际效益大于市场利率，可以促使厂商增加投资；反之，则减少</a:t>
            </a:r>
            <a:r>
              <a:rPr lang="zh-CN" altLang="zh-CN" sz="2400" dirty="0" smtClean="0">
                <a:latin typeface="微软雅黑" panose="020B0503020204020204" pitchFamily="34" charset="-122"/>
                <a:ea typeface="微软雅黑" panose="020B0503020204020204" pitchFamily="34" charset="-122"/>
              </a:rPr>
              <a:t>投资</a:t>
            </a:r>
            <a:r>
              <a:rPr lang="zh-CN" altLang="en-US" sz="2400" dirty="0" smtClean="0">
                <a:latin typeface="微软雅黑" panose="020B0503020204020204" pitchFamily="34" charset="-122"/>
                <a:ea typeface="微软雅黑" panose="020B0503020204020204" pitchFamily="34" charset="-122"/>
              </a:rPr>
              <a:t>。</a:t>
            </a: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2232" y="371416"/>
            <a:ext cx="7924800" cy="4747879"/>
          </a:xfrm>
        </p:spPr>
        <p:txBody>
          <a:bodyPr>
            <a:normAutofit/>
          </a:bodyPr>
          <a:lstStyle/>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rPr>
              <a:t>二、利率发挥作用的渠道</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rPr>
              <a:t>中</a:t>
            </a:r>
            <a:r>
              <a:rPr lang="zh-CN" altLang="en-US" sz="2200" dirty="0">
                <a:latin typeface="微软雅黑" panose="020B0503020204020204" pitchFamily="34" charset="-122"/>
                <a:ea typeface="微软雅黑" panose="020B0503020204020204" pitchFamily="34" charset="-122"/>
              </a:rPr>
              <a:t>央银行常用的方法或采取的措施有：调整再贴现率，进行公开市场业务操作，直接调整由中央银行所控制的其他基准利率。</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三、我国的利率管理体</a:t>
            </a:r>
            <a:r>
              <a:rPr lang="zh-CN" altLang="en-US" sz="2200" dirty="0" smtClean="0">
                <a:latin typeface="微软雅黑" panose="020B0503020204020204" pitchFamily="34" charset="-122"/>
                <a:ea typeface="微软雅黑" panose="020B0503020204020204" pitchFamily="34" charset="-122"/>
                <a:sym typeface="+mn-ea"/>
              </a:rPr>
              <a:t>制</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一</a:t>
            </a:r>
            <a:r>
              <a:rPr lang="zh-CN" altLang="en-US" sz="2200" dirty="0">
                <a:latin typeface="微软雅黑" panose="020B0503020204020204" pitchFamily="34" charset="-122"/>
                <a:ea typeface="微软雅黑" panose="020B0503020204020204" pitchFamily="34" charset="-122"/>
                <a:sym typeface="+mn-ea"/>
              </a:rPr>
              <a:t>国的利率体制即一国对利率的管理制度总和，包括利率政策、利率决定机制及利率变动幅度的有关规定。</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四、利率市场化改</a:t>
            </a:r>
            <a:r>
              <a:rPr lang="zh-CN" altLang="en-US" sz="2200" dirty="0" smtClean="0">
                <a:latin typeface="微软雅黑" panose="020B0503020204020204" pitchFamily="34" charset="-122"/>
                <a:ea typeface="微软雅黑" panose="020B0503020204020204" pitchFamily="34" charset="-122"/>
                <a:sym typeface="+mn-ea"/>
              </a:rPr>
              <a:t>革</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结合中国国情，大力推进货币市场的发展</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进一步扩大商业银行贷款利率的浮动幅度</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放开外币利率</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algn="ctr"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algn="ctr" fontAlgn="auto">
              <a:lnSpc>
                <a:spcPct val="100000"/>
              </a:lnSpc>
              <a:buNone/>
            </a:pPr>
            <a:endParaRPr lang="zh-CN" altLang="en-US"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74868" y="140221"/>
            <a:ext cx="7871012" cy="3478306"/>
          </a:xfrm>
        </p:spPr>
        <p:txBody>
          <a:bodyPr>
            <a:normAutofit/>
          </a:bodyPr>
          <a:lstStyle/>
          <a:p>
            <a:pPr>
              <a:lnSpc>
                <a:spcPct val="150000"/>
              </a:lnSpc>
            </a:pPr>
            <a:br>
              <a:rPr lang="en-US" altLang="zh-CN" sz="3200" dirty="0" smtClean="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单元</a:t>
            </a:r>
            <a:r>
              <a:rPr lang="zh-CN" altLang="en-US" sz="3200" dirty="0">
                <a:latin typeface="微软雅黑" panose="020B0503020204020204" pitchFamily="34" charset="-122"/>
                <a:ea typeface="微软雅黑" panose="020B0503020204020204" pitchFamily="34" charset="-122"/>
                <a:cs typeface="+mn-cs"/>
              </a:rPr>
              <a:t>四：</a:t>
            </a:r>
            <a:r>
              <a:rPr lang="zh-CN" altLang="zh-CN" sz="3200" dirty="0">
                <a:latin typeface="微软雅黑" panose="020B0503020204020204" pitchFamily="34" charset="-122"/>
                <a:ea typeface="微软雅黑" panose="020B0503020204020204" pitchFamily="34" charset="-122"/>
                <a:cs typeface="+mn-cs"/>
              </a:rPr>
              <a:t>我国的利率体制改革</a:t>
            </a:r>
            <a:br>
              <a:rPr lang="en-US" altLang="zh-CN" sz="3200" dirty="0" smtClean="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2232" y="371416"/>
            <a:ext cx="7924800" cy="4747879"/>
          </a:xfrm>
        </p:spPr>
        <p:txBody>
          <a:bodyPr>
            <a:normAutofit/>
          </a:bodyPr>
          <a:lstStyle/>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一、</a:t>
            </a:r>
            <a:r>
              <a:rPr lang="zh-CN" altLang="en-US" sz="2200" dirty="0">
                <a:latin typeface="微软雅黑" panose="020B0503020204020204" pitchFamily="34" charset="-122"/>
                <a:ea typeface="微软雅黑" panose="020B0503020204020204" pitchFamily="34" charset="-122"/>
                <a:sym typeface="+mn-ea"/>
              </a:rPr>
              <a:t>我国的利率管理体</a:t>
            </a:r>
            <a:r>
              <a:rPr lang="zh-CN" altLang="en-US" sz="2200" dirty="0" smtClean="0">
                <a:latin typeface="微软雅黑" panose="020B0503020204020204" pitchFamily="34" charset="-122"/>
                <a:ea typeface="微软雅黑" panose="020B0503020204020204" pitchFamily="34" charset="-122"/>
                <a:sym typeface="+mn-ea"/>
              </a:rPr>
              <a:t>制</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一</a:t>
            </a:r>
            <a:r>
              <a:rPr lang="zh-CN" altLang="en-US" sz="2200" dirty="0">
                <a:latin typeface="微软雅黑" panose="020B0503020204020204" pitchFamily="34" charset="-122"/>
                <a:ea typeface="微软雅黑" panose="020B0503020204020204" pitchFamily="34" charset="-122"/>
                <a:sym typeface="+mn-ea"/>
              </a:rPr>
              <a:t>国的利率体制即一国对利率的管理制度总和，包括利率政策、利率决定机制及利率变动幅度的有关规定。</a:t>
            </a:r>
            <a:endParaRPr lang="zh-CN" altLang="en-US" sz="2200" dirty="0">
              <a:latin typeface="微软雅黑" panose="020B0503020204020204" pitchFamily="34" charset="-122"/>
              <a:ea typeface="微软雅黑" panose="020B0503020204020204" pitchFamily="34" charset="-122"/>
              <a:sym typeface="+mn-ea"/>
            </a:endParaRPr>
          </a:p>
          <a:p>
            <a:pPr marL="0" indent="0">
              <a:lnSpc>
                <a:spcPct val="100000"/>
              </a:lnSpc>
              <a:buNone/>
            </a:pPr>
            <a:r>
              <a:rPr lang="zh-CN" altLang="zh-CN" sz="2200" dirty="0" smtClean="0">
                <a:latin typeface="微软雅黑" panose="020B0503020204020204" pitchFamily="34" charset="-122"/>
                <a:ea typeface="微软雅黑" panose="020B0503020204020204" pitchFamily="34" charset="-122"/>
              </a:rPr>
              <a:t>二</a:t>
            </a:r>
            <a:r>
              <a:rPr lang="zh-CN" altLang="zh-CN" sz="2200" dirty="0">
                <a:latin typeface="微软雅黑" panose="020B0503020204020204" pitchFamily="34" charset="-122"/>
                <a:ea typeface="微软雅黑" panose="020B0503020204020204" pitchFamily="34" charset="-122"/>
              </a:rPr>
              <a:t>、利率市场化</a:t>
            </a:r>
            <a:r>
              <a:rPr lang="zh-CN" altLang="zh-CN" sz="2200" dirty="0" smtClean="0">
                <a:latin typeface="微软雅黑" panose="020B0503020204020204" pitchFamily="34" charset="-122"/>
                <a:ea typeface="微软雅黑" panose="020B0503020204020204" pitchFamily="34" charset="-122"/>
              </a:rPr>
              <a:t>改革</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结合中国国情，大力推进货币市场的发展</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进一步扩大商业银行贷款利率的浮动幅度</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放开外币利率</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algn="ctr"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algn="ctr" fontAlgn="auto">
              <a:lnSpc>
                <a:spcPct val="100000"/>
              </a:lnSpc>
              <a:buNone/>
            </a:pPr>
            <a:endParaRPr lang="zh-CN" altLang="en-US"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74868" y="140221"/>
            <a:ext cx="7871012" cy="3478306"/>
          </a:xfrm>
        </p:spPr>
        <p:txBody>
          <a:bodyPr>
            <a:normAutofit/>
          </a:bodyPr>
          <a:lstStyle/>
          <a:p>
            <a:pPr>
              <a:lnSpc>
                <a:spcPct val="150000"/>
              </a:lnSpc>
            </a:pPr>
            <a:br>
              <a:rPr lang="en-US" altLang="zh-CN" sz="3200" dirty="0" smtClean="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单元五：</a:t>
            </a:r>
            <a:r>
              <a:rPr lang="zh-CN" altLang="en-US" sz="3200" dirty="0" smtClean="0">
                <a:latin typeface="微软雅黑" panose="020B0503020204020204" pitchFamily="34" charset="-122"/>
                <a:ea typeface="微软雅黑" panose="020B0503020204020204" pitchFamily="34" charset="-122"/>
              </a:rPr>
              <a:t>利率期限结构</a:t>
            </a:r>
            <a:br>
              <a:rPr lang="en-US" altLang="zh-CN" sz="3200" dirty="0" smtClean="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41288" y="410786"/>
            <a:ext cx="7924800" cy="4747879"/>
          </a:xfrm>
        </p:spPr>
        <p:txBody>
          <a:bodyPr>
            <a:norm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一、利率期限结构的定</a:t>
            </a:r>
            <a:r>
              <a:rPr lang="zh-CN" altLang="en-US" sz="2400" dirty="0" smtClean="0">
                <a:latin typeface="微软雅黑" panose="020B0503020204020204" pitchFamily="34" charset="-122"/>
                <a:ea typeface="微软雅黑" panose="020B0503020204020204" pitchFamily="34" charset="-122"/>
              </a:rPr>
              <a:t>义</a:t>
            </a: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zh-CN" sz="2400" dirty="0" smtClean="0">
                <a:latin typeface="微软雅黑" panose="020B0503020204020204" pitchFamily="34" charset="-122"/>
                <a:ea typeface="微软雅黑" panose="020B0503020204020204" pitchFamily="34" charset="-122"/>
              </a:rPr>
              <a:t>利</a:t>
            </a:r>
            <a:r>
              <a:rPr lang="zh-CN" altLang="zh-CN" sz="2400" dirty="0">
                <a:latin typeface="微软雅黑" panose="020B0503020204020204" pitchFamily="34" charset="-122"/>
                <a:ea typeface="微软雅黑" panose="020B0503020204020204" pitchFamily="34" charset="-122"/>
              </a:rPr>
              <a:t>率期限结构（</a:t>
            </a:r>
            <a:r>
              <a:rPr lang="en-US" altLang="zh-CN" sz="2400" dirty="0">
                <a:latin typeface="微软雅黑" panose="020B0503020204020204" pitchFamily="34" charset="-122"/>
                <a:ea typeface="微软雅黑" panose="020B0503020204020204" pitchFamily="34" charset="-122"/>
              </a:rPr>
              <a:t>term structure of interest rates</a:t>
            </a:r>
            <a:r>
              <a:rPr lang="zh-CN" altLang="zh-CN" sz="2400" dirty="0">
                <a:latin typeface="微软雅黑" panose="020B0503020204020204" pitchFamily="34" charset="-122"/>
                <a:ea typeface="微软雅黑" panose="020B0503020204020204" pitchFamily="34" charset="-122"/>
              </a:rPr>
              <a:t>）是指在某一时点上，不同期限资金的收益率（</a:t>
            </a:r>
            <a:r>
              <a:rPr lang="en-US" altLang="zh-CN" sz="2400" dirty="0">
                <a:latin typeface="微软雅黑" panose="020B0503020204020204" pitchFamily="34" charset="-122"/>
                <a:ea typeface="微软雅黑" panose="020B0503020204020204" pitchFamily="34" charset="-122"/>
              </a:rPr>
              <a:t>yield</a:t>
            </a:r>
            <a:r>
              <a:rPr lang="zh-CN" altLang="zh-CN" sz="2400" dirty="0">
                <a:latin typeface="微软雅黑" panose="020B0503020204020204" pitchFamily="34" charset="-122"/>
                <a:ea typeface="微软雅黑" panose="020B0503020204020204" pitchFamily="34" charset="-122"/>
              </a:rPr>
              <a:t>）与到期期限（</a:t>
            </a:r>
            <a:r>
              <a:rPr lang="en-US" altLang="zh-CN" sz="2400" dirty="0">
                <a:latin typeface="微软雅黑" panose="020B0503020204020204" pitchFamily="34" charset="-122"/>
                <a:ea typeface="微软雅黑" panose="020B0503020204020204" pitchFamily="34" charset="-122"/>
              </a:rPr>
              <a:t>maturity</a:t>
            </a:r>
            <a:r>
              <a:rPr lang="zh-CN" altLang="zh-CN" sz="2400" dirty="0">
                <a:latin typeface="微软雅黑" panose="020B0503020204020204" pitchFamily="34" charset="-122"/>
                <a:ea typeface="微软雅黑" panose="020B0503020204020204" pitchFamily="34" charset="-122"/>
              </a:rPr>
              <a:t>）之间的关系。</a:t>
            </a:r>
            <a:endParaRPr lang="zh-CN" altLang="zh-CN" sz="2400" dirty="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a:latin typeface="微软雅黑" panose="020B0503020204020204" pitchFamily="34" charset="-122"/>
                <a:ea typeface="微软雅黑" panose="020B0503020204020204" pitchFamily="34" charset="-122"/>
                <a:sym typeface="+mn-ea"/>
              </a:rPr>
              <a:t>二、到期收益</a:t>
            </a:r>
            <a:r>
              <a:rPr lang="zh-CN" altLang="en-US" sz="2400" dirty="0" smtClean="0">
                <a:latin typeface="微软雅黑" panose="020B0503020204020204" pitchFamily="34" charset="-122"/>
                <a:ea typeface="微软雅黑" panose="020B0503020204020204" pitchFamily="34" charset="-122"/>
                <a:sym typeface="+mn-ea"/>
              </a:rPr>
              <a:t>率</a:t>
            </a:r>
            <a:endParaRPr lang="en-US" altLang="zh-CN" sz="2400"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en-US" sz="2400" dirty="0" smtClean="0">
                <a:latin typeface="微软雅黑" panose="020B0503020204020204" pitchFamily="34" charset="-122"/>
                <a:ea typeface="微软雅黑" panose="020B0503020204020204" pitchFamily="34" charset="-122"/>
                <a:sym typeface="+mn-ea"/>
              </a:rPr>
              <a:t>到</a:t>
            </a:r>
            <a:r>
              <a:rPr lang="zh-CN" altLang="en-US" sz="2400" dirty="0">
                <a:latin typeface="微软雅黑" panose="020B0503020204020204" pitchFamily="34" charset="-122"/>
                <a:ea typeface="微软雅黑" panose="020B0503020204020204" pitchFamily="34" charset="-122"/>
                <a:sym typeface="+mn-ea"/>
              </a:rPr>
              <a:t>期收益率又称最终收益率，是使投资购买国债获得的未来现金流量的现值等于债券当前市价的贴现率</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sym typeface="+mn-ea"/>
            </a:endParaRPr>
          </a:p>
          <a:p>
            <a:pPr marL="0" indent="0">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到</a:t>
            </a:r>
            <a:r>
              <a:rPr lang="zh-CN" altLang="en-US" sz="2400" dirty="0">
                <a:latin typeface="微软雅黑" panose="020B0503020204020204" pitchFamily="34" charset="-122"/>
                <a:ea typeface="微软雅黑" panose="020B0503020204020204" pitchFamily="34" charset="-122"/>
                <a:sym typeface="+mn-ea"/>
              </a:rPr>
              <a:t>期收益率</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债券面值</a:t>
            </a: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票面利率</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债券有效年限</a:t>
            </a:r>
            <a:r>
              <a:rPr lang="en-US" altLang="zh-CN" sz="2400" dirty="0">
                <a:latin typeface="微软雅黑" panose="020B0503020204020204" pitchFamily="34" charset="-122"/>
                <a:ea typeface="微软雅黑" panose="020B0503020204020204" pitchFamily="34" charset="-122"/>
                <a:sym typeface="+mn-ea"/>
              </a:rPr>
              <a:t>) </a:t>
            </a:r>
            <a:r>
              <a:rPr lang="zh-CN" altLang="en-US" sz="2400" dirty="0">
                <a:latin typeface="微软雅黑" panose="020B0503020204020204" pitchFamily="34" charset="-122"/>
                <a:ea typeface="微软雅黑" panose="020B0503020204020204" pitchFamily="34" charset="-122"/>
                <a:sym typeface="+mn-ea"/>
              </a:rPr>
              <a:t>－债券买入价</a:t>
            </a:r>
            <a:r>
              <a:rPr lang="en-US" altLang="zh-CN" sz="2400" dirty="0">
                <a:latin typeface="微软雅黑" panose="020B0503020204020204" pitchFamily="34" charset="-122"/>
                <a:ea typeface="微软雅黑" panose="020B0503020204020204" pitchFamily="34" charset="-122"/>
                <a:sym typeface="+mn-ea"/>
              </a:rPr>
              <a:t>] ÷(</a:t>
            </a:r>
            <a:r>
              <a:rPr lang="zh-CN" altLang="en-US" sz="2400" dirty="0">
                <a:latin typeface="微软雅黑" panose="020B0503020204020204" pitchFamily="34" charset="-122"/>
                <a:ea typeface="微软雅黑" panose="020B0503020204020204" pitchFamily="34" charset="-122"/>
                <a:sym typeface="+mn-ea"/>
              </a:rPr>
              <a:t>债券买入价</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剩余到期年限</a:t>
            </a:r>
            <a:r>
              <a:rPr lang="en-US" altLang="zh-CN" sz="2400" dirty="0">
                <a:latin typeface="微软雅黑" panose="020B0503020204020204" pitchFamily="34" charset="-122"/>
                <a:ea typeface="微软雅黑" panose="020B0503020204020204" pitchFamily="34" charset="-122"/>
                <a:sym typeface="+mn-ea"/>
              </a:rPr>
              <a:t>)×100%</a:t>
            </a: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gn="ctr">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8480" y="504190"/>
            <a:ext cx="7806055" cy="4747895"/>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例：某投资者于</a:t>
            </a:r>
            <a:r>
              <a:rPr lang="en-US" altLang="zh-CN" sz="2400" dirty="0">
                <a:latin typeface="微软雅黑" panose="020B0503020204020204" pitchFamily="34" charset="-122"/>
                <a:ea typeface="微软雅黑" panose="020B0503020204020204" pitchFamily="34" charset="-122"/>
              </a:rPr>
              <a:t>2015</a:t>
            </a:r>
            <a:r>
              <a:rPr lang="zh-CN" altLang="en-US" sz="2400" dirty="0">
                <a:latin typeface="微软雅黑" panose="020B0503020204020204" pitchFamily="34" charset="-122"/>
                <a:ea typeface="微软雅黑" panose="020B0503020204020204" pitchFamily="34" charset="-122"/>
              </a:rPr>
              <a:t>年</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月</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日以</a:t>
            </a:r>
            <a:r>
              <a:rPr lang="en-US" altLang="zh-CN" sz="2400" dirty="0">
                <a:latin typeface="微软雅黑" panose="020B0503020204020204" pitchFamily="34" charset="-122"/>
                <a:ea typeface="微软雅黑" panose="020B0503020204020204" pitchFamily="34" charset="-122"/>
              </a:rPr>
              <a:t>1 100</a:t>
            </a:r>
            <a:r>
              <a:rPr lang="zh-CN" altLang="en-US" sz="2400" dirty="0">
                <a:latin typeface="微软雅黑" panose="020B0503020204020204" pitchFamily="34" charset="-122"/>
                <a:ea typeface="微软雅黑" panose="020B0503020204020204" pitchFamily="34" charset="-122"/>
              </a:rPr>
              <a:t>元的价格购买了乙公司于</a:t>
            </a:r>
            <a:r>
              <a:rPr lang="en-US" altLang="zh-CN" sz="2400" dirty="0">
                <a:latin typeface="微软雅黑" panose="020B0503020204020204" pitchFamily="34" charset="-122"/>
                <a:ea typeface="微软雅黑" panose="020B0503020204020204" pitchFamily="34" charset="-122"/>
              </a:rPr>
              <a:t>2013</a:t>
            </a:r>
            <a:r>
              <a:rPr lang="zh-CN" altLang="en-US" sz="2400" dirty="0">
                <a:latin typeface="微软雅黑" panose="020B0503020204020204" pitchFamily="34" charset="-122"/>
                <a:ea typeface="微软雅黑" panose="020B0503020204020204" pitchFamily="34" charset="-122"/>
              </a:rPr>
              <a:t>年</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月</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日发行的面值为</a:t>
            </a:r>
            <a:r>
              <a:rPr lang="en-US" altLang="zh-CN" sz="2400" dirty="0">
                <a:latin typeface="微软雅黑" panose="020B0503020204020204" pitchFamily="34" charset="-122"/>
                <a:ea typeface="微软雅黑" panose="020B0503020204020204" pitchFamily="34" charset="-122"/>
              </a:rPr>
              <a:t>1 000</a:t>
            </a:r>
            <a:r>
              <a:rPr lang="zh-CN" altLang="en-US" sz="2400" dirty="0">
                <a:latin typeface="微软雅黑" panose="020B0503020204020204" pitchFamily="34" charset="-122"/>
                <a:ea typeface="微软雅黑" panose="020B0503020204020204" pitchFamily="34" charset="-122"/>
              </a:rPr>
              <a:t>元、利率为</a:t>
            </a:r>
            <a:r>
              <a:rPr lang="en-US" altLang="zh-CN" sz="2400" dirty="0">
                <a:latin typeface="微软雅黑" panose="020B0503020204020204" pitchFamily="34" charset="-122"/>
                <a:ea typeface="微软雅黑" panose="020B0503020204020204" pitchFamily="34" charset="-122"/>
              </a:rPr>
              <a:t>10%</a:t>
            </a:r>
            <a:r>
              <a:rPr lang="zh-CN" altLang="en-US" sz="2400" dirty="0">
                <a:latin typeface="微软雅黑" panose="020B0503020204020204" pitchFamily="34" charset="-122"/>
                <a:ea typeface="微软雅黑" panose="020B0503020204020204" pitchFamily="34" charset="-122"/>
              </a:rPr>
              <a:t>、到期一次还本付息的</a:t>
            </a: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年期公司债券，持有到</a:t>
            </a:r>
            <a:r>
              <a:rPr lang="en-US" altLang="zh-CN" sz="2400" dirty="0">
                <a:latin typeface="微软雅黑" panose="020B0503020204020204" pitchFamily="34" charset="-122"/>
                <a:ea typeface="微软雅黑" panose="020B0503020204020204" pitchFamily="34" charset="-122"/>
              </a:rPr>
              <a:t>2016</a:t>
            </a:r>
            <a:r>
              <a:rPr lang="zh-CN" altLang="en-US" sz="2400" dirty="0">
                <a:latin typeface="微软雅黑" panose="020B0503020204020204" pitchFamily="34" charset="-122"/>
                <a:ea typeface="微软雅黑" panose="020B0503020204020204" pitchFamily="34" charset="-122"/>
              </a:rPr>
              <a:t>年</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月</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日，计算其投资收益率。</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smtClean="0">
              <a:latin typeface="微软雅黑" panose="020B0503020204020204" pitchFamily="34" charset="-122"/>
              <a:ea typeface="微软雅黑" panose="020B0503020204020204" pitchFamily="34" charset="-122"/>
              <a:sym typeface="+mn-ea"/>
            </a:endParaRPr>
          </a:p>
          <a:p>
            <a:pPr marL="0" indent="0">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到</a:t>
            </a:r>
            <a:r>
              <a:rPr lang="zh-CN" altLang="en-US" sz="2400" dirty="0">
                <a:latin typeface="微软雅黑" panose="020B0503020204020204" pitchFamily="34" charset="-122"/>
                <a:ea typeface="微软雅黑" panose="020B0503020204020204" pitchFamily="34" charset="-122"/>
                <a:sym typeface="+mn-ea"/>
              </a:rPr>
              <a:t>期收益率</a:t>
            </a:r>
            <a:r>
              <a:rPr lang="en-US" altLang="zh-CN" sz="2000" dirty="0" smtClean="0">
                <a:latin typeface="微软雅黑" panose="020B0503020204020204" pitchFamily="34" charset="-122"/>
                <a:ea typeface="微软雅黑" panose="020B0503020204020204" pitchFamily="34" charset="-122"/>
                <a:sym typeface="+mn-ea"/>
              </a:rPr>
              <a:t>=</a:t>
            </a:r>
            <a:endParaRPr lang="en-US" altLang="zh-CN" sz="2000" dirty="0" smtClean="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1 000×(1+10%×3)</a:t>
            </a: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1 100] </a:t>
            </a:r>
            <a:endParaRPr lang="en-US" altLang="zh-CN" sz="2000" dirty="0" smtClean="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a:t>
            </a:r>
            <a:r>
              <a:rPr lang="en-US" altLang="zh-CN" sz="2000" dirty="0">
                <a:latin typeface="微软雅黑" panose="020B0503020204020204" pitchFamily="34" charset="-122"/>
                <a:ea typeface="微软雅黑" panose="020B0503020204020204" pitchFamily="34" charset="-122"/>
                <a:sym typeface="+mn-ea"/>
              </a:rPr>
              <a:t>1 100×1)×100%=18.1%</a:t>
            </a:r>
            <a:endParaRPr lang="en-US" altLang="zh-CN" sz="2000" dirty="0">
              <a:latin typeface="微软雅黑" panose="020B0503020204020204" pitchFamily="34" charset="-122"/>
              <a:ea typeface="微软雅黑" panose="020B0503020204020204" pitchFamily="34" charset="-122"/>
              <a:sym typeface="+mn-ea"/>
            </a:endParaRPr>
          </a:p>
          <a:p>
            <a:pPr marL="0" indent="0">
              <a:lnSpc>
                <a:spcPct val="100000"/>
              </a:lnSpc>
              <a:buNone/>
            </a:pPr>
            <a:endParaRPr lang="en-US" altLang="zh-CN" sz="2000"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6059" y="465321"/>
            <a:ext cx="7924800" cy="4747879"/>
          </a:xfrm>
        </p:spPr>
        <p:txBody>
          <a:bodyPr/>
          <a:lstStyle/>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rPr>
              <a:t>三</a:t>
            </a:r>
            <a:r>
              <a:rPr lang="zh-CN" altLang="en-US" sz="2400" dirty="0">
                <a:latin typeface="微软雅黑" panose="020B0503020204020204" pitchFamily="34" charset="-122"/>
                <a:ea typeface="微软雅黑" panose="020B0503020204020204" pitchFamily="34" charset="-122"/>
              </a:rPr>
              <a:t>、即期利率和远期利</a:t>
            </a:r>
            <a:r>
              <a:rPr lang="zh-CN" altLang="en-US" sz="2400" dirty="0" smtClean="0">
                <a:latin typeface="微软雅黑" panose="020B0503020204020204" pitchFamily="34" charset="-122"/>
                <a:ea typeface="微软雅黑" panose="020B0503020204020204" pitchFamily="34" charset="-122"/>
              </a:rPr>
              <a:t>率</a:t>
            </a:r>
            <a:endParaRPr lang="zh-CN" altLang="en-US"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rPr>
              <a:t>即</a:t>
            </a:r>
            <a:r>
              <a:rPr lang="zh-CN" altLang="en-US" sz="2400" dirty="0">
                <a:latin typeface="微软雅黑" panose="020B0503020204020204" pitchFamily="34" charset="-122"/>
                <a:ea typeface="微软雅黑" panose="020B0503020204020204" pitchFamily="34" charset="-122"/>
              </a:rPr>
              <a:t>期利率是指债券票面所标明的利率或购买债券时所获得的折价收益与债券当前价格的比率。</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远</a:t>
            </a:r>
            <a:r>
              <a:rPr lang="zh-CN" altLang="en-US" sz="2400" dirty="0">
                <a:latin typeface="微软雅黑" panose="020B0503020204020204" pitchFamily="34" charset="-122"/>
                <a:ea typeface="微软雅黑" panose="020B0503020204020204" pitchFamily="34" charset="-122"/>
                <a:sym typeface="+mn-ea"/>
              </a:rPr>
              <a:t>期利率是指隐含在给定的即期利率中从未来的某一时点到另一时点的利率水平。</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四、利率期限结构理</a:t>
            </a:r>
            <a:r>
              <a:rPr lang="zh-CN" altLang="en-US" sz="2000" dirty="0" smtClean="0">
                <a:latin typeface="微软雅黑" panose="020B0503020204020204" pitchFamily="34" charset="-122"/>
                <a:ea typeface="微软雅黑" panose="020B0503020204020204" pitchFamily="34" charset="-122"/>
                <a:sym typeface="+mn-ea"/>
              </a:rPr>
              <a:t>论</a:t>
            </a:r>
            <a:endParaRPr lang="zh-CN" altLang="en-US" sz="20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1</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预期</a:t>
            </a:r>
            <a:r>
              <a:rPr lang="zh-CN" altLang="zh-CN" sz="2400" dirty="0" smtClean="0">
                <a:latin typeface="微软雅黑" panose="020B0503020204020204" pitchFamily="34" charset="-122"/>
                <a:ea typeface="微软雅黑" panose="020B0503020204020204" pitchFamily="34" charset="-122"/>
                <a:sym typeface="+mn-ea"/>
              </a:rPr>
              <a:t>假说</a:t>
            </a:r>
            <a:endParaRPr lang="zh-CN" altLang="zh-CN" sz="24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2.</a:t>
            </a:r>
            <a:r>
              <a:rPr lang="zh-CN" altLang="zh-CN" sz="2400" dirty="0" smtClean="0">
                <a:latin typeface="微软雅黑" panose="020B0503020204020204" pitchFamily="34" charset="-122"/>
                <a:ea typeface="微软雅黑" panose="020B0503020204020204" pitchFamily="34" charset="-122"/>
                <a:sym typeface="+mn-ea"/>
              </a:rPr>
              <a:t>流动性偏好理论</a:t>
            </a:r>
            <a:endParaRPr lang="zh-CN" altLang="zh-CN" sz="24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3</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市场隔断理论</a:t>
            </a:r>
            <a:endParaRPr lang="zh-CN" altLang="zh-CN" sz="2400" dirty="0">
              <a:latin typeface="微软雅黑" panose="020B0503020204020204" pitchFamily="34" charset="-122"/>
              <a:ea typeface="微软雅黑" panose="020B0503020204020204" pitchFamily="34" charset="-122"/>
              <a:sym typeface="+mn-ea"/>
            </a:endParaRPr>
          </a:p>
          <a:p>
            <a:pPr marL="0" indent="0" algn="ctr" fontAlgn="auto">
              <a:lnSpc>
                <a:spcPct val="100000"/>
              </a:lnSpc>
              <a:buNone/>
            </a:pPr>
            <a:endParaRPr lang="zh-CN" altLang="zh-CN" sz="18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16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14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12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10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1000" dirty="0" smtClean="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3236" y="338046"/>
            <a:ext cx="7581605" cy="5388610"/>
          </a:xfrm>
          <a:prstGeom prst="rect">
            <a:avLst/>
          </a:prstGeom>
          <a:noFill/>
        </p:spPr>
        <p:txBody>
          <a:bodyPr wrap="square" rtlCol="0">
            <a:spAutoFit/>
          </a:bodyPr>
          <a:lstStyle/>
          <a:p>
            <a:pPr>
              <a:lnSpc>
                <a:spcPct val="150000"/>
              </a:lnSpc>
            </a:pPr>
            <a:r>
              <a:rPr lang="zh-CN" altLang="zh-CN" sz="2800" dirty="0" smtClean="0">
                <a:latin typeface="微软雅黑" panose="020B0503020204020204" pitchFamily="34" charset="-122"/>
                <a:ea typeface="微软雅黑" panose="020B0503020204020204" pitchFamily="34" charset="-122"/>
              </a:rPr>
              <a:t>一</a:t>
            </a:r>
            <a:r>
              <a:rPr lang="zh-CN" altLang="en-US" sz="2800" dirty="0">
                <a:latin typeface="微软雅黑" panose="020B0503020204020204" pitchFamily="34" charset="-122"/>
                <a:ea typeface="微软雅黑" panose="020B0503020204020204" pitchFamily="34" charset="-122"/>
              </a:rPr>
              <a:t>、利息及其本质</a:t>
            </a:r>
            <a:endParaRPr lang="en-US" altLang="zh-CN" sz="2800" dirty="0">
              <a:latin typeface="微软雅黑" panose="020B0503020204020204" pitchFamily="34" charset="-122"/>
              <a:ea typeface="微软雅黑" panose="020B0503020204020204" pitchFamily="34" charset="-122"/>
            </a:endParaRPr>
          </a:p>
          <a:p>
            <a:pPr>
              <a:lnSpc>
                <a:spcPct val="120000"/>
              </a:lnSpc>
            </a:pPr>
            <a:r>
              <a:rPr lang="zh-CN" altLang="en-US" sz="2800" dirty="0">
                <a:latin typeface="微软雅黑" panose="020B0503020204020204" pitchFamily="34" charset="-122"/>
                <a:ea typeface="微软雅黑" panose="020B0503020204020204" pitchFamily="34" charset="-122"/>
                <a:sym typeface="+mn-ea"/>
              </a:rPr>
              <a:t>（一）</a:t>
            </a:r>
            <a:r>
              <a:rPr lang="zh-CN" altLang="en-US" sz="2800" dirty="0" smtClean="0">
                <a:latin typeface="微软雅黑" panose="020B0503020204020204" pitchFamily="34" charset="-122"/>
                <a:ea typeface="微软雅黑" panose="020B0503020204020204" pitchFamily="34" charset="-122"/>
                <a:sym typeface="+mn-ea"/>
              </a:rPr>
              <a:t>利</a:t>
            </a:r>
            <a:r>
              <a:rPr lang="zh-CN" altLang="en-US" sz="2800" dirty="0">
                <a:latin typeface="微软雅黑" panose="020B0503020204020204" pitchFamily="34" charset="-122"/>
                <a:ea typeface="微软雅黑" panose="020B0503020204020204" pitchFamily="34" charset="-122"/>
                <a:sym typeface="+mn-ea"/>
              </a:rPr>
              <a:t>息的含义：</a:t>
            </a:r>
            <a:endParaRPr lang="en-US" altLang="zh-CN" sz="2800" dirty="0" smtClean="0">
              <a:latin typeface="微软雅黑" panose="020B0503020204020204" pitchFamily="34" charset="-122"/>
              <a:ea typeface="微软雅黑" panose="020B0503020204020204" pitchFamily="34" charset="-122"/>
            </a:endParaRPr>
          </a:p>
          <a:p>
            <a:pPr>
              <a:lnSpc>
                <a:spcPct val="120000"/>
              </a:lnSpc>
            </a:pPr>
            <a:r>
              <a:rPr lang="en-US" altLang="zh-CN" sz="2800" dirty="0" smtClean="0">
                <a:latin typeface="微软雅黑" panose="020B0503020204020204" pitchFamily="34" charset="-122"/>
                <a:ea typeface="微软雅黑" panose="020B0503020204020204" pitchFamily="34" charset="-122"/>
                <a:sym typeface="+mn-ea"/>
              </a:rPr>
              <a:t>◆</a:t>
            </a:r>
            <a:r>
              <a:rPr lang="zh-CN" altLang="en-US" sz="2800" dirty="0">
                <a:latin typeface="微软雅黑" panose="020B0503020204020204" pitchFamily="34" charset="-122"/>
                <a:ea typeface="微软雅黑" panose="020B0503020204020204" pitchFamily="34" charset="-122"/>
                <a:sym typeface="+mn-ea"/>
              </a:rPr>
              <a:t>节欲</a:t>
            </a:r>
            <a:r>
              <a:rPr lang="zh-CN" altLang="en-US" sz="2800" dirty="0" smtClean="0">
                <a:latin typeface="微软雅黑" panose="020B0503020204020204" pitchFamily="34" charset="-122"/>
                <a:ea typeface="微软雅黑" panose="020B0503020204020204" pitchFamily="34" charset="-122"/>
                <a:sym typeface="+mn-ea"/>
              </a:rPr>
              <a:t>论</a:t>
            </a:r>
            <a:endParaRPr lang="en-US" altLang="zh-CN" sz="2800" dirty="0" smtClean="0">
              <a:latin typeface="微软雅黑" panose="020B0503020204020204" pitchFamily="34" charset="-122"/>
              <a:ea typeface="微软雅黑" panose="020B0503020204020204" pitchFamily="34" charset="-122"/>
            </a:endParaRPr>
          </a:p>
          <a:p>
            <a:pPr>
              <a:lnSpc>
                <a:spcPct val="120000"/>
              </a:lnSpc>
            </a:pPr>
            <a:r>
              <a:rPr lang="en-US" altLang="zh-CN" sz="2800" dirty="0" smtClean="0">
                <a:latin typeface="微软雅黑" panose="020B0503020204020204" pitchFamily="34" charset="-122"/>
                <a:ea typeface="微软雅黑" panose="020B0503020204020204" pitchFamily="34" charset="-122"/>
                <a:sym typeface="+mn-ea"/>
              </a:rPr>
              <a:t>◆</a:t>
            </a:r>
            <a:r>
              <a:rPr lang="zh-CN" altLang="en-US" sz="2800" dirty="0">
                <a:latin typeface="微软雅黑" panose="020B0503020204020204" pitchFamily="34" charset="-122"/>
                <a:ea typeface="微软雅黑" panose="020B0503020204020204" pitchFamily="34" charset="-122"/>
                <a:sym typeface="+mn-ea"/>
              </a:rPr>
              <a:t>流动性偏好</a:t>
            </a:r>
            <a:r>
              <a:rPr lang="zh-CN" altLang="en-US" sz="2800" dirty="0" smtClean="0">
                <a:latin typeface="微软雅黑" panose="020B0503020204020204" pitchFamily="34" charset="-122"/>
                <a:ea typeface="微软雅黑" panose="020B0503020204020204" pitchFamily="34" charset="-122"/>
                <a:sym typeface="+mn-ea"/>
              </a:rPr>
              <a:t>论</a:t>
            </a:r>
            <a:endParaRPr lang="en-US" altLang="zh-CN" sz="2800" dirty="0" smtClean="0">
              <a:latin typeface="微软雅黑" panose="020B0503020204020204" pitchFamily="34" charset="-122"/>
              <a:ea typeface="微软雅黑" panose="020B0503020204020204" pitchFamily="34" charset="-122"/>
            </a:endParaRPr>
          </a:p>
          <a:p>
            <a:pPr>
              <a:lnSpc>
                <a:spcPct val="120000"/>
              </a:lnSpc>
            </a:pPr>
            <a:r>
              <a:rPr lang="en-US" altLang="zh-CN" sz="2800" dirty="0" smtClean="0">
                <a:latin typeface="微软雅黑" panose="020B0503020204020204" pitchFamily="34" charset="-122"/>
                <a:ea typeface="微软雅黑" panose="020B0503020204020204" pitchFamily="34" charset="-122"/>
                <a:sym typeface="+mn-ea"/>
              </a:rPr>
              <a:t>◆</a:t>
            </a:r>
            <a:r>
              <a:rPr lang="zh-CN" altLang="en-US" sz="2800" dirty="0">
                <a:latin typeface="微软雅黑" panose="020B0503020204020204" pitchFamily="34" charset="-122"/>
                <a:ea typeface="微软雅黑" panose="020B0503020204020204" pitchFamily="34" charset="-122"/>
                <a:sym typeface="+mn-ea"/>
              </a:rPr>
              <a:t>总结：利息是对放弃货币的机会成本的补偿。（二）利息的来源</a:t>
            </a:r>
            <a:endParaRPr lang="zh-CN" altLang="en-US" sz="2800" dirty="0">
              <a:latin typeface="微软雅黑" panose="020B0503020204020204" pitchFamily="34" charset="-122"/>
              <a:ea typeface="微软雅黑" panose="020B0503020204020204" pitchFamily="34" charset="-122"/>
              <a:sym typeface="+mn-ea"/>
            </a:endParaRPr>
          </a:p>
          <a:p>
            <a:pPr>
              <a:lnSpc>
                <a:spcPct val="120000"/>
              </a:lnSpc>
            </a:pPr>
            <a:r>
              <a:rPr lang="zh-CN" altLang="en-US" sz="2800" dirty="0">
                <a:latin typeface="微软雅黑" panose="020B0503020204020204" pitchFamily="34" charset="-122"/>
                <a:ea typeface="微软雅黑" panose="020B0503020204020204" pitchFamily="34" charset="-122"/>
                <a:sym typeface="+mn-ea"/>
              </a:rPr>
              <a:t>利息来源于剩余产品</a:t>
            </a:r>
            <a:r>
              <a:rPr lang="zh-CN" altLang="en-US" sz="2800" dirty="0" smtClean="0">
                <a:latin typeface="微软雅黑" panose="020B0503020204020204" pitchFamily="34" charset="-122"/>
                <a:ea typeface="微软雅黑" panose="020B0503020204020204" pitchFamily="34" charset="-122"/>
                <a:sym typeface="+mn-ea"/>
              </a:rPr>
              <a:t>或利润</a:t>
            </a:r>
            <a:r>
              <a:rPr lang="zh-CN" altLang="en-US" sz="2800" dirty="0">
                <a:latin typeface="微软雅黑" panose="020B0503020204020204" pitchFamily="34" charset="-122"/>
                <a:ea typeface="微软雅黑" panose="020B0503020204020204" pitchFamily="34" charset="-122"/>
                <a:sym typeface="+mn-ea"/>
              </a:rPr>
              <a:t>的一部分，它是剩余价值的特殊转化形式。</a:t>
            </a:r>
            <a:endParaRPr lang="en-US" altLang="zh-CN" sz="2800" dirty="0">
              <a:latin typeface="微软雅黑" panose="020B0503020204020204" pitchFamily="34" charset="-122"/>
              <a:ea typeface="微软雅黑" panose="020B0503020204020204" pitchFamily="34" charset="-122"/>
            </a:endParaRPr>
          </a:p>
          <a:p>
            <a:pPr>
              <a:lnSpc>
                <a:spcPct val="120000"/>
              </a:lnSpc>
            </a:pPr>
            <a:endParaRPr lang="zh-CN" altLang="en-US" sz="2800" dirty="0">
              <a:latin typeface="微软雅黑" panose="020B0503020204020204" pitchFamily="34" charset="-122"/>
              <a:ea typeface="微软雅黑" panose="020B0503020204020204" pitchFamily="34" charset="-122"/>
              <a:sym typeface="+mn-ea"/>
            </a:endParaRPr>
          </a:p>
          <a:p>
            <a:pPr>
              <a:lnSpc>
                <a:spcPct val="120000"/>
              </a:lnSpc>
            </a:pPr>
            <a:endParaRPr lang="zh-CN" altLang="zh-CN" sz="28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48428" y="710565"/>
            <a:ext cx="7996518" cy="4052047"/>
          </a:xfrm>
        </p:spPr>
        <p:txBody>
          <a:bodyPr>
            <a:normAutofit/>
          </a:bodyPr>
          <a:lstStyle/>
          <a:p>
            <a:pPr marL="0" lvl="2" indent="0" algn="just">
              <a:lnSpc>
                <a:spcPct val="120000"/>
              </a:lnSpc>
              <a:spcBef>
                <a:spcPts val="1000"/>
              </a:spcBef>
              <a:buNone/>
            </a:pPr>
            <a:r>
              <a:rPr lang="zh-CN" altLang="en-US" sz="3200" dirty="0" smtClean="0">
                <a:latin typeface="微软雅黑" panose="020B0503020204020204" pitchFamily="34" charset="-122"/>
                <a:ea typeface="微软雅黑" panose="020B0503020204020204" pitchFamily="34" charset="-122"/>
              </a:rPr>
              <a:t>二</a:t>
            </a:r>
            <a:r>
              <a:rPr lang="zh-CN" altLang="en-US" sz="3200" dirty="0">
                <a:latin typeface="微软雅黑" panose="020B0503020204020204" pitchFamily="34" charset="-122"/>
                <a:ea typeface="微软雅黑" panose="020B0503020204020204" pitchFamily="34" charset="-122"/>
              </a:rPr>
              <a:t>、利息率</a:t>
            </a:r>
            <a:r>
              <a:rPr lang="zh-CN" altLang="en-US" sz="3200" dirty="0" smtClean="0">
                <a:latin typeface="微软雅黑" panose="020B0503020204020204" pitchFamily="34" charset="-122"/>
                <a:ea typeface="微软雅黑" panose="020B0503020204020204" pitchFamily="34" charset="-122"/>
              </a:rPr>
              <a:t>及其计算</a:t>
            </a:r>
            <a:endParaRPr lang="en-US" altLang="zh-CN" sz="3200" dirty="0" smtClean="0">
              <a:latin typeface="微软雅黑" panose="020B0503020204020204" pitchFamily="34" charset="-122"/>
              <a:ea typeface="微软雅黑" panose="020B0503020204020204" pitchFamily="34" charset="-122"/>
            </a:endParaRPr>
          </a:p>
          <a:p>
            <a:pPr marL="0" lvl="2" indent="0" algn="just">
              <a:lnSpc>
                <a:spcPct val="120000"/>
              </a:lnSpc>
              <a:spcBef>
                <a:spcPts val="1000"/>
              </a:spcBef>
              <a:buNone/>
            </a:pPr>
            <a:r>
              <a:rPr lang="zh-CN" altLang="zh-CN" sz="2800" dirty="0">
                <a:latin typeface="微软雅黑" panose="020B0503020204020204" pitchFamily="34" charset="-122"/>
                <a:ea typeface="微软雅黑" panose="020B0503020204020204" pitchFamily="34" charset="-122"/>
              </a:rPr>
              <a:t>利息率，通常简称利率是借贷期满所形成的利息与所贷出的本金的比率。一般情况下，利息率的最高界限为平均利润率，最低界限为零</a:t>
            </a:r>
            <a:r>
              <a:rPr lang="zh-CN" altLang="zh-CN" sz="2800" dirty="0">
                <a:latin typeface="微软雅黑" panose="020B0503020204020204" pitchFamily="34" charset="-122"/>
                <a:ea typeface="微软雅黑" panose="020B0503020204020204" pitchFamily="34" charset="-122"/>
              </a:rPr>
              <a:t>。</a:t>
            </a:r>
            <a:endParaRPr lang="en-US" altLang="zh-CN" sz="2800" dirty="0">
              <a:latin typeface="微软雅黑" panose="020B0503020204020204" pitchFamily="34" charset="-122"/>
              <a:ea typeface="微软雅黑" panose="020B0503020204020204" pitchFamily="34" charset="-122"/>
            </a:endParaRPr>
          </a:p>
          <a:p>
            <a:pPr marL="0" lvl="2" indent="0" algn="just">
              <a:lnSpc>
                <a:spcPct val="120000"/>
              </a:lnSpc>
              <a:spcBef>
                <a:spcPts val="1000"/>
              </a:spcBef>
              <a:buNone/>
            </a:pPr>
            <a:r>
              <a:rPr lang="zh-CN" altLang="en-US" sz="2800" dirty="0">
                <a:latin typeface="微软雅黑" panose="020B0503020204020204" pitchFamily="34" charset="-122"/>
                <a:ea typeface="微软雅黑" panose="020B0503020204020204" pitchFamily="34" charset="-122"/>
              </a:rPr>
              <a:t>利息率的计算公式为</a:t>
            </a:r>
            <a:r>
              <a:rPr lang="zh-CN" altLang="en-US" sz="2800" dirty="0">
                <a:latin typeface="微软雅黑" panose="020B0503020204020204" pitchFamily="34" charset="-122"/>
                <a:ea typeface="微软雅黑" panose="020B0503020204020204" pitchFamily="34" charset="-122"/>
              </a:rPr>
              <a:t>：</a:t>
            </a:r>
            <a:endParaRPr lang="en-US" altLang="zh-CN" sz="2800" dirty="0">
              <a:latin typeface="微软雅黑" panose="020B0503020204020204" pitchFamily="34" charset="-122"/>
              <a:ea typeface="微软雅黑" panose="020B0503020204020204" pitchFamily="34" charset="-122"/>
            </a:endParaRPr>
          </a:p>
          <a:p>
            <a:pPr marL="0" lvl="2" indent="0" algn="just">
              <a:lnSpc>
                <a:spcPct val="120000"/>
              </a:lnSpc>
              <a:spcBef>
                <a:spcPts val="1000"/>
              </a:spcBef>
              <a:buNone/>
            </a:pPr>
            <a:r>
              <a:rPr lang="zh-CN" altLang="en-US" sz="2800" dirty="0">
                <a:latin typeface="微软雅黑" panose="020B0503020204020204" pitchFamily="34" charset="-122"/>
                <a:ea typeface="微软雅黑" panose="020B0503020204020204" pitchFamily="34" charset="-122"/>
              </a:rPr>
              <a:t>利息率</a:t>
            </a:r>
            <a:r>
              <a:rPr lang="en-US" altLang="zh-CN" sz="2800" dirty="0">
                <a:latin typeface="微软雅黑" panose="020B0503020204020204" pitchFamily="34" charset="-122"/>
                <a:ea typeface="微软雅黑" panose="020B0503020204020204" pitchFamily="34" charset="-122"/>
              </a:rPr>
              <a:t>=                </a:t>
            </a:r>
            <a:r>
              <a:rPr lang="en-US" altLang="zh-CN" sz="2800" dirty="0" smtClean="0">
                <a:latin typeface="微软雅黑" panose="020B0503020204020204" pitchFamily="34" charset="-122"/>
                <a:ea typeface="微软雅黑" panose="020B0503020204020204" pitchFamily="34" charset="-122"/>
              </a:rPr>
              <a:t> ×</a:t>
            </a:r>
            <a:r>
              <a:rPr lang="en-US" altLang="zh-CN" sz="2800" dirty="0">
                <a:latin typeface="微软雅黑" panose="020B0503020204020204" pitchFamily="34" charset="-122"/>
                <a:ea typeface="微软雅黑" panose="020B0503020204020204" pitchFamily="34" charset="-122"/>
              </a:rPr>
              <a:t>100%</a:t>
            </a:r>
            <a:endParaRPr lang="en-US" altLang="zh-CN" sz="2800" dirty="0">
              <a:latin typeface="微软雅黑" panose="020B0503020204020204" pitchFamily="34" charset="-122"/>
              <a:ea typeface="微软雅黑" panose="020B0503020204020204" pitchFamily="34" charset="-122"/>
            </a:endParaRPr>
          </a:p>
          <a:p>
            <a:pPr marL="0" lvl="2" indent="0" algn="just">
              <a:lnSpc>
                <a:spcPct val="120000"/>
              </a:lnSpc>
              <a:spcBef>
                <a:spcPts val="1000"/>
              </a:spcBef>
              <a:buNone/>
            </a:pPr>
            <a:endParaRPr lang="zh-CN" altLang="en-US" sz="3200"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1917601" y="3683205"/>
            <a:ext cx="1607820" cy="8128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9880" y="324485"/>
            <a:ext cx="8319770" cy="4495165"/>
          </a:xfrm>
        </p:spPr>
        <p:txBody>
          <a:bodyPr>
            <a:normAutofit/>
          </a:bodyPr>
          <a:lstStyle/>
          <a:p>
            <a:pPr marL="0" indent="0" fontAlgn="auto">
              <a:lnSpc>
                <a:spcPct val="100000"/>
              </a:lnSpc>
              <a:buNone/>
            </a:pPr>
            <a:r>
              <a:rPr lang="zh-CN" altLang="en-US" sz="3200" dirty="0" smtClean="0">
                <a:latin typeface="微软雅黑" panose="020B0503020204020204" pitchFamily="34" charset="-122"/>
                <a:ea typeface="微软雅黑" panose="020B0503020204020204" pitchFamily="34" charset="-122"/>
                <a:sym typeface="+mn-ea"/>
              </a:rPr>
              <a:t>按照</a:t>
            </a:r>
            <a:r>
              <a:rPr lang="zh-CN" altLang="en-US" sz="3200" dirty="0">
                <a:latin typeface="微软雅黑" panose="020B0503020204020204" pitchFamily="34" charset="-122"/>
                <a:ea typeface="微软雅黑" panose="020B0503020204020204" pitchFamily="34" charset="-122"/>
                <a:sym typeface="+mn-ea"/>
              </a:rPr>
              <a:t>计算利息的时间，可将利率分为年利率、月利率和日利率</a:t>
            </a:r>
            <a:r>
              <a:rPr lang="zh-CN" altLang="en-US" sz="3200" dirty="0" smtClean="0">
                <a:latin typeface="微软雅黑" panose="020B0503020204020204" pitchFamily="34" charset="-122"/>
                <a:ea typeface="微软雅黑" panose="020B0503020204020204" pitchFamily="34" charset="-122"/>
                <a:sym typeface="+mn-ea"/>
              </a:rPr>
              <a:t>。</a:t>
            </a:r>
            <a:endParaRPr lang="en-US" altLang="zh-CN" sz="3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3200" dirty="0" smtClean="0">
                <a:latin typeface="微软雅黑" panose="020B0503020204020204" pitchFamily="34" charset="-122"/>
                <a:ea typeface="微软雅黑" panose="020B0503020204020204" pitchFamily="34" charset="-122"/>
                <a:sym typeface="+mn-ea"/>
              </a:rPr>
              <a:t>年</a:t>
            </a:r>
            <a:r>
              <a:rPr lang="zh-CN" altLang="en-US" sz="3200" dirty="0">
                <a:latin typeface="微软雅黑" panose="020B0503020204020204" pitchFamily="34" charset="-122"/>
                <a:ea typeface="微软雅黑" panose="020B0503020204020204" pitchFamily="34" charset="-122"/>
                <a:sym typeface="+mn-ea"/>
              </a:rPr>
              <a:t>利</a:t>
            </a:r>
            <a:r>
              <a:rPr lang="zh-CN" altLang="en-US" sz="3200" dirty="0" smtClean="0">
                <a:latin typeface="微软雅黑" panose="020B0503020204020204" pitchFamily="34" charset="-122"/>
                <a:ea typeface="微软雅黑" panose="020B0503020204020204" pitchFamily="34" charset="-122"/>
                <a:sym typeface="+mn-ea"/>
              </a:rPr>
              <a:t>率一</a:t>
            </a:r>
            <a:r>
              <a:rPr lang="zh-CN" altLang="en-US" sz="3200" dirty="0">
                <a:latin typeface="微软雅黑" panose="020B0503020204020204" pitchFamily="34" charset="-122"/>
                <a:ea typeface="微软雅黑" panose="020B0503020204020204" pitchFamily="34" charset="-122"/>
                <a:sym typeface="+mn-ea"/>
              </a:rPr>
              <a:t>般用本金的百分比来表</a:t>
            </a:r>
            <a:r>
              <a:rPr lang="zh-CN" altLang="en-US" sz="3200" dirty="0" smtClean="0">
                <a:latin typeface="微软雅黑" panose="020B0503020204020204" pitchFamily="34" charset="-122"/>
                <a:ea typeface="微软雅黑" panose="020B0503020204020204" pitchFamily="34" charset="-122"/>
                <a:sym typeface="+mn-ea"/>
              </a:rPr>
              <a:t>示</a:t>
            </a:r>
            <a:endParaRPr lang="en-US" altLang="zh-CN" sz="3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3200" dirty="0" smtClean="0">
                <a:latin typeface="微软雅黑" panose="020B0503020204020204" pitchFamily="34" charset="-122"/>
                <a:ea typeface="微软雅黑" panose="020B0503020204020204" pitchFamily="34" charset="-122"/>
                <a:sym typeface="+mn-ea"/>
              </a:rPr>
              <a:t>月</a:t>
            </a:r>
            <a:r>
              <a:rPr lang="zh-CN" altLang="en-US" sz="3200" dirty="0">
                <a:latin typeface="微软雅黑" panose="020B0503020204020204" pitchFamily="34" charset="-122"/>
                <a:ea typeface="微软雅黑" panose="020B0503020204020204" pitchFamily="34" charset="-122"/>
                <a:sym typeface="+mn-ea"/>
              </a:rPr>
              <a:t>利</a:t>
            </a:r>
            <a:r>
              <a:rPr lang="zh-CN" altLang="en-US" sz="3200" dirty="0" smtClean="0">
                <a:latin typeface="微软雅黑" panose="020B0503020204020204" pitchFamily="34" charset="-122"/>
                <a:ea typeface="微软雅黑" panose="020B0503020204020204" pitchFamily="34" charset="-122"/>
                <a:sym typeface="+mn-ea"/>
              </a:rPr>
              <a:t>率一</a:t>
            </a:r>
            <a:r>
              <a:rPr lang="zh-CN" altLang="en-US" sz="3200" dirty="0">
                <a:latin typeface="微软雅黑" panose="020B0503020204020204" pitchFamily="34" charset="-122"/>
                <a:ea typeface="微软雅黑" panose="020B0503020204020204" pitchFamily="34" charset="-122"/>
                <a:sym typeface="+mn-ea"/>
              </a:rPr>
              <a:t>般用本金的千分比来表</a:t>
            </a:r>
            <a:r>
              <a:rPr lang="zh-CN" altLang="en-US" sz="3200" dirty="0" smtClean="0">
                <a:latin typeface="微软雅黑" panose="020B0503020204020204" pitchFamily="34" charset="-122"/>
                <a:ea typeface="微软雅黑" panose="020B0503020204020204" pitchFamily="34" charset="-122"/>
                <a:sym typeface="+mn-ea"/>
              </a:rPr>
              <a:t>示</a:t>
            </a:r>
            <a:endParaRPr lang="en-US" altLang="zh-CN" sz="3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3200" dirty="0" smtClean="0">
                <a:latin typeface="微软雅黑" panose="020B0503020204020204" pitchFamily="34" charset="-122"/>
                <a:ea typeface="微软雅黑" panose="020B0503020204020204" pitchFamily="34" charset="-122"/>
                <a:sym typeface="+mn-ea"/>
              </a:rPr>
              <a:t>日</a:t>
            </a:r>
            <a:r>
              <a:rPr lang="zh-CN" altLang="en-US" sz="3200" dirty="0">
                <a:latin typeface="微软雅黑" panose="020B0503020204020204" pitchFamily="34" charset="-122"/>
                <a:ea typeface="微软雅黑" panose="020B0503020204020204" pitchFamily="34" charset="-122"/>
                <a:sym typeface="+mn-ea"/>
              </a:rPr>
              <a:t>利</a:t>
            </a:r>
            <a:r>
              <a:rPr lang="zh-CN" altLang="en-US" sz="3200" dirty="0" smtClean="0">
                <a:latin typeface="微软雅黑" panose="020B0503020204020204" pitchFamily="34" charset="-122"/>
                <a:ea typeface="微软雅黑" panose="020B0503020204020204" pitchFamily="34" charset="-122"/>
                <a:sym typeface="+mn-ea"/>
              </a:rPr>
              <a:t>率一</a:t>
            </a:r>
            <a:r>
              <a:rPr lang="zh-CN" altLang="en-US" sz="3200" dirty="0">
                <a:latin typeface="微软雅黑" panose="020B0503020204020204" pitchFamily="34" charset="-122"/>
                <a:ea typeface="微软雅黑" panose="020B0503020204020204" pitchFamily="34" charset="-122"/>
                <a:sym typeface="+mn-ea"/>
              </a:rPr>
              <a:t>般用本金的万分比来</a:t>
            </a:r>
            <a:r>
              <a:rPr lang="zh-CN" altLang="en-US" sz="3200" dirty="0" smtClean="0">
                <a:latin typeface="微软雅黑" panose="020B0503020204020204" pitchFamily="34" charset="-122"/>
                <a:ea typeface="微软雅黑" panose="020B0503020204020204" pitchFamily="34" charset="-122"/>
                <a:sym typeface="+mn-ea"/>
              </a:rPr>
              <a:t>表示</a:t>
            </a:r>
            <a:endParaRPr lang="en-US" altLang="zh-CN" sz="3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3200" dirty="0">
                <a:latin typeface="微软雅黑" panose="020B0503020204020204" pitchFamily="34" charset="-122"/>
                <a:ea typeface="微软雅黑" panose="020B0503020204020204" pitchFamily="34" charset="-122"/>
                <a:sym typeface="+mn-ea"/>
              </a:rPr>
              <a:t>年利率</a:t>
            </a:r>
            <a:r>
              <a:rPr lang="en-US" altLang="zh-CN" sz="3200" dirty="0">
                <a:latin typeface="微软雅黑" panose="020B0503020204020204" pitchFamily="34" charset="-122"/>
                <a:ea typeface="微软雅黑" panose="020B0503020204020204" pitchFamily="34" charset="-122"/>
                <a:sym typeface="+mn-ea"/>
              </a:rPr>
              <a:t>=</a:t>
            </a:r>
            <a:r>
              <a:rPr lang="zh-CN" altLang="en-US" sz="3200" dirty="0">
                <a:latin typeface="微软雅黑" panose="020B0503020204020204" pitchFamily="34" charset="-122"/>
                <a:ea typeface="微软雅黑" panose="020B0503020204020204" pitchFamily="34" charset="-122"/>
                <a:sym typeface="+mn-ea"/>
              </a:rPr>
              <a:t>月利率</a:t>
            </a:r>
            <a:r>
              <a:rPr lang="en-US" altLang="zh-CN" sz="3200" dirty="0">
                <a:latin typeface="微软雅黑" panose="020B0503020204020204" pitchFamily="34" charset="-122"/>
                <a:ea typeface="微软雅黑" panose="020B0503020204020204" pitchFamily="34" charset="-122"/>
                <a:sym typeface="+mn-ea"/>
              </a:rPr>
              <a:t>×12=</a:t>
            </a:r>
            <a:r>
              <a:rPr lang="zh-CN" altLang="en-US" sz="3200" dirty="0">
                <a:latin typeface="微软雅黑" panose="020B0503020204020204" pitchFamily="34" charset="-122"/>
                <a:ea typeface="微软雅黑" panose="020B0503020204020204" pitchFamily="34" charset="-122"/>
                <a:sym typeface="+mn-ea"/>
              </a:rPr>
              <a:t>日利率</a:t>
            </a:r>
            <a:r>
              <a:rPr lang="en-US" altLang="zh-CN" sz="3200" dirty="0">
                <a:latin typeface="微软雅黑" panose="020B0503020204020204" pitchFamily="34" charset="-122"/>
                <a:ea typeface="微软雅黑" panose="020B0503020204020204" pitchFamily="34" charset="-122"/>
                <a:sym typeface="+mn-ea"/>
              </a:rPr>
              <a:t>×360</a:t>
            </a:r>
            <a:endParaRPr lang="zh-CN" altLang="zh-CN" sz="3200" dirty="0">
              <a:latin typeface="微软雅黑" panose="020B0503020204020204" pitchFamily="34" charset="-122"/>
              <a:ea typeface="微软雅黑" panose="020B0503020204020204" pitchFamily="34" charset="-122"/>
            </a:endParaRPr>
          </a:p>
          <a:p>
            <a:pPr marL="0" indent="0">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
        <p:nvSpPr>
          <p:cNvPr id="6" name="Rectangle 5"/>
          <p:cNvSpPr>
            <a:spLocks noChangeArrowheads="1"/>
          </p:cNvSpPr>
          <p:nvPr/>
        </p:nvSpPr>
        <p:spPr bwMode="auto">
          <a:xfrm>
            <a:off x="0" y="-260985"/>
            <a:ext cx="309880" cy="521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sz="28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41779" y="597098"/>
            <a:ext cx="8300197" cy="4367108"/>
          </a:xfrm>
        </p:spPr>
        <p:txBody>
          <a:bodyPr>
            <a:normAutofit/>
          </a:bodyPr>
          <a:lstStyle/>
          <a:p>
            <a:pPr marL="0" indent="0">
              <a:lnSpc>
                <a:spcPct val="100000"/>
              </a:lnSpc>
              <a:buNone/>
            </a:pPr>
            <a:r>
              <a:rPr lang="en-US" altLang="zh-CN" sz="2200" dirty="0" smtClean="0">
                <a:latin typeface="微软雅黑" panose="020B0503020204020204" pitchFamily="34" charset="-122"/>
                <a:ea typeface="微软雅黑" panose="020B0503020204020204" pitchFamily="34" charset="-122"/>
              </a:rPr>
              <a:t>1</a:t>
            </a:r>
            <a:r>
              <a:rPr lang="zh-CN" altLang="en-US" sz="2200" dirty="0" smtClean="0">
                <a:latin typeface="微软雅黑" panose="020B0503020204020204" pitchFamily="34" charset="-122"/>
                <a:ea typeface="微软雅黑" panose="020B0503020204020204" pitchFamily="34" charset="-122"/>
              </a:rPr>
              <a:t>、单</a:t>
            </a:r>
            <a:r>
              <a:rPr lang="zh-CN" altLang="en-US" sz="2200" dirty="0">
                <a:latin typeface="微软雅黑" panose="020B0503020204020204" pitchFamily="34" charset="-122"/>
                <a:ea typeface="微软雅黑" panose="020B0503020204020204" pitchFamily="34" charset="-122"/>
              </a:rPr>
              <a:t>利</a:t>
            </a:r>
            <a:r>
              <a:rPr lang="zh-CN" altLang="en-US" sz="2200" dirty="0" smtClean="0">
                <a:latin typeface="微软雅黑" panose="020B0503020204020204" pitchFamily="34" charset="-122"/>
                <a:ea typeface="微软雅黑" panose="020B0503020204020204" pitchFamily="34" charset="-122"/>
              </a:rPr>
              <a:t>法</a:t>
            </a:r>
            <a:endParaRPr lang="en-US" altLang="zh-CN" sz="2200"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en-US" sz="2200" dirty="0">
                <a:latin typeface="微软雅黑" panose="020B0503020204020204" pitchFamily="34" charset="-122"/>
                <a:ea typeface="微软雅黑" panose="020B0503020204020204" pitchFamily="34" charset="-122"/>
              </a:rPr>
              <a:t>按单利法计算利息时，不论借贷期限长短，仅按本金计算利息，上期本金新生利息不作为计算下期利息的依据。</a:t>
            </a:r>
            <a:endParaRPr lang="zh-CN" altLang="en-US" sz="22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200" dirty="0">
                <a:latin typeface="微软雅黑" panose="020B0503020204020204" pitchFamily="34" charset="-122"/>
                <a:ea typeface="微软雅黑" panose="020B0503020204020204" pitchFamily="34" charset="-122"/>
              </a:rPr>
              <a:t>单利法的计算公式为：</a:t>
            </a:r>
            <a:endParaRPr lang="zh-CN" altLang="en-US" sz="22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200" dirty="0" smtClean="0">
                <a:latin typeface="微软雅黑" panose="020B0503020204020204" pitchFamily="34" charset="-122"/>
                <a:ea typeface="微软雅黑" panose="020B0503020204020204" pitchFamily="34" charset="-122"/>
                <a:sym typeface="+mn-ea"/>
              </a:rPr>
              <a:t>其</a:t>
            </a:r>
            <a:r>
              <a:rPr lang="zh-CN" altLang="en-US" sz="2200" dirty="0">
                <a:latin typeface="微软雅黑" panose="020B0503020204020204" pitchFamily="34" charset="-122"/>
                <a:ea typeface="微软雅黑" panose="020B0503020204020204" pitchFamily="34" charset="-122"/>
                <a:sym typeface="+mn-ea"/>
              </a:rPr>
              <a:t>中</a:t>
            </a:r>
            <a:r>
              <a:rPr lang="zh-CN" altLang="en-US" sz="2200" dirty="0" smtClean="0">
                <a:latin typeface="微软雅黑" panose="020B0503020204020204" pitchFamily="34" charset="-122"/>
                <a:ea typeface="微软雅黑" panose="020B0503020204020204" pitchFamily="34" charset="-122"/>
                <a:sym typeface="+mn-ea"/>
              </a:rPr>
              <a:t>：</a:t>
            </a:r>
            <a:endParaRPr lang="en-US" altLang="zh-CN" sz="2200" dirty="0" smtClean="0">
              <a:latin typeface="微软雅黑" panose="020B0503020204020204" pitchFamily="34" charset="-122"/>
              <a:ea typeface="微软雅黑" panose="020B0503020204020204" pitchFamily="34" charset="-122"/>
            </a:endParaRPr>
          </a:p>
          <a:p>
            <a:pPr marL="0" indent="0">
              <a:lnSpc>
                <a:spcPct val="100000"/>
              </a:lnSpc>
              <a:buNone/>
            </a:pPr>
            <a:r>
              <a:rPr lang="en-US" altLang="zh-CN" sz="2200" dirty="0" smtClean="0">
                <a:latin typeface="微软雅黑" panose="020B0503020204020204" pitchFamily="34" charset="-122"/>
                <a:ea typeface="微软雅黑" panose="020B0503020204020204" pitchFamily="34" charset="-122"/>
                <a:sym typeface="+mn-ea"/>
              </a:rPr>
              <a:t>       I</a:t>
            </a:r>
            <a:r>
              <a:rPr lang="zh-CN" altLang="en-US" sz="2200" dirty="0" smtClean="0">
                <a:latin typeface="微软雅黑" panose="020B0503020204020204" pitchFamily="34" charset="-122"/>
                <a:ea typeface="微软雅黑" panose="020B0503020204020204" pitchFamily="34" charset="-122"/>
                <a:sym typeface="+mn-ea"/>
              </a:rPr>
              <a:t>为利息额  </a:t>
            </a:r>
            <a:r>
              <a:rPr lang="en-US" altLang="zh-CN" sz="2200" dirty="0" smtClean="0">
                <a:latin typeface="微软雅黑" panose="020B0503020204020204" pitchFamily="34" charset="-122"/>
                <a:ea typeface="微软雅黑" panose="020B0503020204020204" pitchFamily="34" charset="-122"/>
                <a:sym typeface="+mn-ea"/>
              </a:rPr>
              <a:t>P</a:t>
            </a:r>
            <a:r>
              <a:rPr lang="zh-CN" altLang="en-US" sz="2200" dirty="0" smtClean="0">
                <a:latin typeface="微软雅黑" panose="020B0503020204020204" pitchFamily="34" charset="-122"/>
                <a:ea typeface="微软雅黑" panose="020B0503020204020204" pitchFamily="34" charset="-122"/>
                <a:sym typeface="+mn-ea"/>
              </a:rPr>
              <a:t>为本金  </a:t>
            </a:r>
            <a:r>
              <a:rPr lang="en-US" altLang="zh-CN" sz="2200" dirty="0" smtClean="0">
                <a:latin typeface="微软雅黑" panose="020B0503020204020204" pitchFamily="34" charset="-122"/>
                <a:ea typeface="微软雅黑" panose="020B0503020204020204" pitchFamily="34" charset="-122"/>
                <a:sym typeface="+mn-ea"/>
              </a:rPr>
              <a:t>r</a:t>
            </a:r>
            <a:r>
              <a:rPr lang="zh-CN" altLang="en-US" sz="2200" dirty="0" smtClean="0">
                <a:latin typeface="微软雅黑" panose="020B0503020204020204" pitchFamily="34" charset="-122"/>
                <a:ea typeface="微软雅黑" panose="020B0503020204020204" pitchFamily="34" charset="-122"/>
                <a:sym typeface="+mn-ea"/>
              </a:rPr>
              <a:t>为利息率 </a:t>
            </a:r>
            <a:endParaRPr lang="zh-CN" altLang="en-US" sz="2200" dirty="0" smtClean="0">
              <a:latin typeface="微软雅黑" panose="020B0503020204020204" pitchFamily="34" charset="-122"/>
              <a:ea typeface="微软雅黑" panose="020B0503020204020204" pitchFamily="34" charset="-122"/>
            </a:endParaRPr>
          </a:p>
          <a:p>
            <a:pPr marL="0" indent="0">
              <a:lnSpc>
                <a:spcPct val="100000"/>
              </a:lnSpc>
              <a:buNone/>
            </a:pPr>
            <a:r>
              <a:rPr lang="en-US" altLang="zh-CN" sz="2200" dirty="0" smtClean="0">
                <a:latin typeface="微软雅黑" panose="020B0503020204020204" pitchFamily="34" charset="-122"/>
                <a:ea typeface="微软雅黑" panose="020B0503020204020204" pitchFamily="34" charset="-122"/>
                <a:sym typeface="+mn-ea"/>
              </a:rPr>
              <a:t>       n</a:t>
            </a:r>
            <a:r>
              <a:rPr lang="zh-CN" altLang="en-US" sz="2200" dirty="0" smtClean="0">
                <a:latin typeface="微软雅黑" panose="020B0503020204020204" pitchFamily="34" charset="-122"/>
                <a:ea typeface="微软雅黑" panose="020B0503020204020204" pitchFamily="34" charset="-122"/>
                <a:sym typeface="+mn-ea"/>
              </a:rPr>
              <a:t>为借贷期限  </a:t>
            </a:r>
            <a:r>
              <a:rPr lang="en-US" altLang="zh-CN" sz="2200" dirty="0" smtClean="0">
                <a:latin typeface="微软雅黑" panose="020B0503020204020204" pitchFamily="34" charset="-122"/>
                <a:ea typeface="微软雅黑" panose="020B0503020204020204" pitchFamily="34" charset="-122"/>
                <a:sym typeface="+mn-ea"/>
              </a:rPr>
              <a:t>S</a:t>
            </a:r>
            <a:r>
              <a:rPr lang="zh-CN" altLang="en-US" sz="2200" dirty="0" smtClean="0">
                <a:latin typeface="微软雅黑" panose="020B0503020204020204" pitchFamily="34" charset="-122"/>
                <a:ea typeface="微软雅黑" panose="020B0503020204020204" pitchFamily="34" charset="-122"/>
                <a:sym typeface="+mn-ea"/>
              </a:rPr>
              <a:t>为本金与利息之和</a:t>
            </a:r>
            <a:endParaRPr lang="en-US" altLang="zh-CN" sz="2200" dirty="0" smtClean="0">
              <a:latin typeface="微软雅黑" panose="020B0503020204020204" pitchFamily="34" charset="-122"/>
              <a:ea typeface="微软雅黑" panose="020B0503020204020204" pitchFamily="34" charset="-122"/>
            </a:endParaRPr>
          </a:p>
          <a:p>
            <a:pPr marL="0" indent="0">
              <a:lnSpc>
                <a:spcPct val="100000"/>
              </a:lnSpc>
              <a:buNone/>
            </a:pPr>
            <a:endParaRPr lang="en-US" altLang="zh-CN" sz="2200" dirty="0" smtClean="0">
              <a:latin typeface="微软雅黑" panose="020B0503020204020204" pitchFamily="34" charset="-122"/>
              <a:ea typeface="微软雅黑" panose="020B0503020204020204" pitchFamily="34" charset="-122"/>
            </a:endParaRPr>
          </a:p>
          <a:p>
            <a:pPr marL="0" indent="0">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dirty="0">
              <a:latin typeface="微软雅黑" panose="020B0503020204020204" pitchFamily="34" charset="-122"/>
              <a:ea typeface="微软雅黑" panose="020B0503020204020204" pitchFamily="34" charset="-122"/>
            </a:endParaRPr>
          </a:p>
        </p:txBody>
      </p:sp>
      <p:graphicFrame>
        <p:nvGraphicFramePr>
          <p:cNvPr id="27" name="对象 26"/>
          <p:cNvGraphicFramePr>
            <a:graphicFrameLocks noChangeAspect="1"/>
          </p:cNvGraphicFramePr>
          <p:nvPr/>
        </p:nvGraphicFramePr>
        <p:xfrm>
          <a:off x="3358515" y="1792605"/>
          <a:ext cx="1835150" cy="490855"/>
        </p:xfrm>
        <a:graphic>
          <a:graphicData uri="http://schemas.openxmlformats.org/presentationml/2006/ole">
            <mc:AlternateContent xmlns:mc="http://schemas.openxmlformats.org/markup-compatibility/2006">
              <mc:Choice xmlns:v="urn:schemas-microsoft-com:vml" Requires="v">
                <p:oleObj spid="_x0000_s2100" name="" r:id="rId2" imgW="673100" imgH="177165" progId="Equation.3">
                  <p:embed/>
                </p:oleObj>
              </mc:Choice>
              <mc:Fallback>
                <p:oleObj name="" r:id="rId2" imgW="673100" imgH="177165" progId="Equation.3">
                  <p:embed/>
                  <p:pic>
                    <p:nvPicPr>
                      <p:cNvPr id="0" name="对象 22"/>
                      <p:cNvPicPr>
                        <a:picLocks noChangeAspect="1" noChangeArrowheads="1"/>
                      </p:cNvPicPr>
                      <p:nvPr/>
                    </p:nvPicPr>
                    <p:blipFill>
                      <a:blip r:embed="rId3"/>
                      <a:srcRect/>
                      <a:stretch>
                        <a:fillRect/>
                      </a:stretch>
                    </p:blipFill>
                    <p:spPr bwMode="auto">
                      <a:xfrm>
                        <a:off x="3358515" y="1792605"/>
                        <a:ext cx="1835150" cy="490855"/>
                      </a:xfrm>
                      <a:prstGeom prst="rect">
                        <a:avLst/>
                      </a:prstGeom>
                      <a:noFill/>
                    </p:spPr>
                  </p:pic>
                </p:oleObj>
              </mc:Fallback>
            </mc:AlternateContent>
          </a:graphicData>
        </a:graphic>
      </p:graphicFrame>
      <p:graphicFrame>
        <p:nvGraphicFramePr>
          <p:cNvPr id="24" name="对象 23"/>
          <p:cNvGraphicFramePr>
            <a:graphicFrameLocks noChangeAspect="1"/>
          </p:cNvGraphicFramePr>
          <p:nvPr/>
        </p:nvGraphicFramePr>
        <p:xfrm>
          <a:off x="3358515" y="2283460"/>
          <a:ext cx="2492375" cy="551180"/>
        </p:xfrm>
        <a:graphic>
          <a:graphicData uri="http://schemas.openxmlformats.org/presentationml/2006/ole">
            <mc:AlternateContent xmlns:mc="http://schemas.openxmlformats.org/markup-compatibility/2006">
              <mc:Choice xmlns:v="urn:schemas-microsoft-com:vml" Requires="v">
                <p:oleObj spid="_x0000_s2101" name="" r:id="rId4" imgW="903605" imgH="203835" progId="Equation.3">
                  <p:embed/>
                </p:oleObj>
              </mc:Choice>
              <mc:Fallback>
                <p:oleObj name="" r:id="rId4" imgW="903605" imgH="203835" progId="Equation.3">
                  <p:embed/>
                  <p:pic>
                    <p:nvPicPr>
                      <p:cNvPr id="0" name="对象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8515" y="2283460"/>
                        <a:ext cx="2492375" cy="551180"/>
                      </a:xfrm>
                      <a:prstGeom prst="rect">
                        <a:avLst/>
                      </a:prstGeom>
                      <a:noFill/>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77637" y="699247"/>
            <a:ext cx="8300197" cy="4177554"/>
          </a:xfrm>
        </p:spPr>
        <p:txBody>
          <a:bodyPr>
            <a:normAutofit/>
          </a:bodyPr>
          <a:lstStyle/>
          <a:p>
            <a:pPr marL="0" indent="0">
              <a:lnSpc>
                <a:spcPct val="100000"/>
              </a:lnSpc>
              <a:buNone/>
            </a:pP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、复利法：</a:t>
            </a:r>
            <a:endParaRPr lang="en-US" altLang="zh-CN"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en-US" dirty="0" smtClean="0">
                <a:latin typeface="微软雅黑" panose="020B0503020204020204" pitchFamily="34" charset="-122"/>
                <a:ea typeface="微软雅黑" panose="020B0503020204020204" pitchFamily="34" charset="-122"/>
              </a:rPr>
              <a:t>按复利法计算利息时，可将上一期本金所生利息计入本金，一并计算下一期利息，即如果本金与利息都不体现的话，则每期都是按上期本利和来计算。</a:t>
            </a:r>
            <a:endParaRPr lang="zh-CN" altLang="en-US" dirty="0" smtClean="0">
              <a:latin typeface="微软雅黑" panose="020B0503020204020204" pitchFamily="34" charset="-122"/>
              <a:ea typeface="微软雅黑" panose="020B0503020204020204" pitchFamily="34" charset="-122"/>
            </a:endParaRPr>
          </a:p>
          <a:p>
            <a:pPr marL="0" indent="0">
              <a:lnSpc>
                <a:spcPct val="100000"/>
              </a:lnSpc>
              <a:buNone/>
            </a:pPr>
            <a:r>
              <a:rPr lang="zh-CN" altLang="en-US" dirty="0">
                <a:latin typeface="微软雅黑" panose="020B0503020204020204" pitchFamily="34" charset="-122"/>
                <a:ea typeface="微软雅黑" panose="020B0503020204020204" pitchFamily="34" charset="-122"/>
              </a:rPr>
              <a:t>公式：</a:t>
            </a:r>
            <a:endParaRPr lang="zh-CN" altLang="en-US" dirty="0">
              <a:latin typeface="微软雅黑" panose="020B0503020204020204" pitchFamily="34" charset="-122"/>
              <a:ea typeface="微软雅黑" panose="020B0503020204020204" pitchFamily="34" charset="-122"/>
            </a:endParaRPr>
          </a:p>
        </p:txBody>
      </p:sp>
      <p:pic>
        <p:nvPicPr>
          <p:cNvPr id="19" name="图片 18"/>
          <p:cNvPicPr>
            <a:picLocks noChangeAspect="1"/>
          </p:cNvPicPr>
          <p:nvPr/>
        </p:nvPicPr>
        <p:blipFill>
          <a:blip r:embed="rId1"/>
          <a:stretch>
            <a:fillRect/>
          </a:stretch>
        </p:blipFill>
        <p:spPr>
          <a:xfrm>
            <a:off x="885825" y="2493645"/>
            <a:ext cx="11847195" cy="152717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6385" y="287020"/>
            <a:ext cx="8571230" cy="4745990"/>
          </a:xfrm>
        </p:spPr>
        <p:txBody>
          <a:bodyPr>
            <a:normAutofit fontScale="87500" lnSpcReduction="20000"/>
          </a:bodyPr>
          <a:lstStyle/>
          <a:p>
            <a:pPr marL="0" indent="0" fontAlgn="auto">
              <a:lnSpc>
                <a:spcPct val="100000"/>
              </a:lnSpc>
              <a:buNone/>
            </a:pPr>
            <a:r>
              <a:rPr lang="zh-CN" altLang="en-US" dirty="0">
                <a:latin typeface="微软雅黑" panose="020B0503020204020204" pitchFamily="34" charset="-122"/>
                <a:ea typeface="微软雅黑" panose="020B0503020204020204" pitchFamily="34" charset="-122"/>
              </a:rPr>
              <a:t>三、利率的种类</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a:latin typeface="微软雅黑" panose="020B0503020204020204" pitchFamily="34" charset="-122"/>
                <a:ea typeface="微软雅黑" panose="020B0503020204020204" pitchFamily="34" charset="-122"/>
              </a:rPr>
              <a:t>（一）市场利</a:t>
            </a:r>
            <a:r>
              <a:rPr lang="zh-CN" altLang="en-US" dirty="0" smtClean="0">
                <a:latin typeface="微软雅黑" panose="020B0503020204020204" pitchFamily="34" charset="-122"/>
                <a:ea typeface="微软雅黑" panose="020B0503020204020204" pitchFamily="34" charset="-122"/>
              </a:rPr>
              <a:t>率、官</a:t>
            </a:r>
            <a:r>
              <a:rPr lang="zh-CN" altLang="en-US" dirty="0">
                <a:latin typeface="微软雅黑" panose="020B0503020204020204" pitchFamily="34" charset="-122"/>
                <a:ea typeface="微软雅黑" panose="020B0503020204020204" pitchFamily="34" charset="-122"/>
              </a:rPr>
              <a:t>方利率与公</a:t>
            </a:r>
            <a:r>
              <a:rPr lang="zh-CN" altLang="en-US" dirty="0" smtClean="0">
                <a:latin typeface="微软雅黑" panose="020B0503020204020204" pitchFamily="34" charset="-122"/>
                <a:ea typeface="微软雅黑" panose="020B0503020204020204" pitchFamily="34" charset="-122"/>
              </a:rPr>
              <a:t>定利率</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市</a:t>
            </a:r>
            <a:r>
              <a:rPr lang="zh-CN" altLang="en-US" dirty="0">
                <a:latin typeface="微软雅黑" panose="020B0503020204020204" pitchFamily="34" charset="-122"/>
                <a:ea typeface="微软雅黑" panose="020B0503020204020204" pitchFamily="34" charset="-122"/>
                <a:sym typeface="+mn-ea"/>
              </a:rPr>
              <a:t>场利率是指由资金供求关系和风险收益等因素决定的利率</a:t>
            </a:r>
            <a:r>
              <a:rPr lang="zh-CN" altLang="en-US" dirty="0" smtClean="0">
                <a:latin typeface="微软雅黑" panose="020B0503020204020204" pitchFamily="34" charset="-122"/>
                <a:ea typeface="微软雅黑" panose="020B0503020204020204" pitchFamily="34" charset="-122"/>
                <a:sym typeface="+mn-ea"/>
              </a:rPr>
              <a:t>。</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官</a:t>
            </a:r>
            <a:r>
              <a:rPr lang="zh-CN" altLang="en-US" dirty="0">
                <a:latin typeface="微软雅黑" panose="020B0503020204020204" pitchFamily="34" charset="-122"/>
                <a:ea typeface="微软雅黑" panose="020B0503020204020204" pitchFamily="34" charset="-122"/>
                <a:sym typeface="+mn-ea"/>
              </a:rPr>
              <a:t>方利率是指由货币管理当局确定的利率。</a:t>
            </a:r>
            <a:endParaRPr lang="zh-CN" altLang="en-US"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公</a:t>
            </a:r>
            <a:r>
              <a:rPr lang="zh-CN" altLang="en-US" dirty="0">
                <a:latin typeface="微软雅黑" panose="020B0503020204020204" pitchFamily="34" charset="-122"/>
                <a:ea typeface="微软雅黑" panose="020B0503020204020204" pitchFamily="34" charset="-122"/>
                <a:sym typeface="+mn-ea"/>
              </a:rPr>
              <a:t>定利率是指由金融机构或行业公会、协会（如银行公会等）按协商的办法所确定的利率。</a:t>
            </a:r>
            <a:endParaRPr lang="zh-CN" altLang="en-US"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sym typeface="+mn-ea"/>
              </a:rPr>
              <a:t>（</a:t>
            </a:r>
            <a:r>
              <a:rPr lang="zh-CN" altLang="en-US" dirty="0">
                <a:latin typeface="微软雅黑" panose="020B0503020204020204" pitchFamily="34" charset="-122"/>
                <a:ea typeface="微软雅黑" panose="020B0503020204020204" pitchFamily="34" charset="-122"/>
                <a:sym typeface="+mn-ea"/>
              </a:rPr>
              <a:t>二）固定利率与浮动利率</a:t>
            </a:r>
            <a:endParaRPr lang="zh-CN" altLang="en-US"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固</a:t>
            </a:r>
            <a:r>
              <a:rPr lang="zh-CN" altLang="en-US" dirty="0">
                <a:latin typeface="微软雅黑" panose="020B0503020204020204" pitchFamily="34" charset="-122"/>
                <a:ea typeface="微软雅黑" panose="020B0503020204020204" pitchFamily="34" charset="-122"/>
                <a:sym typeface="+mn-ea"/>
              </a:rPr>
              <a:t>定利率是指在整个借贷期限内，利率水平保持不变的利率。</a:t>
            </a:r>
            <a:endParaRPr lang="zh-CN" altLang="en-US"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浮</a:t>
            </a:r>
            <a:r>
              <a:rPr lang="zh-CN" altLang="en-US" dirty="0">
                <a:latin typeface="微软雅黑" panose="020B0503020204020204" pitchFamily="34" charset="-122"/>
                <a:ea typeface="微软雅黑" panose="020B0503020204020204" pitchFamily="34" charset="-122"/>
                <a:sym typeface="+mn-ea"/>
              </a:rPr>
              <a:t>动利率是指在借贷关系存续期内，利率水平可随市场变化而定期变动的利率。</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78155" y="384810"/>
            <a:ext cx="7813675" cy="4374515"/>
          </a:xfrm>
        </p:spPr>
        <p:txBody>
          <a:bodyPr>
            <a:normAutofit fontScale="97500"/>
          </a:bodyPr>
          <a:lstStyle/>
          <a:p>
            <a:pPr marL="0" indent="0" algn="l" fontAlgn="auto">
              <a:lnSpc>
                <a:spcPct val="100000"/>
              </a:lnSpc>
              <a:buNone/>
            </a:pPr>
            <a:r>
              <a:rPr lang="zh-CN" altLang="en-US" sz="2400" dirty="0" smtClean="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三）名义利率与实际利率</a:t>
            </a:r>
            <a:endParaRPr lang="zh-CN" altLang="en-US" sz="2400" dirty="0">
              <a:latin typeface="微软雅黑" panose="020B0503020204020204" pitchFamily="34" charset="-122"/>
              <a:ea typeface="微软雅黑" panose="020B0503020204020204" pitchFamily="34" charset="-122"/>
            </a:endParaRPr>
          </a:p>
          <a:p>
            <a:pPr marL="0" indent="0" algn="l"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名</a:t>
            </a:r>
            <a:r>
              <a:rPr lang="zh-CN" altLang="en-US" sz="2400" dirty="0">
                <a:latin typeface="微软雅黑" panose="020B0503020204020204" pitchFamily="34" charset="-122"/>
                <a:ea typeface="微软雅黑" panose="020B0503020204020204" pitchFamily="34" charset="-122"/>
                <a:sym typeface="+mn-ea"/>
              </a:rPr>
              <a:t>义利率是指没有剔除通货膨胀因素的利</a:t>
            </a:r>
            <a:r>
              <a:rPr lang="zh-CN" altLang="en-US" sz="2400" dirty="0" smtClean="0">
                <a:latin typeface="微软雅黑" panose="020B0503020204020204" pitchFamily="34" charset="-122"/>
                <a:ea typeface="微软雅黑" panose="020B0503020204020204" pitchFamily="34" charset="-122"/>
                <a:sym typeface="+mn-ea"/>
              </a:rPr>
              <a:t>率。</a:t>
            </a:r>
            <a:endParaRPr lang="en-US" altLang="zh-CN" sz="2400" dirty="0" smtClean="0">
              <a:latin typeface="微软雅黑" panose="020B0503020204020204" pitchFamily="34" charset="-122"/>
              <a:ea typeface="微软雅黑" panose="020B0503020204020204" pitchFamily="34" charset="-122"/>
            </a:endParaRPr>
          </a:p>
          <a:p>
            <a:pPr marL="0" indent="0" algn="l"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实</a:t>
            </a:r>
            <a:r>
              <a:rPr lang="zh-CN" altLang="en-US" sz="2400" dirty="0">
                <a:latin typeface="微软雅黑" panose="020B0503020204020204" pitchFamily="34" charset="-122"/>
                <a:ea typeface="微软雅黑" panose="020B0503020204020204" pitchFamily="34" charset="-122"/>
                <a:sym typeface="+mn-ea"/>
              </a:rPr>
              <a:t>际利率则是指剔除通货膨胀因素的利率。</a:t>
            </a:r>
            <a:endParaRPr lang="zh-CN" altLang="en-US" sz="2400" dirty="0">
              <a:latin typeface="微软雅黑" panose="020B0503020204020204" pitchFamily="34" charset="-122"/>
              <a:ea typeface="微软雅黑" panose="020B0503020204020204" pitchFamily="34" charset="-122"/>
              <a:sym typeface="+mn-ea"/>
            </a:endParaRPr>
          </a:p>
          <a:p>
            <a:pPr marL="0" indent="0" algn="l"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前</a:t>
            </a:r>
            <a:r>
              <a:rPr lang="zh-CN" altLang="en-US" sz="2400" dirty="0">
                <a:latin typeface="微软雅黑" panose="020B0503020204020204" pitchFamily="34" charset="-122"/>
                <a:ea typeface="微软雅黑" panose="020B0503020204020204" pitchFamily="34" charset="-122"/>
                <a:sym typeface="+mn-ea"/>
              </a:rPr>
              <a:t>一种计算方式比较精确，多用于核算实际成本和实际收益；后一种计算方式比较直观，多用于估算成本、收益及理论阐述之中</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sym typeface="+mn-ea"/>
            </a:endParaRPr>
          </a:p>
          <a:p>
            <a:pPr marL="0" indent="0" algn="l"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（四</a:t>
            </a:r>
            <a:r>
              <a:rPr lang="zh-CN" altLang="en-US" sz="2400" dirty="0">
                <a:latin typeface="微软雅黑" panose="020B0503020204020204" pitchFamily="34" charset="-122"/>
                <a:ea typeface="微软雅黑" panose="020B0503020204020204" pitchFamily="34" charset="-122"/>
                <a:sym typeface="+mn-ea"/>
              </a:rPr>
              <a:t>）一般利率与优惠利率</a:t>
            </a:r>
            <a:endParaRPr lang="zh-CN" altLang="en-US" sz="2400" dirty="0">
              <a:latin typeface="微软雅黑" panose="020B0503020204020204" pitchFamily="34" charset="-122"/>
              <a:ea typeface="微软雅黑" panose="020B0503020204020204" pitchFamily="34" charset="-122"/>
              <a:sym typeface="+mn-ea"/>
            </a:endParaRPr>
          </a:p>
          <a:p>
            <a:pPr marL="0" indent="0" algn="l"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一</a:t>
            </a:r>
            <a:r>
              <a:rPr lang="zh-CN" altLang="en-US" sz="2400" dirty="0">
                <a:latin typeface="微软雅黑" panose="020B0503020204020204" pitchFamily="34" charset="-122"/>
                <a:ea typeface="微软雅黑" panose="020B0503020204020204" pitchFamily="34" charset="-122"/>
                <a:sym typeface="+mn-ea"/>
              </a:rPr>
              <a:t>般利率与优惠利率是按金融机构对同类存贷款利率制定不同的标准来划分的，后者的贷款利率往往低于前者，后者的存款利率往往高于前者。</a:t>
            </a:r>
            <a:endParaRPr lang="zh-CN" altLang="en-US" sz="2400" dirty="0">
              <a:latin typeface="微软雅黑" panose="020B0503020204020204" pitchFamily="34" charset="-122"/>
              <a:ea typeface="微软雅黑" panose="020B0503020204020204" pitchFamily="34" charset="-122"/>
            </a:endParaRPr>
          </a:p>
          <a:p>
            <a:pPr marL="0" indent="0" algn="l"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gn="l"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gn="l"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gn="l"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3161</Words>
  <Application>WPS 演示</Application>
  <PresentationFormat>全屏显示(16:9)</PresentationFormat>
  <Paragraphs>210</Paragraphs>
  <Slides>28</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2</vt:i4>
      </vt:variant>
      <vt:variant>
        <vt:lpstr>幻灯片标题</vt:lpstr>
      </vt:variant>
      <vt:variant>
        <vt:i4>28</vt:i4>
      </vt:variant>
    </vt:vector>
  </HeadingPairs>
  <TitlesOfParts>
    <vt:vector size="38" baseType="lpstr">
      <vt:lpstr>Arial</vt:lpstr>
      <vt:lpstr>宋体</vt:lpstr>
      <vt:lpstr>Wingdings</vt:lpstr>
      <vt:lpstr>微软雅黑</vt:lpstr>
      <vt:lpstr>Arial Unicode MS</vt:lpstr>
      <vt:lpstr>Calibri Light</vt:lpstr>
      <vt:lpstr>Calibri</vt:lpstr>
      <vt:lpstr>Office 主题</vt:lpstr>
      <vt:lpstr>Equation.3</vt:lpstr>
      <vt:lpstr>Equation.3</vt:lpstr>
      <vt:lpstr>PowerPoint 演示文稿</vt:lpstr>
      <vt:lpstr> 单元一：利息与利息率概述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单元二：利率决定理论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单元三：利率的作用</vt:lpstr>
      <vt:lpstr>PowerPoint 演示文稿</vt:lpstr>
      <vt:lpstr>PowerPoint 演示文稿</vt:lpstr>
      <vt:lpstr>PowerPoint 演示文稿</vt:lpstr>
      <vt:lpstr> 单元四：我国的利率体制改革 </vt:lpstr>
      <vt:lpstr>PowerPoint 演示文稿</vt:lpstr>
      <vt:lpstr> 单元五：利率期限结构 </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Administrator</cp:lastModifiedBy>
  <cp:revision>71</cp:revision>
  <dcterms:created xsi:type="dcterms:W3CDTF">2016-09-21T01:56:00Z</dcterms:created>
  <dcterms:modified xsi:type="dcterms:W3CDTF">2019-07-18T09:54:07Z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2052-11.1.0.8863</vt:lpwstr>
  </property>
</Properties>
</file>