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27" r:id="rId2"/>
    <p:sldId id="328" r:id="rId3"/>
    <p:sldId id="329" r:id="rId4"/>
    <p:sldId id="423" r:id="rId5"/>
    <p:sldId id="424" r:id="rId6"/>
    <p:sldId id="330" r:id="rId7"/>
    <p:sldId id="425" r:id="rId8"/>
    <p:sldId id="426" r:id="rId9"/>
    <p:sldId id="427" r:id="rId10"/>
    <p:sldId id="428" r:id="rId11"/>
    <p:sldId id="429" r:id="rId12"/>
    <p:sldId id="444" r:id="rId13"/>
    <p:sldId id="331" r:id="rId14"/>
    <p:sldId id="430" r:id="rId15"/>
    <p:sldId id="431" r:id="rId16"/>
    <p:sldId id="432" r:id="rId17"/>
    <p:sldId id="433" r:id="rId18"/>
    <p:sldId id="434"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747565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a:t>单击此处编辑母版标题样式</a:t>
            </a:r>
          </a:p>
        </p:txBody>
      </p:sp>
      <p:sp>
        <p:nvSpPr>
          <p:cNvPr id="3" name="内容占位符 2"/>
          <p:cNvSpPr>
            <a:spLocks noGrp="1"/>
          </p:cNvSpPr>
          <p:nvPr>
            <p:ph idx="1"/>
          </p:nvPr>
        </p:nvSpPr>
        <p:spPr>
          <a:xfrm>
            <a:off x="609600" y="1424217"/>
            <a:ext cx="10885714" cy="4821007"/>
          </a:xfrm>
        </p:spPr>
        <p:txBody>
          <a:bodyPr/>
          <a:lstStyle>
            <a:lvl1pPr algn="just">
              <a:defRPr/>
            </a:lvl1pPr>
            <a:lvl2pPr algn="just">
              <a:defRPr/>
            </a:lvl2pPr>
            <a:lvl3pPr algn="just">
              <a:defRPr/>
            </a:lvl3pPr>
            <a:lvl4pPr algn="just">
              <a:defRPr/>
            </a:lvl4pPr>
            <a:lvl5pPr algn="jus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6344806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2124564185"/>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
        <p:nvSpPr>
          <p:cNvPr id="5" name="文本框 4"/>
          <p:cNvSpPr txBox="1"/>
          <p:nvPr/>
        </p:nvSpPr>
        <p:spPr>
          <a:xfrm>
            <a:off x="-12879" y="2711018"/>
            <a:ext cx="12191999"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第十一章　资源与能力理论</a:t>
            </a:r>
          </a:p>
        </p:txBody>
      </p:sp>
    </p:spTree>
    <p:extLst>
      <p:ext uri="{BB962C8B-B14F-4D97-AF65-F5344CB8AC3E}">
        <p14:creationId xmlns:p14="http://schemas.microsoft.com/office/powerpoint/2010/main" val="3572668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企业的核心竞争力</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五、核心能力的横向关系识别</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洞察预见能力与前线执行能力</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元件能力与构架能力</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核心知识能力与核心运作能力</a:t>
            </a:r>
          </a:p>
          <a:p>
            <a:endParaRPr lang="zh-CN" altLang="en-US" dirty="0"/>
          </a:p>
        </p:txBody>
      </p:sp>
    </p:spTree>
    <p:extLst>
      <p:ext uri="{BB962C8B-B14F-4D97-AF65-F5344CB8AC3E}">
        <p14:creationId xmlns:p14="http://schemas.microsoft.com/office/powerpoint/2010/main" val="2940368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企业的核心竞争力</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六、企业核心能力的特性识别</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核心能力的价值性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核心能力的异质性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核心能力的延展性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核心能力的积累性</a:t>
            </a:r>
          </a:p>
          <a:p>
            <a:endParaRPr lang="zh-CN" altLang="en-US" dirty="0"/>
          </a:p>
        </p:txBody>
      </p:sp>
    </p:spTree>
    <p:extLst>
      <p:ext uri="{BB962C8B-B14F-4D97-AF65-F5344CB8AC3E}">
        <p14:creationId xmlns:p14="http://schemas.microsoft.com/office/powerpoint/2010/main" val="2989634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企业的核心竞争力</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核心能力的路径依赖性和难以模仿性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核心能力的不可交易性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核心能力的知识性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核心能力的协调性与整合性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九</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对核心能力投资的不可还原性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十</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核心能力的动态性</a:t>
            </a:r>
          </a:p>
          <a:p>
            <a:endParaRPr lang="zh-CN" altLang="en-US" dirty="0"/>
          </a:p>
        </p:txBody>
      </p:sp>
    </p:spTree>
    <p:extLst>
      <p:ext uri="{BB962C8B-B14F-4D97-AF65-F5344CB8AC3E}">
        <p14:creationId xmlns:p14="http://schemas.microsoft.com/office/powerpoint/2010/main" val="976987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动态能力理论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一、动态能力理论概念的产生</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蒂斯</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Teece</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等人最初提出了改变能力的能力即动态能力的概念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并把动态能力定义为公司整合、构建、重新配置内部和外部能力以应对快速变化环境的能力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但动态能力理论仍然处于探索阶段</a:t>
            </a:r>
            <a:r>
              <a:rPr lang="zh-CN" altLang="zh-CN" sz="1800" dirty="0" smtClean="0">
                <a:solidFill>
                  <a:srgbClr val="000000"/>
                </a:solidFill>
                <a:effectLst/>
                <a:latin typeface="NEU-BZ-S92"/>
                <a:ea typeface="方正书宋_GBK"/>
                <a:cs typeface="Times New Roman" panose="02020603050405020304" pitchFamily="18" charset="0"/>
              </a:rPr>
              <a:t>。</a:t>
            </a:r>
            <a:endParaRPr lang="en-US" altLang="zh-CN" sz="1800" dirty="0" smtClean="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smtClean="0">
                <a:solidFill>
                  <a:srgbClr val="000000"/>
                </a:solidFill>
                <a:effectLst/>
                <a:latin typeface="NEU-BZ-S92"/>
                <a:ea typeface="方正书宋_GBK"/>
                <a:cs typeface="Times New Roman" panose="02020603050405020304" pitchFamily="18" charset="0"/>
              </a:rPr>
              <a:t>动态</a:t>
            </a:r>
            <a:r>
              <a:rPr lang="zh-CN" altLang="zh-CN" sz="1800" dirty="0">
                <a:solidFill>
                  <a:srgbClr val="000000"/>
                </a:solidFill>
                <a:effectLst/>
                <a:latin typeface="NEU-BZ-S92"/>
                <a:ea typeface="方正书宋_GBK"/>
                <a:cs typeface="Times New Roman" panose="02020603050405020304" pitchFamily="18" charset="0"/>
              </a:rPr>
              <a:t>能力是指企业保持或改变其作为战略能力、基础能力的能力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通过利用资源的吸收与整合以及通过学习、知识管理等方式提升自身的创新能力而获得新知识和能力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并逐步整合和改进现有的能力和提高效率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使企业在动态、复杂、不确定的环境下获得持续竞争优势。认识和解释企业竞争优势来源一直是企业战略管理研究的中心问题之一。</a:t>
            </a:r>
          </a:p>
          <a:p>
            <a:endParaRPr lang="zh-CN" altLang="en-US" dirty="0"/>
          </a:p>
        </p:txBody>
      </p:sp>
    </p:spTree>
    <p:extLst>
      <p:ext uri="{BB962C8B-B14F-4D97-AF65-F5344CB8AC3E}">
        <p14:creationId xmlns:p14="http://schemas.microsoft.com/office/powerpoint/2010/main" val="1654615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动态能力理论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二、动态能力理论的特征</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动态能力具有开拓性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动态能力具有开放性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动态能力具有复杂性和难以复制性</a:t>
            </a:r>
          </a:p>
          <a:p>
            <a:endParaRPr lang="zh-CN" altLang="en-US" dirty="0"/>
          </a:p>
        </p:txBody>
      </p:sp>
    </p:spTree>
    <p:extLst>
      <p:ext uri="{BB962C8B-B14F-4D97-AF65-F5344CB8AC3E}">
        <p14:creationId xmlns:p14="http://schemas.microsoft.com/office/powerpoint/2010/main" val="4236329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动态能力理论</a:t>
            </a:r>
            <a:endParaRPr lang="zh-CN" altLang="en-US" dirty="0"/>
          </a:p>
        </p:txBody>
      </p:sp>
      <p:sp>
        <p:nvSpPr>
          <p:cNvPr id="3" name="内容占位符 2"/>
          <p:cNvSpPr>
            <a:spLocks noGrp="1"/>
          </p:cNvSpPr>
          <p:nvPr>
            <p:ph idx="1"/>
          </p:nvPr>
        </p:nvSpPr>
        <p:spPr>
          <a:xfrm>
            <a:off x="609599" y="1424217"/>
            <a:ext cx="11148811" cy="4821007"/>
          </a:xfrm>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三、动态能力形成的影响因素</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动态能力的形成主要是由组织设计和人力资源管理这两个因素决定的。这是因为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一方面企业通过组织设计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建立有中层经理领导的组织</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可以促进企业业务多样化的动态能力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另一方面可以通过加强人力资源管理来促进动态能力的形成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并强调人力资源管理从几个方面着手——选人要重视知识的宽</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度和深度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职位描述概念要详细具体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以培训来扩展员工现有知识的宽度和深度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以及激励成功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宽容失败。</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知识形成的动态过程也是动态能力的演变过程。</a:t>
            </a:r>
          </a:p>
          <a:p>
            <a:pPr>
              <a:lnSpc>
                <a:spcPct val="100000"/>
              </a:lnSpc>
            </a:pPr>
            <a:endParaRPr lang="zh-CN" altLang="en-US" dirty="0"/>
          </a:p>
        </p:txBody>
      </p:sp>
    </p:spTree>
    <p:extLst>
      <p:ext uri="{BB962C8B-B14F-4D97-AF65-F5344CB8AC3E}">
        <p14:creationId xmlns:p14="http://schemas.microsoft.com/office/powerpoint/2010/main" val="14900798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动态能力理论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四、获取动态能力的分析框架</a:t>
            </a:r>
          </a:p>
          <a:p>
            <a:r>
              <a:rPr lang="zh-CN" altLang="zh-CN" dirty="0" smtClean="0"/>
              <a:t>动态</a:t>
            </a:r>
            <a:r>
              <a:rPr lang="zh-CN" altLang="zh-CN" dirty="0"/>
              <a:t>能力的获得意味着企业拥有新的有关资源使用知识、新的组合资源的方式</a:t>
            </a:r>
            <a:r>
              <a:rPr lang="en-US" altLang="zh-CN" dirty="0"/>
              <a:t>,</a:t>
            </a:r>
            <a:r>
              <a:rPr lang="zh-CN" altLang="zh-CN" dirty="0"/>
              <a:t>也就是说</a:t>
            </a:r>
            <a:r>
              <a:rPr lang="en-US" altLang="zh-CN" dirty="0"/>
              <a:t>,</a:t>
            </a:r>
            <a:r>
              <a:rPr lang="zh-CN" altLang="zh-CN" dirty="0"/>
              <a:t>企业可以激发潜在于企业原有资源中的服务</a:t>
            </a:r>
            <a:r>
              <a:rPr lang="en-US" altLang="zh-CN" dirty="0"/>
              <a:t>,</a:t>
            </a:r>
            <a:r>
              <a:rPr lang="zh-CN" altLang="zh-CN" dirty="0"/>
              <a:t>企业可以获得外部企业拥有的资源服务</a:t>
            </a:r>
            <a:r>
              <a:rPr lang="en-US" altLang="zh-CN" dirty="0"/>
              <a:t>,</a:t>
            </a:r>
            <a:r>
              <a:rPr lang="zh-CN" altLang="zh-CN" dirty="0"/>
              <a:t>企业将获得新的资源协调整合配置的方式。下面我们提出一个企业获取动态能力的分析框架</a:t>
            </a:r>
            <a:r>
              <a:rPr lang="en-US" altLang="zh-CN" dirty="0"/>
              <a:t>(</a:t>
            </a:r>
            <a:r>
              <a:rPr lang="zh-CN" altLang="zh-CN" dirty="0"/>
              <a:t>见图</a:t>
            </a:r>
            <a:r>
              <a:rPr lang="en-US" altLang="zh-CN" dirty="0"/>
              <a:t>11-6)</a:t>
            </a:r>
            <a:r>
              <a:rPr lang="zh-CN" altLang="zh-CN" dirty="0"/>
              <a:t>。</a:t>
            </a:r>
          </a:p>
          <a:p>
            <a:endParaRPr lang="zh-CN" altLang="en-US" dirty="0"/>
          </a:p>
        </p:txBody>
      </p:sp>
      <p:pic>
        <p:nvPicPr>
          <p:cNvPr id="4" name="1106.jpg" descr="id:2147497471;FounderCES">
            <a:extLst>
              <a:ext uri="{FF2B5EF4-FFF2-40B4-BE49-F238E27FC236}">
                <a16:creationId xmlns:a16="http://schemas.microsoft.com/office/drawing/2014/main" xmlns="" id="{33272911-12F2-4640-9A5E-642BBAD84041}"/>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697721" y="3379344"/>
            <a:ext cx="6189980" cy="1871345"/>
          </a:xfrm>
          <a:prstGeom prst="rect">
            <a:avLst/>
          </a:prstGeom>
        </p:spPr>
      </p:pic>
      <p:sp>
        <p:nvSpPr>
          <p:cNvPr id="5" name="矩形 4"/>
          <p:cNvSpPr/>
          <p:nvPr/>
        </p:nvSpPr>
        <p:spPr>
          <a:xfrm>
            <a:off x="3998048" y="5476087"/>
            <a:ext cx="4108817" cy="271869"/>
          </a:xfrm>
          <a:prstGeom prst="rect">
            <a:avLst/>
          </a:prstGeom>
        </p:spPr>
        <p:txBody>
          <a:bodyPr wrap="none">
            <a:spAutoFit/>
          </a:bodyPr>
          <a:lstStyle/>
          <a:p>
            <a:pPr algn="ctr">
              <a:lnSpc>
                <a:spcPts val="1350"/>
              </a:lnSpc>
              <a:spcAft>
                <a:spcPts val="0"/>
              </a:spcAft>
            </a:pPr>
            <a:r>
              <a:rPr lang="zh-CN" altLang="zh-CN" dirty="0">
                <a:solidFill>
                  <a:srgbClr val="000000"/>
                </a:solidFill>
                <a:latin typeface="NEU-BZ-S92"/>
                <a:ea typeface="方正黑体_GBK"/>
                <a:cs typeface="Times New Roman" panose="02020603050405020304" pitchFamily="18" charset="0"/>
              </a:rPr>
              <a:t>图</a:t>
            </a:r>
            <a:r>
              <a:rPr lang="en-US" altLang="zh-CN" dirty="0">
                <a:solidFill>
                  <a:srgbClr val="000000"/>
                </a:solidFill>
                <a:latin typeface="NEU-HZ-S92"/>
                <a:ea typeface="方正书宋_GBK"/>
                <a:cs typeface="Times New Roman" panose="02020603050405020304" pitchFamily="18" charset="0"/>
              </a:rPr>
              <a:t>11-6</a:t>
            </a:r>
            <a:r>
              <a:rPr lang="zh-CN" altLang="zh-CN" dirty="0">
                <a:solidFill>
                  <a:srgbClr val="000000"/>
                </a:solidFill>
                <a:latin typeface="NEU-HZ-S92"/>
                <a:ea typeface="方正书宋_GBK"/>
                <a:cs typeface="Times New Roman" panose="02020603050405020304" pitchFamily="18" charset="0"/>
              </a:rPr>
              <a:t>　</a:t>
            </a:r>
            <a:r>
              <a:rPr lang="zh-CN" altLang="zh-CN" dirty="0">
                <a:solidFill>
                  <a:srgbClr val="000000"/>
                </a:solidFill>
                <a:latin typeface="NEU-BZ-S92"/>
                <a:ea typeface="方正黑体_GBK"/>
                <a:cs typeface="Times New Roman" panose="02020603050405020304" pitchFamily="18" charset="0"/>
              </a:rPr>
              <a:t>企业获取动态能力与市场机会</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047624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动态能力理论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五、 动态能力形成机理</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组织和管理过程</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资产特点</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发展路径</a:t>
            </a:r>
          </a:p>
          <a:p>
            <a:endParaRPr lang="zh-CN" altLang="en-US" dirty="0"/>
          </a:p>
        </p:txBody>
      </p:sp>
    </p:spTree>
    <p:extLst>
      <p:ext uri="{BB962C8B-B14F-4D97-AF65-F5344CB8AC3E}">
        <p14:creationId xmlns:p14="http://schemas.microsoft.com/office/powerpoint/2010/main" val="3801778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动态能力理论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六、动态能力理论核心逻辑分析</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动态能力理论的逻辑思维是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外部环境分析</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定义新的创新机遇</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制定响应新的机遇的战略</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寻找完成新创新机遇的合作伙伴</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合作竞争</a:t>
            </a:r>
            <a:r>
              <a:rPr lang="zh-CN" altLang="zh-CN" sz="1800" dirty="0">
                <a:solidFill>
                  <a:srgbClr val="000000"/>
                </a:solidFill>
                <a:effectLst/>
                <a:latin typeface="NEU-BZ-S92"/>
                <a:ea typeface="NEU-BZ-S92"/>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新的竞争优势并结束现有合作。</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基于动态能力理论的战略目标是不断创造新优势。</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基于动态能力理论的战略制定的关键</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是分析竞争对手之间的战略互动</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strategic interactions</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基于动态能力理论的战略重点</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是企业动态能力的培养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不断创造新的核心能力。</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5</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基于动态能力理论的战略目标的实现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需要其他组织的合作来实现。</a:t>
            </a:r>
          </a:p>
          <a:p>
            <a:pPr>
              <a:lnSpc>
                <a:spcPct val="100000"/>
              </a:lnSpc>
            </a:pPr>
            <a:endParaRPr lang="zh-CN" altLang="en-US" dirty="0"/>
          </a:p>
        </p:txBody>
      </p:sp>
    </p:spTree>
    <p:extLst>
      <p:ext uri="{BB962C8B-B14F-4D97-AF65-F5344CB8AC3E}">
        <p14:creationId xmlns:p14="http://schemas.microsoft.com/office/powerpoint/2010/main" val="4199586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70430" y="2235953"/>
            <a:ext cx="6390109" cy="2279494"/>
            <a:chOff x="2488640" y="2139114"/>
            <a:chExt cx="6390109" cy="2279494"/>
          </a:xfrm>
        </p:grpSpPr>
        <p:grpSp>
          <p:nvGrpSpPr>
            <p:cNvPr id="5" name="Group 4"/>
            <p:cNvGrpSpPr/>
            <p:nvPr/>
          </p:nvGrpSpPr>
          <p:grpSpPr bwMode="auto">
            <a:xfrm>
              <a:off x="2488640" y="2139114"/>
              <a:ext cx="6390109" cy="639332"/>
              <a:chOff x="0" y="0"/>
              <a:chExt cx="2982"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第一节　资源基础理论</a:t>
                </a: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 name="Group 8"/>
            <p:cNvGrpSpPr/>
            <p:nvPr/>
          </p:nvGrpSpPr>
          <p:grpSpPr bwMode="auto">
            <a:xfrm>
              <a:off x="2488640" y="2975707"/>
              <a:ext cx="6390109" cy="639332"/>
              <a:chOff x="0" y="0"/>
              <a:chExt cx="298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锐字工房云字库准圆GBK" panose="02010604000000000000" charset="-122"/>
                    <a:sym typeface="+mn-ea"/>
                  </a:rPr>
                  <a:t>第二节　企业的核心竞争力</a:t>
                </a: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第三节　动态能力理论</a:t>
                </a: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j-cs"/>
              </a:rPr>
              <a:t>目   录</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spTree>
    <p:extLst>
      <p:ext uri="{BB962C8B-B14F-4D97-AF65-F5344CB8AC3E}">
        <p14:creationId xmlns:p14="http://schemas.microsoft.com/office/powerpoint/2010/main" val="3985792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资源基础理论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一、资源基础理论的概念</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企业的资源基础论最初是由鲁梅尔特、维尔纳费尔和巴尼建立的。资源论的基本思想是把企业看成是资源的集合体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将目标集中在资源的特性和战略要素市场上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并以此来解释企业的可持续竞争优势和相互间的差异。资源论的假设是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企业具有不同的有形和无形的资源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这些资源可转变成独特的能力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资源在企业间是不可流动的且难以复制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这些独特的资源与能力是企业持久竞争优势的源泉。</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资源基础理论对竞争优势的定义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可被理解为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企业具有竞争优势的表现是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它能比处于同一产品市场边际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收支相抵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的竞争者创造更多的经济价值。</a:t>
            </a:r>
            <a:r>
              <a:rPr lang="en-US" altLang="zh-CN" sz="1800" dirty="0">
                <a:solidFill>
                  <a:srgbClr val="000000"/>
                </a:solidFill>
                <a:effectLst/>
                <a:latin typeface="NEU-BZ-S92"/>
                <a:ea typeface="方正书宋_GBK"/>
                <a:cs typeface="Times New Roman" panose="02020603050405020304" pitchFamily="18" charset="0"/>
              </a:rPr>
              <a:t> </a:t>
            </a:r>
            <a:r>
              <a:rPr lang="zh-CN" altLang="zh-CN" sz="1800" dirty="0">
                <a:solidFill>
                  <a:srgbClr val="000000"/>
                </a:solidFill>
                <a:effectLst/>
                <a:latin typeface="NEU-BZ-S92"/>
                <a:ea typeface="方正书宋_GBK"/>
                <a:cs typeface="Times New Roman" panose="02020603050405020304" pitchFamily="18" charset="0"/>
              </a:rPr>
              <a:t>当然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竞争优势的确切含义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有赖于我们如何定义“创造经济价值”。因此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“经济价值”的界定与竞争优势的定义密切相关。</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企业创造的经济价值是指在提供产品或服务过程中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商品的购买者获得的感知收益与企业的经济成本之间的差额。</a:t>
            </a:r>
          </a:p>
          <a:p>
            <a:pPr>
              <a:lnSpc>
                <a:spcPct val="100000"/>
              </a:lnSpc>
            </a:pPr>
            <a:endParaRPr lang="zh-CN" altLang="en-US" dirty="0"/>
          </a:p>
        </p:txBody>
      </p:sp>
    </p:spTree>
    <p:extLst>
      <p:ext uri="{BB962C8B-B14F-4D97-AF65-F5344CB8AC3E}">
        <p14:creationId xmlns:p14="http://schemas.microsoft.com/office/powerpoint/2010/main" val="1642691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资源基础理论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二、战略要素市场与竞争优势</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完全竞争的战略要素市场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战略要素市场中的异质性预期</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战略要素市场的竞争不完全性</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可交易性问题</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洞悉战略价值</a:t>
            </a:r>
          </a:p>
          <a:p>
            <a:endParaRPr lang="zh-CN" altLang="en-US" dirty="0"/>
          </a:p>
        </p:txBody>
      </p:sp>
    </p:spTree>
    <p:extLst>
      <p:ext uri="{BB962C8B-B14F-4D97-AF65-F5344CB8AC3E}">
        <p14:creationId xmlns:p14="http://schemas.microsoft.com/office/powerpoint/2010/main" val="3863677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资源基础理论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三、企业资源与持续竞争优势</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竞争优势与持续竞争优势</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异质、非流动性资源与持续竞争优势</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资源基础分析框架</a:t>
            </a:r>
            <a:r>
              <a:rPr lang="en-US" altLang="zh-CN" sz="2200" b="1" dirty="0">
                <a:latin typeface="楷体" panose="02010609060101010101" pitchFamily="49" charset="-122"/>
                <a:ea typeface="楷体" panose="02010609060101010101" pitchFamily="49" charset="-122"/>
              </a:rPr>
              <a:t>VRIO</a:t>
            </a:r>
            <a:endParaRPr lang="zh-CN" altLang="zh-CN" sz="2200" b="1" dirty="0">
              <a:latin typeface="楷体" panose="02010609060101010101" pitchFamily="49" charset="-122"/>
              <a:ea typeface="楷体" panose="02010609060101010101" pitchFamily="49" charset="-122"/>
            </a:endParaRPr>
          </a:p>
          <a:p>
            <a:endParaRPr lang="zh-CN" altLang="en-US" dirty="0"/>
          </a:p>
        </p:txBody>
      </p:sp>
    </p:spTree>
    <p:extLst>
      <p:ext uri="{BB962C8B-B14F-4D97-AF65-F5344CB8AC3E}">
        <p14:creationId xmlns:p14="http://schemas.microsoft.com/office/powerpoint/2010/main" val="4271358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企业的核心竞争力</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一、概念的产生</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受“企业资源基础论”的启发和影响</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1990</a:t>
            </a:r>
            <a:r>
              <a:rPr lang="zh-CN" altLang="zh-CN" sz="1800" dirty="0">
                <a:solidFill>
                  <a:srgbClr val="000000"/>
                </a:solidFill>
                <a:effectLst/>
                <a:latin typeface="NEU-BZ-S92"/>
                <a:ea typeface="方正书宋_GBK"/>
                <a:cs typeface="Times New Roman" panose="02020603050405020304" pitchFamily="18" charset="0"/>
              </a:rPr>
              <a:t>年普拉哈拉德和哈米尔</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Prahalad and Hamel</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在《哈佛商业评论》上成功发表了“公司的核心能力”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自此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“企业核心能力”作为更接近于工商实践的研究一直成为国内外企业战略管理理论研究的热点问题</a:t>
            </a:r>
            <a:r>
              <a:rPr lang="zh-CN" altLang="zh-CN" sz="1800" dirty="0" smtClean="0">
                <a:solidFill>
                  <a:srgbClr val="000000"/>
                </a:solidFill>
                <a:effectLst/>
                <a:latin typeface="NEU-BZ-S92"/>
                <a:ea typeface="方正书宋_GBK"/>
                <a:cs typeface="Times New Roman" panose="02020603050405020304" pitchFamily="18" charset="0"/>
              </a:rPr>
              <a:t>。</a:t>
            </a:r>
            <a:endParaRPr lang="en-US" altLang="zh-CN" sz="1800" dirty="0" smtClean="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smtClean="0">
                <a:solidFill>
                  <a:srgbClr val="000000"/>
                </a:solidFill>
                <a:effectLst/>
                <a:latin typeface="NEU-BZ-S92"/>
                <a:ea typeface="方正书宋_GBK"/>
                <a:cs typeface="Times New Roman" panose="02020603050405020304" pitchFamily="18" charset="0"/>
              </a:rPr>
              <a:t>他们</a:t>
            </a:r>
            <a:r>
              <a:rPr lang="zh-CN" altLang="zh-CN" sz="1800" dirty="0">
                <a:solidFill>
                  <a:srgbClr val="000000"/>
                </a:solidFill>
                <a:effectLst/>
                <a:latin typeface="NEU-BZ-S92"/>
                <a:ea typeface="方正书宋_GBK"/>
                <a:cs typeface="Times New Roman" panose="02020603050405020304" pitchFamily="18" charset="0"/>
              </a:rPr>
              <a:t>定义了公司“核心能力”的概念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组织的集体学习能力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尤其是如何协调多元化生产的技能和整合多重技术流的能力。在此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学者们聚焦于无形资产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并将其作为选择和实施公司战略以获取竞争优势的基础。</a:t>
            </a:r>
          </a:p>
          <a:p>
            <a:pPr>
              <a:lnSpc>
                <a:spcPct val="100000"/>
              </a:lnSpc>
            </a:pPr>
            <a:endParaRPr lang="zh-CN" altLang="en-US" dirty="0"/>
          </a:p>
        </p:txBody>
      </p:sp>
    </p:spTree>
    <p:extLst>
      <p:ext uri="{BB962C8B-B14F-4D97-AF65-F5344CB8AC3E}">
        <p14:creationId xmlns:p14="http://schemas.microsoft.com/office/powerpoint/2010/main" val="3244417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企业的核心竞争力</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二、与企业核心能力相关的几个概念</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资源与能力</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能力和竞争能力</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行业一般能力、行业核心能力、板块核心能力</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核心能力与关键能力</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核心能力与战略资产</a:t>
            </a:r>
          </a:p>
          <a:p>
            <a:endParaRPr lang="zh-CN" altLang="en-US" dirty="0"/>
          </a:p>
        </p:txBody>
      </p:sp>
    </p:spTree>
    <p:extLst>
      <p:ext uri="{BB962C8B-B14F-4D97-AF65-F5344CB8AC3E}">
        <p14:creationId xmlns:p14="http://schemas.microsoft.com/office/powerpoint/2010/main" val="2838444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企业的核心竞争力</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三、核心能力的纵向关系识别</a:t>
            </a:r>
          </a:p>
          <a:p>
            <a:r>
              <a:rPr lang="zh-CN" altLang="zh-CN" dirty="0" smtClean="0"/>
              <a:t>曼索尔·贾维丹</a:t>
            </a:r>
            <a:r>
              <a:rPr lang="en-US" altLang="zh-CN" dirty="0"/>
              <a:t>(Mansour </a:t>
            </a:r>
            <a:r>
              <a:rPr lang="en-US" altLang="zh-CN" dirty="0" err="1"/>
              <a:t>Javidan</a:t>
            </a:r>
            <a:r>
              <a:rPr lang="en-US" altLang="zh-CN" dirty="0"/>
              <a:t>)</a:t>
            </a:r>
            <a:r>
              <a:rPr lang="zh-CN" altLang="zh-CN" dirty="0"/>
              <a:t>的核心能力关系观给出了核心能力的关系层次图</a:t>
            </a:r>
            <a:r>
              <a:rPr lang="en-US" altLang="zh-CN" dirty="0"/>
              <a:t>,</a:t>
            </a:r>
            <a:r>
              <a:rPr lang="zh-CN" altLang="zh-CN" dirty="0"/>
              <a:t>如图</a:t>
            </a:r>
            <a:r>
              <a:rPr lang="en-US" altLang="zh-CN" dirty="0"/>
              <a:t>11-4</a:t>
            </a:r>
            <a:r>
              <a:rPr lang="zh-CN" altLang="zh-CN" dirty="0"/>
              <a:t>所示</a:t>
            </a:r>
            <a:r>
              <a:rPr lang="en-US" altLang="zh-CN" dirty="0"/>
              <a:t>,</a:t>
            </a:r>
            <a:r>
              <a:rPr lang="zh-CN" altLang="zh-CN" dirty="0"/>
              <a:t>该图能够用来较好地进行核心能力的关系识别。</a:t>
            </a:r>
          </a:p>
          <a:p>
            <a:endParaRPr lang="zh-CN" altLang="en-US" dirty="0"/>
          </a:p>
        </p:txBody>
      </p:sp>
      <p:pic>
        <p:nvPicPr>
          <p:cNvPr id="4" name="1104.jpg" descr="id:2147497246;FounderCES">
            <a:extLst>
              <a:ext uri="{FF2B5EF4-FFF2-40B4-BE49-F238E27FC236}">
                <a16:creationId xmlns:a16="http://schemas.microsoft.com/office/drawing/2014/main" xmlns="" id="{544D570A-5CCB-4BF2-B0A7-85EABBBC9185}"/>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308702" y="3162441"/>
            <a:ext cx="5951855" cy="2380933"/>
          </a:xfrm>
          <a:prstGeom prst="rect">
            <a:avLst/>
          </a:prstGeom>
        </p:spPr>
      </p:pic>
      <p:sp>
        <p:nvSpPr>
          <p:cNvPr id="5" name="矩形 4"/>
          <p:cNvSpPr/>
          <p:nvPr/>
        </p:nvSpPr>
        <p:spPr>
          <a:xfrm>
            <a:off x="3691887" y="5973355"/>
            <a:ext cx="3185487" cy="271869"/>
          </a:xfrm>
          <a:prstGeom prst="rect">
            <a:avLst/>
          </a:prstGeom>
        </p:spPr>
        <p:txBody>
          <a:bodyPr wrap="none">
            <a:spAutoFit/>
          </a:bodyPr>
          <a:lstStyle/>
          <a:p>
            <a:pPr algn="ctr">
              <a:lnSpc>
                <a:spcPts val="1350"/>
              </a:lnSpc>
              <a:spcAft>
                <a:spcPts val="0"/>
              </a:spcAft>
            </a:pPr>
            <a:r>
              <a:rPr lang="zh-CN" altLang="zh-CN" dirty="0">
                <a:solidFill>
                  <a:srgbClr val="000000"/>
                </a:solidFill>
                <a:latin typeface="NEU-BZ-S92"/>
                <a:ea typeface="方正黑体_GBK"/>
                <a:cs typeface="Times New Roman" panose="02020603050405020304" pitchFamily="18" charset="0"/>
              </a:rPr>
              <a:t>图</a:t>
            </a:r>
            <a:r>
              <a:rPr lang="en-US" altLang="zh-CN" dirty="0">
                <a:solidFill>
                  <a:srgbClr val="000000"/>
                </a:solidFill>
                <a:latin typeface="NEU-HZ-S92"/>
                <a:ea typeface="方正书宋_GBK"/>
                <a:cs typeface="Times New Roman" panose="02020603050405020304" pitchFamily="18" charset="0"/>
              </a:rPr>
              <a:t>11-4</a:t>
            </a:r>
            <a:r>
              <a:rPr lang="zh-CN" altLang="zh-CN" dirty="0">
                <a:solidFill>
                  <a:srgbClr val="000000"/>
                </a:solidFill>
                <a:latin typeface="NEU-HZ-S92"/>
                <a:ea typeface="方正书宋_GBK"/>
                <a:cs typeface="Times New Roman" panose="02020603050405020304" pitchFamily="18" charset="0"/>
              </a:rPr>
              <a:t>　</a:t>
            </a:r>
            <a:r>
              <a:rPr lang="zh-CN" altLang="zh-CN" dirty="0">
                <a:solidFill>
                  <a:srgbClr val="000000"/>
                </a:solidFill>
                <a:latin typeface="NEU-BZ-S92"/>
                <a:ea typeface="方正黑体_GBK"/>
                <a:cs typeface="Times New Roman" panose="02020603050405020304" pitchFamily="18" charset="0"/>
              </a:rPr>
              <a:t>核心能力关系层次图</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858792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企业的核心竞争力</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四、核心能力、核心产品和最终产品的关系</a:t>
            </a:r>
          </a:p>
          <a:p>
            <a:r>
              <a:rPr lang="zh-CN" altLang="zh-CN" dirty="0" smtClean="0"/>
              <a:t>核心</a:t>
            </a:r>
            <a:r>
              <a:rPr lang="zh-CN" altLang="zh-CN" dirty="0"/>
              <a:t>能力的关系中</a:t>
            </a:r>
            <a:r>
              <a:rPr lang="en-US" altLang="zh-CN" dirty="0"/>
              <a:t>,</a:t>
            </a:r>
            <a:r>
              <a:rPr lang="zh-CN" altLang="zh-CN" dirty="0"/>
              <a:t>有一种重要的关系是关于核心能力、核心产品和最终产品之间的关系。普拉哈拉德和哈米尔曾经打过形象化比喻</a:t>
            </a:r>
            <a:r>
              <a:rPr lang="en-US" altLang="zh-CN" dirty="0"/>
              <a:t>,</a:t>
            </a:r>
            <a:r>
              <a:rPr lang="zh-CN" altLang="zh-CN" dirty="0"/>
              <a:t>他们把企业比作一棵树</a:t>
            </a:r>
            <a:r>
              <a:rPr lang="en-US" altLang="zh-CN" dirty="0"/>
              <a:t>,</a:t>
            </a:r>
            <a:r>
              <a:rPr lang="zh-CN" altLang="zh-CN" dirty="0"/>
              <a:t>核心能力是树根</a:t>
            </a:r>
            <a:r>
              <a:rPr lang="en-US" altLang="zh-CN" dirty="0"/>
              <a:t>,</a:t>
            </a:r>
            <a:r>
              <a:rPr lang="zh-CN" altLang="zh-CN" dirty="0"/>
              <a:t>核心产品是树干</a:t>
            </a:r>
            <a:r>
              <a:rPr lang="en-US" altLang="zh-CN" dirty="0"/>
              <a:t>,SBU</a:t>
            </a:r>
            <a:r>
              <a:rPr lang="zh-CN" altLang="zh-CN" dirty="0"/>
              <a:t>是树枝</a:t>
            </a:r>
            <a:r>
              <a:rPr lang="en-US" altLang="zh-CN" dirty="0"/>
              <a:t>,</a:t>
            </a:r>
            <a:r>
              <a:rPr lang="zh-CN" altLang="zh-CN" dirty="0"/>
              <a:t>最终产品是树上的叶和果实。核心能力、核心产品和最终产品之间的关系如图</a:t>
            </a:r>
            <a:r>
              <a:rPr lang="en-US" altLang="zh-CN" dirty="0"/>
              <a:t>11-5</a:t>
            </a:r>
            <a:r>
              <a:rPr lang="zh-CN" altLang="zh-CN" dirty="0"/>
              <a:t>所示。</a:t>
            </a:r>
          </a:p>
          <a:p>
            <a:endParaRPr lang="zh-CN" altLang="en-US" dirty="0"/>
          </a:p>
        </p:txBody>
      </p:sp>
      <p:pic>
        <p:nvPicPr>
          <p:cNvPr id="5" name="1105.jpg" descr="id:2147497261;FounderCES">
            <a:extLst>
              <a:ext uri="{FF2B5EF4-FFF2-40B4-BE49-F238E27FC236}">
                <a16:creationId xmlns:a16="http://schemas.microsoft.com/office/drawing/2014/main" xmlns="" id="{4D28D3B5-3895-4370-A55E-69AFA8B85008}"/>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3065165" y="3309870"/>
            <a:ext cx="5743984" cy="2209774"/>
          </a:xfrm>
          <a:prstGeom prst="rect">
            <a:avLst/>
          </a:prstGeom>
        </p:spPr>
      </p:pic>
      <p:sp>
        <p:nvSpPr>
          <p:cNvPr id="4" name="矩形 3"/>
          <p:cNvSpPr/>
          <p:nvPr/>
        </p:nvSpPr>
        <p:spPr>
          <a:xfrm>
            <a:off x="3777002" y="5746499"/>
            <a:ext cx="5032147" cy="271869"/>
          </a:xfrm>
          <a:prstGeom prst="rect">
            <a:avLst/>
          </a:prstGeom>
        </p:spPr>
        <p:txBody>
          <a:bodyPr wrap="none">
            <a:spAutoFit/>
          </a:bodyPr>
          <a:lstStyle/>
          <a:p>
            <a:pPr algn="ctr">
              <a:lnSpc>
                <a:spcPts val="1350"/>
              </a:lnSpc>
              <a:spcAft>
                <a:spcPts val="0"/>
              </a:spcAft>
            </a:pPr>
            <a:r>
              <a:rPr lang="zh-CN" altLang="zh-CN" dirty="0">
                <a:solidFill>
                  <a:srgbClr val="000000"/>
                </a:solidFill>
                <a:latin typeface="NEU-BZ-S92"/>
                <a:ea typeface="方正黑体_GBK"/>
                <a:cs typeface="Times New Roman" panose="02020603050405020304" pitchFamily="18" charset="0"/>
              </a:rPr>
              <a:t>图</a:t>
            </a:r>
            <a:r>
              <a:rPr lang="en-US" altLang="zh-CN" dirty="0">
                <a:solidFill>
                  <a:srgbClr val="000000"/>
                </a:solidFill>
                <a:latin typeface="NEU-HZ-S92"/>
                <a:ea typeface="方正书宋_GBK"/>
                <a:cs typeface="Times New Roman" panose="02020603050405020304" pitchFamily="18" charset="0"/>
              </a:rPr>
              <a:t>11-5</a:t>
            </a:r>
            <a:r>
              <a:rPr lang="zh-CN" altLang="zh-CN" dirty="0">
                <a:solidFill>
                  <a:srgbClr val="000000"/>
                </a:solidFill>
                <a:latin typeface="NEU-HZ-S92"/>
                <a:ea typeface="方正书宋_GBK"/>
                <a:cs typeface="Times New Roman" panose="02020603050405020304" pitchFamily="18" charset="0"/>
              </a:rPr>
              <a:t>　</a:t>
            </a:r>
            <a:r>
              <a:rPr lang="zh-CN" altLang="zh-CN" dirty="0">
                <a:solidFill>
                  <a:srgbClr val="000000"/>
                </a:solidFill>
                <a:latin typeface="NEU-BZ-S92"/>
                <a:ea typeface="方正黑体_GBK"/>
                <a:cs typeface="Times New Roman" panose="02020603050405020304" pitchFamily="18" charset="0"/>
              </a:rPr>
              <a:t>核心能力、核心产品和最终产品的关系</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584290544"/>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TotalTime>
  <Words>1343</Words>
  <Application>Microsoft Office PowerPoint</Application>
  <PresentationFormat>宽屏</PresentationFormat>
  <Paragraphs>88</Paragraphs>
  <Slides>18</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18</vt:i4>
      </vt:variant>
    </vt:vector>
  </HeadingPairs>
  <TitlesOfParts>
    <vt:vector size="32" baseType="lpstr">
      <vt:lpstr>GungsuhChe</vt:lpstr>
      <vt:lpstr>NEU-BZ-S92</vt:lpstr>
      <vt:lpstr>NEU-HZ-S92</vt:lpstr>
      <vt:lpstr>方正粗黑宋简体</vt:lpstr>
      <vt:lpstr>方正黑体_GBK</vt:lpstr>
      <vt:lpstr>方正书宋_GBK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第一节　资源基础理论</vt:lpstr>
      <vt:lpstr>第一节　资源基础理论</vt:lpstr>
      <vt:lpstr>第一节　资源基础理论</vt:lpstr>
      <vt:lpstr>第二节　企业的核心竞争力</vt:lpstr>
      <vt:lpstr>第二节　企业的核心竞争力</vt:lpstr>
      <vt:lpstr>第二节　企业的核心竞争力</vt:lpstr>
      <vt:lpstr>第二节　企业的核心竞争力</vt:lpstr>
      <vt:lpstr>第二节　企业的核心竞争力</vt:lpstr>
      <vt:lpstr>第二节　企业的核心竞争力</vt:lpstr>
      <vt:lpstr>第二节　企业的核心竞争力</vt:lpstr>
      <vt:lpstr>第三节　动态能力理论</vt:lpstr>
      <vt:lpstr>第三节　动态能力理论</vt:lpstr>
      <vt:lpstr>第三节　动态能力理论</vt:lpstr>
      <vt:lpstr>第三节　动态能力理论</vt:lpstr>
      <vt:lpstr>第三节　动态能力理论</vt:lpstr>
      <vt:lpstr>第三节　动态能力理论</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2021-02-28T08:14:55Z</dcterms:created>
  <dcterms:modified xsi:type="dcterms:W3CDTF">2021-02-28T10:28:14Z</dcterms:modified>
</cp:coreProperties>
</file>