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5" r:id="rId22"/>
    <p:sldId id="276" r:id="rId23"/>
    <p:sldId id="277" r:id="rId24"/>
  </p:sldIdLst>
  <p:sldSz cx="12192000" cy="6858000"/>
  <p:notesSz cx="6858000" cy="9144000"/>
  <p:custDataLst>
    <p:tags r:id="rId2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9" Type="http://schemas.openxmlformats.org/officeDocument/2006/relationships/tags" Target="tags/tag64.xml"/><Relationship Id="rId28" Type="http://schemas.openxmlformats.org/officeDocument/2006/relationships/commentAuthors" Target="commentAuthors.xml"/><Relationship Id="rId27" Type="http://schemas.openxmlformats.org/officeDocument/2006/relationships/tableStyles" Target="tableStyles.xml"/><Relationship Id="rId26" Type="http://schemas.openxmlformats.org/officeDocument/2006/relationships/viewProps" Target="viewProps.xml"/><Relationship Id="rId25" Type="http://schemas.openxmlformats.org/officeDocument/2006/relationships/presProps" Target="presProps.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第十二章　沟通</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normAutofit lnSpcReduction="10000"/>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自上而下的沟通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组织内部向下沟通的方式</a:t>
            </a:r>
            <a:endParaRPr lang="zh-CN" altLang="en-US"/>
          </a:p>
          <a:p>
            <a:r>
              <a:rPr lang="zh-CN" altLang="en-US"/>
              <a:t>2. 自上而下沟通的缺点</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自下而上的沟通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自下而上的沟通是下级机构或人员按照组织的隶属关系与上级机构或领导者进行的沟通。这种沟通不仅是组织成员向管理者、下级向上级反映自己的要求、愿望,提出批评、建议的正常渠道,而且可以对执行上级指令做出回馈反应,使上级了解其信息被接受和执行的程度,为上级修正指令和制定新的决策指令提供资料。</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normAutofit lnSpcReduction="10000"/>
          </a:bodyPr>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横向沟通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t>横向沟通是组织中同级部门或同级管理者之间的沟通。它对于组织的全面协调和合作是十分必要的,所以是一个组织内经常采取的沟通方式。</a:t>
            </a:r>
            <a:endParaRPr lang="zh-CN" altLang="en-US"/>
          </a:p>
          <a:p>
            <a:pPr>
              <a:lnSpc>
                <a:spcPct val="130000"/>
              </a:lnSpc>
            </a:pPr>
            <a:r>
              <a:rPr lang="zh-CN" altLang="en-US"/>
              <a:t>一个组织内各部门之间,总有或多或少的相互联系和依赖,经过有效的横向沟通之后,能够和谐同步地完成组织目标。横向沟通与上述两种纵向沟通不同,它不是通过命令、指示,而是通过协商、合作来解决问题的。</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非正式沟通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非正式沟通的几种方式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335" name="12-3.jpg" descr="id:2147495143;FounderCES"/>
          <p:cNvPicPr>
            <a:picLocks noChangeAspect="1"/>
          </p:cNvPicPr>
          <p:nvPr/>
        </p:nvPicPr>
        <p:blipFill>
          <a:blip r:embed="rId1"/>
          <a:stretch>
            <a:fillRect/>
          </a:stretch>
        </p:blipFill>
        <p:spPr>
          <a:xfrm>
            <a:off x="1480185" y="2760980"/>
            <a:ext cx="4946650" cy="2190750"/>
          </a:xfrm>
          <a:prstGeom prst="rect">
            <a:avLst/>
          </a:prstGeom>
        </p:spPr>
      </p:pic>
      <p:sp>
        <p:nvSpPr>
          <p:cNvPr id="107" name="文本框 106"/>
          <p:cNvSpPr txBox="1"/>
          <p:nvPr/>
        </p:nvSpPr>
        <p:spPr>
          <a:xfrm>
            <a:off x="1089025" y="5523865"/>
            <a:ext cx="5080000" cy="368300"/>
          </a:xfrm>
          <a:prstGeom prst="rect">
            <a:avLst/>
          </a:prstGeom>
          <a:noFill/>
          <a:ln w="9525">
            <a:noFill/>
          </a:ln>
        </p:spPr>
        <p:txBody>
          <a:bodyPr>
            <a:spAutoFit/>
          </a:bodyPr>
          <a:p>
            <a:pPr indent="228600" algn="ctr"/>
            <a:r>
              <a:rPr lang="zh-CN" b="0">
                <a:solidFill>
                  <a:srgbClr val="000000"/>
                </a:solidFill>
                <a:cs typeface="方正书宋_GBK" charset="0"/>
              </a:rPr>
              <a:t>图12-4　非正式沟通方式</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normAutofit lnSpcReduction="20000"/>
          </a:bodyPr>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非正式沟通的特点</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sym typeface="+mn-ea"/>
              </a:rPr>
              <a:t>(1) 非正式沟通信息交流速度快。</a:t>
            </a:r>
            <a:endParaRPr lang="zh-CN" altLang="en-US"/>
          </a:p>
          <a:p>
            <a:pPr>
              <a:lnSpc>
                <a:spcPct val="130000"/>
              </a:lnSpc>
            </a:pPr>
            <a:r>
              <a:rPr lang="zh-CN" altLang="en-US">
                <a:sym typeface="+mn-ea"/>
              </a:rPr>
              <a:t>(2) 非正式沟通的信息比较准确。</a:t>
            </a:r>
            <a:endParaRPr lang="zh-CN" altLang="en-US"/>
          </a:p>
          <a:p>
            <a:pPr>
              <a:lnSpc>
                <a:spcPct val="130000"/>
              </a:lnSpc>
            </a:pPr>
            <a:r>
              <a:rPr lang="zh-CN" altLang="en-US">
                <a:sym typeface="+mn-ea"/>
              </a:rPr>
              <a:t>(3) 非正式沟通效率较高。</a:t>
            </a:r>
            <a:endParaRPr lang="zh-CN" altLang="en-US"/>
          </a:p>
          <a:p>
            <a:pPr>
              <a:lnSpc>
                <a:spcPct val="130000"/>
              </a:lnSpc>
            </a:pPr>
            <a:r>
              <a:rPr lang="zh-CN" altLang="en-US">
                <a:sym typeface="+mn-ea"/>
              </a:rPr>
              <a:t>(4) 非正式沟通可以满足员工的需要。</a:t>
            </a:r>
            <a:endParaRPr lang="zh-CN" altLang="en-US"/>
          </a:p>
          <a:p>
            <a:pPr>
              <a:lnSpc>
                <a:spcPct val="130000"/>
              </a:lnSpc>
            </a:pPr>
            <a:r>
              <a:rPr lang="zh-CN" altLang="en-US">
                <a:sym typeface="+mn-ea"/>
              </a:rPr>
              <a:t>(5) 非正式沟通有一定的片面性。</a:t>
            </a:r>
            <a:endParaRPr lang="zh-CN" altLang="en-US"/>
          </a:p>
          <a:p>
            <a:pPr>
              <a:lnSpc>
                <a:spcPct val="130000"/>
              </a:lnSpc>
            </a:pPr>
            <a:endParaRPr lang="zh-CN" altLang="en-US"/>
          </a:p>
          <a:p>
            <a:pPr>
              <a:lnSpc>
                <a:spcPct val="130000"/>
              </a:lnSpc>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normAutofit lnSpcReduction="20000"/>
          </a:bodyPr>
          <a:p>
            <a:pPr marL="0" algn="just">
              <a:lnSpc>
                <a:spcPct val="130000"/>
              </a:lnSpc>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正确对待非正式沟通方式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a:lnSpc>
                <a:spcPct val="130000"/>
              </a:lnSpc>
            </a:pPr>
            <a:r>
              <a:rPr lang="zh-CN" altLang="en-US">
                <a:sym typeface="+mn-ea"/>
              </a:rPr>
              <a:t>(1) 管理者必须认识到它是一种重要的沟通方式,任何否认的态度都会铸成大错,企图消灭、阻止、打击的措施也是不明智的。</a:t>
            </a:r>
            <a:endParaRPr lang="zh-CN" altLang="en-US"/>
          </a:p>
          <a:p>
            <a:pPr>
              <a:lnSpc>
                <a:spcPct val="130000"/>
              </a:lnSpc>
            </a:pPr>
            <a:r>
              <a:rPr lang="zh-CN" altLang="en-US">
                <a:sym typeface="+mn-ea"/>
              </a:rPr>
              <a:t>(2) 管理者可以充分地利用非正式沟通为自己服务,管理者可以“听”到许多从正式渠道不可能获得的信息,“知道”谁在传播这些信息、谁最喜欢这些信息,管理者还可以将自己所需要但又不便从正式渠道传递的信息,利用非正式沟通进行联络。</a:t>
            </a:r>
            <a:endParaRPr lang="zh-CN" altLang="en-US"/>
          </a:p>
          <a:p>
            <a:pPr>
              <a:lnSpc>
                <a:spcPct val="130000"/>
              </a:lnSpc>
            </a:pPr>
            <a:r>
              <a:rPr lang="zh-CN" altLang="en-US">
                <a:sym typeface="+mn-ea"/>
              </a:rPr>
              <a:t>(3) 对非正式沟通信息中的错误,通过非正式渠道进行更正往往效果更好。</a:t>
            </a:r>
            <a:endParaRPr lang="zh-CN" altLang="en-US"/>
          </a:p>
          <a:p>
            <a:pPr>
              <a:lnSpc>
                <a:spcPct val="130000"/>
              </a:lnSpc>
            </a:pP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提高组织沟通的有效性</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组织沟通的障碍</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缺少沟通的计划</a:t>
            </a:r>
            <a:endParaRPr lang="zh-CN" altLang="en-US"/>
          </a:p>
          <a:p>
            <a:r>
              <a:rPr lang="zh-CN" altLang="en-US"/>
              <a:t>2. 未加澄清的假设</a:t>
            </a:r>
            <a:endParaRPr lang="zh-CN" altLang="en-US"/>
          </a:p>
          <a:p>
            <a:r>
              <a:rPr lang="zh-CN" altLang="en-US"/>
              <a:t>3. 语意曲解</a:t>
            </a:r>
            <a:endParaRPr lang="zh-CN" altLang="en-US"/>
          </a:p>
          <a:p>
            <a:r>
              <a:rPr lang="zh-CN" altLang="en-US"/>
              <a:t>4. 信息表达不佳</a:t>
            </a:r>
            <a:endParaRPr lang="zh-CN" altLang="en-US"/>
          </a:p>
          <a:p>
            <a:r>
              <a:rPr lang="zh-CN" altLang="en-US"/>
              <a:t>5. 信息在传递途中的损失和遗忘</a:t>
            </a:r>
            <a:endParaRPr lang="zh-CN" altLang="en-US"/>
          </a:p>
          <a:p>
            <a:r>
              <a:rPr lang="zh-CN" altLang="en-US"/>
              <a:t>6. 猜疑、威胁和恐惧</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第三节　组织沟通</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有效组织沟通的原则</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准确性原则</a:t>
            </a:r>
            <a:endParaRPr lang="zh-CN" altLang="en-US"/>
          </a:p>
          <a:p>
            <a:r>
              <a:rPr lang="zh-CN" altLang="en-US"/>
              <a:t>2. 完整性原则</a:t>
            </a:r>
            <a:endParaRPr lang="zh-CN" altLang="en-US"/>
          </a:p>
          <a:p>
            <a:r>
              <a:rPr lang="zh-CN" altLang="en-US"/>
              <a:t>3. 及时性原则</a:t>
            </a:r>
            <a:endParaRPr lang="zh-CN" altLang="en-US"/>
          </a:p>
          <a:p>
            <a:r>
              <a:rPr lang="zh-CN" altLang="en-US"/>
              <a:t>4. 对非正式沟通的策略性运用原则</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改善组织沟通的途径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沟通状况的检查</a:t>
            </a:r>
            <a:endParaRPr lang="zh-CN" altLang="en-US"/>
          </a:p>
          <a:p>
            <a:r>
              <a:rPr lang="zh-CN" altLang="en-US"/>
              <a:t>2. 有效运用组织沟通的工具</a:t>
            </a:r>
            <a:endParaRPr lang="zh-CN" altLang="en-US"/>
          </a:p>
          <a:p>
            <a:r>
              <a:rPr lang="zh-CN" altLang="en-US"/>
              <a:t>3. 基于媒介丰富性,选择合适的沟通方式</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改善管理者的沟通技能</a:t>
            </a:r>
            <a:endParaRPr lang="zh-CN" altLang="en-US"/>
          </a:p>
        </p:txBody>
      </p:sp>
      <p:sp>
        <p:nvSpPr>
          <p:cNvPr id="3" name="内容占位符 2"/>
          <p:cNvSpPr>
            <a:spLocks noGrp="1"/>
          </p:cNvSpPr>
          <p:nvPr>
            <p:ph idx="1"/>
          </p:nvPr>
        </p:nvSpPr>
        <p:spPr/>
        <p:txBody>
          <a:bodyPr>
            <a:normAutofit lnSpcReduction="10000"/>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使用鼓舞人心的沟通策略</a:t>
            </a:r>
            <a:endParaRPr lang="zh-CN" altLang="zh-CN" sz="2600" b="1" dirty="0">
              <a:latin typeface="黑体" panose="02010609060101010101" pitchFamily="49" charset="-122"/>
              <a:ea typeface="黑体" panose="02010609060101010101" pitchFamily="49" charset="-122"/>
            </a:endParaRPr>
          </a:p>
          <a:p>
            <a:r>
              <a:rPr lang="zh-CN" altLang="en-US"/>
              <a:t>(1) 通过激发情感的语句来展示自信和权力。</a:t>
            </a:r>
            <a:endParaRPr lang="zh-CN" altLang="en-US"/>
          </a:p>
          <a:p>
            <a:r>
              <a:rPr lang="zh-CN" altLang="en-US"/>
              <a:t>(2) 可信度。通过客观明确的数据来支撑你的观点会增强可信度。</a:t>
            </a:r>
            <a:endParaRPr lang="zh-CN" altLang="en-US"/>
          </a:p>
          <a:p>
            <a:r>
              <a:rPr lang="zh-CN" altLang="en-US"/>
              <a:t>(3) 有针对性地传递信息。最有效的沟通者根据听众的兴趣来调整信息。</a:t>
            </a:r>
            <a:endParaRPr lang="zh-CN" altLang="en-US"/>
          </a:p>
          <a:p>
            <a:r>
              <a:rPr lang="zh-CN" altLang="en-US"/>
              <a:t>(4) 避免“废话”稀释你的信息。</a:t>
            </a:r>
            <a:endParaRPr lang="zh-CN" altLang="en-US"/>
          </a:p>
          <a:p>
            <a:r>
              <a:rPr lang="zh-CN" altLang="en-US"/>
              <a:t>(5) 开门见山地传达关键信息。</a:t>
            </a:r>
            <a:endParaRPr lang="zh-CN" altLang="en-US"/>
          </a:p>
          <a:p>
            <a:r>
              <a:rPr lang="zh-CN" altLang="en-US"/>
              <a:t>(6) 最有效的沟通者会努力让自己的信息看上去有趣、重要和特别,以此脱颖而出。</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改善管理者的沟通技能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成为一名支持性的沟通者</a:t>
            </a:r>
            <a:endParaRPr lang="zh-CN" altLang="zh-CN" sz="2600" b="1" dirty="0">
              <a:latin typeface="黑体" panose="02010609060101010101" pitchFamily="49" charset="-122"/>
              <a:ea typeface="黑体" panose="02010609060101010101" pitchFamily="49" charset="-122"/>
            </a:endParaRPr>
          </a:p>
          <a:p>
            <a:r>
              <a:rPr lang="zh-CN" altLang="en-US"/>
              <a:t>(1) 对事不对人。尽管人们乐意接受会让事情更好的方法,但是在骨子里会抵触一些需要改变自己某些方面的建议。</a:t>
            </a:r>
            <a:endParaRPr lang="zh-CN" altLang="en-US"/>
          </a:p>
          <a:p>
            <a:r>
              <a:rPr lang="zh-CN" altLang="en-US"/>
              <a:t>(2) 使你的言语和你的身体语言相匹配。</a:t>
            </a:r>
            <a:endParaRPr lang="zh-CN" altLang="en-US"/>
          </a:p>
          <a:p>
            <a:r>
              <a:rPr lang="zh-CN" altLang="en-US"/>
              <a:t>(3) 承认他人的观点,即使你不满意他人的观点或建议,也要强调此人观点的积极方面,同时仔细解释为什么该观点在现在无法执行。鼓励他人的表达意愿。</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改善管理者的沟通技能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鼓励公开反馈</a:t>
            </a:r>
            <a:endParaRPr lang="zh-CN" altLang="zh-CN" sz="2600" b="1" dirty="0">
              <a:latin typeface="黑体" panose="02010609060101010101" pitchFamily="49" charset="-122"/>
              <a:ea typeface="黑体" panose="02010609060101010101" pitchFamily="49" charset="-122"/>
            </a:endParaRPr>
          </a:p>
          <a:p>
            <a:r>
              <a:rPr lang="zh-CN" altLang="en-US"/>
              <a:t>(1) 360度反馈。这是组织内部的正式绩效评估系统,在这个系统中不同层级的员工对其他各层级的员工提供反馈,并接收来自他们以及外部人员——包括顾客和供应商的反馈。</a:t>
            </a:r>
            <a:endParaRPr lang="zh-CN" altLang="en-US"/>
          </a:p>
          <a:p>
            <a:r>
              <a:rPr lang="zh-CN" altLang="en-US"/>
              <a:t>(2) 合理化建议制度。邀请员工表达怎样改善某件事情的观点。当员工的观点被采纳时,他们会得到奖励。(3) 企业热线。为企业高层配备的沟通热线随时准备回答问题和接受意见。</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767330"/>
            <a:chOff x="5313" y="3179"/>
            <a:chExt cx="9165"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沟通概述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人际沟通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组织沟通</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改善管理者的沟通技能</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改善管理者的沟通技能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使用简单的语言</a:t>
            </a:r>
            <a:endParaRPr lang="zh-CN" altLang="zh-CN" sz="2600" b="1" dirty="0">
              <a:latin typeface="黑体" panose="02010609060101010101" pitchFamily="49" charset="-122"/>
              <a:ea typeface="黑体" panose="02010609060101010101" pitchFamily="49" charset="-122"/>
            </a:endParaRPr>
          </a:p>
          <a:p>
            <a:r>
              <a:rPr lang="zh-CN" altLang="en-US"/>
              <a:t>任何一个专业领域都可能有自己独特的专业术语、行话或特殊表达方式。尽管行话可能极大地帮助专业人员之间沟通,但是它会妨碍与外行人的沟通。</a:t>
            </a:r>
            <a:endParaRPr lang="zh-CN" altLang="en-US"/>
          </a:p>
          <a:p>
            <a:r>
              <a:rPr lang="zh-CN" altLang="en-US"/>
              <a:t>明智地使用行话的诀窍是了解你的听众。如果你所交流的对象了解行话,使用它就能帮助沟通更便利。但是,当指向的听众不熟悉行话,那么简单的、直白的语言一定是最有效的。</a:t>
            </a:r>
            <a:endParaRPr lang="zh-CN" altLang="en-US"/>
          </a:p>
          <a:p>
            <a:r>
              <a:rPr lang="zh-CN" altLang="en-US"/>
              <a:t>不管在哪种情况下,基本原理都是一样的: 沟通者应该说他们的听众所使用的语言。尽管你可能想说些艰涩难懂的术语或行话来给听众留下深刻印象,但是如果他们不理解你想传达的信息,沟通就是完全无效的。对专业人员的最佳沟通建议: 遵循K.I.S.S原则,即保持短小精悍和措辞优美(Keep it short and sweet)。有时,这也表示让它清晰、简单。</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改善管理者的沟通技能</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五、 成为好的倾听者</a:t>
            </a:r>
            <a:endParaRPr lang="zh-CN" altLang="zh-CN" sz="2600" b="1" dirty="0">
              <a:latin typeface="黑体" panose="02010609060101010101" pitchFamily="49" charset="-122"/>
              <a:ea typeface="黑体" panose="02010609060101010101" pitchFamily="49" charset="-122"/>
            </a:endParaRPr>
          </a:p>
          <a:p>
            <a:r>
              <a:rPr lang="zh-CN" altLang="en-US"/>
              <a:t>有效的沟通不仅涉及清楚地表达信息,而且与倾听和理解他人有关。有效倾听是一项重要的沟通技能,也是大多数人需要增强的一项技能。有效倾听不是指被动接收信息的行为。</a:t>
            </a:r>
            <a:endParaRPr lang="zh-CN" altLang="en-US"/>
          </a:p>
          <a:p>
            <a:r>
              <a:rPr lang="zh-CN" altLang="en-US"/>
              <a:t>准确地说,有效倾听涉及3个要素: (1) 在接收来自他人的信息时不做评判;(2) 传达鼓励他人继续交流的信息;(3) 及时回应,鼓励对方提出下一步的想法。研究显示,一个倾听者越有效,就越有可能被晋升到管理岗位,并在管理岗位上表现出色。</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沟通概述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沟通的定义</a:t>
            </a:r>
            <a:endParaRPr lang="zh-CN" altLang="zh-CN" sz="2600" b="1" dirty="0">
              <a:latin typeface="黑体" panose="02010609060101010101" pitchFamily="49" charset="-122"/>
              <a:ea typeface="黑体" panose="02010609060101010101" pitchFamily="49" charset="-122"/>
            </a:endParaRPr>
          </a:p>
          <a:p>
            <a:r>
              <a:rPr lang="zh-CN" altLang="en-US"/>
              <a:t>美国传播学研究者G. M. 戈德哈伯(G. M. Goldhaber)对组织沟通进行过多年的深入研究,他对组织沟通下了这样的定义: 组织沟通是由各种相互依赖关系而结成的网络,是为应付环境的不确定性而创造和交流信息的过程。这个定义包含5个基本概念: 过程、信息、网络、相互依赖和环境。</a:t>
            </a:r>
            <a:endParaRPr lang="zh-CN" altLang="en-US"/>
          </a:p>
          <a:p>
            <a:r>
              <a:rPr lang="zh-CN" altLang="en-US"/>
              <a:t>(1) 过程。</a:t>
            </a:r>
            <a:endParaRPr lang="zh-CN" altLang="en-US"/>
          </a:p>
          <a:p>
            <a:r>
              <a:rPr lang="zh-CN" altLang="en-US"/>
              <a:t>(2) 信息。</a:t>
            </a:r>
            <a:endParaRPr lang="zh-CN" altLang="en-US"/>
          </a:p>
          <a:p>
            <a:r>
              <a:rPr lang="zh-CN" altLang="en-US"/>
              <a:t>(3) 网络。</a:t>
            </a:r>
            <a:endParaRPr lang="zh-CN" altLang="en-US"/>
          </a:p>
          <a:p>
            <a:r>
              <a:rPr lang="zh-CN" altLang="en-US"/>
              <a:t>(4) 相互依赖。</a:t>
            </a:r>
            <a:endParaRPr lang="zh-CN" altLang="en-US"/>
          </a:p>
          <a:p>
            <a:r>
              <a:rPr lang="zh-CN" altLang="en-US"/>
              <a:t>(5) 环境。</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沟通概述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沟通的过程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信息发送者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信息传递渠道</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信息接收者</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噪声与反馈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327" name="12-1.jpg" descr="id:2147495052;FounderCES"/>
          <p:cNvPicPr>
            <a:picLocks noChangeAspect="1"/>
          </p:cNvPicPr>
          <p:nvPr/>
        </p:nvPicPr>
        <p:blipFill>
          <a:blip r:embed="rId1"/>
          <a:stretch>
            <a:fillRect/>
          </a:stretch>
        </p:blipFill>
        <p:spPr>
          <a:xfrm>
            <a:off x="3805555" y="3798570"/>
            <a:ext cx="5220335" cy="1576705"/>
          </a:xfrm>
          <a:prstGeom prst="rect">
            <a:avLst/>
          </a:prstGeom>
        </p:spPr>
      </p:pic>
      <p:sp>
        <p:nvSpPr>
          <p:cNvPr id="107" name="文本框 106"/>
          <p:cNvSpPr txBox="1"/>
          <p:nvPr/>
        </p:nvSpPr>
        <p:spPr>
          <a:xfrm>
            <a:off x="3708400" y="5806440"/>
            <a:ext cx="5080000" cy="368300"/>
          </a:xfrm>
          <a:prstGeom prst="rect">
            <a:avLst/>
          </a:prstGeom>
          <a:noFill/>
          <a:ln w="9525">
            <a:noFill/>
          </a:ln>
        </p:spPr>
        <p:txBody>
          <a:bodyPr>
            <a:spAutoFit/>
          </a:bodyPr>
          <a:p>
            <a:pPr indent="228600" algn="ctr"/>
            <a:r>
              <a:rPr lang="zh-CN" b="0">
                <a:solidFill>
                  <a:srgbClr val="000000"/>
                </a:solidFill>
                <a:cs typeface="方正书宋_GBK" charset="0"/>
              </a:rPr>
              <a:t>图12-1　沟通过程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沟通概述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沟通的作用</a:t>
            </a:r>
            <a:endParaRPr lang="zh-CN" altLang="zh-CN" sz="2600" b="1" dirty="0">
              <a:latin typeface="黑体" panose="02010609060101010101" pitchFamily="49" charset="-122"/>
              <a:ea typeface="黑体" panose="02010609060101010101" pitchFamily="49" charset="-122"/>
            </a:endParaRPr>
          </a:p>
          <a:p>
            <a:r>
              <a:rPr lang="zh-CN" altLang="en-US"/>
              <a:t>(1) 指明方向。</a:t>
            </a:r>
            <a:endParaRPr lang="zh-CN" altLang="en-US"/>
          </a:p>
          <a:p>
            <a:r>
              <a:rPr lang="zh-CN" altLang="en-US"/>
              <a:t>(2) 建立联系与促进协作。</a:t>
            </a:r>
            <a:endParaRPr lang="zh-CN" altLang="en-US"/>
          </a:p>
          <a:p>
            <a:r>
              <a:rPr lang="zh-CN" altLang="en-US"/>
              <a:t>(3) 发展人际关系。</a:t>
            </a:r>
            <a:endParaRPr lang="zh-CN" altLang="en-US"/>
          </a:p>
          <a:p>
            <a:r>
              <a:rPr lang="zh-CN" altLang="en-US"/>
              <a:t>(4) 阐明组织文化。</a:t>
            </a:r>
            <a:endParaRPr lang="zh-CN" altLang="en-US"/>
          </a:p>
          <a:p>
            <a:r>
              <a:rPr lang="zh-CN" altLang="en-US"/>
              <a:t>(5) 建立组织间的联系。</a:t>
            </a:r>
            <a:endParaRPr lang="zh-CN" altLang="en-US"/>
          </a:p>
          <a:p>
            <a:r>
              <a:rPr lang="zh-CN" altLang="en-US"/>
              <a:t>(6) 展示组织形象。</a:t>
            </a:r>
            <a:endParaRPr lang="zh-CN" altLang="en-US"/>
          </a:p>
          <a:p>
            <a:r>
              <a:rPr lang="zh-CN" altLang="en-US"/>
              <a:t>(7) 激发观点。</a:t>
            </a:r>
            <a:endParaRPr lang="zh-CN" altLang="en-US"/>
          </a:p>
          <a:p>
            <a:r>
              <a:rPr lang="zh-CN" altLang="en-US"/>
              <a:t>(8) 阐明组织愿景和价值观。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人际沟通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一、 语言与非语言沟通</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传统语言媒介的沟通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传统语言媒介的沟通是指没有依赖电脑或网络来实现的沟通,其中既包括口头沟通,也包括书面沟通。此处的口头沟通主要是指面对面交谈、小组讨论、电话等以语音形式进行的沟通方式。</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人际沟通</a:t>
            </a:r>
            <a:endParaRPr lang="zh-CN" altLang="en-US"/>
          </a:p>
        </p:txBody>
      </p:sp>
      <p:sp>
        <p:nvSpPr>
          <p:cNvPr id="3" name="内容占位符 2"/>
          <p:cNvSpPr>
            <a:spLocks noGrp="1"/>
          </p:cNvSpPr>
          <p:nvPr>
            <p:ph idx="1"/>
          </p:nvPr>
        </p:nvSpPr>
        <p:spPr/>
        <p:txBody>
          <a:bodyPr/>
          <a:p>
            <a:pPr marL="0" algn="just">
              <a:spcBef>
                <a:spcPts val="3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以电脑为媒介的语言沟通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目前,很多组织内的语言沟通是在电脑(包括各种移动电子设备)及网络的协助下完成的,这被称为电脑媒介沟通。虽然组织成员仍然通过面对面交谈、会议来沟通,但由于各类移动电子设备的广泛普及、疫情造成的长时间在家工作,各类在线沟通方式迅速在工作场所中普及,甚至成为替代传统媒介的主流沟通方式。常见的在线沟通方式包括电子邮件、短信、社交媒体、BBS发帖子、博客等,可能是一对一的沟通、一对多的沟通,也可能同时进行多个会话。</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非语言沟通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除了使用口头、书面形式的沟通外,还可以使用其他含蓄的非语言沟通方式。人体是一个有力的、多样的表达工具,但往往被人忽视或不受注意。面部表情、各种肢体语言,都可以表示或帮助表示不同感情或思想。</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人际沟通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沟通风格</a:t>
            </a:r>
            <a:endParaRPr lang="zh-CN" altLang="zh-CN" sz="2600" b="1" dirty="0">
              <a:latin typeface="黑体" panose="02010609060101010101" pitchFamily="49" charset="-122"/>
              <a:ea typeface="黑体" panose="02010609060101010101" pitchFamily="49" charset="-122"/>
            </a:endParaRPr>
          </a:p>
          <a:p>
            <a:r>
              <a:rPr lang="zh-CN" altLang="en-US"/>
              <a:t>高效的沟通者不仅需要熟练运用各类不同类型的沟通方式,而且需要关注沟通对象的沟通风格,以达成更有效的沟通结果。沟通风格是指参与沟通过程的个体与其他沟通对象之间互相作用与信息交互的方式。沟通风格大致包括开放性、直接性及积极倾听的能力等(见表12-4)。</a:t>
            </a:r>
            <a:endParaRPr lang="zh-CN" altLang="en-US"/>
          </a:p>
          <a:p>
            <a:endParaRPr lang="zh-CN" altLang="en-US"/>
          </a:p>
        </p:txBody>
      </p:sp>
      <p:graphicFrame>
        <p:nvGraphicFramePr>
          <p:cNvPr id="4" name="表格 3"/>
          <p:cNvGraphicFramePr/>
          <p:nvPr>
            <p:custDataLst>
              <p:tags r:id="rId1"/>
            </p:custDataLst>
          </p:nvPr>
        </p:nvGraphicFramePr>
        <p:xfrm>
          <a:off x="1651000" y="3537585"/>
          <a:ext cx="8265795" cy="2987040"/>
        </p:xfrm>
        <a:graphic>
          <a:graphicData uri="http://schemas.openxmlformats.org/drawingml/2006/table">
            <a:tbl>
              <a:tblPr/>
              <a:tblGrid>
                <a:gridCol w="2669540"/>
                <a:gridCol w="2952750"/>
                <a:gridCol w="2643505"/>
              </a:tblGrid>
              <a:tr h="274320">
                <a:tc>
                  <a:txBody>
                    <a:bodyPr/>
                    <a:p>
                      <a:pPr indent="0">
                        <a:buNone/>
                      </a:pPr>
                      <a:r>
                        <a:rPr lang="en-US" sz="1600" b="0">
                          <a:solidFill>
                            <a:srgbClr val="000000"/>
                          </a:solidFill>
                          <a:latin typeface="宋体" panose="02010600030101010101" pitchFamily="2" charset="-122"/>
                          <a:ea typeface="宋体" panose="02010600030101010101" pitchFamily="2" charset="-122"/>
                          <a:cs typeface="宋体" panose="02010600030101010101" pitchFamily="2" charset="-122"/>
                        </a:rPr>
                        <a:t>开放性</a:t>
                      </a: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直 接 性</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积极倾听的能力</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rowSpan="2">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开放的行为: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表现活泼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说话的时候表情丰富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会表现或讨论内心感受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乐于交流个人信息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爱说话</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直接的行为: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可以肯定地表达感觉与想法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可以坚定快速地做出决定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有对抗性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常常贡献想法和主意</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交互性: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对于他人意见的反应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主动介入交谈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交谈中用语气词回应他人</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投入性: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与信息发送者积极沟通</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rowSpan="2">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内敛的行为: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认为不应表达个人感受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情感较少外露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交流仅限于商务等正式话题</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rowSpan="2">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间接的行为: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随和老练的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语言朴素,不夸张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避免冲突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不常贡献新想法</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参与性: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持续关注信息传达者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专心倾听,不做其他任务</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vMerge="1">
                  <a:tcP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B w="12700" cap="flat" cmpd="sng">
                      <a:solidFill>
                        <a:srgbClr val="000000"/>
                      </a:solidFill>
                      <a:prstDash val="solid"/>
                      <a:headEnd type="none" w="med" len="med"/>
                      <a:tailEnd type="none" w="med" len="med"/>
                    </a:lnB>
                  </a:tcPr>
                </a:tc>
                <a:tc>
                  <a:txBody>
                    <a:bodyPr/>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被动性: 　</a:t>
                      </a:r>
                      <a:endParaRPr 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p>
                      <a:pPr indent="0">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在他人传达信息时,不做出反馈</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85725" marR="85725"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3">
                  <a:txBody>
                    <a:bodyPr/>
                    <a:p>
                      <a:pPr indent="0">
                        <a:buNone/>
                      </a:pPr>
                      <a:endParaRPr lang="en-US" altLang="en-US" sz="1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T w="12700" cap="flat" cmpd="sng">
                      <a:solidFill>
                        <a:srgbClr val="000000"/>
                      </a:solidFill>
                      <a:prstDash val="solid"/>
                      <a:headEnd type="none" w="med" len="med"/>
                      <a:tailEnd type="none" w="med" len="med"/>
                    </a:lnT>
                    <a:lnB cap="flat">
                      <a:noFill/>
                    </a:lnB>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7" name="文本框 106"/>
          <p:cNvSpPr txBox="1"/>
          <p:nvPr/>
        </p:nvSpPr>
        <p:spPr>
          <a:xfrm>
            <a:off x="2874645" y="3169285"/>
            <a:ext cx="6182360" cy="368300"/>
          </a:xfrm>
          <a:prstGeom prst="rect">
            <a:avLst/>
          </a:prstGeom>
          <a:noFill/>
          <a:ln w="9525">
            <a:noFill/>
          </a:ln>
        </p:spPr>
        <p:txBody>
          <a:bodyPr wrap="square">
            <a:spAutoFit/>
          </a:bodyPr>
          <a:p>
            <a:pPr indent="228600" algn="ctr"/>
            <a:r>
              <a:rPr lang="zh-CN" b="0">
                <a:solidFill>
                  <a:srgbClr val="000000"/>
                </a:solidFill>
                <a:cs typeface="方正书宋_GBK" charset="0"/>
              </a:rPr>
              <a:t>表12-4　沟 通 风 格　</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组织沟通</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正式沟通</a:t>
            </a:r>
            <a:endParaRPr lang="zh-CN" altLang="zh-CN" sz="2600" b="1" dirty="0">
              <a:latin typeface="黑体" panose="02010609060101010101" pitchFamily="49" charset="-122"/>
              <a:ea typeface="黑体" panose="02010609060101010101" pitchFamily="49" charset="-122"/>
            </a:endParaRPr>
          </a:p>
          <a:p>
            <a:r>
              <a:rPr lang="zh-CN" altLang="en-US"/>
              <a:t>正式沟通是指通过正式的组织程序所进行的沟通。它是组织沟通的一种主要形式,一般与组织的结构网络和层次相一致(见图12-3)。在正式沟通中根据信息的流向,又可分为自上而下的沟通、自下而上的沟通和横向沟通,它们分别又是组织内部纵向协调和横向协调的重要手段。</a:t>
            </a:r>
            <a:endParaRPr lang="zh-CN" altLang="en-US"/>
          </a:p>
        </p:txBody>
      </p:sp>
      <p:pic>
        <p:nvPicPr>
          <p:cNvPr id="334" name="12-2a.jpg" descr="id:2147495136;FounderCES"/>
          <p:cNvPicPr>
            <a:picLocks noChangeAspect="1"/>
          </p:cNvPicPr>
          <p:nvPr/>
        </p:nvPicPr>
        <p:blipFill>
          <a:blip r:embed="rId1"/>
          <a:stretch>
            <a:fillRect/>
          </a:stretch>
        </p:blipFill>
        <p:spPr>
          <a:xfrm>
            <a:off x="2891155" y="3429000"/>
            <a:ext cx="4682490" cy="2124075"/>
          </a:xfrm>
          <a:prstGeom prst="rect">
            <a:avLst/>
          </a:prstGeom>
        </p:spPr>
      </p:pic>
      <p:sp>
        <p:nvSpPr>
          <p:cNvPr id="107" name="文本框 106"/>
          <p:cNvSpPr txBox="1"/>
          <p:nvPr/>
        </p:nvSpPr>
        <p:spPr>
          <a:xfrm>
            <a:off x="2692400" y="5843270"/>
            <a:ext cx="5080000" cy="368300"/>
          </a:xfrm>
          <a:prstGeom prst="rect">
            <a:avLst/>
          </a:prstGeom>
          <a:noFill/>
          <a:ln w="9525">
            <a:noFill/>
          </a:ln>
        </p:spPr>
        <p:txBody>
          <a:bodyPr>
            <a:spAutoFit/>
          </a:bodyPr>
          <a:p>
            <a:pPr indent="228600" algn="ctr"/>
            <a:r>
              <a:rPr lang="zh-CN" b="0">
                <a:solidFill>
                  <a:srgbClr val="000000"/>
                </a:solidFill>
                <a:cs typeface="方正书宋_GBK" charset="0"/>
              </a:rPr>
              <a:t>图12-3　正式沟通路径: 组织结构图</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14f751e3-7be7-478b-afee-3c84de44ca08}"/>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3698</Words>
  <Application>WPS 演示</Application>
  <PresentationFormat>宽屏</PresentationFormat>
  <Paragraphs>243</Paragraphs>
  <Slides>21</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21</vt:i4>
      </vt:variant>
    </vt:vector>
  </HeadingPairs>
  <TitlesOfParts>
    <vt:vector size="36"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方正书宋_GBK</vt:lpstr>
      <vt:lpstr>Office 主题​​</vt:lpstr>
      <vt:lpstr>默认设计模板</vt:lpstr>
      <vt:lpstr>PowerPoint 演示文稿</vt:lpstr>
      <vt:lpstr>PowerPoint 演示文稿</vt:lpstr>
      <vt:lpstr>第一节　沟通概述</vt:lpstr>
      <vt:lpstr>第一节　沟通概述</vt:lpstr>
      <vt:lpstr>第一节　沟通概述</vt:lpstr>
      <vt:lpstr>第二节　人际沟通</vt:lpstr>
      <vt:lpstr>第二节　人际沟通</vt:lpstr>
      <vt:lpstr>第二节　人际沟通</vt:lpstr>
      <vt:lpstr>第三节　组织沟通</vt:lpstr>
      <vt:lpstr>第三节　组织沟通</vt:lpstr>
      <vt:lpstr>第三节　组织沟通</vt:lpstr>
      <vt:lpstr>第三节　组织沟通</vt:lpstr>
      <vt:lpstr>第三节　组织沟通</vt:lpstr>
      <vt:lpstr>第三节　组织沟通</vt:lpstr>
      <vt:lpstr>第三节　组织沟通</vt:lpstr>
      <vt:lpstr>第三节　组织沟通</vt:lpstr>
      <vt:lpstr>第四节　改善管理者的沟通技能</vt:lpstr>
      <vt:lpstr>第四节　改善管理者的沟通技能</vt:lpstr>
      <vt:lpstr>第四节　改善管理者的沟通技能</vt:lpstr>
      <vt:lpstr>第四节　改善管理者的沟通技能</vt:lpstr>
      <vt:lpstr>第四节　改善管理者的沟通技能</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156</cp:revision>
  <dcterms:created xsi:type="dcterms:W3CDTF">2019-06-19T02:08:00Z</dcterms:created>
  <dcterms:modified xsi:type="dcterms:W3CDTF">2023-06-22T00:54:51Z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94CA79DB1A694B92A567B6668CF8CC69</vt:lpwstr>
  </property>
</Properties>
</file>