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Lst>
  <p:notesMasterIdLst>
    <p:notesMasterId r:id="rId67"/>
  </p:notesMasterIdLst>
  <p:sldIdLst>
    <p:sldId id="344" r:id="rId2"/>
    <p:sldId id="345" r:id="rId3"/>
    <p:sldId id="346" r:id="rId4"/>
    <p:sldId id="343" r:id="rId5"/>
    <p:sldId id="347" r:id="rId6"/>
    <p:sldId id="348" r:id="rId7"/>
    <p:sldId id="349" r:id="rId8"/>
    <p:sldId id="358" r:id="rId9"/>
    <p:sldId id="351" r:id="rId10"/>
    <p:sldId id="352" r:id="rId11"/>
    <p:sldId id="463" r:id="rId12"/>
    <p:sldId id="467" r:id="rId13"/>
    <p:sldId id="354" r:id="rId14"/>
    <p:sldId id="359" r:id="rId15"/>
    <p:sldId id="484" r:id="rId16"/>
    <p:sldId id="318" r:id="rId17"/>
    <p:sldId id="362" r:id="rId18"/>
    <p:sldId id="369" r:id="rId19"/>
    <p:sldId id="424" r:id="rId20"/>
    <p:sldId id="475" r:id="rId21"/>
    <p:sldId id="426" r:id="rId22"/>
    <p:sldId id="427" r:id="rId23"/>
    <p:sldId id="370" r:id="rId24"/>
    <p:sldId id="476" r:id="rId25"/>
    <p:sldId id="485" r:id="rId26"/>
    <p:sldId id="486" r:id="rId27"/>
    <p:sldId id="403" r:id="rId28"/>
    <p:sldId id="477" r:id="rId29"/>
    <p:sldId id="487" r:id="rId30"/>
    <p:sldId id="488" r:id="rId31"/>
    <p:sldId id="489" r:id="rId32"/>
    <p:sldId id="490" r:id="rId33"/>
    <p:sldId id="413" r:id="rId34"/>
    <p:sldId id="491" r:id="rId35"/>
    <p:sldId id="492" r:id="rId36"/>
    <p:sldId id="493" r:id="rId37"/>
    <p:sldId id="494" r:id="rId38"/>
    <p:sldId id="495" r:id="rId39"/>
    <p:sldId id="474" r:id="rId40"/>
    <p:sldId id="496" r:id="rId41"/>
    <p:sldId id="497" r:id="rId42"/>
    <p:sldId id="498" r:id="rId43"/>
    <p:sldId id="499" r:id="rId44"/>
    <p:sldId id="500" r:id="rId45"/>
    <p:sldId id="443" r:id="rId46"/>
    <p:sldId id="444" r:id="rId47"/>
    <p:sldId id="445" r:id="rId48"/>
    <p:sldId id="446" r:id="rId49"/>
    <p:sldId id="448" r:id="rId50"/>
    <p:sldId id="501" r:id="rId51"/>
    <p:sldId id="502" r:id="rId52"/>
    <p:sldId id="503" r:id="rId53"/>
    <p:sldId id="504" r:id="rId54"/>
    <p:sldId id="505" r:id="rId55"/>
    <p:sldId id="449" r:id="rId56"/>
    <p:sldId id="482" r:id="rId57"/>
    <p:sldId id="506" r:id="rId58"/>
    <p:sldId id="507" r:id="rId59"/>
    <p:sldId id="447" r:id="rId60"/>
    <p:sldId id="461" r:id="rId61"/>
    <p:sldId id="508" r:id="rId62"/>
    <p:sldId id="509" r:id="rId63"/>
    <p:sldId id="510" r:id="rId64"/>
    <p:sldId id="511" r:id="rId65"/>
    <p:sldId id="512" r:id="rId66"/>
  </p:sldIdLst>
  <p:sldSz cx="9144000" cy="6858000" type="screen4x3"/>
  <p:notesSz cx="9144000" cy="6858000"/>
  <p:defaultTextStyle>
    <a:defPPr>
      <a:defRPr lang="zh-CN"/>
    </a:defPPr>
    <a:lvl1pPr algn="l" rtl="0" fontAlgn="base">
      <a:spcBef>
        <a:spcPct val="0"/>
      </a:spcBef>
      <a:spcAft>
        <a:spcPct val="0"/>
      </a:spcAft>
      <a:defRPr b="1" kern="1200">
        <a:solidFill>
          <a:schemeClr val="tx1"/>
        </a:solidFill>
        <a:latin typeface="Arial" charset="0"/>
        <a:ea typeface="宋体" pitchFamily="2" charset="-122"/>
        <a:cs typeface="+mn-cs"/>
      </a:defRPr>
    </a:lvl1pPr>
    <a:lvl2pPr marL="457200" algn="l" rtl="0" fontAlgn="base">
      <a:spcBef>
        <a:spcPct val="0"/>
      </a:spcBef>
      <a:spcAft>
        <a:spcPct val="0"/>
      </a:spcAft>
      <a:defRPr b="1" kern="1200">
        <a:solidFill>
          <a:schemeClr val="tx1"/>
        </a:solidFill>
        <a:latin typeface="Arial" charset="0"/>
        <a:ea typeface="宋体" pitchFamily="2" charset="-122"/>
        <a:cs typeface="+mn-cs"/>
      </a:defRPr>
    </a:lvl2pPr>
    <a:lvl3pPr marL="914400" algn="l" rtl="0" fontAlgn="base">
      <a:spcBef>
        <a:spcPct val="0"/>
      </a:spcBef>
      <a:spcAft>
        <a:spcPct val="0"/>
      </a:spcAft>
      <a:defRPr b="1" kern="1200">
        <a:solidFill>
          <a:schemeClr val="tx1"/>
        </a:solidFill>
        <a:latin typeface="Arial" charset="0"/>
        <a:ea typeface="宋体" pitchFamily="2" charset="-122"/>
        <a:cs typeface="+mn-cs"/>
      </a:defRPr>
    </a:lvl3pPr>
    <a:lvl4pPr marL="1371600" algn="l" rtl="0" fontAlgn="base">
      <a:spcBef>
        <a:spcPct val="0"/>
      </a:spcBef>
      <a:spcAft>
        <a:spcPct val="0"/>
      </a:spcAft>
      <a:defRPr b="1" kern="1200">
        <a:solidFill>
          <a:schemeClr val="tx1"/>
        </a:solidFill>
        <a:latin typeface="Arial" charset="0"/>
        <a:ea typeface="宋体" pitchFamily="2" charset="-122"/>
        <a:cs typeface="+mn-cs"/>
      </a:defRPr>
    </a:lvl4pPr>
    <a:lvl5pPr marL="1828800" algn="l" rtl="0" fontAlgn="base">
      <a:spcBef>
        <a:spcPct val="0"/>
      </a:spcBef>
      <a:spcAft>
        <a:spcPct val="0"/>
      </a:spcAft>
      <a:defRPr b="1" kern="1200">
        <a:solidFill>
          <a:schemeClr val="tx1"/>
        </a:solidFill>
        <a:latin typeface="Arial" charset="0"/>
        <a:ea typeface="宋体" pitchFamily="2" charset="-122"/>
        <a:cs typeface="+mn-cs"/>
      </a:defRPr>
    </a:lvl5pPr>
    <a:lvl6pPr marL="2286000" algn="l" defTabSz="914400" rtl="0" eaLnBrk="1" latinLnBrk="0" hangingPunct="1">
      <a:defRPr b="1" kern="1200">
        <a:solidFill>
          <a:schemeClr val="tx1"/>
        </a:solidFill>
        <a:latin typeface="Arial" charset="0"/>
        <a:ea typeface="宋体" pitchFamily="2" charset="-122"/>
        <a:cs typeface="+mn-cs"/>
      </a:defRPr>
    </a:lvl6pPr>
    <a:lvl7pPr marL="2743200" algn="l" defTabSz="914400" rtl="0" eaLnBrk="1" latinLnBrk="0" hangingPunct="1">
      <a:defRPr b="1" kern="1200">
        <a:solidFill>
          <a:schemeClr val="tx1"/>
        </a:solidFill>
        <a:latin typeface="Arial" charset="0"/>
        <a:ea typeface="宋体" pitchFamily="2" charset="-122"/>
        <a:cs typeface="+mn-cs"/>
      </a:defRPr>
    </a:lvl7pPr>
    <a:lvl8pPr marL="3200400" algn="l" defTabSz="914400" rtl="0" eaLnBrk="1" latinLnBrk="0" hangingPunct="1">
      <a:defRPr b="1" kern="1200">
        <a:solidFill>
          <a:schemeClr val="tx1"/>
        </a:solidFill>
        <a:latin typeface="Arial" charset="0"/>
        <a:ea typeface="宋体" pitchFamily="2" charset="-122"/>
        <a:cs typeface="+mn-cs"/>
      </a:defRPr>
    </a:lvl8pPr>
    <a:lvl9pPr marL="3657600" algn="l" defTabSz="914400" rtl="0" eaLnBrk="1" latinLnBrk="0" hangingPunct="1">
      <a:defRPr b="1" kern="1200">
        <a:solidFill>
          <a:schemeClr val="tx1"/>
        </a:solidFill>
        <a:latin typeface="Arial"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1C5E9"/>
    <a:srgbClr val="BBA3EB"/>
    <a:srgbClr val="CCFFCC"/>
    <a:srgbClr val="D3C4F2"/>
    <a:srgbClr val="EBFFEB"/>
    <a:srgbClr val="FFFFFF"/>
    <a:srgbClr val="CCFF99"/>
    <a:srgbClr val="FFFFCC"/>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971" autoAdjust="0"/>
    <p:restoredTop sz="99503" autoAdjust="0"/>
  </p:normalViewPr>
  <p:slideViewPr>
    <p:cSldViewPr>
      <p:cViewPr varScale="1">
        <p:scale>
          <a:sx n="70" d="100"/>
          <a:sy n="70" d="100"/>
        </p:scale>
        <p:origin x="-1248" y="-102"/>
      </p:cViewPr>
      <p:guideLst>
        <p:guide orient="horz" pos="2160"/>
        <p:guide pos="2880"/>
      </p:guideLst>
    </p:cSldViewPr>
  </p:slideViewPr>
  <p:outlineViewPr>
    <p:cViewPr>
      <p:scale>
        <a:sx n="33" d="100"/>
        <a:sy n="33" d="100"/>
      </p:scale>
      <p:origin x="0" y="4734"/>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72" d="100"/>
          <a:sy n="72" d="100"/>
        </p:scale>
        <p:origin x="-1980" y="-90"/>
      </p:cViewPr>
      <p:guideLst>
        <p:guide orient="horz" pos="2160"/>
        <p:guide pos="288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4" name="Rectangle 4"/>
          <p:cNvSpPr>
            <a:spLocks noGrp="1" noRot="1" noChangeAspect="1" noChangeArrowheads="1" noTextEdit="1"/>
          </p:cNvSpPr>
          <p:nvPr>
            <p:ph type="sldImg" idx="2"/>
          </p:nvPr>
        </p:nvSpPr>
        <p:spPr bwMode="auto">
          <a:xfrm>
            <a:off x="0" y="0"/>
            <a:ext cx="9144000" cy="6858000"/>
          </a:xfrm>
          <a:prstGeom prst="rect">
            <a:avLst/>
          </a:prstGeom>
          <a:noFill/>
          <a:ln w="9525">
            <a:solidFill>
              <a:srgbClr val="000000"/>
            </a:solidFill>
            <a:miter lim="800000"/>
            <a:headEnd/>
            <a:tailEnd/>
          </a:ln>
        </p:spPr>
      </p:sp>
      <p:sp>
        <p:nvSpPr>
          <p:cNvPr id="8199" name="Rectangle 7"/>
          <p:cNvSpPr>
            <a:spLocks noGrp="1" noChangeArrowheads="1"/>
          </p:cNvSpPr>
          <p:nvPr>
            <p:ph type="sldNum" sz="quarter" idx="5"/>
          </p:nvPr>
        </p:nvSpPr>
        <p:spPr bwMode="auto">
          <a:xfrm>
            <a:off x="5179484" y="6513910"/>
            <a:ext cx="3962400" cy="3429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b="0">
                <a:ea typeface="宋体" pitchFamily="2" charset="-122"/>
              </a:defRPr>
            </a:lvl1pPr>
          </a:lstStyle>
          <a:p>
            <a:pPr>
              <a:defRPr/>
            </a:pPr>
            <a:fld id="{8D3E2896-2279-4A1A-BDE5-9E38F47EC224}" type="slidenum">
              <a:rPr lang="en-US" altLang="zh-CN"/>
              <a:pPr>
                <a:defRPr/>
              </a:pPr>
              <a:t>‹#›</a:t>
            </a:fld>
            <a:endParaRPr lang="en-US" altLang="zh-CN"/>
          </a:p>
        </p:txBody>
      </p:sp>
    </p:spTree>
    <p:extLst>
      <p:ext uri="{BB962C8B-B14F-4D97-AF65-F5344CB8AC3E}">
        <p14:creationId xmlns:p14="http://schemas.microsoft.com/office/powerpoint/2010/main" xmlns="" val="135570963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Arial"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Arial"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Arial"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Arial"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Oval 38"/>
          <p:cNvSpPr>
            <a:spLocks noChangeArrowheads="1"/>
          </p:cNvSpPr>
          <p:nvPr/>
        </p:nvSpPr>
        <p:spPr bwMode="gray">
          <a:xfrm>
            <a:off x="684213" y="333375"/>
            <a:ext cx="5905500" cy="5761038"/>
          </a:xfrm>
          <a:prstGeom prst="ellipse">
            <a:avLst/>
          </a:prstGeom>
          <a:gradFill rotWithShape="1">
            <a:gsLst>
              <a:gs pos="0">
                <a:schemeClr val="bg2">
                  <a:alpha val="48000"/>
                </a:schemeClr>
              </a:gs>
              <a:gs pos="100000">
                <a:schemeClr val="bg2">
                  <a:gamma/>
                  <a:tint val="0"/>
                  <a:invGamma/>
                  <a:alpha val="80000"/>
                </a:schemeClr>
              </a:gs>
            </a:gsLst>
            <a:lin ang="0" scaled="1"/>
          </a:gradFill>
          <a:ln w="9525">
            <a:noFill/>
            <a:round/>
            <a:headEnd/>
            <a:tailEnd/>
          </a:ln>
          <a:effectLst/>
        </p:spPr>
        <p:txBody>
          <a:bodyPr wrap="none" anchor="ctr"/>
          <a:lstStyle/>
          <a:p>
            <a:pPr>
              <a:defRPr/>
            </a:pPr>
            <a:endParaRPr lang="zh-CN" altLang="en-US"/>
          </a:p>
        </p:txBody>
      </p:sp>
      <p:sp>
        <p:nvSpPr>
          <p:cNvPr id="5" name="Rectangle 39"/>
          <p:cNvSpPr>
            <a:spLocks noChangeArrowheads="1"/>
          </p:cNvSpPr>
          <p:nvPr/>
        </p:nvSpPr>
        <p:spPr bwMode="ltGray">
          <a:xfrm>
            <a:off x="0" y="4437063"/>
            <a:ext cx="9144000" cy="1728787"/>
          </a:xfrm>
          <a:prstGeom prst="rect">
            <a:avLst/>
          </a:prstGeom>
          <a:solidFill>
            <a:schemeClr val="accent1"/>
          </a:solidFill>
          <a:ln w="9525">
            <a:noFill/>
            <a:miter lim="800000"/>
            <a:headEnd/>
            <a:tailEnd/>
          </a:ln>
          <a:effectLst/>
        </p:spPr>
        <p:txBody>
          <a:bodyPr wrap="none" anchor="ctr"/>
          <a:lstStyle/>
          <a:p>
            <a:pPr>
              <a:defRPr/>
            </a:pPr>
            <a:endParaRPr lang="zh-CN" altLang="en-US"/>
          </a:p>
        </p:txBody>
      </p:sp>
      <p:sp>
        <p:nvSpPr>
          <p:cNvPr id="6" name="Oval 40"/>
          <p:cNvSpPr>
            <a:spLocks noChangeArrowheads="1"/>
          </p:cNvSpPr>
          <p:nvPr/>
        </p:nvSpPr>
        <p:spPr bwMode="gray">
          <a:xfrm>
            <a:off x="971550" y="1628775"/>
            <a:ext cx="3529013" cy="3671888"/>
          </a:xfrm>
          <a:prstGeom prst="ellipse">
            <a:avLst/>
          </a:prstGeom>
          <a:gradFill flip="none" rotWithShape="1">
            <a:gsLst>
              <a:gs pos="0">
                <a:schemeClr val="accent2">
                  <a:shade val="30000"/>
                  <a:satMod val="115000"/>
                </a:schemeClr>
              </a:gs>
              <a:gs pos="50000">
                <a:schemeClr val="accent2">
                  <a:shade val="67500"/>
                  <a:satMod val="115000"/>
                </a:schemeClr>
              </a:gs>
              <a:gs pos="100000">
                <a:schemeClr val="accent2">
                  <a:shade val="100000"/>
                  <a:satMod val="115000"/>
                </a:schemeClr>
              </a:gs>
            </a:gsLst>
            <a:lin ang="5400000" scaled="1"/>
            <a:tileRect/>
          </a:gradFill>
          <a:ln w="38100">
            <a:solidFill>
              <a:schemeClr val="bg1"/>
            </a:solidFill>
            <a:round/>
            <a:headEnd/>
            <a:tailEnd/>
          </a:ln>
          <a:effectLst>
            <a:outerShdw dist="89803" dir="2700000" algn="ctr" rotWithShape="0">
              <a:srgbClr val="000000">
                <a:alpha val="19000"/>
              </a:srgbClr>
            </a:outerShdw>
          </a:effectLst>
        </p:spPr>
        <p:txBody>
          <a:bodyPr wrap="none" anchor="ctr"/>
          <a:lstStyle/>
          <a:p>
            <a:pPr>
              <a:defRPr/>
            </a:pPr>
            <a:endParaRPr lang="zh-CN" altLang="en-US"/>
          </a:p>
        </p:txBody>
      </p:sp>
      <p:sp>
        <p:nvSpPr>
          <p:cNvPr id="7" name="Oval 43"/>
          <p:cNvSpPr>
            <a:spLocks noChangeArrowheads="1"/>
          </p:cNvSpPr>
          <p:nvPr/>
        </p:nvSpPr>
        <p:spPr bwMode="gray">
          <a:xfrm>
            <a:off x="4211638" y="2636838"/>
            <a:ext cx="1223962" cy="1223962"/>
          </a:xfrm>
          <a:prstGeom prst="ellipse">
            <a:avLst/>
          </a:prstGeom>
          <a:solidFill>
            <a:srgbClr val="1BABE5">
              <a:alpha val="10001"/>
            </a:srgbClr>
          </a:solidFill>
          <a:ln w="9525">
            <a:noFill/>
            <a:round/>
            <a:headEnd/>
            <a:tailEnd/>
          </a:ln>
          <a:effectLst/>
        </p:spPr>
        <p:txBody>
          <a:bodyPr wrap="none" anchor="ctr"/>
          <a:lstStyle/>
          <a:p>
            <a:pPr>
              <a:defRPr/>
            </a:pPr>
            <a:endParaRPr lang="zh-CN" altLang="en-US"/>
          </a:p>
        </p:txBody>
      </p:sp>
      <p:sp>
        <p:nvSpPr>
          <p:cNvPr id="3074" name="Rectangle 2"/>
          <p:cNvSpPr>
            <a:spLocks noGrp="1" noChangeArrowheads="1"/>
          </p:cNvSpPr>
          <p:nvPr>
            <p:ph type="ctrTitle"/>
          </p:nvPr>
        </p:nvSpPr>
        <p:spPr>
          <a:xfrm>
            <a:off x="4267200" y="1219200"/>
            <a:ext cx="4495800" cy="1752600"/>
          </a:xfrm>
        </p:spPr>
        <p:txBody>
          <a:bodyPr/>
          <a:lstStyle>
            <a:lvl1pPr algn="r">
              <a:defRPr sz="4000">
                <a:solidFill>
                  <a:schemeClr val="tx2"/>
                </a:solidFill>
              </a:defRPr>
            </a:lvl1pPr>
          </a:lstStyle>
          <a:p>
            <a:r>
              <a:rPr lang="zh-CN" altLang="en-US" dirty="0" smtClean="0"/>
              <a:t>单击此处编辑母版标题样式</a:t>
            </a:r>
            <a:endParaRPr lang="en-US" altLang="zh-CN" dirty="0"/>
          </a:p>
        </p:txBody>
      </p:sp>
      <p:sp>
        <p:nvSpPr>
          <p:cNvPr id="3075" name="Rectangle 3"/>
          <p:cNvSpPr>
            <a:spLocks noGrp="1" noChangeArrowheads="1"/>
          </p:cNvSpPr>
          <p:nvPr>
            <p:ph type="subTitle" idx="1"/>
          </p:nvPr>
        </p:nvSpPr>
        <p:spPr>
          <a:xfrm>
            <a:off x="685800" y="5486400"/>
            <a:ext cx="7620000" cy="304800"/>
          </a:xfrm>
        </p:spPr>
        <p:txBody>
          <a:bodyPr/>
          <a:lstStyle>
            <a:lvl1pPr marL="0" indent="0" algn="ctr">
              <a:buFont typeface="Wingdings" pitchFamily="2" charset="2"/>
              <a:buNone/>
              <a:defRPr sz="2000">
                <a:solidFill>
                  <a:schemeClr val="bg1"/>
                </a:solidFill>
              </a:defRPr>
            </a:lvl1pPr>
          </a:lstStyle>
          <a:p>
            <a:r>
              <a:rPr lang="zh-CN" altLang="en-US" dirty="0" smtClean="0"/>
              <a:t>单击此处编辑母版副标题样式</a:t>
            </a:r>
            <a:endParaRPr lang="en-US" altLang="zh-CN" dirty="0"/>
          </a:p>
        </p:txBody>
      </p:sp>
      <p:sp>
        <p:nvSpPr>
          <p:cNvPr id="13" name="Rectangle 4"/>
          <p:cNvSpPr>
            <a:spLocks noGrp="1" noChangeArrowheads="1"/>
          </p:cNvSpPr>
          <p:nvPr>
            <p:ph type="dt" sz="half" idx="10"/>
          </p:nvPr>
        </p:nvSpPr>
        <p:spPr>
          <a:xfrm>
            <a:off x="3581400" y="6400800"/>
            <a:ext cx="2209800" cy="244475"/>
          </a:xfrm>
          <a:prstGeom prst="rect">
            <a:avLst/>
          </a:prstGeom>
        </p:spPr>
        <p:txBody>
          <a:bodyPr/>
          <a:lstStyle>
            <a:lvl1pPr algn="ctr">
              <a:defRPr sz="1200"/>
            </a:lvl1pPr>
          </a:lstStyle>
          <a:p>
            <a:pPr>
              <a:defRPr/>
            </a:pPr>
            <a:endParaRPr lang="en-US" altLang="zh-CN"/>
          </a:p>
        </p:txBody>
      </p:sp>
      <p:sp>
        <p:nvSpPr>
          <p:cNvPr id="14" name="Rectangle 5"/>
          <p:cNvSpPr>
            <a:spLocks noGrp="1" noChangeArrowheads="1"/>
          </p:cNvSpPr>
          <p:nvPr>
            <p:ph type="ftr" sz="quarter" idx="11"/>
          </p:nvPr>
        </p:nvSpPr>
        <p:spPr>
          <a:xfrm>
            <a:off x="5934075" y="6391275"/>
            <a:ext cx="2852767" cy="252435"/>
          </a:xfrm>
          <a:prstGeom prst="rect">
            <a:avLst/>
          </a:prstGeom>
        </p:spPr>
        <p:txBody>
          <a:bodyPr/>
          <a:lstStyle>
            <a:lvl1pPr>
              <a:defRPr sz="1200" b="1" i="1">
                <a:solidFill>
                  <a:schemeClr val="tx2"/>
                </a:solidFill>
              </a:defRPr>
            </a:lvl1pPr>
          </a:lstStyle>
          <a:p>
            <a:pPr>
              <a:defRPr/>
            </a:pPr>
            <a:r>
              <a:rPr lang="zh-CN" altLang="en-US" dirty="0" smtClean="0"/>
              <a:t>计算机公共基础</a:t>
            </a:r>
            <a:endParaRPr lang="en-US" altLang="zh-CN" dirty="0"/>
          </a:p>
        </p:txBody>
      </p:sp>
      <p:sp>
        <p:nvSpPr>
          <p:cNvPr id="15" name="Rectangle 6"/>
          <p:cNvSpPr>
            <a:spLocks noGrp="1" noChangeArrowheads="1"/>
          </p:cNvSpPr>
          <p:nvPr>
            <p:ph type="sldNum" sz="quarter" idx="12"/>
          </p:nvPr>
        </p:nvSpPr>
        <p:spPr>
          <a:xfrm>
            <a:off x="381000" y="6400800"/>
            <a:ext cx="2133600" cy="244475"/>
          </a:xfrm>
        </p:spPr>
        <p:txBody>
          <a:bodyPr/>
          <a:lstStyle>
            <a:lvl1pPr algn="l">
              <a:defRPr sz="1200"/>
            </a:lvl1pPr>
          </a:lstStyle>
          <a:p>
            <a:pPr>
              <a:defRPr/>
            </a:pPr>
            <a:fld id="{433BAFD5-2CE7-40F6-9B0C-8A7B47FEC7CD}" type="slidenum">
              <a:rPr lang="en-US" altLang="zh-CN"/>
              <a:pPr>
                <a:defRPr/>
              </a:pPr>
              <a:t>‹#›</a:t>
            </a:fld>
            <a:endParaRPr lang="en-US" altLang="zh-CN"/>
          </a:p>
        </p:txBody>
      </p:sp>
      <p:pic>
        <p:nvPicPr>
          <p:cNvPr id="16" name="图片 15"/>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719111" y="2606052"/>
            <a:ext cx="2487133" cy="2487133"/>
          </a:xfrm>
          <a:prstGeom prst="rect">
            <a:avLst/>
          </a:prstGeom>
        </p:spPr>
      </p:pic>
      <p:pic>
        <p:nvPicPr>
          <p:cNvPr id="17" name="图片 16"/>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1244231" y="668151"/>
            <a:ext cx="840636" cy="840636"/>
          </a:xfrm>
          <a:prstGeom prst="rect">
            <a:avLst/>
          </a:prstGeom>
        </p:spPr>
      </p:pic>
      <p:pic>
        <p:nvPicPr>
          <p:cNvPr id="18" name="图片 17"/>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rot="2100265">
            <a:off x="768979" y="1819255"/>
            <a:ext cx="1361677" cy="1361676"/>
          </a:xfrm>
          <a:prstGeom prst="rect">
            <a:avLst/>
          </a:prstGeom>
        </p:spPr>
      </p:pic>
      <p:pic>
        <p:nvPicPr>
          <p:cNvPr id="19" name="Picture 2"/>
          <p:cNvPicPr>
            <a:picLocks noChangeAspect="1" noChangeArrowheads="1"/>
          </p:cNvPicPr>
          <p:nvPr userDrawn="1"/>
        </p:nvPicPr>
        <p:blipFill>
          <a:blip r:embed="rId5" cstate="print"/>
          <a:srcRect/>
          <a:stretch>
            <a:fillRect/>
          </a:stretch>
        </p:blipFill>
        <p:spPr bwMode="auto">
          <a:xfrm>
            <a:off x="7141029" y="3497579"/>
            <a:ext cx="2002971" cy="1260929"/>
          </a:xfrm>
          <a:prstGeom prst="rect">
            <a:avLst/>
          </a:prstGeom>
          <a:noFill/>
          <a:ln w="9525">
            <a:noFill/>
            <a:miter lim="800000"/>
            <a:headEnd/>
            <a:tailEnd/>
          </a:ln>
        </p:spPr>
      </p:pic>
      <p:sp>
        <p:nvSpPr>
          <p:cNvPr id="20" name="矩形 19"/>
          <p:cNvSpPr/>
          <p:nvPr userDrawn="1"/>
        </p:nvSpPr>
        <p:spPr>
          <a:xfrm>
            <a:off x="3926404" y="3715482"/>
            <a:ext cx="1608133" cy="923330"/>
          </a:xfrm>
          <a:prstGeom prst="rect">
            <a:avLst/>
          </a:prstGeom>
          <a:noFill/>
        </p:spPr>
        <p:txBody>
          <a:bodyPr wrap="none" lIns="91440" tIns="45720" rIns="91440" bIns="45720">
            <a:spAutoFit/>
          </a:bodyPr>
          <a:lstStyle/>
          <a:p>
            <a:pPr algn="ctr"/>
            <a:r>
              <a:rPr lang="en-US" altLang="zh-CN"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SQL</a:t>
            </a:r>
            <a:endParaRPr lang="zh-CN" alt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ftr" sz="quarter" idx="10"/>
          </p:nvPr>
        </p:nvSpPr>
        <p:spPr>
          <a:xfrm>
            <a:off x="6553200" y="6553200"/>
            <a:ext cx="2133600" cy="244475"/>
          </a:xfrm>
          <a:prstGeom prst="rect">
            <a:avLst/>
          </a:prstGeom>
          <a:ln/>
        </p:spPr>
        <p:txBody>
          <a:bodyPr/>
          <a:lstStyle>
            <a:lvl1pPr>
              <a:defRPr/>
            </a:lvl1pPr>
          </a:lstStyle>
          <a:p>
            <a:pPr>
              <a:defRPr/>
            </a:pPr>
            <a:r>
              <a:rPr lang="zh-CN" altLang="en-US" dirty="0" smtClean="0"/>
              <a:t>计算机公共基础</a:t>
            </a:r>
            <a:endParaRPr lang="en-US" altLang="zh-CN" dirty="0"/>
          </a:p>
        </p:txBody>
      </p:sp>
      <p:sp>
        <p:nvSpPr>
          <p:cNvPr id="5" name="Rectangle 6"/>
          <p:cNvSpPr>
            <a:spLocks noGrp="1" noChangeArrowheads="1"/>
          </p:cNvSpPr>
          <p:nvPr>
            <p:ph type="sldNum" sz="quarter" idx="11"/>
          </p:nvPr>
        </p:nvSpPr>
        <p:spPr>
          <a:ln/>
        </p:spPr>
        <p:txBody>
          <a:bodyPr/>
          <a:lstStyle>
            <a:lvl1pPr>
              <a:defRPr/>
            </a:lvl1pPr>
          </a:lstStyle>
          <a:p>
            <a:pPr>
              <a:defRPr/>
            </a:pPr>
            <a:fld id="{B8E4BC87-2322-4537-B8F4-9FE887746697}" type="slidenum">
              <a:rPr lang="en-US" altLang="zh-CN"/>
              <a:pPr>
                <a:defRPr/>
              </a:pPr>
              <a:t>‹#›</a:t>
            </a:fld>
            <a:endParaRPr lang="en-US" altLang="zh-CN"/>
          </a:p>
        </p:txBody>
      </p:sp>
      <p:sp>
        <p:nvSpPr>
          <p:cNvPr id="6" name="Rectangle 4"/>
          <p:cNvSpPr>
            <a:spLocks noGrp="1" noChangeArrowheads="1"/>
          </p:cNvSpPr>
          <p:nvPr>
            <p:ph type="dt" sz="half" idx="12"/>
          </p:nvPr>
        </p:nvSpPr>
        <p:spPr>
          <a:xfrm>
            <a:off x="381000" y="6534150"/>
            <a:ext cx="1905000" cy="261938"/>
          </a:xfrm>
          <a:prstGeom prst="rect">
            <a:avLst/>
          </a:prstGeom>
          <a:ln/>
        </p:spPr>
        <p:txBody>
          <a:bodyPr/>
          <a:lstStyle>
            <a:lvl1pPr>
              <a:defRPr/>
            </a:lvl1pPr>
          </a:lstStyle>
          <a:p>
            <a:pPr>
              <a:defRPr/>
            </a:pPr>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57975" y="609600"/>
            <a:ext cx="2066925" cy="5715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609600"/>
            <a:ext cx="6048375" cy="57150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ftr" sz="quarter" idx="10"/>
          </p:nvPr>
        </p:nvSpPr>
        <p:spPr>
          <a:xfrm>
            <a:off x="6553200" y="6553200"/>
            <a:ext cx="2133600" cy="244475"/>
          </a:xfrm>
          <a:prstGeom prst="rect">
            <a:avLst/>
          </a:prstGeom>
          <a:ln/>
        </p:spPr>
        <p:txBody>
          <a:bodyPr/>
          <a:lstStyle>
            <a:lvl1pPr>
              <a:defRPr/>
            </a:lvl1pPr>
          </a:lstStyle>
          <a:p>
            <a:pPr>
              <a:defRPr/>
            </a:pPr>
            <a:r>
              <a:rPr lang="zh-CN" altLang="en-US" dirty="0" smtClean="0"/>
              <a:t>计算机公共基础</a:t>
            </a:r>
            <a:endParaRPr lang="en-US" altLang="zh-CN" dirty="0"/>
          </a:p>
        </p:txBody>
      </p:sp>
      <p:sp>
        <p:nvSpPr>
          <p:cNvPr id="5" name="Rectangle 6"/>
          <p:cNvSpPr>
            <a:spLocks noGrp="1" noChangeArrowheads="1"/>
          </p:cNvSpPr>
          <p:nvPr>
            <p:ph type="sldNum" sz="quarter" idx="11"/>
          </p:nvPr>
        </p:nvSpPr>
        <p:spPr>
          <a:ln/>
        </p:spPr>
        <p:txBody>
          <a:bodyPr/>
          <a:lstStyle>
            <a:lvl1pPr>
              <a:defRPr/>
            </a:lvl1pPr>
          </a:lstStyle>
          <a:p>
            <a:pPr>
              <a:defRPr/>
            </a:pPr>
            <a:fld id="{285C661A-7D1A-4102-8EAC-6DEB98011C82}" type="slidenum">
              <a:rPr lang="en-US" altLang="zh-CN"/>
              <a:pPr>
                <a:defRPr/>
              </a:pPr>
              <a:t>‹#›</a:t>
            </a:fld>
            <a:endParaRPr lang="en-US" altLang="zh-CN"/>
          </a:p>
        </p:txBody>
      </p:sp>
      <p:sp>
        <p:nvSpPr>
          <p:cNvPr id="6" name="Rectangle 4"/>
          <p:cNvSpPr>
            <a:spLocks noGrp="1" noChangeArrowheads="1"/>
          </p:cNvSpPr>
          <p:nvPr>
            <p:ph type="dt" sz="half" idx="12"/>
          </p:nvPr>
        </p:nvSpPr>
        <p:spPr>
          <a:xfrm>
            <a:off x="381000" y="6534150"/>
            <a:ext cx="1905000" cy="261938"/>
          </a:xfrm>
          <a:prstGeom prst="rect">
            <a:avLst/>
          </a:prstGeom>
          <a:ln/>
        </p:spPr>
        <p:txBody>
          <a:bodyPr/>
          <a:lstStyle>
            <a:lvl1pPr>
              <a:defRPr/>
            </a:lvl1pPr>
          </a:lstStyle>
          <a:p>
            <a:pPr>
              <a:defRPr/>
            </a:pPr>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OverObj">
  <p:cSld name="标题和文本在内容之上">
    <p:spTree>
      <p:nvGrpSpPr>
        <p:cNvPr id="1" name=""/>
        <p:cNvGrpSpPr/>
        <p:nvPr/>
      </p:nvGrpSpPr>
      <p:grpSpPr>
        <a:xfrm>
          <a:off x="0" y="0"/>
          <a:ext cx="0" cy="0"/>
          <a:chOff x="0" y="0"/>
          <a:chExt cx="0" cy="0"/>
        </a:xfrm>
      </p:grpSpPr>
      <p:sp>
        <p:nvSpPr>
          <p:cNvPr id="2" name="标题 1"/>
          <p:cNvSpPr>
            <a:spLocks noGrp="1"/>
          </p:cNvSpPr>
          <p:nvPr>
            <p:ph type="title"/>
          </p:nvPr>
        </p:nvSpPr>
        <p:spPr>
          <a:xfrm>
            <a:off x="457200" y="325438"/>
            <a:ext cx="8229600" cy="9271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8229600" cy="21859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57200" y="3938588"/>
            <a:ext cx="8229600" cy="21875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457200" y="6245225"/>
            <a:ext cx="2133600" cy="476250"/>
          </a:xfrm>
          <a:prstGeom prst="rect">
            <a:avLst/>
          </a:prstGeom>
        </p:spPr>
        <p:txBody>
          <a:bodyPr/>
          <a:lstStyle>
            <a:lvl1pPr>
              <a:defRPr/>
            </a:lvl1pPr>
          </a:lstStyle>
          <a:p>
            <a:endParaRPr lang="en-US" altLang="zh-CN"/>
          </a:p>
        </p:txBody>
      </p:sp>
      <p:sp>
        <p:nvSpPr>
          <p:cNvPr id="6" name="页脚占位符 5"/>
          <p:cNvSpPr>
            <a:spLocks noGrp="1"/>
          </p:cNvSpPr>
          <p:nvPr>
            <p:ph type="ftr" sz="quarter" idx="11"/>
          </p:nvPr>
        </p:nvSpPr>
        <p:spPr>
          <a:xfrm>
            <a:off x="3124200" y="6245225"/>
            <a:ext cx="2895600" cy="476250"/>
          </a:xfrm>
          <a:prstGeom prst="rect">
            <a:avLst/>
          </a:prstGeom>
        </p:spPr>
        <p:txBody>
          <a:bodyPr/>
          <a:lstStyle>
            <a:lvl1pPr>
              <a:defRPr/>
            </a:lvl1pPr>
          </a:lstStyle>
          <a:p>
            <a:endParaRPr lang="en-US" altLang="zh-CN"/>
          </a:p>
        </p:txBody>
      </p:sp>
      <p:sp>
        <p:nvSpPr>
          <p:cNvPr id="7" name="灯片编号占位符 6"/>
          <p:cNvSpPr>
            <a:spLocks noGrp="1"/>
          </p:cNvSpPr>
          <p:nvPr>
            <p:ph type="sldNum" sz="quarter" idx="12"/>
          </p:nvPr>
        </p:nvSpPr>
        <p:spPr>
          <a:xfrm>
            <a:off x="6553200" y="6245225"/>
            <a:ext cx="2133600" cy="476250"/>
          </a:xfrm>
        </p:spPr>
        <p:txBody>
          <a:bodyPr/>
          <a:lstStyle>
            <a:lvl1pPr>
              <a:defRPr/>
            </a:lvl1pPr>
          </a:lstStyle>
          <a:p>
            <a:fld id="{28C6F607-F638-4FFD-AA04-6C561AD6835E}" type="slidenum">
              <a:rPr lang="zh-CN" altLang="en-US"/>
              <a:pPr/>
              <a:t>‹#›</a:t>
            </a:fld>
            <a:endParaRPr lang="en-US" altLang="zh-CN"/>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dgm">
  <p:cSld name="标题和图示或组织结构图">
    <p:spTree>
      <p:nvGrpSpPr>
        <p:cNvPr id="1" name=""/>
        <p:cNvGrpSpPr/>
        <p:nvPr/>
      </p:nvGrpSpPr>
      <p:grpSpPr>
        <a:xfrm>
          <a:off x="0" y="0"/>
          <a:ext cx="0" cy="0"/>
          <a:chOff x="0" y="0"/>
          <a:chExt cx="0" cy="0"/>
        </a:xfrm>
      </p:grpSpPr>
      <p:sp>
        <p:nvSpPr>
          <p:cNvPr id="2" name="标题 1"/>
          <p:cNvSpPr>
            <a:spLocks noGrp="1"/>
          </p:cNvSpPr>
          <p:nvPr>
            <p:ph type="title"/>
          </p:nvPr>
        </p:nvSpPr>
        <p:spPr>
          <a:xfrm>
            <a:off x="457200" y="325438"/>
            <a:ext cx="8229600" cy="927100"/>
          </a:xfrm>
        </p:spPr>
        <p:txBody>
          <a:bodyPr/>
          <a:lstStyle/>
          <a:p>
            <a:r>
              <a:rPr lang="zh-CN" altLang="en-US" smtClean="0"/>
              <a:t>单击此处编辑母版标题样式</a:t>
            </a:r>
            <a:endParaRPr lang="zh-CN" altLang="en-US"/>
          </a:p>
        </p:txBody>
      </p:sp>
      <p:sp>
        <p:nvSpPr>
          <p:cNvPr id="3" name="SmartArt 占位符 2"/>
          <p:cNvSpPr>
            <a:spLocks noGrp="1"/>
          </p:cNvSpPr>
          <p:nvPr>
            <p:ph type="dgm" idx="1"/>
          </p:nvPr>
        </p:nvSpPr>
        <p:spPr>
          <a:xfrm>
            <a:off x="457200" y="1600200"/>
            <a:ext cx="8229600" cy="4525963"/>
          </a:xfrm>
        </p:spPr>
        <p:txBody>
          <a:bodyPr/>
          <a:lstStyle/>
          <a:p>
            <a:endParaRPr lang="zh-CN" altLang="en-US"/>
          </a:p>
        </p:txBody>
      </p:sp>
      <p:sp>
        <p:nvSpPr>
          <p:cNvPr id="4" name="日期占位符 3"/>
          <p:cNvSpPr>
            <a:spLocks noGrp="1"/>
          </p:cNvSpPr>
          <p:nvPr>
            <p:ph type="dt" sz="half" idx="10"/>
          </p:nvPr>
        </p:nvSpPr>
        <p:spPr>
          <a:xfrm>
            <a:off x="457200" y="6245225"/>
            <a:ext cx="2133600" cy="476250"/>
          </a:xfrm>
          <a:prstGeom prst="rect">
            <a:avLst/>
          </a:prstGeom>
        </p:spPr>
        <p:txBody>
          <a:bodyPr/>
          <a:lstStyle>
            <a:lvl1pPr>
              <a:defRPr/>
            </a:lvl1pPr>
          </a:lstStyle>
          <a:p>
            <a:endParaRPr lang="en-US" altLang="zh-CN"/>
          </a:p>
        </p:txBody>
      </p:sp>
      <p:sp>
        <p:nvSpPr>
          <p:cNvPr id="5" name="页脚占位符 4"/>
          <p:cNvSpPr>
            <a:spLocks noGrp="1"/>
          </p:cNvSpPr>
          <p:nvPr>
            <p:ph type="ftr" sz="quarter" idx="11"/>
          </p:nvPr>
        </p:nvSpPr>
        <p:spPr>
          <a:xfrm>
            <a:off x="3124200" y="6245225"/>
            <a:ext cx="2895600" cy="476250"/>
          </a:xfrm>
          <a:prstGeom prst="rect">
            <a:avLst/>
          </a:prstGeom>
        </p:spPr>
        <p:txBody>
          <a:bodyPr/>
          <a:lstStyle>
            <a:lvl1pPr>
              <a:defRPr/>
            </a:lvl1pPr>
          </a:lstStyle>
          <a:p>
            <a:endParaRPr lang="en-US" altLang="zh-CN"/>
          </a:p>
        </p:txBody>
      </p:sp>
      <p:sp>
        <p:nvSpPr>
          <p:cNvPr id="6" name="灯片编号占位符 5"/>
          <p:cNvSpPr>
            <a:spLocks noGrp="1"/>
          </p:cNvSpPr>
          <p:nvPr>
            <p:ph type="sldNum" sz="quarter" idx="12"/>
          </p:nvPr>
        </p:nvSpPr>
        <p:spPr>
          <a:xfrm>
            <a:off x="6553200" y="6245225"/>
            <a:ext cx="2133600" cy="476250"/>
          </a:xfrm>
        </p:spPr>
        <p:txBody>
          <a:bodyPr/>
          <a:lstStyle>
            <a:lvl1pPr>
              <a:defRPr/>
            </a:lvl1pPr>
          </a:lstStyle>
          <a:p>
            <a:fld id="{0188CDA5-8121-490B-936B-8AEA9D57C919}" type="slidenum">
              <a:rPr lang="zh-CN" altLang="en-US"/>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ftr" sz="quarter" idx="10"/>
          </p:nvPr>
        </p:nvSpPr>
        <p:spPr>
          <a:xfrm>
            <a:off x="6553200" y="6553200"/>
            <a:ext cx="2133600" cy="244475"/>
          </a:xfrm>
          <a:prstGeom prst="rect">
            <a:avLst/>
          </a:prstGeom>
          <a:ln/>
        </p:spPr>
        <p:txBody>
          <a:bodyPr/>
          <a:lstStyle>
            <a:lvl1pPr>
              <a:defRPr/>
            </a:lvl1pPr>
          </a:lstStyle>
          <a:p>
            <a:pPr>
              <a:defRPr/>
            </a:pPr>
            <a:r>
              <a:rPr lang="zh-CN" altLang="en-US" dirty="0" smtClean="0"/>
              <a:t>计算机公共基础</a:t>
            </a:r>
            <a:endParaRPr lang="en-US" altLang="zh-CN" dirty="0"/>
          </a:p>
        </p:txBody>
      </p:sp>
      <p:sp>
        <p:nvSpPr>
          <p:cNvPr id="5" name="Rectangle 6"/>
          <p:cNvSpPr>
            <a:spLocks noGrp="1" noChangeArrowheads="1"/>
          </p:cNvSpPr>
          <p:nvPr>
            <p:ph type="sldNum" sz="quarter" idx="11"/>
          </p:nvPr>
        </p:nvSpPr>
        <p:spPr>
          <a:ln/>
        </p:spPr>
        <p:txBody>
          <a:bodyPr/>
          <a:lstStyle>
            <a:lvl1pPr>
              <a:defRPr/>
            </a:lvl1pPr>
          </a:lstStyle>
          <a:p>
            <a:pPr>
              <a:defRPr/>
            </a:pPr>
            <a:fld id="{ADDC11FF-0938-4A23-9A1D-507498284974}" type="slidenum">
              <a:rPr lang="en-US" altLang="zh-CN"/>
              <a:pPr>
                <a:defRPr/>
              </a:pPr>
              <a:t>‹#›</a:t>
            </a:fld>
            <a:endParaRPr lang="en-US" altLang="zh-CN"/>
          </a:p>
        </p:txBody>
      </p:sp>
      <p:sp>
        <p:nvSpPr>
          <p:cNvPr id="6" name="Rectangle 4"/>
          <p:cNvSpPr>
            <a:spLocks noGrp="1" noChangeArrowheads="1"/>
          </p:cNvSpPr>
          <p:nvPr>
            <p:ph type="dt" sz="half" idx="12"/>
          </p:nvPr>
        </p:nvSpPr>
        <p:spPr>
          <a:xfrm>
            <a:off x="381000" y="6534150"/>
            <a:ext cx="1905000" cy="261938"/>
          </a:xfrm>
          <a:prstGeom prst="rect">
            <a:avLst/>
          </a:prstGeom>
          <a:ln/>
        </p:spPr>
        <p:txBody>
          <a:bodyPr/>
          <a:lstStyle>
            <a:lvl1pPr>
              <a:defRPr/>
            </a:lvl1pPr>
          </a:lstStyle>
          <a:p>
            <a:pPr>
              <a:defRPr/>
            </a:pPr>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5"/>
          <p:cNvSpPr>
            <a:spLocks noGrp="1" noChangeArrowheads="1"/>
          </p:cNvSpPr>
          <p:nvPr>
            <p:ph type="ftr" sz="quarter" idx="10"/>
          </p:nvPr>
        </p:nvSpPr>
        <p:spPr>
          <a:xfrm>
            <a:off x="6553200" y="6553200"/>
            <a:ext cx="2133600" cy="244475"/>
          </a:xfrm>
          <a:prstGeom prst="rect">
            <a:avLst/>
          </a:prstGeom>
          <a:ln/>
        </p:spPr>
        <p:txBody>
          <a:bodyPr/>
          <a:lstStyle>
            <a:lvl1pPr>
              <a:defRPr/>
            </a:lvl1pPr>
          </a:lstStyle>
          <a:p>
            <a:pPr>
              <a:defRPr/>
            </a:pPr>
            <a:r>
              <a:rPr lang="zh-CN" altLang="en-US" dirty="0" smtClean="0"/>
              <a:t>计算机公共基础</a:t>
            </a:r>
            <a:endParaRPr lang="en-US" altLang="zh-CN" dirty="0"/>
          </a:p>
        </p:txBody>
      </p:sp>
      <p:sp>
        <p:nvSpPr>
          <p:cNvPr id="5" name="Rectangle 6"/>
          <p:cNvSpPr>
            <a:spLocks noGrp="1" noChangeArrowheads="1"/>
          </p:cNvSpPr>
          <p:nvPr>
            <p:ph type="sldNum" sz="quarter" idx="11"/>
          </p:nvPr>
        </p:nvSpPr>
        <p:spPr>
          <a:ln/>
        </p:spPr>
        <p:txBody>
          <a:bodyPr/>
          <a:lstStyle>
            <a:lvl1pPr>
              <a:defRPr/>
            </a:lvl1pPr>
          </a:lstStyle>
          <a:p>
            <a:pPr>
              <a:defRPr/>
            </a:pPr>
            <a:fld id="{3CA97145-69DA-4605-B420-C8A1E119E8B2}" type="slidenum">
              <a:rPr lang="en-US" altLang="zh-CN"/>
              <a:pPr>
                <a:defRPr/>
              </a:pPr>
              <a:t>‹#›</a:t>
            </a:fld>
            <a:endParaRPr lang="en-US" altLang="zh-CN"/>
          </a:p>
        </p:txBody>
      </p:sp>
      <p:sp>
        <p:nvSpPr>
          <p:cNvPr id="6" name="Rectangle 4"/>
          <p:cNvSpPr>
            <a:spLocks noGrp="1" noChangeArrowheads="1"/>
          </p:cNvSpPr>
          <p:nvPr>
            <p:ph type="dt" sz="half" idx="12"/>
          </p:nvPr>
        </p:nvSpPr>
        <p:spPr>
          <a:xfrm>
            <a:off x="381000" y="6534150"/>
            <a:ext cx="1905000" cy="261938"/>
          </a:xfrm>
          <a:prstGeom prst="rect">
            <a:avLst/>
          </a:prstGeom>
          <a:ln/>
        </p:spPr>
        <p:txBody>
          <a:bodyPr/>
          <a:lstStyle>
            <a:lvl1pPr>
              <a:defRPr/>
            </a:lvl1pPr>
          </a:lstStyle>
          <a:p>
            <a:pPr>
              <a:defRPr/>
            </a:pPr>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76400"/>
            <a:ext cx="4057650" cy="464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67250" y="1676400"/>
            <a:ext cx="4057650" cy="464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5"/>
          <p:cNvSpPr>
            <a:spLocks noGrp="1" noChangeArrowheads="1"/>
          </p:cNvSpPr>
          <p:nvPr>
            <p:ph type="ftr" sz="quarter" idx="10"/>
          </p:nvPr>
        </p:nvSpPr>
        <p:spPr>
          <a:xfrm>
            <a:off x="6553200" y="6553200"/>
            <a:ext cx="2133600" cy="244475"/>
          </a:xfrm>
          <a:prstGeom prst="rect">
            <a:avLst/>
          </a:prstGeom>
          <a:ln/>
        </p:spPr>
        <p:txBody>
          <a:bodyPr/>
          <a:lstStyle>
            <a:lvl1pPr>
              <a:defRPr/>
            </a:lvl1pPr>
          </a:lstStyle>
          <a:p>
            <a:pPr>
              <a:defRPr/>
            </a:pPr>
            <a:r>
              <a:rPr lang="zh-CN" altLang="en-US" dirty="0" smtClean="0"/>
              <a:t>计算机公共基础</a:t>
            </a:r>
            <a:endParaRPr lang="en-US" altLang="zh-CN" dirty="0"/>
          </a:p>
        </p:txBody>
      </p:sp>
      <p:sp>
        <p:nvSpPr>
          <p:cNvPr id="6" name="Rectangle 6"/>
          <p:cNvSpPr>
            <a:spLocks noGrp="1" noChangeArrowheads="1"/>
          </p:cNvSpPr>
          <p:nvPr>
            <p:ph type="sldNum" sz="quarter" idx="11"/>
          </p:nvPr>
        </p:nvSpPr>
        <p:spPr>
          <a:ln/>
        </p:spPr>
        <p:txBody>
          <a:bodyPr/>
          <a:lstStyle>
            <a:lvl1pPr>
              <a:defRPr/>
            </a:lvl1pPr>
          </a:lstStyle>
          <a:p>
            <a:pPr>
              <a:defRPr/>
            </a:pPr>
            <a:fld id="{36C5B2C9-A724-4804-8D38-B5614D11BFE1}" type="slidenum">
              <a:rPr lang="en-US" altLang="zh-CN"/>
              <a:pPr>
                <a:defRPr/>
              </a:pPr>
              <a:t>‹#›</a:t>
            </a:fld>
            <a:endParaRPr lang="en-US" altLang="zh-CN"/>
          </a:p>
        </p:txBody>
      </p:sp>
      <p:sp>
        <p:nvSpPr>
          <p:cNvPr id="7" name="Rectangle 4"/>
          <p:cNvSpPr>
            <a:spLocks noGrp="1" noChangeArrowheads="1"/>
          </p:cNvSpPr>
          <p:nvPr>
            <p:ph type="dt" sz="half" idx="12"/>
          </p:nvPr>
        </p:nvSpPr>
        <p:spPr>
          <a:xfrm>
            <a:off x="381000" y="6534150"/>
            <a:ext cx="1905000" cy="261938"/>
          </a:xfrm>
          <a:prstGeom prst="rect">
            <a:avLst/>
          </a:prstGeom>
          <a:ln/>
        </p:spPr>
        <p:txBody>
          <a:bodyPr/>
          <a:lstStyle>
            <a:lvl1pPr>
              <a:defRPr/>
            </a:lvl1pPr>
          </a:lstStyle>
          <a:p>
            <a:pPr>
              <a:defRPr/>
            </a:pPr>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5"/>
          <p:cNvSpPr>
            <a:spLocks noGrp="1" noChangeArrowheads="1"/>
          </p:cNvSpPr>
          <p:nvPr>
            <p:ph type="ftr" sz="quarter" idx="10"/>
          </p:nvPr>
        </p:nvSpPr>
        <p:spPr>
          <a:xfrm>
            <a:off x="6553200" y="6553200"/>
            <a:ext cx="2133600" cy="244475"/>
          </a:xfrm>
          <a:prstGeom prst="rect">
            <a:avLst/>
          </a:prstGeom>
          <a:ln/>
        </p:spPr>
        <p:txBody>
          <a:bodyPr/>
          <a:lstStyle>
            <a:lvl1pPr>
              <a:defRPr/>
            </a:lvl1pPr>
          </a:lstStyle>
          <a:p>
            <a:pPr>
              <a:defRPr/>
            </a:pPr>
            <a:r>
              <a:rPr lang="zh-CN" altLang="en-US" dirty="0" smtClean="0"/>
              <a:t>计算机公共基础</a:t>
            </a:r>
            <a:endParaRPr lang="en-US" altLang="zh-CN" dirty="0"/>
          </a:p>
        </p:txBody>
      </p:sp>
      <p:sp>
        <p:nvSpPr>
          <p:cNvPr id="8" name="Rectangle 6"/>
          <p:cNvSpPr>
            <a:spLocks noGrp="1" noChangeArrowheads="1"/>
          </p:cNvSpPr>
          <p:nvPr>
            <p:ph type="sldNum" sz="quarter" idx="11"/>
          </p:nvPr>
        </p:nvSpPr>
        <p:spPr>
          <a:ln/>
        </p:spPr>
        <p:txBody>
          <a:bodyPr/>
          <a:lstStyle>
            <a:lvl1pPr>
              <a:defRPr/>
            </a:lvl1pPr>
          </a:lstStyle>
          <a:p>
            <a:pPr>
              <a:defRPr/>
            </a:pPr>
            <a:fld id="{7910CC5D-FEF4-43F2-A1CC-A8E8F641505D}" type="slidenum">
              <a:rPr lang="en-US" altLang="zh-CN"/>
              <a:pPr>
                <a:defRPr/>
              </a:pPr>
              <a:t>‹#›</a:t>
            </a:fld>
            <a:endParaRPr lang="en-US" altLang="zh-CN"/>
          </a:p>
        </p:txBody>
      </p:sp>
      <p:sp>
        <p:nvSpPr>
          <p:cNvPr id="9" name="Rectangle 4"/>
          <p:cNvSpPr>
            <a:spLocks noGrp="1" noChangeArrowheads="1"/>
          </p:cNvSpPr>
          <p:nvPr>
            <p:ph type="dt" sz="half" idx="12"/>
          </p:nvPr>
        </p:nvSpPr>
        <p:spPr>
          <a:xfrm>
            <a:off x="381000" y="6534150"/>
            <a:ext cx="1905000" cy="261938"/>
          </a:xfrm>
          <a:prstGeom prst="rect">
            <a:avLst/>
          </a:prstGeom>
          <a:ln/>
        </p:spPr>
        <p:txBody>
          <a:bodyPr/>
          <a:lstStyle>
            <a:lvl1pPr>
              <a:defRPr/>
            </a:lvl1pPr>
          </a:lstStyle>
          <a:p>
            <a:pPr>
              <a:defRPr/>
            </a:pPr>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5"/>
          <p:cNvSpPr>
            <a:spLocks noGrp="1" noChangeArrowheads="1"/>
          </p:cNvSpPr>
          <p:nvPr>
            <p:ph type="ftr" sz="quarter" idx="10"/>
          </p:nvPr>
        </p:nvSpPr>
        <p:spPr>
          <a:xfrm>
            <a:off x="6553200" y="6553200"/>
            <a:ext cx="2133600" cy="244475"/>
          </a:xfrm>
          <a:prstGeom prst="rect">
            <a:avLst/>
          </a:prstGeom>
          <a:ln/>
        </p:spPr>
        <p:txBody>
          <a:bodyPr/>
          <a:lstStyle>
            <a:lvl1pPr>
              <a:defRPr/>
            </a:lvl1pPr>
          </a:lstStyle>
          <a:p>
            <a:pPr>
              <a:defRPr/>
            </a:pPr>
            <a:r>
              <a:rPr lang="zh-CN" altLang="en-US" dirty="0" smtClean="0"/>
              <a:t>计算机公共基础</a:t>
            </a:r>
            <a:endParaRPr lang="en-US" altLang="zh-CN" dirty="0"/>
          </a:p>
        </p:txBody>
      </p:sp>
      <p:sp>
        <p:nvSpPr>
          <p:cNvPr id="4" name="Rectangle 6"/>
          <p:cNvSpPr>
            <a:spLocks noGrp="1" noChangeArrowheads="1"/>
          </p:cNvSpPr>
          <p:nvPr>
            <p:ph type="sldNum" sz="quarter" idx="11"/>
          </p:nvPr>
        </p:nvSpPr>
        <p:spPr>
          <a:ln/>
        </p:spPr>
        <p:txBody>
          <a:bodyPr/>
          <a:lstStyle>
            <a:lvl1pPr>
              <a:defRPr/>
            </a:lvl1pPr>
          </a:lstStyle>
          <a:p>
            <a:pPr>
              <a:defRPr/>
            </a:pPr>
            <a:fld id="{6A1FA83A-FAA8-4821-ACE4-B661B604A715}" type="slidenum">
              <a:rPr lang="en-US" altLang="zh-CN"/>
              <a:pPr>
                <a:defRPr/>
              </a:pPr>
              <a:t>‹#›</a:t>
            </a:fld>
            <a:endParaRPr lang="en-US" altLang="zh-CN"/>
          </a:p>
        </p:txBody>
      </p:sp>
      <p:sp>
        <p:nvSpPr>
          <p:cNvPr id="5" name="Rectangle 4"/>
          <p:cNvSpPr>
            <a:spLocks noGrp="1" noChangeArrowheads="1"/>
          </p:cNvSpPr>
          <p:nvPr>
            <p:ph type="dt" sz="half" idx="12"/>
          </p:nvPr>
        </p:nvSpPr>
        <p:spPr>
          <a:xfrm>
            <a:off x="381000" y="6534150"/>
            <a:ext cx="1905000" cy="261938"/>
          </a:xfrm>
          <a:prstGeom prst="rect">
            <a:avLst/>
          </a:prstGeom>
          <a:ln/>
        </p:spPr>
        <p:txBody>
          <a:bodyPr/>
          <a:lstStyle>
            <a:lvl1pPr>
              <a:defRPr/>
            </a:lvl1pPr>
          </a:lstStyle>
          <a:p>
            <a:pPr>
              <a:defRPr/>
            </a:pPr>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5"/>
          <p:cNvSpPr>
            <a:spLocks noGrp="1" noChangeArrowheads="1"/>
          </p:cNvSpPr>
          <p:nvPr>
            <p:ph type="ftr" sz="quarter" idx="10"/>
          </p:nvPr>
        </p:nvSpPr>
        <p:spPr>
          <a:xfrm>
            <a:off x="6553200" y="6553200"/>
            <a:ext cx="2133600" cy="244475"/>
          </a:xfrm>
          <a:prstGeom prst="rect">
            <a:avLst/>
          </a:prstGeom>
          <a:ln/>
        </p:spPr>
        <p:txBody>
          <a:bodyPr/>
          <a:lstStyle>
            <a:lvl1pPr>
              <a:defRPr/>
            </a:lvl1pPr>
          </a:lstStyle>
          <a:p>
            <a:pPr>
              <a:defRPr/>
            </a:pPr>
            <a:r>
              <a:rPr lang="zh-CN" altLang="en-US" dirty="0" smtClean="0"/>
              <a:t>计算机公共基础</a:t>
            </a:r>
            <a:endParaRPr lang="en-US" altLang="zh-CN" dirty="0"/>
          </a:p>
        </p:txBody>
      </p:sp>
      <p:sp>
        <p:nvSpPr>
          <p:cNvPr id="3" name="Rectangle 6"/>
          <p:cNvSpPr>
            <a:spLocks noGrp="1" noChangeArrowheads="1"/>
          </p:cNvSpPr>
          <p:nvPr>
            <p:ph type="sldNum" sz="quarter" idx="11"/>
          </p:nvPr>
        </p:nvSpPr>
        <p:spPr>
          <a:ln/>
        </p:spPr>
        <p:txBody>
          <a:bodyPr/>
          <a:lstStyle>
            <a:lvl1pPr>
              <a:defRPr/>
            </a:lvl1pPr>
          </a:lstStyle>
          <a:p>
            <a:pPr>
              <a:defRPr/>
            </a:pPr>
            <a:fld id="{36B5166D-255D-4ECC-A1CA-4D53688093BD}" type="slidenum">
              <a:rPr lang="en-US" altLang="zh-CN"/>
              <a:pPr>
                <a:defRPr/>
              </a:pPr>
              <a:t>‹#›</a:t>
            </a:fld>
            <a:endParaRPr lang="en-US" altLang="zh-CN"/>
          </a:p>
        </p:txBody>
      </p:sp>
      <p:sp>
        <p:nvSpPr>
          <p:cNvPr id="4" name="Rectangle 4"/>
          <p:cNvSpPr>
            <a:spLocks noGrp="1" noChangeArrowheads="1"/>
          </p:cNvSpPr>
          <p:nvPr>
            <p:ph type="dt" sz="half" idx="12"/>
          </p:nvPr>
        </p:nvSpPr>
        <p:spPr>
          <a:xfrm>
            <a:off x="381000" y="6534150"/>
            <a:ext cx="1905000" cy="261938"/>
          </a:xfrm>
          <a:prstGeom prst="rect">
            <a:avLst/>
          </a:prstGeom>
          <a:ln/>
        </p:spPr>
        <p:txBody>
          <a:bodyPr/>
          <a:lstStyle>
            <a:lvl1pPr>
              <a:defRPr/>
            </a:lvl1pPr>
          </a:lstStyle>
          <a:p>
            <a:pPr>
              <a:defRPr/>
            </a:pPr>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5"/>
          <p:cNvSpPr>
            <a:spLocks noGrp="1" noChangeArrowheads="1"/>
          </p:cNvSpPr>
          <p:nvPr>
            <p:ph type="ftr" sz="quarter" idx="10"/>
          </p:nvPr>
        </p:nvSpPr>
        <p:spPr>
          <a:xfrm>
            <a:off x="6553200" y="6553200"/>
            <a:ext cx="2133600" cy="244475"/>
          </a:xfrm>
          <a:prstGeom prst="rect">
            <a:avLst/>
          </a:prstGeom>
          <a:ln/>
        </p:spPr>
        <p:txBody>
          <a:bodyPr/>
          <a:lstStyle>
            <a:lvl1pPr>
              <a:defRPr/>
            </a:lvl1pPr>
          </a:lstStyle>
          <a:p>
            <a:pPr>
              <a:defRPr/>
            </a:pPr>
            <a:r>
              <a:rPr lang="zh-CN" altLang="en-US" dirty="0" smtClean="0"/>
              <a:t>计算机公共基础</a:t>
            </a:r>
            <a:endParaRPr lang="en-US" altLang="zh-CN" dirty="0"/>
          </a:p>
        </p:txBody>
      </p:sp>
      <p:sp>
        <p:nvSpPr>
          <p:cNvPr id="6" name="Rectangle 6"/>
          <p:cNvSpPr>
            <a:spLocks noGrp="1" noChangeArrowheads="1"/>
          </p:cNvSpPr>
          <p:nvPr>
            <p:ph type="sldNum" sz="quarter" idx="11"/>
          </p:nvPr>
        </p:nvSpPr>
        <p:spPr>
          <a:ln/>
        </p:spPr>
        <p:txBody>
          <a:bodyPr/>
          <a:lstStyle>
            <a:lvl1pPr>
              <a:defRPr/>
            </a:lvl1pPr>
          </a:lstStyle>
          <a:p>
            <a:pPr>
              <a:defRPr/>
            </a:pPr>
            <a:fld id="{62F3F0FD-4A76-480B-9749-BB70B8C1FFA2}" type="slidenum">
              <a:rPr lang="en-US" altLang="zh-CN"/>
              <a:pPr>
                <a:defRPr/>
              </a:pPr>
              <a:t>‹#›</a:t>
            </a:fld>
            <a:endParaRPr lang="en-US" altLang="zh-CN"/>
          </a:p>
        </p:txBody>
      </p:sp>
      <p:sp>
        <p:nvSpPr>
          <p:cNvPr id="7" name="Rectangle 4"/>
          <p:cNvSpPr>
            <a:spLocks noGrp="1" noChangeArrowheads="1"/>
          </p:cNvSpPr>
          <p:nvPr>
            <p:ph type="dt" sz="half" idx="12"/>
          </p:nvPr>
        </p:nvSpPr>
        <p:spPr>
          <a:xfrm>
            <a:off x="381000" y="6534150"/>
            <a:ext cx="1905000" cy="261938"/>
          </a:xfrm>
          <a:prstGeom prst="rect">
            <a:avLst/>
          </a:prstGeom>
          <a:ln/>
        </p:spPr>
        <p:txBody>
          <a:bodyPr/>
          <a:lstStyle>
            <a:lvl1pPr>
              <a:defRPr/>
            </a:lvl1pPr>
          </a:lstStyle>
          <a:p>
            <a:pPr>
              <a:defRPr/>
            </a:pPr>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5"/>
          <p:cNvSpPr>
            <a:spLocks noGrp="1" noChangeArrowheads="1"/>
          </p:cNvSpPr>
          <p:nvPr>
            <p:ph type="ftr" sz="quarter" idx="10"/>
          </p:nvPr>
        </p:nvSpPr>
        <p:spPr>
          <a:xfrm>
            <a:off x="6553200" y="6553200"/>
            <a:ext cx="2133600" cy="244475"/>
          </a:xfrm>
          <a:prstGeom prst="rect">
            <a:avLst/>
          </a:prstGeom>
          <a:ln/>
        </p:spPr>
        <p:txBody>
          <a:bodyPr/>
          <a:lstStyle>
            <a:lvl1pPr>
              <a:defRPr/>
            </a:lvl1pPr>
          </a:lstStyle>
          <a:p>
            <a:pPr>
              <a:defRPr/>
            </a:pPr>
            <a:r>
              <a:rPr lang="zh-CN" altLang="en-US" dirty="0" smtClean="0"/>
              <a:t>计算机公共基础</a:t>
            </a:r>
            <a:endParaRPr lang="en-US" altLang="zh-CN" dirty="0"/>
          </a:p>
        </p:txBody>
      </p:sp>
      <p:sp>
        <p:nvSpPr>
          <p:cNvPr id="6" name="Rectangle 6"/>
          <p:cNvSpPr>
            <a:spLocks noGrp="1" noChangeArrowheads="1"/>
          </p:cNvSpPr>
          <p:nvPr>
            <p:ph type="sldNum" sz="quarter" idx="11"/>
          </p:nvPr>
        </p:nvSpPr>
        <p:spPr>
          <a:ln/>
        </p:spPr>
        <p:txBody>
          <a:bodyPr/>
          <a:lstStyle>
            <a:lvl1pPr>
              <a:defRPr/>
            </a:lvl1pPr>
          </a:lstStyle>
          <a:p>
            <a:pPr>
              <a:defRPr/>
            </a:pPr>
            <a:fld id="{64631E9C-1170-47C5-A336-4231CAB38C3C}" type="slidenum">
              <a:rPr lang="en-US" altLang="zh-CN"/>
              <a:pPr>
                <a:defRPr/>
              </a:pPr>
              <a:t>‹#›</a:t>
            </a:fld>
            <a:endParaRPr lang="en-US" altLang="zh-CN"/>
          </a:p>
        </p:txBody>
      </p:sp>
      <p:sp>
        <p:nvSpPr>
          <p:cNvPr id="7" name="Rectangle 4"/>
          <p:cNvSpPr>
            <a:spLocks noGrp="1" noChangeArrowheads="1"/>
          </p:cNvSpPr>
          <p:nvPr>
            <p:ph type="dt" sz="half" idx="12"/>
          </p:nvPr>
        </p:nvSpPr>
        <p:spPr>
          <a:xfrm>
            <a:off x="381000" y="6534150"/>
            <a:ext cx="1905000" cy="261938"/>
          </a:xfrm>
          <a:prstGeom prst="rect">
            <a:avLst/>
          </a:prstGeom>
          <a:ln/>
        </p:spPr>
        <p:txBody>
          <a:bodyPr/>
          <a:lstStyle>
            <a:lvl1pPr>
              <a:defRPr/>
            </a:lvl1pPr>
          </a:lstStyle>
          <a:p>
            <a:pPr>
              <a:defRPr/>
            </a:pPr>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gray">
      <p:bgPr>
        <a:solidFill>
          <a:schemeClr val="bg1"/>
        </a:solidFill>
        <a:effectLst/>
      </p:bgPr>
    </p:bg>
    <p:spTree>
      <p:nvGrpSpPr>
        <p:cNvPr id="1" name=""/>
        <p:cNvGrpSpPr/>
        <p:nvPr/>
      </p:nvGrpSpPr>
      <p:grpSpPr>
        <a:xfrm>
          <a:off x="0" y="0"/>
          <a:ext cx="0" cy="0"/>
          <a:chOff x="0" y="0"/>
          <a:chExt cx="0" cy="0"/>
        </a:xfrm>
      </p:grpSpPr>
      <p:sp>
        <p:nvSpPr>
          <p:cNvPr id="1129" name="Oval 105"/>
          <p:cNvSpPr>
            <a:spLocks noChangeArrowheads="1"/>
          </p:cNvSpPr>
          <p:nvPr/>
        </p:nvSpPr>
        <p:spPr bwMode="gray">
          <a:xfrm>
            <a:off x="179388" y="0"/>
            <a:ext cx="6804025" cy="6858000"/>
          </a:xfrm>
          <a:prstGeom prst="ellipse">
            <a:avLst/>
          </a:prstGeom>
          <a:gradFill rotWithShape="1">
            <a:gsLst>
              <a:gs pos="0">
                <a:schemeClr val="bg2">
                  <a:alpha val="44000"/>
                </a:schemeClr>
              </a:gs>
              <a:gs pos="100000">
                <a:schemeClr val="bg2">
                  <a:gamma/>
                  <a:tint val="0"/>
                  <a:invGamma/>
                  <a:alpha val="0"/>
                </a:schemeClr>
              </a:gs>
            </a:gsLst>
            <a:lin ang="0" scaled="1"/>
          </a:gradFill>
          <a:ln w="9525">
            <a:noFill/>
            <a:round/>
            <a:headEnd/>
            <a:tailEnd/>
          </a:ln>
          <a:effectLst/>
        </p:spPr>
        <p:txBody>
          <a:bodyPr wrap="none" anchor="ctr"/>
          <a:lstStyle/>
          <a:p>
            <a:pPr>
              <a:defRPr/>
            </a:pPr>
            <a:endParaRPr lang="zh-CN" altLang="en-US"/>
          </a:p>
        </p:txBody>
      </p:sp>
      <p:sp>
        <p:nvSpPr>
          <p:cNvPr id="1130" name="Rectangle 106"/>
          <p:cNvSpPr>
            <a:spLocks noChangeArrowheads="1"/>
          </p:cNvSpPr>
          <p:nvPr/>
        </p:nvSpPr>
        <p:spPr bwMode="gray">
          <a:xfrm>
            <a:off x="0" y="0"/>
            <a:ext cx="9144000" cy="1196975"/>
          </a:xfrm>
          <a:prstGeom prst="rect">
            <a:avLst/>
          </a:prstGeom>
          <a:solidFill>
            <a:schemeClr val="accent1"/>
          </a:solidFill>
          <a:ln w="9525">
            <a:noFill/>
            <a:miter lim="800000"/>
            <a:headEnd/>
            <a:tailEnd/>
          </a:ln>
          <a:effectLst/>
        </p:spPr>
        <p:txBody>
          <a:bodyPr wrap="none" anchor="ctr"/>
          <a:lstStyle/>
          <a:p>
            <a:pPr>
              <a:defRPr/>
            </a:pPr>
            <a:endParaRPr lang="zh-CN" altLang="en-US"/>
          </a:p>
        </p:txBody>
      </p:sp>
      <p:sp>
        <p:nvSpPr>
          <p:cNvPr id="1030" name="Rectangle 3"/>
          <p:cNvSpPr>
            <a:spLocks noGrp="1" noChangeArrowheads="1"/>
          </p:cNvSpPr>
          <p:nvPr>
            <p:ph type="body" idx="1"/>
          </p:nvPr>
        </p:nvSpPr>
        <p:spPr bwMode="gray">
          <a:xfrm>
            <a:off x="457200" y="1676400"/>
            <a:ext cx="8267700" cy="4648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altLang="zh-CN" dirty="0" smtClean="0"/>
          </a:p>
        </p:txBody>
      </p:sp>
      <p:sp>
        <p:nvSpPr>
          <p:cNvPr id="2" name="Rectangle 6"/>
          <p:cNvSpPr>
            <a:spLocks noGrp="1" noChangeArrowheads="1"/>
          </p:cNvSpPr>
          <p:nvPr>
            <p:ph type="sldNum" sz="quarter" idx="4"/>
          </p:nvPr>
        </p:nvSpPr>
        <p:spPr bwMode="gray">
          <a:xfrm>
            <a:off x="4191000" y="6534150"/>
            <a:ext cx="838200" cy="2619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b="0">
                <a:ea typeface="宋体" pitchFamily="2" charset="-122"/>
              </a:defRPr>
            </a:lvl1pPr>
          </a:lstStyle>
          <a:p>
            <a:pPr>
              <a:defRPr/>
            </a:pPr>
            <a:fld id="{89606887-116E-4E0E-9425-0268C18C0878}" type="slidenum">
              <a:rPr lang="en-US" altLang="zh-CN"/>
              <a:pPr>
                <a:defRPr/>
              </a:pPr>
              <a:t>‹#›</a:t>
            </a:fld>
            <a:endParaRPr lang="en-US" altLang="zh-CN"/>
          </a:p>
        </p:txBody>
      </p:sp>
      <p:sp>
        <p:nvSpPr>
          <p:cNvPr id="1033" name="Rectangle 2"/>
          <p:cNvSpPr>
            <a:spLocks noGrp="1" noChangeArrowheads="1"/>
          </p:cNvSpPr>
          <p:nvPr>
            <p:ph type="title"/>
          </p:nvPr>
        </p:nvSpPr>
        <p:spPr bwMode="gray">
          <a:xfrm>
            <a:off x="2051720" y="354805"/>
            <a:ext cx="4674840" cy="4873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endParaRPr lang="en-US" altLang="zh-CN" dirty="0" smtClean="0"/>
          </a:p>
        </p:txBody>
      </p:sp>
      <p:pic>
        <p:nvPicPr>
          <p:cNvPr id="3" name="图片 2"/>
          <p:cNvPicPr>
            <a:picLocks noChangeAspect="1"/>
          </p:cNvPicPr>
          <p:nvPr userDrawn="1"/>
        </p:nvPicPr>
        <p:blipFill>
          <a:blip r:embed="rId15" cstate="print">
            <a:extLst>
              <a:ext uri="{28A0092B-C50C-407E-A947-70E740481C1C}">
                <a14:useLocalDpi xmlns:a14="http://schemas.microsoft.com/office/drawing/2010/main" xmlns="" val="0"/>
              </a:ext>
            </a:extLst>
          </a:blip>
          <a:stretch>
            <a:fillRect/>
          </a:stretch>
        </p:blipFill>
        <p:spPr>
          <a:xfrm rot="985312">
            <a:off x="7697928" y="-119125"/>
            <a:ext cx="1435224" cy="1435224"/>
          </a:xfrm>
          <a:prstGeom prst="rect">
            <a:avLst/>
          </a:prstGeom>
        </p:spPr>
      </p:pic>
      <p:pic>
        <p:nvPicPr>
          <p:cNvPr id="4" name="图片 3"/>
          <p:cNvPicPr>
            <a:picLocks noChangeAspect="1"/>
          </p:cNvPicPr>
          <p:nvPr userDrawn="1"/>
        </p:nvPicPr>
        <p:blipFill>
          <a:blip r:embed="rId16" cstate="print">
            <a:extLst>
              <a:ext uri="{28A0092B-C50C-407E-A947-70E740481C1C}">
                <a14:useLocalDpi xmlns:a14="http://schemas.microsoft.com/office/drawing/2010/main" xmlns="" val="0"/>
              </a:ext>
            </a:extLst>
          </a:blip>
          <a:stretch>
            <a:fillRect/>
          </a:stretch>
        </p:blipFill>
        <p:spPr>
          <a:xfrm>
            <a:off x="-20382" y="-99392"/>
            <a:ext cx="1747315" cy="1747315"/>
          </a:xfrm>
          <a:prstGeom prst="rect">
            <a:avLst/>
          </a:prstGeom>
        </p:spPr>
      </p:pic>
      <p:pic>
        <p:nvPicPr>
          <p:cNvPr id="5" name="图片 4"/>
          <p:cNvPicPr>
            <a:picLocks noChangeAspect="1"/>
          </p:cNvPicPr>
          <p:nvPr userDrawn="1"/>
        </p:nvPicPr>
        <p:blipFill>
          <a:blip r:embed="rId17" cstate="print">
            <a:extLst>
              <a:ext uri="{28A0092B-C50C-407E-A947-70E740481C1C}">
                <a14:useLocalDpi xmlns:a14="http://schemas.microsoft.com/office/drawing/2010/main" xmlns="" val="0"/>
              </a:ext>
            </a:extLst>
          </a:blip>
          <a:stretch>
            <a:fillRect/>
          </a:stretch>
        </p:blipFill>
        <p:spPr>
          <a:xfrm>
            <a:off x="1117333" y="587375"/>
            <a:ext cx="934387" cy="934387"/>
          </a:xfrm>
          <a:prstGeom prst="rect">
            <a:avLst/>
          </a:prstGeom>
        </p:spPr>
      </p:pic>
    </p:spTree>
  </p:cSld>
  <p:clrMap bg1="lt1" tx1="dk1" bg2="lt2" tx2="dk2" accent1="accent1" accent2="accent2" accent3="accent3" accent4="accent4" accent5="accent5" accent6="accent6" hlink="hlink" folHlink="folHlink"/>
  <p:sldLayoutIdLst>
    <p:sldLayoutId id="2147483714"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 id="2147483715" r:id="rId12"/>
    <p:sldLayoutId id="2147483717" r:id="rId13"/>
  </p:sldLayoutIdLst>
  <p:timing>
    <p:tnLst>
      <p:par>
        <p:cTn id="1" dur="indefinite" restart="never" nodeType="tmRoot"/>
      </p:par>
    </p:tnLst>
  </p:timing>
  <p:hf hdr="0" dt="0"/>
  <p:txStyles>
    <p:titleStyle>
      <a:lvl1pPr algn="ctr" rtl="0" eaLnBrk="0" fontAlgn="base" hangingPunct="0">
        <a:spcBef>
          <a:spcPct val="0"/>
        </a:spcBef>
        <a:spcAft>
          <a:spcPct val="0"/>
        </a:spcAft>
        <a:defRPr sz="2800" b="1">
          <a:solidFill>
            <a:schemeClr val="bg1"/>
          </a:solidFill>
          <a:latin typeface="+mj-lt"/>
          <a:ea typeface="+mj-ea"/>
          <a:cs typeface="+mj-cs"/>
        </a:defRPr>
      </a:lvl1pPr>
      <a:lvl2pPr algn="ctr" rtl="0" eaLnBrk="0" fontAlgn="base" hangingPunct="0">
        <a:spcBef>
          <a:spcPct val="0"/>
        </a:spcBef>
        <a:spcAft>
          <a:spcPct val="0"/>
        </a:spcAft>
        <a:defRPr sz="3200" b="1">
          <a:solidFill>
            <a:schemeClr val="bg1"/>
          </a:solidFill>
          <a:latin typeface="Rockwell" pitchFamily="18" charset="0"/>
          <a:ea typeface="方正姚体" pitchFamily="2" charset="-122"/>
        </a:defRPr>
      </a:lvl2pPr>
      <a:lvl3pPr algn="ctr" rtl="0" eaLnBrk="0" fontAlgn="base" hangingPunct="0">
        <a:spcBef>
          <a:spcPct val="0"/>
        </a:spcBef>
        <a:spcAft>
          <a:spcPct val="0"/>
        </a:spcAft>
        <a:defRPr sz="3200" b="1">
          <a:solidFill>
            <a:schemeClr val="bg1"/>
          </a:solidFill>
          <a:latin typeface="Rockwell" pitchFamily="18" charset="0"/>
          <a:ea typeface="方正姚体" pitchFamily="2" charset="-122"/>
        </a:defRPr>
      </a:lvl3pPr>
      <a:lvl4pPr algn="ctr" rtl="0" eaLnBrk="0" fontAlgn="base" hangingPunct="0">
        <a:spcBef>
          <a:spcPct val="0"/>
        </a:spcBef>
        <a:spcAft>
          <a:spcPct val="0"/>
        </a:spcAft>
        <a:defRPr sz="3200" b="1">
          <a:solidFill>
            <a:schemeClr val="bg1"/>
          </a:solidFill>
          <a:latin typeface="Rockwell" pitchFamily="18" charset="0"/>
          <a:ea typeface="方正姚体" pitchFamily="2" charset="-122"/>
        </a:defRPr>
      </a:lvl4pPr>
      <a:lvl5pPr algn="ctr" rtl="0" eaLnBrk="0" fontAlgn="base" hangingPunct="0">
        <a:spcBef>
          <a:spcPct val="0"/>
        </a:spcBef>
        <a:spcAft>
          <a:spcPct val="0"/>
        </a:spcAft>
        <a:defRPr sz="3200" b="1">
          <a:solidFill>
            <a:schemeClr val="bg1"/>
          </a:solidFill>
          <a:latin typeface="Rockwell" pitchFamily="18" charset="0"/>
          <a:ea typeface="方正姚体" pitchFamily="2" charset="-122"/>
        </a:defRPr>
      </a:lvl5pPr>
      <a:lvl6pPr marL="457200" algn="ctr" rtl="0" eaLnBrk="1" fontAlgn="base" hangingPunct="1">
        <a:spcBef>
          <a:spcPct val="0"/>
        </a:spcBef>
        <a:spcAft>
          <a:spcPct val="0"/>
        </a:spcAft>
        <a:defRPr sz="3200" b="1">
          <a:solidFill>
            <a:schemeClr val="bg1"/>
          </a:solidFill>
          <a:latin typeface="Arial" charset="0"/>
        </a:defRPr>
      </a:lvl6pPr>
      <a:lvl7pPr marL="914400" algn="ctr" rtl="0" eaLnBrk="1" fontAlgn="base" hangingPunct="1">
        <a:spcBef>
          <a:spcPct val="0"/>
        </a:spcBef>
        <a:spcAft>
          <a:spcPct val="0"/>
        </a:spcAft>
        <a:defRPr sz="3200" b="1">
          <a:solidFill>
            <a:schemeClr val="bg1"/>
          </a:solidFill>
          <a:latin typeface="Arial" charset="0"/>
        </a:defRPr>
      </a:lvl7pPr>
      <a:lvl8pPr marL="1371600" algn="ctr" rtl="0" eaLnBrk="1" fontAlgn="base" hangingPunct="1">
        <a:spcBef>
          <a:spcPct val="0"/>
        </a:spcBef>
        <a:spcAft>
          <a:spcPct val="0"/>
        </a:spcAft>
        <a:defRPr sz="3200" b="1">
          <a:solidFill>
            <a:schemeClr val="bg1"/>
          </a:solidFill>
          <a:latin typeface="Arial" charset="0"/>
        </a:defRPr>
      </a:lvl8pPr>
      <a:lvl9pPr marL="1828800" algn="ctr" rtl="0" eaLnBrk="1" fontAlgn="base" hangingPunct="1">
        <a:spcBef>
          <a:spcPct val="0"/>
        </a:spcBef>
        <a:spcAft>
          <a:spcPct val="0"/>
        </a:spcAft>
        <a:defRPr sz="3200" b="1">
          <a:solidFill>
            <a:schemeClr val="bg1"/>
          </a:solidFill>
          <a:latin typeface="Arial" charset="0"/>
        </a:defRPr>
      </a:lvl9pPr>
    </p:titleStyle>
    <p:bodyStyle>
      <a:lvl1pPr marL="342900" indent="-342900" algn="l" rtl="0" eaLnBrk="0" fontAlgn="base" hangingPunct="0">
        <a:spcBef>
          <a:spcPct val="20000"/>
        </a:spcBef>
        <a:spcAft>
          <a:spcPct val="0"/>
        </a:spcAft>
        <a:buClr>
          <a:schemeClr val="tx2"/>
        </a:buClr>
        <a:buFont typeface="Wingdings" pitchFamily="2" charset="2"/>
        <a:buChar char="v"/>
        <a:defRPr sz="1800" b="1">
          <a:solidFill>
            <a:schemeClr val="tx2">
              <a:lumMod val="50000"/>
            </a:schemeClr>
          </a:solidFill>
          <a:latin typeface="黑体" pitchFamily="49" charset="-122"/>
          <a:ea typeface="黑体" pitchFamily="49" charset="-122"/>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1800" b="1">
          <a:solidFill>
            <a:schemeClr val="tx2">
              <a:lumMod val="50000"/>
            </a:schemeClr>
          </a:solidFill>
          <a:latin typeface="黑体" pitchFamily="49" charset="-122"/>
          <a:ea typeface="黑体" pitchFamily="49" charset="-122"/>
        </a:defRPr>
      </a:lvl2pPr>
      <a:lvl3pPr marL="1143000" indent="-228600" algn="l" rtl="0" eaLnBrk="0" fontAlgn="base" hangingPunct="0">
        <a:spcBef>
          <a:spcPct val="20000"/>
        </a:spcBef>
        <a:spcAft>
          <a:spcPct val="0"/>
        </a:spcAft>
        <a:buClr>
          <a:schemeClr val="accent2"/>
        </a:buClr>
        <a:buChar char="•"/>
        <a:defRPr sz="1800" b="1">
          <a:solidFill>
            <a:schemeClr val="tx2">
              <a:lumMod val="50000"/>
            </a:schemeClr>
          </a:solidFill>
          <a:latin typeface="黑体" pitchFamily="49" charset="-122"/>
          <a:ea typeface="黑体" pitchFamily="49" charset="-122"/>
        </a:defRPr>
      </a:lvl3pPr>
      <a:lvl4pPr marL="1600200" indent="-228600" algn="l" rtl="0" eaLnBrk="0" fontAlgn="base" hangingPunct="0">
        <a:spcBef>
          <a:spcPct val="20000"/>
        </a:spcBef>
        <a:spcAft>
          <a:spcPct val="0"/>
        </a:spcAft>
        <a:buChar char="–"/>
        <a:defRPr sz="1800" b="1">
          <a:solidFill>
            <a:schemeClr val="tx2">
              <a:lumMod val="50000"/>
            </a:schemeClr>
          </a:solidFill>
          <a:latin typeface="黑体" pitchFamily="49" charset="-122"/>
          <a:ea typeface="黑体" pitchFamily="49" charset="-122"/>
        </a:defRPr>
      </a:lvl4pPr>
      <a:lvl5pPr marL="2057400" indent="-228600" algn="l" rtl="0" eaLnBrk="0" fontAlgn="base" hangingPunct="0">
        <a:spcBef>
          <a:spcPct val="20000"/>
        </a:spcBef>
        <a:spcAft>
          <a:spcPct val="0"/>
        </a:spcAft>
        <a:buChar char="»"/>
        <a:defRPr sz="1800" b="1">
          <a:solidFill>
            <a:schemeClr val="tx2">
              <a:lumMod val="50000"/>
            </a:schemeClr>
          </a:solidFill>
          <a:latin typeface="黑体" pitchFamily="49" charset="-122"/>
          <a:ea typeface="黑体" pitchFamily="49" charset="-122"/>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60.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24172" y="719134"/>
            <a:ext cx="6262670" cy="1066792"/>
          </a:xfrm>
        </p:spPr>
        <p:txBody>
          <a:bodyPr/>
          <a:lstStyle/>
          <a:p>
            <a:r>
              <a:rPr lang="zh-CN" altLang="en-US" dirty="0">
                <a:solidFill>
                  <a:schemeClr val="tx2">
                    <a:lumMod val="50000"/>
                  </a:schemeClr>
                </a:solidFill>
                <a:ea typeface="宋体" pitchFamily="2" charset="-122"/>
              </a:rPr>
              <a:t>学习</a:t>
            </a:r>
            <a:r>
              <a:rPr lang="zh-CN" altLang="en-US" dirty="0" smtClean="0">
                <a:solidFill>
                  <a:schemeClr val="tx2">
                    <a:lumMod val="50000"/>
                  </a:schemeClr>
                </a:solidFill>
                <a:ea typeface="宋体" pitchFamily="2" charset="-122"/>
              </a:rPr>
              <a:t>情境</a:t>
            </a:r>
            <a:r>
              <a:rPr lang="en-US" altLang="zh-CN" dirty="0" smtClean="0">
                <a:solidFill>
                  <a:schemeClr val="tx2">
                    <a:lumMod val="50000"/>
                  </a:schemeClr>
                </a:solidFill>
                <a:ea typeface="宋体" pitchFamily="2" charset="-122"/>
              </a:rPr>
              <a:t>13   </a:t>
            </a:r>
            <a:r>
              <a:rPr lang="zh-CN" altLang="en-US" dirty="0" smtClean="0">
                <a:solidFill>
                  <a:schemeClr val="tx2">
                    <a:lumMod val="50000"/>
                  </a:schemeClr>
                </a:solidFill>
                <a:ea typeface="宋体" pitchFamily="2" charset="-122"/>
              </a:rPr>
              <a:t>维护</a:t>
            </a:r>
            <a:r>
              <a:rPr lang="zh-CN" altLang="en-US" dirty="0">
                <a:solidFill>
                  <a:schemeClr val="tx2">
                    <a:lumMod val="50000"/>
                  </a:schemeClr>
                </a:solidFill>
                <a:ea typeface="宋体" pitchFamily="2" charset="-122"/>
              </a:rPr>
              <a:t>数据库</a:t>
            </a:r>
            <a:endParaRPr lang="zh-CN" altLang="en-US" dirty="0">
              <a:solidFill>
                <a:schemeClr val="tx2">
                  <a:lumMod val="50000"/>
                </a:schemeClr>
              </a:solidFill>
            </a:endParaRPr>
          </a:p>
        </p:txBody>
      </p:sp>
      <p:sp>
        <p:nvSpPr>
          <p:cNvPr id="5" name="灯片编号占位符 4"/>
          <p:cNvSpPr>
            <a:spLocks noGrp="1"/>
          </p:cNvSpPr>
          <p:nvPr>
            <p:ph type="sldNum" sz="quarter" idx="12"/>
          </p:nvPr>
        </p:nvSpPr>
        <p:spPr/>
        <p:txBody>
          <a:bodyPr/>
          <a:lstStyle/>
          <a:p>
            <a:pPr>
              <a:defRPr/>
            </a:pPr>
            <a:fld id="{433BAFD5-2CE7-40F6-9B0C-8A7B47FEC7CD}" type="slidenum">
              <a:rPr lang="en-US" altLang="zh-CN" smtClean="0"/>
              <a:pPr>
                <a:defRPr/>
              </a:pPr>
              <a:t>1</a:t>
            </a:fld>
            <a:endParaRPr lang="en-US" altLang="zh-CN"/>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1</a:t>
            </a:r>
            <a:r>
              <a:rPr lang="zh-CN" altLang="en-US" dirty="0" smtClean="0"/>
              <a:t>（续）</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10</a:t>
            </a:fld>
            <a:endParaRPr lang="en-US" altLang="zh-CN"/>
          </a:p>
        </p:txBody>
      </p:sp>
      <p:sp>
        <p:nvSpPr>
          <p:cNvPr id="6" name="AutoShape 2"/>
          <p:cNvSpPr>
            <a:spLocks noChangeArrowheads="1"/>
          </p:cNvSpPr>
          <p:nvPr/>
        </p:nvSpPr>
        <p:spPr bwMode="gray">
          <a:xfrm>
            <a:off x="1880300" y="3552897"/>
            <a:ext cx="6459564" cy="1100239"/>
          </a:xfrm>
          <a:prstGeom prst="roundRect">
            <a:avLst>
              <a:gd name="adj" fmla="val 11505"/>
            </a:avLst>
          </a:prstGeom>
          <a:gradFill rotWithShape="1">
            <a:gsLst>
              <a:gs pos="0">
                <a:schemeClr val="accent1"/>
              </a:gs>
              <a:gs pos="100000">
                <a:schemeClr val="accent1">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7" name="Text Box 3"/>
          <p:cNvSpPr txBox="1">
            <a:spLocks noChangeArrowheads="1"/>
          </p:cNvSpPr>
          <p:nvPr/>
        </p:nvSpPr>
        <p:spPr bwMode="black">
          <a:xfrm>
            <a:off x="3071714" y="3641351"/>
            <a:ext cx="5095875" cy="923330"/>
          </a:xfrm>
          <a:prstGeom prst="rect">
            <a:avLst/>
          </a:prstGeom>
          <a:noFill/>
          <a:ln w="9525" algn="ctr">
            <a:noFill/>
            <a:miter lim="800000"/>
            <a:headEnd/>
            <a:tailEnd/>
          </a:ln>
          <a:effectLst/>
        </p:spPr>
        <p:txBody>
          <a:bodyPr>
            <a:spAutoFit/>
          </a:bodyPr>
          <a:lstStyle/>
          <a:p>
            <a:pPr algn="just">
              <a:spcBef>
                <a:spcPct val="50000"/>
              </a:spcBef>
            </a:pPr>
            <a:r>
              <a:rPr lang="zh-CN" altLang="en-US" dirty="0">
                <a:solidFill>
                  <a:schemeClr val="tx2">
                    <a:lumMod val="50000"/>
                  </a:schemeClr>
                </a:solidFill>
                <a:latin typeface="黑体" pitchFamily="49" charset="-122"/>
                <a:ea typeface="黑体" pitchFamily="49" charset="-122"/>
              </a:rPr>
              <a:t>在系统默认路径下找到分离后的数据</a:t>
            </a:r>
            <a:r>
              <a:rPr lang="zh-CN" altLang="en-US" dirty="0" smtClean="0">
                <a:solidFill>
                  <a:schemeClr val="tx2">
                    <a:lumMod val="50000"/>
                  </a:schemeClr>
                </a:solidFill>
                <a:latin typeface="黑体" pitchFamily="49" charset="-122"/>
                <a:ea typeface="黑体" pitchFamily="49" charset="-122"/>
              </a:rPr>
              <a:t>文件</a:t>
            </a:r>
            <a:r>
              <a:rPr lang="en-US" altLang="zh-CN" dirty="0" err="1">
                <a:solidFill>
                  <a:schemeClr val="tx2">
                    <a:lumMod val="50000"/>
                  </a:schemeClr>
                </a:solidFill>
                <a:latin typeface="黑体" pitchFamily="49" charset="-122"/>
                <a:ea typeface="黑体" pitchFamily="49" charset="-122"/>
              </a:rPr>
              <a:t>student.mdf</a:t>
            </a:r>
            <a:r>
              <a:rPr lang="zh-CN" altLang="en-US" dirty="0">
                <a:solidFill>
                  <a:schemeClr val="tx2">
                    <a:lumMod val="50000"/>
                  </a:schemeClr>
                </a:solidFill>
                <a:latin typeface="黑体" pitchFamily="49" charset="-122"/>
                <a:ea typeface="黑体" pitchFamily="49" charset="-122"/>
              </a:rPr>
              <a:t>和日志文件</a:t>
            </a:r>
            <a:r>
              <a:rPr lang="en-US" altLang="zh-CN" dirty="0" err="1" smtClean="0">
                <a:solidFill>
                  <a:schemeClr val="tx2">
                    <a:lumMod val="50000"/>
                  </a:schemeClr>
                </a:solidFill>
                <a:latin typeface="黑体" pitchFamily="49" charset="-122"/>
                <a:ea typeface="黑体" pitchFamily="49" charset="-122"/>
              </a:rPr>
              <a:t>student_log.ldf</a:t>
            </a:r>
            <a:r>
              <a:rPr lang="zh-CN" altLang="en-US" dirty="0">
                <a:solidFill>
                  <a:schemeClr val="tx2">
                    <a:lumMod val="50000"/>
                  </a:schemeClr>
                </a:solidFill>
                <a:latin typeface="黑体" pitchFamily="49" charset="-122"/>
                <a:ea typeface="黑体" pitchFamily="49" charset="-122"/>
              </a:rPr>
              <a:t>并选中进行剪切。</a:t>
            </a:r>
          </a:p>
        </p:txBody>
      </p:sp>
      <p:sp>
        <p:nvSpPr>
          <p:cNvPr id="8" name="AutoShape 4"/>
          <p:cNvSpPr>
            <a:spLocks noChangeArrowheads="1"/>
          </p:cNvSpPr>
          <p:nvPr/>
        </p:nvSpPr>
        <p:spPr bwMode="gray">
          <a:xfrm>
            <a:off x="2330350" y="3847277"/>
            <a:ext cx="533400" cy="381000"/>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a:p>
        </p:txBody>
      </p:sp>
      <p:pic>
        <p:nvPicPr>
          <p:cNvPr id="9" name="Picture 5" descr="DO_circle001"/>
          <p:cNvPicPr>
            <a:picLocks noChangeAspect="1" noChangeArrowheads="1"/>
          </p:cNvPicPr>
          <p:nvPr/>
        </p:nvPicPr>
        <p:blipFill>
          <a:blip r:embed="rId2" cstate="print"/>
          <a:srcRect/>
          <a:stretch>
            <a:fillRect/>
          </a:stretch>
        </p:blipFill>
        <p:spPr bwMode="auto">
          <a:xfrm>
            <a:off x="915902" y="3299583"/>
            <a:ext cx="1414448" cy="1414448"/>
          </a:xfrm>
          <a:prstGeom prst="rect">
            <a:avLst/>
          </a:prstGeom>
          <a:noFill/>
        </p:spPr>
      </p:pic>
      <p:sp>
        <p:nvSpPr>
          <p:cNvPr id="10" name="Text Box 7"/>
          <p:cNvSpPr txBox="1">
            <a:spLocks noChangeArrowheads="1"/>
          </p:cNvSpPr>
          <p:nvPr/>
        </p:nvSpPr>
        <p:spPr bwMode="black">
          <a:xfrm>
            <a:off x="779376" y="3828167"/>
            <a:ext cx="1670050" cy="400110"/>
          </a:xfrm>
          <a:prstGeom prst="rect">
            <a:avLst/>
          </a:prstGeom>
          <a:noFill/>
          <a:ln w="9525" algn="ctr">
            <a:noFill/>
            <a:miter lim="800000"/>
            <a:headEnd/>
            <a:tailEnd/>
          </a:ln>
          <a:effectLst/>
        </p:spPr>
        <p:txBody>
          <a:bodyPr>
            <a:spAutoFit/>
          </a:bodyPr>
          <a:lstStyle/>
          <a:p>
            <a:pPr algn="ctr">
              <a:spcBef>
                <a:spcPct val="50000"/>
              </a:spcBef>
            </a:pPr>
            <a:r>
              <a:rPr lang="zh-CN" altLang="en-US" sz="2000" dirty="0" smtClean="0"/>
              <a:t>步骤</a:t>
            </a:r>
            <a:r>
              <a:rPr lang="en-US" altLang="zh-CN" sz="2000" dirty="0" smtClean="0"/>
              <a:t>3</a:t>
            </a:r>
            <a:endParaRPr lang="en-US" altLang="zh-CN" sz="2000" b="1" dirty="0">
              <a:ea typeface="宋体" pitchFamily="2" charset="-122"/>
            </a:endParaRPr>
          </a:p>
        </p:txBody>
      </p:sp>
      <p:sp>
        <p:nvSpPr>
          <p:cNvPr id="11" name="AutoShape 8"/>
          <p:cNvSpPr>
            <a:spLocks noChangeArrowheads="1"/>
          </p:cNvSpPr>
          <p:nvPr/>
        </p:nvSpPr>
        <p:spPr bwMode="gray">
          <a:xfrm>
            <a:off x="1619672" y="1772816"/>
            <a:ext cx="5954801" cy="1440160"/>
          </a:xfrm>
          <a:prstGeom prst="roundRect">
            <a:avLst>
              <a:gd name="adj" fmla="val 11505"/>
            </a:avLst>
          </a:prstGeom>
          <a:gradFill rotWithShape="1">
            <a:gsLst>
              <a:gs pos="0">
                <a:schemeClr val="hlink"/>
              </a:gs>
              <a:gs pos="100000">
                <a:schemeClr val="hlink">
                  <a:gamma/>
                  <a:tint val="0"/>
                  <a:invGamma/>
                  <a:alpha val="0"/>
                </a:schemeClr>
              </a:gs>
            </a:gsLst>
            <a:lin ang="0" scaled="1"/>
          </a:gradFill>
          <a:ln w="6350" algn="ctr">
            <a:noFill/>
            <a:prstDash val="sysDot"/>
            <a:round/>
            <a:headEnd/>
            <a:tailEnd/>
          </a:ln>
          <a:effectLst/>
        </p:spPr>
        <p:txBody>
          <a:bodyPr wrap="none" anchor="ctr"/>
          <a:lstStyle/>
          <a:p>
            <a:r>
              <a:rPr lang="zh-CN" altLang="en-US" dirty="0">
                <a:solidFill>
                  <a:schemeClr val="tx2">
                    <a:lumMod val="50000"/>
                  </a:schemeClr>
                </a:solidFill>
                <a:latin typeface="黑体" pitchFamily="49" charset="-122"/>
                <a:ea typeface="黑体" pitchFamily="49" charset="-122"/>
              </a:rPr>
              <a:t>注意：分离数据库窗口中的删除连接是指断开与指定</a:t>
            </a:r>
            <a:r>
              <a:rPr lang="zh-CN" altLang="en-US" dirty="0" smtClean="0">
                <a:solidFill>
                  <a:schemeClr val="tx2">
                    <a:lumMod val="50000"/>
                  </a:schemeClr>
                </a:solidFill>
                <a:latin typeface="黑体" pitchFamily="49" charset="-122"/>
                <a:ea typeface="黑体" pitchFamily="49" charset="-122"/>
              </a:rPr>
              <a:t>数</a:t>
            </a:r>
            <a:endParaRPr lang="en-US" altLang="zh-CN" dirty="0" smtClean="0">
              <a:solidFill>
                <a:schemeClr val="tx2">
                  <a:lumMod val="50000"/>
                </a:schemeClr>
              </a:solidFill>
              <a:latin typeface="黑体" pitchFamily="49" charset="-122"/>
              <a:ea typeface="黑体" pitchFamily="49" charset="-122"/>
            </a:endParaRPr>
          </a:p>
          <a:p>
            <a:r>
              <a:rPr lang="zh-CN" altLang="en-US" dirty="0" smtClean="0">
                <a:solidFill>
                  <a:schemeClr val="tx2">
                    <a:lumMod val="50000"/>
                  </a:schemeClr>
                </a:solidFill>
                <a:latin typeface="黑体" pitchFamily="49" charset="-122"/>
                <a:ea typeface="黑体" pitchFamily="49" charset="-122"/>
              </a:rPr>
              <a:t>据</a:t>
            </a:r>
            <a:r>
              <a:rPr lang="zh-CN" altLang="en-US" dirty="0">
                <a:solidFill>
                  <a:schemeClr val="tx2">
                    <a:lumMod val="50000"/>
                  </a:schemeClr>
                </a:solidFill>
                <a:latin typeface="黑体" pitchFamily="49" charset="-122"/>
                <a:ea typeface="黑体" pitchFamily="49" charset="-122"/>
              </a:rPr>
              <a:t>库的连接；更新统计信息是指在分离数据库之前，</a:t>
            </a:r>
            <a:r>
              <a:rPr lang="zh-CN" altLang="en-US" dirty="0" smtClean="0">
                <a:solidFill>
                  <a:schemeClr val="tx2">
                    <a:lumMod val="50000"/>
                  </a:schemeClr>
                </a:solidFill>
                <a:latin typeface="黑体" pitchFamily="49" charset="-122"/>
                <a:ea typeface="黑体" pitchFamily="49" charset="-122"/>
              </a:rPr>
              <a:t>更</a:t>
            </a:r>
            <a:endParaRPr lang="en-US" altLang="zh-CN" dirty="0" smtClean="0">
              <a:solidFill>
                <a:schemeClr val="tx2">
                  <a:lumMod val="50000"/>
                </a:schemeClr>
              </a:solidFill>
              <a:latin typeface="黑体" pitchFamily="49" charset="-122"/>
              <a:ea typeface="黑体" pitchFamily="49" charset="-122"/>
            </a:endParaRPr>
          </a:p>
          <a:p>
            <a:r>
              <a:rPr lang="zh-CN" altLang="en-US" dirty="0" smtClean="0">
                <a:solidFill>
                  <a:schemeClr val="tx2">
                    <a:lumMod val="50000"/>
                  </a:schemeClr>
                </a:solidFill>
                <a:latin typeface="黑体" pitchFamily="49" charset="-122"/>
                <a:ea typeface="黑体" pitchFamily="49" charset="-122"/>
              </a:rPr>
              <a:t>新</a:t>
            </a:r>
            <a:r>
              <a:rPr lang="zh-CN" altLang="en-US" dirty="0">
                <a:solidFill>
                  <a:schemeClr val="tx2">
                    <a:lumMod val="50000"/>
                  </a:schemeClr>
                </a:solidFill>
                <a:latin typeface="黑体" pitchFamily="49" charset="-122"/>
                <a:ea typeface="黑体" pitchFamily="49" charset="-122"/>
              </a:rPr>
              <a:t>过时的优化统计信息。</a:t>
            </a:r>
          </a:p>
        </p:txBody>
      </p:sp>
      <p:sp>
        <p:nvSpPr>
          <p:cNvPr id="12" name="AutoShape 2"/>
          <p:cNvSpPr>
            <a:spLocks noChangeArrowheads="1"/>
          </p:cNvSpPr>
          <p:nvPr/>
        </p:nvSpPr>
        <p:spPr bwMode="gray">
          <a:xfrm>
            <a:off x="1865541" y="5094514"/>
            <a:ext cx="6459564" cy="1100239"/>
          </a:xfrm>
          <a:prstGeom prst="roundRect">
            <a:avLst>
              <a:gd name="adj" fmla="val 11505"/>
            </a:avLst>
          </a:prstGeom>
          <a:gradFill rotWithShape="1">
            <a:gsLst>
              <a:gs pos="0">
                <a:schemeClr val="accent1"/>
              </a:gs>
              <a:gs pos="100000">
                <a:schemeClr val="accent1">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13" name="Text Box 3"/>
          <p:cNvSpPr txBox="1">
            <a:spLocks noChangeArrowheads="1"/>
          </p:cNvSpPr>
          <p:nvPr/>
        </p:nvSpPr>
        <p:spPr bwMode="black">
          <a:xfrm>
            <a:off x="3056954" y="5182968"/>
            <a:ext cx="5095875" cy="923330"/>
          </a:xfrm>
          <a:prstGeom prst="rect">
            <a:avLst/>
          </a:prstGeom>
          <a:noFill/>
          <a:ln w="9525" algn="ctr">
            <a:noFill/>
            <a:miter lim="800000"/>
            <a:headEnd/>
            <a:tailEnd/>
          </a:ln>
          <a:effectLst/>
        </p:spPr>
        <p:txBody>
          <a:bodyPr>
            <a:spAutoFit/>
          </a:bodyPr>
          <a:lstStyle/>
          <a:p>
            <a:pPr algn="just">
              <a:spcBef>
                <a:spcPct val="50000"/>
              </a:spcBef>
            </a:pPr>
            <a:r>
              <a:rPr lang="zh-CN" altLang="en-US" dirty="0">
                <a:solidFill>
                  <a:schemeClr val="tx2">
                    <a:lumMod val="50000"/>
                  </a:schemeClr>
                </a:solidFill>
                <a:latin typeface="黑体" pitchFamily="49" charset="-122"/>
                <a:ea typeface="黑体" pitchFamily="49" charset="-122"/>
              </a:rPr>
              <a:t>打开</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我的电脑</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在</a:t>
            </a:r>
            <a:r>
              <a:rPr lang="en-US" altLang="zh-CN" dirty="0">
                <a:solidFill>
                  <a:schemeClr val="tx2">
                    <a:lumMod val="50000"/>
                  </a:schemeClr>
                </a:solidFill>
                <a:latin typeface="黑体" pitchFamily="49" charset="-122"/>
                <a:ea typeface="黑体" pitchFamily="49" charset="-122"/>
              </a:rPr>
              <a:t>E</a:t>
            </a:r>
            <a:r>
              <a:rPr lang="zh-CN" altLang="en-US" dirty="0">
                <a:solidFill>
                  <a:schemeClr val="tx2">
                    <a:lumMod val="50000"/>
                  </a:schemeClr>
                </a:solidFill>
                <a:latin typeface="黑体" pitchFamily="49" charset="-122"/>
                <a:ea typeface="黑体" pitchFamily="49" charset="-122"/>
              </a:rPr>
              <a:t>盘根目录建立</a:t>
            </a:r>
            <a:r>
              <a:rPr lang="zh-CN" altLang="en-US" dirty="0" smtClean="0">
                <a:solidFill>
                  <a:schemeClr val="tx2">
                    <a:lumMod val="50000"/>
                  </a:schemeClr>
                </a:solidFill>
                <a:latin typeface="黑体" pitchFamily="49" charset="-122"/>
                <a:ea typeface="黑体" pitchFamily="49" charset="-122"/>
              </a:rPr>
              <a:t>“学生管理系统”</a:t>
            </a:r>
            <a:r>
              <a:rPr lang="zh-CN" altLang="en-US" dirty="0">
                <a:solidFill>
                  <a:schemeClr val="tx2">
                    <a:lumMod val="50000"/>
                  </a:schemeClr>
                </a:solidFill>
                <a:latin typeface="黑体" pitchFamily="49" charset="-122"/>
                <a:ea typeface="黑体" pitchFamily="49" charset="-122"/>
              </a:rPr>
              <a:t>文件夹，在该文件夹下</a:t>
            </a:r>
            <a:r>
              <a:rPr lang="zh-CN" altLang="en-US" dirty="0" smtClean="0">
                <a:solidFill>
                  <a:schemeClr val="tx2">
                    <a:lumMod val="50000"/>
                  </a:schemeClr>
                </a:solidFill>
                <a:latin typeface="黑体" pitchFamily="49" charset="-122"/>
                <a:ea typeface="黑体" pitchFamily="49" charset="-122"/>
              </a:rPr>
              <a:t>右键单击</a:t>
            </a:r>
            <a:r>
              <a:rPr lang="zh-CN" altLang="en-US" dirty="0">
                <a:solidFill>
                  <a:schemeClr val="tx2">
                    <a:lumMod val="50000"/>
                  </a:schemeClr>
                </a:solidFill>
                <a:latin typeface="黑体" pitchFamily="49" charset="-122"/>
                <a:ea typeface="黑体" pitchFamily="49" charset="-122"/>
              </a:rPr>
              <a:t>空白区域，在弹出的快捷菜单</a:t>
            </a:r>
            <a:r>
              <a:rPr lang="zh-CN" altLang="en-US" dirty="0" smtClean="0">
                <a:solidFill>
                  <a:schemeClr val="tx2">
                    <a:lumMod val="50000"/>
                  </a:schemeClr>
                </a:solidFill>
                <a:latin typeface="黑体" pitchFamily="49" charset="-122"/>
                <a:ea typeface="黑体" pitchFamily="49" charset="-122"/>
              </a:rPr>
              <a:t>选择</a:t>
            </a:r>
            <a:r>
              <a:rPr lang="en-US" altLang="zh-CN" dirty="0" smtClean="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粘贴</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选项。</a:t>
            </a:r>
          </a:p>
        </p:txBody>
      </p:sp>
      <p:sp>
        <p:nvSpPr>
          <p:cNvPr id="14" name="AutoShape 4"/>
          <p:cNvSpPr>
            <a:spLocks noChangeArrowheads="1"/>
          </p:cNvSpPr>
          <p:nvPr/>
        </p:nvSpPr>
        <p:spPr bwMode="gray">
          <a:xfrm>
            <a:off x="2315591" y="5388894"/>
            <a:ext cx="533400" cy="381000"/>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a:p>
        </p:txBody>
      </p:sp>
      <p:pic>
        <p:nvPicPr>
          <p:cNvPr id="15" name="Picture 5" descr="DO_circle001"/>
          <p:cNvPicPr>
            <a:picLocks noChangeAspect="1" noChangeArrowheads="1"/>
          </p:cNvPicPr>
          <p:nvPr/>
        </p:nvPicPr>
        <p:blipFill>
          <a:blip r:embed="rId2" cstate="print"/>
          <a:srcRect/>
          <a:stretch>
            <a:fillRect/>
          </a:stretch>
        </p:blipFill>
        <p:spPr bwMode="auto">
          <a:xfrm>
            <a:off x="901143" y="4841200"/>
            <a:ext cx="1414448" cy="1414448"/>
          </a:xfrm>
          <a:prstGeom prst="rect">
            <a:avLst/>
          </a:prstGeom>
          <a:noFill/>
        </p:spPr>
      </p:pic>
      <p:sp>
        <p:nvSpPr>
          <p:cNvPr id="16" name="Text Box 7"/>
          <p:cNvSpPr txBox="1">
            <a:spLocks noChangeArrowheads="1"/>
          </p:cNvSpPr>
          <p:nvPr/>
        </p:nvSpPr>
        <p:spPr bwMode="black">
          <a:xfrm>
            <a:off x="764617" y="5369784"/>
            <a:ext cx="1670050" cy="400110"/>
          </a:xfrm>
          <a:prstGeom prst="rect">
            <a:avLst/>
          </a:prstGeom>
          <a:noFill/>
          <a:ln w="9525" algn="ctr">
            <a:noFill/>
            <a:miter lim="800000"/>
            <a:headEnd/>
            <a:tailEnd/>
          </a:ln>
          <a:effectLst/>
        </p:spPr>
        <p:txBody>
          <a:bodyPr>
            <a:spAutoFit/>
          </a:bodyPr>
          <a:lstStyle/>
          <a:p>
            <a:pPr algn="ctr">
              <a:spcBef>
                <a:spcPct val="50000"/>
              </a:spcBef>
            </a:pPr>
            <a:r>
              <a:rPr lang="zh-CN" altLang="en-US" sz="2000" dirty="0" smtClean="0"/>
              <a:t>步骤</a:t>
            </a:r>
            <a:r>
              <a:rPr lang="en-US" altLang="zh-CN" sz="2000" dirty="0" smtClean="0"/>
              <a:t>4</a:t>
            </a:r>
            <a:endParaRPr lang="en-US" altLang="zh-CN" sz="2000" b="1" dirty="0">
              <a:ea typeface="宋体" pitchFamily="2"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dirty="0"/>
              <a:t>任务</a:t>
            </a:r>
            <a:r>
              <a:rPr lang="en-US" altLang="zh-CN" sz="2800" dirty="0"/>
              <a:t>1</a:t>
            </a:r>
            <a:r>
              <a:rPr lang="zh-CN" altLang="en-US" sz="2800" dirty="0"/>
              <a:t>（续）</a:t>
            </a:r>
          </a:p>
        </p:txBody>
      </p:sp>
      <p:sp>
        <p:nvSpPr>
          <p:cNvPr id="5" name="灯片编号占位符 4"/>
          <p:cNvSpPr>
            <a:spLocks noGrp="1"/>
          </p:cNvSpPr>
          <p:nvPr>
            <p:ph type="sldNum" sz="quarter" idx="11"/>
          </p:nvPr>
        </p:nvSpPr>
        <p:spPr>
          <a:xfrm>
            <a:off x="4191000" y="6459562"/>
            <a:ext cx="838200" cy="261938"/>
          </a:xfrm>
        </p:spPr>
        <p:txBody>
          <a:bodyPr/>
          <a:lstStyle/>
          <a:p>
            <a:pPr>
              <a:defRPr/>
            </a:pPr>
            <a:fld id="{ADDC11FF-0938-4A23-9A1D-507498284974}" type="slidenum">
              <a:rPr lang="en-US" altLang="zh-CN" smtClean="0"/>
              <a:pPr>
                <a:defRPr/>
              </a:pPr>
              <a:t>11</a:t>
            </a:fld>
            <a:endParaRPr lang="en-US" altLang="zh-CN"/>
          </a:p>
        </p:txBody>
      </p:sp>
      <p:sp>
        <p:nvSpPr>
          <p:cNvPr id="6" name="AutoShape 2"/>
          <p:cNvSpPr>
            <a:spLocks noChangeArrowheads="1"/>
          </p:cNvSpPr>
          <p:nvPr/>
        </p:nvSpPr>
        <p:spPr bwMode="gray">
          <a:xfrm>
            <a:off x="2013938" y="1550679"/>
            <a:ext cx="3566174" cy="2035905"/>
          </a:xfrm>
          <a:prstGeom prst="roundRect">
            <a:avLst>
              <a:gd name="adj" fmla="val 11505"/>
            </a:avLst>
          </a:prstGeom>
          <a:gradFill rotWithShape="1">
            <a:gsLst>
              <a:gs pos="0">
                <a:schemeClr val="accent1"/>
              </a:gs>
              <a:gs pos="100000">
                <a:schemeClr val="accent1">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7" name="Text Box 3"/>
          <p:cNvSpPr txBox="1">
            <a:spLocks noChangeArrowheads="1"/>
          </p:cNvSpPr>
          <p:nvPr/>
        </p:nvSpPr>
        <p:spPr bwMode="black">
          <a:xfrm>
            <a:off x="2652067" y="1772350"/>
            <a:ext cx="2794952" cy="1477328"/>
          </a:xfrm>
          <a:prstGeom prst="rect">
            <a:avLst/>
          </a:prstGeom>
          <a:noFill/>
          <a:ln w="9525" algn="ctr">
            <a:noFill/>
            <a:miter lim="800000"/>
            <a:headEnd/>
            <a:tailEnd/>
          </a:ln>
          <a:effectLst/>
        </p:spPr>
        <p:txBody>
          <a:bodyPr wrap="square">
            <a:spAutoFit/>
          </a:bodyPr>
          <a:lstStyle/>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对象资源管理</a:t>
            </a:r>
          </a:p>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    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中，右键单击</a:t>
            </a:r>
            <a:r>
              <a:rPr lang="en-US" altLang="zh-CN" dirty="0">
                <a:solidFill>
                  <a:schemeClr val="tx2">
                    <a:lumMod val="50000"/>
                  </a:schemeClr>
                </a:solidFill>
                <a:latin typeface="黑体" pitchFamily="49" charset="-122"/>
                <a:ea typeface="黑体" pitchFamily="49" charset="-122"/>
              </a:rPr>
              <a:t>【</a:t>
            </a:r>
          </a:p>
          <a:p>
            <a:pPr marL="0" indent="0" eaLnBrk="1" hangingPunct="1">
              <a:buFont typeface="Wingdings" pitchFamily="2" charset="2"/>
              <a:buNone/>
            </a:pPr>
            <a:r>
              <a:rPr lang="en-US" altLang="zh-CN" dirty="0">
                <a:solidFill>
                  <a:schemeClr val="tx2">
                    <a:lumMod val="50000"/>
                  </a:schemeClr>
                </a:solidFill>
                <a:latin typeface="黑体" pitchFamily="49" charset="-122"/>
                <a:ea typeface="黑体" pitchFamily="49" charset="-122"/>
              </a:rPr>
              <a:t>    </a:t>
            </a:r>
            <a:r>
              <a:rPr lang="zh-CN" altLang="en-US" dirty="0">
                <a:solidFill>
                  <a:schemeClr val="tx2">
                    <a:lumMod val="50000"/>
                  </a:schemeClr>
                </a:solidFill>
                <a:latin typeface="黑体" pitchFamily="49" charset="-122"/>
                <a:ea typeface="黑体" pitchFamily="49" charset="-122"/>
              </a:rPr>
              <a:t>数据库</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，弹出快捷</a:t>
            </a:r>
          </a:p>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    菜单选中</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附加</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a:t>
            </a:r>
          </a:p>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    如图</a:t>
            </a:r>
            <a:r>
              <a:rPr lang="en-US" altLang="zh-CN" dirty="0">
                <a:solidFill>
                  <a:schemeClr val="tx2">
                    <a:lumMod val="50000"/>
                  </a:schemeClr>
                </a:solidFill>
                <a:latin typeface="黑体" pitchFamily="49" charset="-122"/>
                <a:ea typeface="黑体" pitchFamily="49" charset="-122"/>
              </a:rPr>
              <a:t>13.3</a:t>
            </a:r>
            <a:r>
              <a:rPr lang="zh-CN" altLang="en-US" dirty="0">
                <a:solidFill>
                  <a:schemeClr val="tx2">
                    <a:lumMod val="50000"/>
                  </a:schemeClr>
                </a:solidFill>
                <a:latin typeface="黑体" pitchFamily="49" charset="-122"/>
                <a:ea typeface="黑体" pitchFamily="49" charset="-122"/>
              </a:rPr>
              <a:t>所示。</a:t>
            </a:r>
          </a:p>
        </p:txBody>
      </p:sp>
      <p:sp>
        <p:nvSpPr>
          <p:cNvPr id="8" name="AutoShape 4"/>
          <p:cNvSpPr>
            <a:spLocks noChangeArrowheads="1"/>
          </p:cNvSpPr>
          <p:nvPr/>
        </p:nvSpPr>
        <p:spPr bwMode="gray">
          <a:xfrm>
            <a:off x="2214970" y="2394317"/>
            <a:ext cx="501579" cy="331383"/>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a:p>
        </p:txBody>
      </p:sp>
      <p:pic>
        <p:nvPicPr>
          <p:cNvPr id="9" name="Picture 5" descr="DO_circle001"/>
          <p:cNvPicPr>
            <a:picLocks noChangeAspect="1" noChangeArrowheads="1"/>
          </p:cNvPicPr>
          <p:nvPr/>
        </p:nvPicPr>
        <p:blipFill>
          <a:blip r:embed="rId2" cstate="print"/>
          <a:srcRect/>
          <a:stretch>
            <a:fillRect/>
          </a:stretch>
        </p:blipFill>
        <p:spPr bwMode="auto">
          <a:xfrm>
            <a:off x="943836" y="1846123"/>
            <a:ext cx="1330066" cy="1330066"/>
          </a:xfrm>
          <a:prstGeom prst="rect">
            <a:avLst/>
          </a:prstGeom>
          <a:noFill/>
        </p:spPr>
      </p:pic>
      <p:sp>
        <p:nvSpPr>
          <p:cNvPr id="10" name="Text Box 7"/>
          <p:cNvSpPr txBox="1">
            <a:spLocks noChangeArrowheads="1"/>
          </p:cNvSpPr>
          <p:nvPr/>
        </p:nvSpPr>
        <p:spPr bwMode="black">
          <a:xfrm>
            <a:off x="815511" y="2310959"/>
            <a:ext cx="1570420"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dirty="0" smtClean="0"/>
              <a:t>步骤</a:t>
            </a:r>
            <a:r>
              <a:rPr lang="en-US" sz="2000" dirty="0" smtClean="0"/>
              <a:t>5</a:t>
            </a:r>
            <a:endParaRPr lang="en-US" altLang="zh-CN" sz="2000" b="1" dirty="0">
              <a:ea typeface="宋体" pitchFamily="2" charset="-122"/>
            </a:endParaRPr>
          </a:p>
        </p:txBody>
      </p:sp>
      <p:sp>
        <p:nvSpPr>
          <p:cNvPr id="11" name="AutoShape 8"/>
          <p:cNvSpPr>
            <a:spLocks noChangeArrowheads="1"/>
          </p:cNvSpPr>
          <p:nvPr/>
        </p:nvSpPr>
        <p:spPr bwMode="gray">
          <a:xfrm>
            <a:off x="2013938" y="3933056"/>
            <a:ext cx="3433081" cy="1872208"/>
          </a:xfrm>
          <a:prstGeom prst="roundRect">
            <a:avLst>
              <a:gd name="adj" fmla="val 11505"/>
            </a:avLst>
          </a:prstGeom>
          <a:gradFill rotWithShape="1">
            <a:gsLst>
              <a:gs pos="0">
                <a:schemeClr val="hlink"/>
              </a:gs>
              <a:gs pos="100000">
                <a:schemeClr val="hlink">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12" name="Text Box 9"/>
          <p:cNvSpPr txBox="1">
            <a:spLocks noChangeArrowheads="1"/>
          </p:cNvSpPr>
          <p:nvPr/>
        </p:nvSpPr>
        <p:spPr bwMode="black">
          <a:xfrm>
            <a:off x="2632487" y="4025626"/>
            <a:ext cx="2583612" cy="1754326"/>
          </a:xfrm>
          <a:prstGeom prst="rect">
            <a:avLst/>
          </a:prstGeom>
          <a:noFill/>
          <a:ln w="9525" algn="ctr">
            <a:noFill/>
            <a:miter lim="800000"/>
            <a:headEnd/>
            <a:tailEnd/>
          </a:ln>
          <a:effectLst/>
        </p:spPr>
        <p:txBody>
          <a:bodyPr wrap="square">
            <a:spAutoFit/>
          </a:bodyPr>
          <a:lstStyle/>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附加</a:t>
            </a:r>
            <a:r>
              <a:rPr lang="zh-CN" altLang="en-US" dirty="0" smtClean="0">
                <a:solidFill>
                  <a:schemeClr val="tx2">
                    <a:lumMod val="50000"/>
                  </a:schemeClr>
                </a:solidFill>
                <a:latin typeface="黑体" pitchFamily="49" charset="-122"/>
                <a:ea typeface="黑体" pitchFamily="49" charset="-122"/>
              </a:rPr>
              <a:t>数据库</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窗口，</a:t>
            </a:r>
            <a:r>
              <a:rPr lang="zh-CN" altLang="en-US" dirty="0" smtClean="0">
                <a:solidFill>
                  <a:schemeClr val="tx2">
                    <a:lumMod val="50000"/>
                  </a:schemeClr>
                </a:solidFill>
                <a:latin typeface="黑体" pitchFamily="49" charset="-122"/>
                <a:ea typeface="黑体" pitchFamily="49" charset="-122"/>
              </a:rPr>
              <a:t>单击</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添加</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按</a:t>
            </a:r>
          </a:p>
          <a:p>
            <a:pPr marL="0" indent="0" eaLnBrk="1" hangingPunct="1">
              <a:buFont typeface="Wingdings" pitchFamily="2" charset="2"/>
              <a:buNone/>
            </a:pPr>
            <a:r>
              <a:rPr lang="zh-CN" altLang="en-US" dirty="0" smtClean="0">
                <a:solidFill>
                  <a:schemeClr val="tx2">
                    <a:lumMod val="50000"/>
                  </a:schemeClr>
                </a:solidFill>
                <a:latin typeface="黑体" pitchFamily="49" charset="-122"/>
                <a:ea typeface="黑体" pitchFamily="49" charset="-122"/>
              </a:rPr>
              <a:t>钮</a:t>
            </a:r>
            <a:r>
              <a:rPr lang="zh-CN" altLang="en-US" dirty="0">
                <a:solidFill>
                  <a:schemeClr val="tx2">
                    <a:lumMod val="50000"/>
                  </a:schemeClr>
                </a:solidFill>
                <a:latin typeface="黑体" pitchFamily="49" charset="-122"/>
                <a:ea typeface="黑体" pitchFamily="49" charset="-122"/>
              </a:rPr>
              <a:t>，选择路径</a:t>
            </a:r>
            <a:r>
              <a:rPr lang="en-US" altLang="zh-CN" dirty="0">
                <a:solidFill>
                  <a:schemeClr val="tx2">
                    <a:lumMod val="50000"/>
                  </a:schemeClr>
                </a:solidFill>
                <a:latin typeface="黑体" pitchFamily="49" charset="-122"/>
                <a:ea typeface="黑体" pitchFamily="49" charset="-122"/>
              </a:rPr>
              <a:t>E</a:t>
            </a:r>
            <a:r>
              <a:rPr lang="en-US" altLang="zh-CN" dirty="0" smtClean="0">
                <a:solidFill>
                  <a:schemeClr val="tx2">
                    <a:lumMod val="50000"/>
                  </a:schemeClr>
                </a:solidFill>
                <a:latin typeface="黑体" pitchFamily="49" charset="-122"/>
                <a:ea typeface="黑体" pitchFamily="49" charset="-122"/>
              </a:rPr>
              <a:t>:\</a:t>
            </a:r>
            <a:r>
              <a:rPr lang="zh-CN" altLang="en-US" dirty="0" smtClean="0">
                <a:solidFill>
                  <a:schemeClr val="tx2">
                    <a:lumMod val="50000"/>
                  </a:schemeClr>
                </a:solidFill>
                <a:latin typeface="黑体" pitchFamily="49" charset="-122"/>
                <a:ea typeface="黑体" pitchFamily="49" charset="-122"/>
              </a:rPr>
              <a:t>学生</a:t>
            </a:r>
            <a:r>
              <a:rPr lang="zh-CN" altLang="en-US" dirty="0">
                <a:solidFill>
                  <a:schemeClr val="tx2">
                    <a:lumMod val="50000"/>
                  </a:schemeClr>
                </a:solidFill>
                <a:latin typeface="黑体" pitchFamily="49" charset="-122"/>
                <a:ea typeface="黑体" pitchFamily="49" charset="-122"/>
              </a:rPr>
              <a:t>管理系统</a:t>
            </a:r>
            <a:r>
              <a:rPr lang="en-US" altLang="zh-CN" dirty="0">
                <a:solidFill>
                  <a:schemeClr val="tx2">
                    <a:lumMod val="50000"/>
                  </a:schemeClr>
                </a:solidFill>
                <a:latin typeface="黑体" pitchFamily="49" charset="-122"/>
                <a:ea typeface="黑体" pitchFamily="49" charset="-122"/>
              </a:rPr>
              <a:t>\</a:t>
            </a:r>
            <a:r>
              <a:rPr lang="zh-CN" altLang="en-US" dirty="0" smtClean="0">
                <a:solidFill>
                  <a:schemeClr val="tx2">
                    <a:lumMod val="50000"/>
                  </a:schemeClr>
                </a:solidFill>
                <a:latin typeface="黑体" pitchFamily="49" charset="-122"/>
                <a:ea typeface="黑体" pitchFamily="49" charset="-122"/>
              </a:rPr>
              <a:t>下的</a:t>
            </a:r>
            <a:r>
              <a:rPr lang="en-US" altLang="zh-CN" dirty="0" err="1">
                <a:solidFill>
                  <a:schemeClr val="tx2">
                    <a:lumMod val="50000"/>
                  </a:schemeClr>
                </a:solidFill>
                <a:latin typeface="黑体" pitchFamily="49" charset="-122"/>
                <a:ea typeface="黑体" pitchFamily="49" charset="-122"/>
              </a:rPr>
              <a:t>Student.mdf</a:t>
            </a:r>
            <a:r>
              <a:rPr lang="zh-CN" altLang="en-US" dirty="0" smtClean="0">
                <a:solidFill>
                  <a:schemeClr val="tx2">
                    <a:lumMod val="50000"/>
                  </a:schemeClr>
                </a:solidFill>
                <a:latin typeface="黑体" pitchFamily="49" charset="-122"/>
                <a:ea typeface="黑体" pitchFamily="49" charset="-122"/>
              </a:rPr>
              <a:t>文件</a:t>
            </a:r>
            <a:r>
              <a:rPr lang="zh-CN" altLang="en-US" dirty="0">
                <a:solidFill>
                  <a:schemeClr val="tx2">
                    <a:lumMod val="50000"/>
                  </a:schemeClr>
                </a:solidFill>
                <a:latin typeface="黑体" pitchFamily="49" charset="-122"/>
                <a:ea typeface="黑体" pitchFamily="49" charset="-122"/>
              </a:rPr>
              <a:t>如图</a:t>
            </a:r>
            <a:r>
              <a:rPr lang="en-US" altLang="zh-CN" dirty="0">
                <a:solidFill>
                  <a:schemeClr val="tx2">
                    <a:lumMod val="50000"/>
                  </a:schemeClr>
                </a:solidFill>
                <a:latin typeface="黑体" pitchFamily="49" charset="-122"/>
                <a:ea typeface="黑体" pitchFamily="49" charset="-122"/>
              </a:rPr>
              <a:t>13.4</a:t>
            </a:r>
            <a:r>
              <a:rPr lang="zh-CN" altLang="en-US" dirty="0">
                <a:solidFill>
                  <a:schemeClr val="tx2">
                    <a:lumMod val="50000"/>
                  </a:schemeClr>
                </a:solidFill>
                <a:latin typeface="黑体" pitchFamily="49" charset="-122"/>
                <a:ea typeface="黑体" pitchFamily="49" charset="-122"/>
              </a:rPr>
              <a:t>所示。</a:t>
            </a:r>
          </a:p>
        </p:txBody>
      </p:sp>
      <p:sp>
        <p:nvSpPr>
          <p:cNvPr id="13" name="AutoShape 10"/>
          <p:cNvSpPr>
            <a:spLocks noChangeArrowheads="1"/>
          </p:cNvSpPr>
          <p:nvPr/>
        </p:nvSpPr>
        <p:spPr bwMode="gray">
          <a:xfrm>
            <a:off x="2139375" y="4511698"/>
            <a:ext cx="493112" cy="369961"/>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a:p>
        </p:txBody>
      </p:sp>
      <p:pic>
        <p:nvPicPr>
          <p:cNvPr id="14" name="Picture 11" descr="DP_circle001"/>
          <p:cNvPicPr>
            <a:picLocks noChangeAspect="1" noChangeArrowheads="1"/>
          </p:cNvPicPr>
          <p:nvPr/>
        </p:nvPicPr>
        <p:blipFill>
          <a:blip r:embed="rId3" cstate="print"/>
          <a:srcRect/>
          <a:stretch>
            <a:fillRect/>
          </a:stretch>
        </p:blipFill>
        <p:spPr bwMode="auto">
          <a:xfrm>
            <a:off x="907765" y="4058151"/>
            <a:ext cx="1307205" cy="1307205"/>
          </a:xfrm>
          <a:prstGeom prst="rect">
            <a:avLst/>
          </a:prstGeom>
          <a:noFill/>
        </p:spPr>
      </p:pic>
      <p:sp>
        <p:nvSpPr>
          <p:cNvPr id="15" name="Text Box 12"/>
          <p:cNvSpPr txBox="1">
            <a:spLocks noChangeArrowheads="1"/>
          </p:cNvSpPr>
          <p:nvPr/>
        </p:nvSpPr>
        <p:spPr bwMode="black">
          <a:xfrm>
            <a:off x="815511" y="4511698"/>
            <a:ext cx="1543913"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dirty="0" smtClean="0"/>
              <a:t>步骤</a:t>
            </a:r>
            <a:r>
              <a:rPr lang="en-US" altLang="zh-CN" sz="2000" dirty="0" smtClean="0"/>
              <a:t>6</a:t>
            </a:r>
            <a:endParaRPr lang="en-US" altLang="zh-CN" sz="2000" b="1" dirty="0">
              <a:ea typeface="宋体" pitchFamily="2" charset="-122"/>
            </a:endParaRPr>
          </a:p>
        </p:txBody>
      </p:sp>
      <p:pic>
        <p:nvPicPr>
          <p:cNvPr id="16" name="Picture 4"/>
          <p:cNvPicPr>
            <a:picLocks noChangeArrowheads="1"/>
          </p:cNvPicPr>
          <p:nvPr/>
        </p:nvPicPr>
        <p:blipFill>
          <a:blip r:embed="rId4" cstate="print">
            <a:extLst>
              <a:ext uri="{28A0092B-C50C-407E-A947-70E740481C1C}">
                <a14:useLocalDpi xmlns:a14="http://schemas.microsoft.com/office/drawing/2010/main" xmlns="" val="0"/>
              </a:ext>
            </a:extLst>
          </a:blip>
          <a:srcRect b="29303"/>
          <a:stretch>
            <a:fillRect/>
          </a:stretch>
        </p:blipFill>
        <p:spPr bwMode="auto">
          <a:xfrm>
            <a:off x="6082743" y="1562191"/>
            <a:ext cx="2097741" cy="171357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7" name="Rectangle 6"/>
          <p:cNvSpPr>
            <a:spLocks noChangeArrowheads="1"/>
          </p:cNvSpPr>
          <p:nvPr/>
        </p:nvSpPr>
        <p:spPr bwMode="auto">
          <a:xfrm>
            <a:off x="6082743" y="3396188"/>
            <a:ext cx="2254838"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spAutoFit/>
          </a:bodyPr>
          <a:lstStyle/>
          <a:p>
            <a:pPr algn="ctr"/>
            <a:r>
              <a:rPr lang="zh-CN" altLang="en-US" dirty="0">
                <a:solidFill>
                  <a:schemeClr val="accent2"/>
                </a:solidFill>
                <a:latin typeface="Times New Roman" pitchFamily="18" charset="0"/>
                <a:sym typeface="Times New Roman" pitchFamily="18" charset="0"/>
              </a:rPr>
              <a:t>图</a:t>
            </a:r>
            <a:r>
              <a:rPr lang="en-US" altLang="zh-CN" dirty="0">
                <a:solidFill>
                  <a:schemeClr val="accent2"/>
                </a:solidFill>
                <a:latin typeface="Times New Roman" pitchFamily="18" charset="0"/>
                <a:sym typeface="Times New Roman" pitchFamily="18" charset="0"/>
              </a:rPr>
              <a:t>13.3  </a:t>
            </a:r>
            <a:r>
              <a:rPr lang="zh-CN" altLang="en-US" dirty="0">
                <a:solidFill>
                  <a:schemeClr val="accent2"/>
                </a:solidFill>
                <a:latin typeface="Times New Roman" pitchFamily="18" charset="0"/>
                <a:sym typeface="Times New Roman" pitchFamily="18" charset="0"/>
              </a:rPr>
              <a:t>选择</a:t>
            </a:r>
            <a:r>
              <a:rPr lang="en-US" altLang="zh-CN" dirty="0">
                <a:solidFill>
                  <a:schemeClr val="accent2"/>
                </a:solidFill>
                <a:latin typeface="Times New Roman" pitchFamily="18" charset="0"/>
                <a:sym typeface="Times New Roman" pitchFamily="18" charset="0"/>
              </a:rPr>
              <a:t>【</a:t>
            </a:r>
            <a:r>
              <a:rPr lang="zh-CN" altLang="en-US" dirty="0">
                <a:solidFill>
                  <a:schemeClr val="accent2"/>
                </a:solidFill>
                <a:latin typeface="Times New Roman" pitchFamily="18" charset="0"/>
                <a:sym typeface="Times New Roman" pitchFamily="18" charset="0"/>
              </a:rPr>
              <a:t>附加</a:t>
            </a:r>
            <a:r>
              <a:rPr lang="en-US" altLang="zh-CN" dirty="0">
                <a:solidFill>
                  <a:schemeClr val="accent2"/>
                </a:solidFill>
                <a:latin typeface="Times New Roman" pitchFamily="18" charset="0"/>
                <a:sym typeface="Times New Roman" pitchFamily="18" charset="0"/>
              </a:rPr>
              <a:t>】</a:t>
            </a:r>
            <a:endParaRPr lang="en-US" altLang="zh-CN" b="0" dirty="0"/>
          </a:p>
        </p:txBody>
      </p:sp>
      <p:sp>
        <p:nvSpPr>
          <p:cNvPr id="19" name="矩形 7"/>
          <p:cNvSpPr>
            <a:spLocks noChangeArrowheads="1"/>
          </p:cNvSpPr>
          <p:nvPr/>
        </p:nvSpPr>
        <p:spPr bwMode="auto">
          <a:xfrm>
            <a:off x="5086612" y="5989930"/>
            <a:ext cx="985558"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dirty="0">
                <a:solidFill>
                  <a:schemeClr val="accent2"/>
                </a:solidFill>
                <a:latin typeface="Times New Roman" pitchFamily="18" charset="0"/>
                <a:sym typeface="Times New Roman" pitchFamily="18" charset="0"/>
              </a:rPr>
              <a:t>图</a:t>
            </a:r>
            <a:r>
              <a:rPr lang="en-US" altLang="zh-CN" dirty="0">
                <a:solidFill>
                  <a:schemeClr val="accent2"/>
                </a:solidFill>
                <a:latin typeface="Times New Roman" pitchFamily="18" charset="0"/>
                <a:sym typeface="Times New Roman" pitchFamily="18" charset="0"/>
              </a:rPr>
              <a:t>13.4</a:t>
            </a:r>
            <a:endParaRPr lang="zh-CN" altLang="en-US" b="0" dirty="0"/>
          </a:p>
        </p:txBody>
      </p:sp>
      <p:pic>
        <p:nvPicPr>
          <p:cNvPr id="20" name="Picture 4"/>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200555" y="1988840"/>
            <a:ext cx="4359411" cy="41857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6442872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1</a:t>
            </a:r>
            <a:r>
              <a:rPr lang="zh-CN" altLang="en-US" dirty="0" smtClean="0"/>
              <a:t>（续）</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12</a:t>
            </a:fld>
            <a:endParaRPr lang="en-US" altLang="zh-CN"/>
          </a:p>
        </p:txBody>
      </p:sp>
      <p:sp>
        <p:nvSpPr>
          <p:cNvPr id="6" name="AutoShape 2"/>
          <p:cNvSpPr>
            <a:spLocks noChangeArrowheads="1"/>
          </p:cNvSpPr>
          <p:nvPr/>
        </p:nvSpPr>
        <p:spPr bwMode="gray">
          <a:xfrm>
            <a:off x="2056598" y="1772816"/>
            <a:ext cx="6459564" cy="864096"/>
          </a:xfrm>
          <a:prstGeom prst="roundRect">
            <a:avLst>
              <a:gd name="adj" fmla="val 11505"/>
            </a:avLst>
          </a:prstGeom>
          <a:gradFill rotWithShape="1">
            <a:gsLst>
              <a:gs pos="0">
                <a:schemeClr val="accent1"/>
              </a:gs>
              <a:gs pos="100000">
                <a:schemeClr val="accent1">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7" name="Text Box 3"/>
          <p:cNvSpPr txBox="1">
            <a:spLocks noChangeArrowheads="1"/>
          </p:cNvSpPr>
          <p:nvPr/>
        </p:nvSpPr>
        <p:spPr bwMode="black">
          <a:xfrm>
            <a:off x="2978121" y="1987384"/>
            <a:ext cx="5095875" cy="369332"/>
          </a:xfrm>
          <a:prstGeom prst="rect">
            <a:avLst/>
          </a:prstGeom>
          <a:noFill/>
          <a:ln w="9525" algn="ctr">
            <a:noFill/>
            <a:miter lim="800000"/>
            <a:headEnd/>
            <a:tailEnd/>
          </a:ln>
          <a:effectLst/>
        </p:spPr>
        <p:txBody>
          <a:bodyPr>
            <a:spAutoFit/>
          </a:bodyPr>
          <a:lstStyle/>
          <a:p>
            <a:pPr algn="just">
              <a:spcBef>
                <a:spcPct val="50000"/>
              </a:spcBef>
            </a:pPr>
            <a:r>
              <a:rPr lang="zh-CN" altLang="en-US" dirty="0">
                <a:solidFill>
                  <a:schemeClr val="tx2">
                    <a:lumMod val="50000"/>
                  </a:schemeClr>
                </a:solidFill>
                <a:latin typeface="黑体" pitchFamily="49" charset="-122"/>
                <a:ea typeface="黑体" pitchFamily="49" charset="-122"/>
              </a:rPr>
              <a:t>单击</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确定</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按钮完成附加操作</a:t>
            </a:r>
          </a:p>
        </p:txBody>
      </p:sp>
      <p:sp>
        <p:nvSpPr>
          <p:cNvPr id="8" name="AutoShape 4"/>
          <p:cNvSpPr>
            <a:spLocks noChangeArrowheads="1"/>
          </p:cNvSpPr>
          <p:nvPr/>
        </p:nvSpPr>
        <p:spPr bwMode="gray">
          <a:xfrm>
            <a:off x="2444722" y="2132549"/>
            <a:ext cx="533400" cy="381000"/>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a:p>
        </p:txBody>
      </p:sp>
      <p:pic>
        <p:nvPicPr>
          <p:cNvPr id="9" name="Picture 5" descr="DO_circle001"/>
          <p:cNvPicPr>
            <a:picLocks noChangeAspect="1" noChangeArrowheads="1"/>
          </p:cNvPicPr>
          <p:nvPr/>
        </p:nvPicPr>
        <p:blipFill>
          <a:blip r:embed="rId2" cstate="print"/>
          <a:srcRect/>
          <a:stretch>
            <a:fillRect/>
          </a:stretch>
        </p:blipFill>
        <p:spPr bwMode="auto">
          <a:xfrm>
            <a:off x="1218856" y="1603326"/>
            <a:ext cx="1287792" cy="1287792"/>
          </a:xfrm>
          <a:prstGeom prst="rect">
            <a:avLst/>
          </a:prstGeom>
          <a:noFill/>
        </p:spPr>
      </p:pic>
      <p:sp>
        <p:nvSpPr>
          <p:cNvPr id="10" name="Text Box 7"/>
          <p:cNvSpPr txBox="1">
            <a:spLocks noChangeArrowheads="1"/>
          </p:cNvSpPr>
          <p:nvPr/>
        </p:nvSpPr>
        <p:spPr bwMode="black">
          <a:xfrm>
            <a:off x="1041372" y="2047167"/>
            <a:ext cx="1670050" cy="400110"/>
          </a:xfrm>
          <a:prstGeom prst="rect">
            <a:avLst/>
          </a:prstGeom>
          <a:noFill/>
          <a:ln w="9525" algn="ctr">
            <a:noFill/>
            <a:miter lim="800000"/>
            <a:headEnd/>
            <a:tailEnd/>
          </a:ln>
          <a:effectLst/>
        </p:spPr>
        <p:txBody>
          <a:bodyPr>
            <a:spAutoFit/>
          </a:bodyPr>
          <a:lstStyle/>
          <a:p>
            <a:pPr algn="ctr">
              <a:spcBef>
                <a:spcPct val="50000"/>
              </a:spcBef>
            </a:pPr>
            <a:r>
              <a:rPr lang="zh-CN" altLang="en-US" sz="2000" dirty="0" smtClean="0"/>
              <a:t>步骤</a:t>
            </a:r>
            <a:r>
              <a:rPr lang="en-US" altLang="zh-CN" sz="2000" dirty="0" smtClean="0"/>
              <a:t>7</a:t>
            </a:r>
            <a:endParaRPr lang="en-US" altLang="zh-CN" sz="2000" b="1" dirty="0">
              <a:ea typeface="宋体" pitchFamily="2" charset="-122"/>
            </a:endParaRPr>
          </a:p>
        </p:txBody>
      </p:sp>
      <p:sp>
        <p:nvSpPr>
          <p:cNvPr id="11" name="AutoShape 8"/>
          <p:cNvSpPr>
            <a:spLocks noChangeArrowheads="1"/>
          </p:cNvSpPr>
          <p:nvPr/>
        </p:nvSpPr>
        <p:spPr bwMode="gray">
          <a:xfrm>
            <a:off x="885699" y="3050740"/>
            <a:ext cx="7630461" cy="2736304"/>
          </a:xfrm>
          <a:prstGeom prst="roundRect">
            <a:avLst>
              <a:gd name="adj" fmla="val 11505"/>
            </a:avLst>
          </a:prstGeom>
          <a:gradFill rotWithShape="1">
            <a:gsLst>
              <a:gs pos="0">
                <a:schemeClr val="hlink"/>
              </a:gs>
              <a:gs pos="100000">
                <a:schemeClr val="hlink">
                  <a:gamma/>
                  <a:tint val="0"/>
                  <a:invGamma/>
                  <a:alpha val="0"/>
                </a:schemeClr>
              </a:gs>
            </a:gsLst>
            <a:lin ang="0" scaled="1"/>
          </a:gradFill>
          <a:ln w="6350" algn="ctr">
            <a:noFill/>
            <a:prstDash val="sysDot"/>
            <a:round/>
            <a:headEnd/>
            <a:tailEnd/>
          </a:ln>
          <a:effectLst/>
        </p:spPr>
        <p:txBody>
          <a:bodyPr wrap="none" anchor="ctr"/>
          <a:lstStyle/>
          <a:p>
            <a:endParaRPr lang="zh-CN" altLang="en-US" dirty="0">
              <a:solidFill>
                <a:schemeClr val="tx2">
                  <a:lumMod val="50000"/>
                </a:schemeClr>
              </a:solidFill>
              <a:latin typeface="黑体" pitchFamily="49" charset="-122"/>
              <a:ea typeface="黑体" pitchFamily="49" charset="-122"/>
            </a:endParaRPr>
          </a:p>
        </p:txBody>
      </p:sp>
      <p:sp>
        <p:nvSpPr>
          <p:cNvPr id="4" name="矩形 3"/>
          <p:cNvSpPr/>
          <p:nvPr/>
        </p:nvSpPr>
        <p:spPr>
          <a:xfrm>
            <a:off x="967740" y="3126230"/>
            <a:ext cx="7567364" cy="2585323"/>
          </a:xfrm>
          <a:prstGeom prst="rect">
            <a:avLst/>
          </a:prstGeom>
        </p:spPr>
        <p:txBody>
          <a:bodyPr wrap="square">
            <a:spAutoFit/>
          </a:bodyPr>
          <a:lstStyle/>
          <a:p>
            <a:r>
              <a:rPr lang="zh-CN" altLang="en-US" dirty="0"/>
              <a:t>知识总结：</a:t>
            </a:r>
          </a:p>
          <a:p>
            <a:endParaRPr lang="en-US" altLang="zh-CN" dirty="0" smtClean="0"/>
          </a:p>
          <a:p>
            <a:r>
              <a:rPr lang="zh-CN" altLang="en-US" dirty="0" smtClean="0"/>
              <a:t>分离</a:t>
            </a:r>
            <a:r>
              <a:rPr lang="zh-CN" altLang="en-US" dirty="0"/>
              <a:t>和附加数据库的操作可以将数据库从一台 </a:t>
            </a:r>
            <a:r>
              <a:rPr lang="zh-CN" altLang="en-US" dirty="0" smtClean="0"/>
              <a:t>计算机</a:t>
            </a:r>
            <a:r>
              <a:rPr lang="zh-CN" altLang="en-US" dirty="0"/>
              <a:t>移到另一台计算机，而不必重新创建</a:t>
            </a:r>
            <a:r>
              <a:rPr lang="zh-CN" altLang="en-US" dirty="0" smtClean="0"/>
              <a:t>数据库</a:t>
            </a:r>
            <a:r>
              <a:rPr lang="zh-CN" altLang="en-US" dirty="0"/>
              <a:t>，当附加到数据库上时，必须指定主要</a:t>
            </a:r>
            <a:r>
              <a:rPr lang="zh-CN" altLang="en-US" dirty="0" smtClean="0"/>
              <a:t>数据</a:t>
            </a:r>
            <a:r>
              <a:rPr lang="zh-CN" altLang="en-US" dirty="0"/>
              <a:t>文件的名称和物理位置</a:t>
            </a:r>
            <a:r>
              <a:rPr lang="zh-CN" altLang="en-US" dirty="0" smtClean="0"/>
              <a:t>。</a:t>
            </a:r>
            <a:endParaRPr lang="en-US" altLang="zh-CN" dirty="0" smtClean="0"/>
          </a:p>
          <a:p>
            <a:r>
              <a:rPr lang="zh-CN" altLang="en-US" dirty="0"/>
              <a:t>主要数据文件包含查找由数据库组成的其他文件</a:t>
            </a:r>
            <a:r>
              <a:rPr lang="zh-CN" altLang="en-US" dirty="0" smtClean="0"/>
              <a:t>所需</a:t>
            </a:r>
            <a:r>
              <a:rPr lang="zh-CN" altLang="en-US" dirty="0"/>
              <a:t>的信息。</a:t>
            </a:r>
          </a:p>
          <a:p>
            <a:r>
              <a:rPr lang="zh-CN" altLang="en-US" dirty="0"/>
              <a:t>如果存储的文件位置发生了改变，就需要手工</a:t>
            </a:r>
            <a:r>
              <a:rPr lang="zh-CN" altLang="en-US" dirty="0" smtClean="0"/>
              <a:t>指定次要</a:t>
            </a:r>
            <a:r>
              <a:rPr lang="zh-CN" altLang="en-US" dirty="0"/>
              <a:t>数据文件和日志文件的存储位置</a:t>
            </a:r>
            <a:r>
              <a:rPr lang="zh-CN" altLang="en-US" dirty="0" smtClean="0"/>
              <a:t>。在</a:t>
            </a:r>
            <a:r>
              <a:rPr lang="zh-CN" altLang="en-US" dirty="0"/>
              <a:t>附加数据库过程中，如果没有日志文件，系统</a:t>
            </a:r>
            <a:r>
              <a:rPr lang="zh-CN" altLang="en-US" dirty="0" smtClean="0"/>
              <a:t>将创建</a:t>
            </a:r>
            <a:r>
              <a:rPr lang="zh-CN" altLang="en-US" dirty="0"/>
              <a:t>一个新的日志文件</a:t>
            </a:r>
            <a:r>
              <a:rPr lang="zh-CN" altLang="en-US" dirty="0" smtClean="0"/>
              <a:t>。</a:t>
            </a:r>
            <a:endParaRPr lang="zh-CN" altLang="en-US" dirty="0"/>
          </a:p>
        </p:txBody>
      </p:sp>
    </p:spTree>
    <p:extLst>
      <p:ext uri="{BB962C8B-B14F-4D97-AF65-F5344CB8AC3E}">
        <p14:creationId xmlns:p14="http://schemas.microsoft.com/office/powerpoint/2010/main" xmlns="" val="228947472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83821" y="332656"/>
            <a:ext cx="4674840" cy="487363"/>
          </a:xfrm>
        </p:spPr>
        <p:txBody>
          <a:bodyPr/>
          <a:lstStyle/>
          <a:p>
            <a:r>
              <a:rPr lang="zh-CN" altLang="en-US" dirty="0" smtClean="0"/>
              <a:t>任务</a:t>
            </a:r>
            <a:r>
              <a:rPr lang="en-US" altLang="zh-CN" dirty="0" smtClean="0"/>
              <a:t>2    </a:t>
            </a:r>
            <a:r>
              <a:rPr lang="zh-CN" altLang="en-US" dirty="0" smtClean="0"/>
              <a:t>复制</a:t>
            </a:r>
            <a:r>
              <a:rPr lang="en-US" altLang="zh-CN" dirty="0"/>
              <a:t>Student</a:t>
            </a:r>
            <a:r>
              <a:rPr lang="zh-CN" altLang="en-US" dirty="0"/>
              <a:t>数据库</a:t>
            </a:r>
          </a:p>
        </p:txBody>
      </p:sp>
      <p:sp>
        <p:nvSpPr>
          <p:cNvPr id="9" name="Line 18"/>
          <p:cNvSpPr>
            <a:spLocks noChangeShapeType="1"/>
          </p:cNvSpPr>
          <p:nvPr/>
        </p:nvSpPr>
        <p:spPr bwMode="auto">
          <a:xfrm>
            <a:off x="1309325" y="3645024"/>
            <a:ext cx="6618917" cy="0"/>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10" name="Text Box 21"/>
          <p:cNvSpPr txBox="1">
            <a:spLocks noChangeArrowheads="1"/>
          </p:cNvSpPr>
          <p:nvPr/>
        </p:nvSpPr>
        <p:spPr bwMode="auto">
          <a:xfrm>
            <a:off x="1309324" y="1772816"/>
            <a:ext cx="3406691" cy="1477328"/>
          </a:xfrm>
          <a:prstGeom prst="rect">
            <a:avLst/>
          </a:prstGeom>
          <a:noFill/>
          <a:ln w="9525">
            <a:noFill/>
            <a:miter lim="800000"/>
            <a:headEnd/>
            <a:tailEnd/>
          </a:ln>
          <a:effectLst/>
        </p:spPr>
        <p:txBody>
          <a:bodyPr wrap="square">
            <a:spAutoFit/>
          </a:bodyPr>
          <a:lstStyle/>
          <a:p>
            <a:pPr eaLnBrk="0" hangingPunct="0"/>
            <a:r>
              <a:rPr lang="zh-CN" altLang="en-US" dirty="0" smtClean="0">
                <a:solidFill>
                  <a:schemeClr val="tx2">
                    <a:lumMod val="50000"/>
                  </a:schemeClr>
                </a:solidFill>
                <a:latin typeface="黑体" pitchFamily="49" charset="-122"/>
                <a:ea typeface="黑体" pitchFamily="49" charset="-122"/>
              </a:rPr>
              <a:t>步骤</a:t>
            </a:r>
            <a:r>
              <a:rPr lang="en-US" dirty="0" smtClean="0">
                <a:solidFill>
                  <a:schemeClr val="tx2">
                    <a:lumMod val="50000"/>
                  </a:schemeClr>
                </a:solidFill>
                <a:latin typeface="黑体" pitchFamily="49" charset="-122"/>
                <a:ea typeface="黑体" pitchFamily="49" charset="-122"/>
              </a:rPr>
              <a:t>1</a:t>
            </a:r>
            <a:r>
              <a:rPr lang="zh-CN" altLang="en-US" dirty="0">
                <a:solidFill>
                  <a:schemeClr val="tx2">
                    <a:lumMod val="50000"/>
                  </a:schemeClr>
                </a:solidFill>
                <a:latin typeface="黑体" pitchFamily="49" charset="-122"/>
                <a:ea typeface="黑体" pitchFamily="49" charset="-122"/>
              </a:rPr>
              <a:t>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对象资源管理器</a:t>
            </a:r>
            <a:r>
              <a:rPr lang="en-US" altLang="zh-CN" dirty="0">
                <a:solidFill>
                  <a:schemeClr val="tx2">
                    <a:lumMod val="50000"/>
                  </a:schemeClr>
                </a:solidFill>
                <a:latin typeface="黑体" pitchFamily="49" charset="-122"/>
                <a:ea typeface="黑体" pitchFamily="49" charset="-122"/>
              </a:rPr>
              <a:t>】</a:t>
            </a:r>
            <a:r>
              <a:rPr lang="zh-CN" altLang="en-US" dirty="0" smtClean="0">
                <a:solidFill>
                  <a:schemeClr val="tx2">
                    <a:lumMod val="50000"/>
                  </a:schemeClr>
                </a:solidFill>
                <a:latin typeface="黑体" pitchFamily="49" charset="-122"/>
                <a:ea typeface="黑体" pitchFamily="49" charset="-122"/>
              </a:rPr>
              <a:t>中 </a:t>
            </a:r>
            <a:endParaRPr lang="en-US" altLang="zh-CN" dirty="0" smtClean="0">
              <a:solidFill>
                <a:schemeClr val="tx2">
                  <a:lumMod val="50000"/>
                </a:schemeClr>
              </a:solidFill>
              <a:latin typeface="黑体" pitchFamily="49" charset="-122"/>
              <a:ea typeface="黑体" pitchFamily="49" charset="-122"/>
            </a:endParaRPr>
          </a:p>
          <a:p>
            <a:pPr eaLnBrk="0" hangingPunct="0"/>
            <a:r>
              <a:rPr lang="en-US" altLang="zh-CN" dirty="0">
                <a:solidFill>
                  <a:schemeClr val="tx2">
                    <a:lumMod val="50000"/>
                  </a:schemeClr>
                </a:solidFill>
                <a:latin typeface="黑体" pitchFamily="49" charset="-122"/>
                <a:ea typeface="黑体" pitchFamily="49" charset="-122"/>
              </a:rPr>
              <a:t> </a:t>
            </a:r>
            <a:r>
              <a:rPr lang="en-US" altLang="zh-CN" dirty="0" smtClean="0">
                <a:solidFill>
                  <a:schemeClr val="tx2">
                    <a:lumMod val="50000"/>
                  </a:schemeClr>
                </a:solidFill>
                <a:latin typeface="黑体" pitchFamily="49" charset="-122"/>
                <a:ea typeface="黑体" pitchFamily="49" charset="-122"/>
              </a:rPr>
              <a:t>    </a:t>
            </a:r>
            <a:r>
              <a:rPr lang="zh-CN" altLang="en-US" dirty="0" smtClean="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展开</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数据库</a:t>
            </a:r>
            <a:r>
              <a:rPr lang="en-US" altLang="zh-CN" dirty="0">
                <a:solidFill>
                  <a:schemeClr val="tx2">
                    <a:lumMod val="50000"/>
                  </a:schemeClr>
                </a:solidFill>
                <a:latin typeface="黑体" pitchFamily="49" charset="-122"/>
                <a:ea typeface="黑体" pitchFamily="49" charset="-122"/>
              </a:rPr>
              <a:t>】</a:t>
            </a:r>
            <a:r>
              <a:rPr lang="zh-CN" altLang="en-US" dirty="0" smtClean="0">
                <a:solidFill>
                  <a:schemeClr val="tx2">
                    <a:lumMod val="50000"/>
                  </a:schemeClr>
                </a:solidFill>
                <a:latin typeface="黑体" pitchFamily="49" charset="-122"/>
                <a:ea typeface="黑体" pitchFamily="49" charset="-122"/>
              </a:rPr>
              <a:t>右键单</a:t>
            </a:r>
            <a:endParaRPr lang="en-US" altLang="zh-CN" dirty="0" smtClean="0">
              <a:solidFill>
                <a:schemeClr val="tx2">
                  <a:lumMod val="50000"/>
                </a:schemeClr>
              </a:solidFill>
              <a:latin typeface="黑体" pitchFamily="49" charset="-122"/>
              <a:ea typeface="黑体" pitchFamily="49" charset="-122"/>
            </a:endParaRPr>
          </a:p>
          <a:p>
            <a:pPr eaLnBrk="0" hangingPunct="0"/>
            <a:r>
              <a:rPr lang="en-US" altLang="zh-CN" dirty="0">
                <a:solidFill>
                  <a:schemeClr val="tx2">
                    <a:lumMod val="50000"/>
                  </a:schemeClr>
                </a:solidFill>
                <a:latin typeface="黑体" pitchFamily="49" charset="-122"/>
                <a:ea typeface="黑体" pitchFamily="49" charset="-122"/>
              </a:rPr>
              <a:t> </a:t>
            </a:r>
            <a:r>
              <a:rPr lang="en-US" altLang="zh-CN" dirty="0" smtClean="0">
                <a:solidFill>
                  <a:schemeClr val="tx2">
                    <a:lumMod val="50000"/>
                  </a:schemeClr>
                </a:solidFill>
                <a:latin typeface="黑体" pitchFamily="49" charset="-122"/>
                <a:ea typeface="黑体" pitchFamily="49" charset="-122"/>
              </a:rPr>
              <a:t>    </a:t>
            </a:r>
            <a:r>
              <a:rPr lang="zh-CN" altLang="en-US" dirty="0" smtClean="0">
                <a:solidFill>
                  <a:schemeClr val="tx2">
                    <a:lumMod val="50000"/>
                  </a:schemeClr>
                </a:solidFill>
                <a:latin typeface="黑体" pitchFamily="49" charset="-122"/>
                <a:ea typeface="黑体" pitchFamily="49" charset="-122"/>
              </a:rPr>
              <a:t>击</a:t>
            </a:r>
            <a:r>
              <a:rPr lang="en-US" altLang="zh-CN" dirty="0">
                <a:solidFill>
                  <a:schemeClr val="tx2">
                    <a:lumMod val="50000"/>
                  </a:schemeClr>
                </a:solidFill>
                <a:latin typeface="黑体" pitchFamily="49" charset="-122"/>
                <a:ea typeface="黑体" pitchFamily="49" charset="-122"/>
              </a:rPr>
              <a:t>【Student】</a:t>
            </a:r>
            <a:r>
              <a:rPr lang="zh-CN" altLang="en-US" dirty="0">
                <a:solidFill>
                  <a:schemeClr val="tx2">
                    <a:lumMod val="50000"/>
                  </a:schemeClr>
                </a:solidFill>
                <a:latin typeface="黑体" pitchFamily="49" charset="-122"/>
                <a:ea typeface="黑体" pitchFamily="49" charset="-122"/>
              </a:rPr>
              <a:t>，选择</a:t>
            </a:r>
            <a:r>
              <a:rPr lang="en-US" altLang="zh-CN" dirty="0" smtClean="0">
                <a:solidFill>
                  <a:schemeClr val="tx2">
                    <a:lumMod val="50000"/>
                  </a:schemeClr>
                </a:solidFill>
                <a:latin typeface="黑体" pitchFamily="49" charset="-122"/>
                <a:ea typeface="黑体" pitchFamily="49" charset="-122"/>
              </a:rPr>
              <a:t>【</a:t>
            </a:r>
          </a:p>
          <a:p>
            <a:pPr eaLnBrk="0" hangingPunct="0"/>
            <a:r>
              <a:rPr lang="en-US" altLang="zh-CN" dirty="0">
                <a:solidFill>
                  <a:schemeClr val="tx2">
                    <a:lumMod val="50000"/>
                  </a:schemeClr>
                </a:solidFill>
                <a:latin typeface="黑体" pitchFamily="49" charset="-122"/>
                <a:ea typeface="黑体" pitchFamily="49" charset="-122"/>
              </a:rPr>
              <a:t> </a:t>
            </a:r>
            <a:r>
              <a:rPr lang="en-US" altLang="zh-CN" dirty="0" smtClean="0">
                <a:solidFill>
                  <a:schemeClr val="tx2">
                    <a:lumMod val="50000"/>
                  </a:schemeClr>
                </a:solidFill>
                <a:latin typeface="黑体" pitchFamily="49" charset="-122"/>
                <a:ea typeface="黑体" pitchFamily="49" charset="-122"/>
              </a:rPr>
              <a:t>    </a:t>
            </a:r>
            <a:r>
              <a:rPr lang="zh-CN" altLang="en-US" dirty="0" smtClean="0">
                <a:solidFill>
                  <a:schemeClr val="tx2">
                    <a:lumMod val="50000"/>
                  </a:schemeClr>
                </a:solidFill>
                <a:latin typeface="黑体" pitchFamily="49" charset="-122"/>
                <a:ea typeface="黑体" pitchFamily="49" charset="-122"/>
              </a:rPr>
              <a:t>任务</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下的</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脱机</a:t>
            </a:r>
            <a:r>
              <a:rPr lang="en-US" altLang="zh-CN" dirty="0" smtClean="0">
                <a:solidFill>
                  <a:schemeClr val="tx2">
                    <a:lumMod val="50000"/>
                  </a:schemeClr>
                </a:solidFill>
                <a:latin typeface="黑体" pitchFamily="49" charset="-122"/>
                <a:ea typeface="黑体" pitchFamily="49" charset="-122"/>
              </a:rPr>
              <a:t>】</a:t>
            </a:r>
            <a:r>
              <a:rPr lang="zh-CN" altLang="en-US" dirty="0" smtClean="0">
                <a:solidFill>
                  <a:schemeClr val="tx2">
                    <a:lumMod val="50000"/>
                  </a:schemeClr>
                </a:solidFill>
                <a:latin typeface="黑体" pitchFamily="49" charset="-122"/>
                <a:ea typeface="黑体" pitchFamily="49" charset="-122"/>
              </a:rPr>
              <a:t>选项</a:t>
            </a:r>
            <a:endParaRPr lang="en-US" altLang="zh-CN" dirty="0" smtClean="0">
              <a:solidFill>
                <a:schemeClr val="tx2">
                  <a:lumMod val="50000"/>
                </a:schemeClr>
              </a:solidFill>
              <a:latin typeface="黑体" pitchFamily="49" charset="-122"/>
              <a:ea typeface="黑体" pitchFamily="49" charset="-122"/>
            </a:endParaRPr>
          </a:p>
          <a:p>
            <a:pPr eaLnBrk="0" hangingPunct="0"/>
            <a:r>
              <a:rPr lang="en-US" altLang="zh-CN" dirty="0">
                <a:solidFill>
                  <a:schemeClr val="tx2">
                    <a:lumMod val="50000"/>
                  </a:schemeClr>
                </a:solidFill>
                <a:latin typeface="黑体" pitchFamily="49" charset="-122"/>
                <a:ea typeface="黑体" pitchFamily="49" charset="-122"/>
              </a:rPr>
              <a:t> </a:t>
            </a:r>
            <a:r>
              <a:rPr lang="en-US" altLang="zh-CN" dirty="0" smtClean="0">
                <a:solidFill>
                  <a:schemeClr val="tx2">
                    <a:lumMod val="50000"/>
                  </a:schemeClr>
                </a:solidFill>
                <a:latin typeface="黑体" pitchFamily="49" charset="-122"/>
                <a:ea typeface="黑体" pitchFamily="49" charset="-122"/>
              </a:rPr>
              <a:t>    </a:t>
            </a:r>
            <a:r>
              <a:rPr lang="zh-CN" altLang="en-US" dirty="0" smtClean="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如图</a:t>
            </a:r>
            <a:r>
              <a:rPr lang="en-US" altLang="zh-CN" dirty="0">
                <a:solidFill>
                  <a:schemeClr val="tx2">
                    <a:lumMod val="50000"/>
                  </a:schemeClr>
                </a:solidFill>
                <a:latin typeface="黑体" pitchFamily="49" charset="-122"/>
                <a:ea typeface="黑体" pitchFamily="49" charset="-122"/>
              </a:rPr>
              <a:t>13.5</a:t>
            </a:r>
            <a:r>
              <a:rPr lang="zh-CN" altLang="en-US" dirty="0">
                <a:solidFill>
                  <a:schemeClr val="tx2">
                    <a:lumMod val="50000"/>
                  </a:schemeClr>
                </a:solidFill>
                <a:latin typeface="黑体" pitchFamily="49" charset="-122"/>
                <a:ea typeface="黑体" pitchFamily="49" charset="-122"/>
              </a:rPr>
              <a:t>所示。</a:t>
            </a:r>
          </a:p>
        </p:txBody>
      </p:sp>
      <p:sp>
        <p:nvSpPr>
          <p:cNvPr id="20" name="Text Box 21"/>
          <p:cNvSpPr txBox="1">
            <a:spLocks noChangeArrowheads="1"/>
          </p:cNvSpPr>
          <p:nvPr/>
        </p:nvSpPr>
        <p:spPr bwMode="auto">
          <a:xfrm>
            <a:off x="1321447" y="4079521"/>
            <a:ext cx="3163606" cy="923330"/>
          </a:xfrm>
          <a:prstGeom prst="rect">
            <a:avLst/>
          </a:prstGeom>
          <a:noFill/>
          <a:ln w="9525">
            <a:noFill/>
            <a:miter lim="800000"/>
            <a:headEnd/>
            <a:tailEnd/>
          </a:ln>
          <a:effectLst/>
        </p:spPr>
        <p:txBody>
          <a:bodyPr wrap="square">
            <a:spAutoFit/>
          </a:bodyPr>
          <a:lstStyle/>
          <a:p>
            <a:pPr eaLnBrk="0" hangingPunct="0"/>
            <a:r>
              <a:rPr lang="zh-CN" altLang="en-US" dirty="0" smtClean="0">
                <a:solidFill>
                  <a:schemeClr val="tx2">
                    <a:lumMod val="50000"/>
                  </a:schemeClr>
                </a:solidFill>
                <a:latin typeface="黑体" pitchFamily="49" charset="-122"/>
                <a:ea typeface="黑体" pitchFamily="49" charset="-122"/>
              </a:rPr>
              <a:t>步骤</a:t>
            </a:r>
            <a:r>
              <a:rPr lang="en-US" altLang="zh-CN" dirty="0" smtClean="0">
                <a:solidFill>
                  <a:schemeClr val="tx2">
                    <a:lumMod val="50000"/>
                  </a:schemeClr>
                </a:solidFill>
                <a:latin typeface="黑体" pitchFamily="49" charset="-122"/>
                <a:ea typeface="黑体" pitchFamily="49" charset="-122"/>
              </a:rPr>
              <a:t>2</a:t>
            </a:r>
            <a:r>
              <a:rPr lang="zh-CN" altLang="en-US" dirty="0">
                <a:solidFill>
                  <a:schemeClr val="tx2">
                    <a:lumMod val="50000"/>
                  </a:schemeClr>
                </a:solidFill>
                <a:latin typeface="黑体" pitchFamily="49" charset="-122"/>
                <a:ea typeface="黑体" pitchFamily="49" charset="-122"/>
              </a:rPr>
              <a:t>如图</a:t>
            </a:r>
            <a:r>
              <a:rPr lang="en-US" altLang="zh-CN" dirty="0">
                <a:solidFill>
                  <a:schemeClr val="tx2">
                    <a:lumMod val="50000"/>
                  </a:schemeClr>
                </a:solidFill>
                <a:latin typeface="黑体" pitchFamily="49" charset="-122"/>
                <a:ea typeface="黑体" pitchFamily="49" charset="-122"/>
              </a:rPr>
              <a:t>13.6</a:t>
            </a:r>
            <a:r>
              <a:rPr lang="zh-CN" altLang="en-US" dirty="0">
                <a:solidFill>
                  <a:schemeClr val="tx2">
                    <a:lumMod val="50000"/>
                  </a:schemeClr>
                </a:solidFill>
                <a:latin typeface="黑体" pitchFamily="49" charset="-122"/>
                <a:ea typeface="黑体" pitchFamily="49" charset="-122"/>
              </a:rPr>
              <a:t>所示，</a:t>
            </a:r>
            <a:r>
              <a:rPr lang="zh-CN" altLang="en-US" dirty="0" smtClean="0">
                <a:solidFill>
                  <a:schemeClr val="tx2">
                    <a:lumMod val="50000"/>
                  </a:schemeClr>
                </a:solidFill>
                <a:latin typeface="黑体" pitchFamily="49" charset="-122"/>
                <a:ea typeface="黑体" pitchFamily="49" charset="-122"/>
              </a:rPr>
              <a:t>数据库  </a:t>
            </a:r>
            <a:endParaRPr lang="en-US" altLang="zh-CN" dirty="0" smtClean="0">
              <a:solidFill>
                <a:schemeClr val="tx2">
                  <a:lumMod val="50000"/>
                </a:schemeClr>
              </a:solidFill>
              <a:latin typeface="黑体" pitchFamily="49" charset="-122"/>
              <a:ea typeface="黑体" pitchFamily="49" charset="-122"/>
            </a:endParaRPr>
          </a:p>
          <a:p>
            <a:pPr eaLnBrk="0" hangingPunct="0"/>
            <a:r>
              <a:rPr lang="en-US" altLang="zh-CN" dirty="0">
                <a:solidFill>
                  <a:schemeClr val="tx2">
                    <a:lumMod val="50000"/>
                  </a:schemeClr>
                </a:solidFill>
                <a:latin typeface="黑体" pitchFamily="49" charset="-122"/>
                <a:ea typeface="黑体" pitchFamily="49" charset="-122"/>
              </a:rPr>
              <a:t> </a:t>
            </a:r>
            <a:r>
              <a:rPr lang="en-US" altLang="zh-CN" dirty="0" smtClean="0">
                <a:solidFill>
                  <a:schemeClr val="tx2">
                    <a:lumMod val="50000"/>
                  </a:schemeClr>
                </a:solidFill>
                <a:latin typeface="黑体" pitchFamily="49" charset="-122"/>
                <a:ea typeface="黑体" pitchFamily="49" charset="-122"/>
              </a:rPr>
              <a:t>    </a:t>
            </a:r>
            <a:r>
              <a:rPr lang="zh-CN" altLang="en-US" dirty="0" smtClean="0">
                <a:solidFill>
                  <a:schemeClr val="tx2">
                    <a:lumMod val="50000"/>
                  </a:schemeClr>
                </a:solidFill>
                <a:latin typeface="黑体" pitchFamily="49" charset="-122"/>
                <a:ea typeface="黑体" pitchFamily="49" charset="-122"/>
              </a:rPr>
              <a:t>脱机</a:t>
            </a:r>
            <a:r>
              <a:rPr lang="zh-CN" altLang="en-US" dirty="0">
                <a:solidFill>
                  <a:schemeClr val="tx2">
                    <a:lumMod val="50000"/>
                  </a:schemeClr>
                </a:solidFill>
                <a:latin typeface="黑体" pitchFamily="49" charset="-122"/>
                <a:ea typeface="黑体" pitchFamily="49" charset="-122"/>
              </a:rPr>
              <a:t>成功，单击</a:t>
            </a:r>
            <a:r>
              <a:rPr lang="en-US" altLang="zh-CN" dirty="0">
                <a:solidFill>
                  <a:schemeClr val="tx2">
                    <a:lumMod val="50000"/>
                  </a:schemeClr>
                </a:solidFill>
                <a:latin typeface="黑体" pitchFamily="49" charset="-122"/>
                <a:ea typeface="黑体" pitchFamily="49" charset="-122"/>
              </a:rPr>
              <a:t>【</a:t>
            </a:r>
            <a:r>
              <a:rPr lang="zh-CN" altLang="en-US" dirty="0" smtClean="0">
                <a:solidFill>
                  <a:schemeClr val="tx2">
                    <a:lumMod val="50000"/>
                  </a:schemeClr>
                </a:solidFill>
                <a:latin typeface="黑体" pitchFamily="49" charset="-122"/>
                <a:ea typeface="黑体" pitchFamily="49" charset="-122"/>
              </a:rPr>
              <a:t>关闭</a:t>
            </a:r>
            <a:endParaRPr lang="en-US" altLang="zh-CN" dirty="0" smtClean="0">
              <a:solidFill>
                <a:schemeClr val="tx2">
                  <a:lumMod val="50000"/>
                </a:schemeClr>
              </a:solidFill>
              <a:latin typeface="黑体" pitchFamily="49" charset="-122"/>
              <a:ea typeface="黑体" pitchFamily="49" charset="-122"/>
            </a:endParaRPr>
          </a:p>
          <a:p>
            <a:pPr eaLnBrk="0" hangingPunct="0"/>
            <a:r>
              <a:rPr lang="en-US" altLang="zh-CN" dirty="0">
                <a:solidFill>
                  <a:schemeClr val="tx2">
                    <a:lumMod val="50000"/>
                  </a:schemeClr>
                </a:solidFill>
                <a:latin typeface="黑体" pitchFamily="49" charset="-122"/>
                <a:ea typeface="黑体" pitchFamily="49" charset="-122"/>
              </a:rPr>
              <a:t> </a:t>
            </a:r>
            <a:r>
              <a:rPr lang="en-US" altLang="zh-CN" dirty="0" smtClean="0">
                <a:solidFill>
                  <a:schemeClr val="tx2">
                    <a:lumMod val="50000"/>
                  </a:schemeClr>
                </a:solidFill>
                <a:latin typeface="黑体" pitchFamily="49" charset="-122"/>
                <a:ea typeface="黑体" pitchFamily="49" charset="-122"/>
              </a:rPr>
              <a:t>    】</a:t>
            </a:r>
            <a:r>
              <a:rPr lang="zh-CN" altLang="en-US" dirty="0" smtClean="0">
                <a:solidFill>
                  <a:schemeClr val="tx2">
                    <a:lumMod val="50000"/>
                  </a:schemeClr>
                </a:solidFill>
                <a:latin typeface="黑体" pitchFamily="49" charset="-122"/>
                <a:ea typeface="黑体" pitchFamily="49" charset="-122"/>
              </a:rPr>
              <a:t>按钮</a:t>
            </a:r>
            <a:r>
              <a:rPr lang="zh-CN" altLang="en-US" dirty="0">
                <a:solidFill>
                  <a:schemeClr val="tx2">
                    <a:lumMod val="50000"/>
                  </a:schemeClr>
                </a:solidFill>
                <a:latin typeface="黑体" pitchFamily="49" charset="-122"/>
                <a:ea typeface="黑体" pitchFamily="49" charset="-122"/>
              </a:rPr>
              <a:t>完成操作。</a:t>
            </a:r>
          </a:p>
        </p:txBody>
      </p:sp>
      <p:pic>
        <p:nvPicPr>
          <p:cNvPr id="8" name="Picture 7"/>
          <p:cNvPicPr preferRelativeResize="0">
            <a:picLocks noGrp="1" noChangeArrowheads="1"/>
          </p:cNvPicPr>
          <p:nvPr>
            <p:ph sz="half" idx="4294967295"/>
          </p:nvPr>
        </p:nvPicPr>
        <p:blipFill>
          <a:blip r:embed="rId2" cstate="print">
            <a:extLst>
              <a:ext uri="{28A0092B-C50C-407E-A947-70E740481C1C}">
                <a14:useLocalDpi xmlns:a14="http://schemas.microsoft.com/office/drawing/2010/main" xmlns="" val="0"/>
              </a:ext>
            </a:extLst>
          </a:blip>
          <a:srcRect/>
          <a:stretch>
            <a:fillRect/>
          </a:stretch>
        </p:blipFill>
        <p:spPr bwMode="auto">
          <a:xfrm>
            <a:off x="5004048" y="1340768"/>
            <a:ext cx="2296553" cy="2664296"/>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3" name="TextBox 4"/>
          <p:cNvSpPr>
            <a:spLocks noChangeArrowheads="1"/>
          </p:cNvSpPr>
          <p:nvPr/>
        </p:nvSpPr>
        <p:spPr bwMode="auto">
          <a:xfrm>
            <a:off x="7444934" y="2326814"/>
            <a:ext cx="966616"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dirty="0">
                <a:solidFill>
                  <a:schemeClr val="accent2"/>
                </a:solidFill>
                <a:sym typeface="Arial" pitchFamily="34" charset="0"/>
              </a:rPr>
              <a:t>图 </a:t>
            </a:r>
            <a:r>
              <a:rPr lang="en-US" altLang="zh-CN" dirty="0">
                <a:solidFill>
                  <a:schemeClr val="accent2"/>
                </a:solidFill>
                <a:sym typeface="Arial" pitchFamily="34" charset="0"/>
              </a:rPr>
              <a:t>13.5</a:t>
            </a:r>
            <a:endParaRPr lang="zh-CN" altLang="en-US" b="0" dirty="0"/>
          </a:p>
        </p:txBody>
      </p:sp>
      <p:pic>
        <p:nvPicPr>
          <p:cNvPr id="14" name="Picture 7"/>
          <p:cNvPicPr>
            <a:picLocks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721241" y="4079521"/>
            <a:ext cx="2592290" cy="20882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5" name="TextBox 7"/>
          <p:cNvSpPr>
            <a:spLocks noChangeArrowheads="1"/>
          </p:cNvSpPr>
          <p:nvPr/>
        </p:nvSpPr>
        <p:spPr bwMode="auto">
          <a:xfrm>
            <a:off x="7415046" y="4541186"/>
            <a:ext cx="1148196"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dirty="0">
                <a:solidFill>
                  <a:schemeClr val="accent2"/>
                </a:solidFill>
                <a:sym typeface="Arial" pitchFamily="34" charset="0"/>
              </a:rPr>
              <a:t>图 </a:t>
            </a:r>
            <a:r>
              <a:rPr lang="en-US" altLang="zh-CN" dirty="0">
                <a:solidFill>
                  <a:schemeClr val="accent2"/>
                </a:solidFill>
                <a:sym typeface="Arial" pitchFamily="34" charset="0"/>
              </a:rPr>
              <a:t>13.6</a:t>
            </a:r>
            <a:endParaRPr lang="zh-CN" altLang="en-US" b="0"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2</a:t>
            </a:r>
            <a:r>
              <a:rPr lang="zh-CN" altLang="en-US" dirty="0" smtClean="0"/>
              <a:t>（续）</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14</a:t>
            </a:fld>
            <a:endParaRPr lang="en-US" altLang="zh-CN"/>
          </a:p>
        </p:txBody>
      </p:sp>
      <p:sp>
        <p:nvSpPr>
          <p:cNvPr id="6" name="Line 18"/>
          <p:cNvSpPr>
            <a:spLocks noChangeShapeType="1"/>
          </p:cNvSpPr>
          <p:nvPr/>
        </p:nvSpPr>
        <p:spPr bwMode="auto">
          <a:xfrm flipV="1">
            <a:off x="4355976" y="1775647"/>
            <a:ext cx="0" cy="1653352"/>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7" name="Text Box 21"/>
          <p:cNvSpPr txBox="1">
            <a:spLocks noChangeArrowheads="1"/>
          </p:cNvSpPr>
          <p:nvPr/>
        </p:nvSpPr>
        <p:spPr bwMode="auto">
          <a:xfrm>
            <a:off x="1270466" y="1796353"/>
            <a:ext cx="2941494" cy="923330"/>
          </a:xfrm>
          <a:prstGeom prst="rect">
            <a:avLst/>
          </a:prstGeom>
          <a:noFill/>
          <a:ln w="9525">
            <a:noFill/>
            <a:miter lim="800000"/>
            <a:headEnd/>
            <a:tailEnd/>
          </a:ln>
          <a:effectLst/>
        </p:spPr>
        <p:txBody>
          <a:bodyPr wrap="square">
            <a:spAutoFit/>
          </a:bodyPr>
          <a:lstStyle/>
          <a:p>
            <a:pPr eaLnBrk="0" hangingPunct="0"/>
            <a:r>
              <a:rPr lang="zh-CN" altLang="en-US" dirty="0" smtClean="0">
                <a:solidFill>
                  <a:schemeClr val="tx2">
                    <a:lumMod val="50000"/>
                  </a:schemeClr>
                </a:solidFill>
                <a:latin typeface="黑体" pitchFamily="49" charset="-122"/>
                <a:ea typeface="黑体" pitchFamily="49" charset="-122"/>
              </a:rPr>
              <a:t>步骤</a:t>
            </a:r>
            <a:r>
              <a:rPr lang="en-US" altLang="zh-CN" dirty="0" smtClean="0">
                <a:solidFill>
                  <a:schemeClr val="tx2">
                    <a:lumMod val="50000"/>
                  </a:schemeClr>
                </a:solidFill>
                <a:latin typeface="黑体" pitchFamily="49" charset="-122"/>
                <a:ea typeface="黑体" pitchFamily="49" charset="-122"/>
              </a:rPr>
              <a:t>3  </a:t>
            </a:r>
            <a:r>
              <a:rPr lang="zh-CN" altLang="en-US" dirty="0" smtClean="0">
                <a:solidFill>
                  <a:schemeClr val="tx2">
                    <a:lumMod val="50000"/>
                  </a:schemeClr>
                </a:solidFill>
                <a:latin typeface="黑体" pitchFamily="49" charset="-122"/>
                <a:ea typeface="黑体" pitchFamily="49" charset="-122"/>
              </a:rPr>
              <a:t>脱机</a:t>
            </a:r>
            <a:r>
              <a:rPr lang="zh-CN" altLang="en-US" dirty="0">
                <a:solidFill>
                  <a:schemeClr val="tx2">
                    <a:lumMod val="50000"/>
                  </a:schemeClr>
                </a:solidFill>
                <a:latin typeface="黑体" pitchFamily="49" charset="-122"/>
                <a:ea typeface="黑体" pitchFamily="49" charset="-122"/>
              </a:rPr>
              <a:t>后</a:t>
            </a:r>
            <a:r>
              <a:rPr lang="en-US" altLang="zh-CN" dirty="0">
                <a:solidFill>
                  <a:schemeClr val="tx2">
                    <a:lumMod val="50000"/>
                  </a:schemeClr>
                </a:solidFill>
                <a:latin typeface="黑体" pitchFamily="49" charset="-122"/>
                <a:ea typeface="黑体" pitchFamily="49" charset="-122"/>
              </a:rPr>
              <a:t>Student</a:t>
            </a:r>
            <a:r>
              <a:rPr lang="zh-CN" altLang="en-US" dirty="0">
                <a:solidFill>
                  <a:schemeClr val="tx2">
                    <a:lumMod val="50000"/>
                  </a:schemeClr>
                </a:solidFill>
                <a:latin typeface="黑体" pitchFamily="49" charset="-122"/>
                <a:ea typeface="黑体" pitchFamily="49" charset="-122"/>
              </a:rPr>
              <a:t>数</a:t>
            </a:r>
          </a:p>
          <a:p>
            <a:pPr eaLnBrk="0" hangingPunct="0"/>
            <a:r>
              <a:rPr lang="zh-CN" altLang="en-US" dirty="0">
                <a:solidFill>
                  <a:schemeClr val="tx2">
                    <a:lumMod val="50000"/>
                  </a:schemeClr>
                </a:solidFill>
                <a:latin typeface="黑体" pitchFamily="49" charset="-122"/>
                <a:ea typeface="黑体" pitchFamily="49" charset="-122"/>
              </a:rPr>
              <a:t>       据库的状态如图</a:t>
            </a:r>
          </a:p>
          <a:p>
            <a:pPr eaLnBrk="0" hangingPunct="0"/>
            <a:r>
              <a:rPr lang="zh-CN" altLang="en-US" dirty="0">
                <a:solidFill>
                  <a:schemeClr val="tx2">
                    <a:lumMod val="50000"/>
                  </a:schemeClr>
                </a:solidFill>
                <a:latin typeface="黑体" pitchFamily="49" charset="-122"/>
                <a:ea typeface="黑体" pitchFamily="49" charset="-122"/>
              </a:rPr>
              <a:t>       </a:t>
            </a:r>
            <a:r>
              <a:rPr lang="en-US" altLang="zh-CN" dirty="0">
                <a:solidFill>
                  <a:schemeClr val="tx2">
                    <a:lumMod val="50000"/>
                  </a:schemeClr>
                </a:solidFill>
                <a:latin typeface="黑体" pitchFamily="49" charset="-122"/>
                <a:ea typeface="黑体" pitchFamily="49" charset="-122"/>
              </a:rPr>
              <a:t>13.7</a:t>
            </a:r>
            <a:r>
              <a:rPr lang="zh-CN" altLang="en-US" dirty="0">
                <a:solidFill>
                  <a:schemeClr val="tx2">
                    <a:lumMod val="50000"/>
                  </a:schemeClr>
                </a:solidFill>
                <a:latin typeface="黑体" pitchFamily="49" charset="-122"/>
                <a:ea typeface="黑体" pitchFamily="49" charset="-122"/>
              </a:rPr>
              <a:t>所示。</a:t>
            </a:r>
          </a:p>
        </p:txBody>
      </p:sp>
      <p:sp>
        <p:nvSpPr>
          <p:cNvPr id="8" name="Text Box 21"/>
          <p:cNvSpPr txBox="1">
            <a:spLocks noChangeArrowheads="1"/>
          </p:cNvSpPr>
          <p:nvPr/>
        </p:nvSpPr>
        <p:spPr bwMode="auto">
          <a:xfrm>
            <a:off x="4713332" y="1775647"/>
            <a:ext cx="2941494" cy="1477328"/>
          </a:xfrm>
          <a:prstGeom prst="rect">
            <a:avLst/>
          </a:prstGeom>
          <a:noFill/>
          <a:ln w="9525">
            <a:noFill/>
            <a:miter lim="800000"/>
            <a:headEnd/>
            <a:tailEnd/>
          </a:ln>
          <a:effectLst/>
        </p:spPr>
        <p:txBody>
          <a:bodyPr wrap="square">
            <a:spAutoFit/>
          </a:bodyPr>
          <a:lstStyle/>
          <a:p>
            <a:pPr eaLnBrk="0" hangingPunct="0"/>
            <a:r>
              <a:rPr lang="zh-CN" altLang="en-US" dirty="0" smtClean="0">
                <a:solidFill>
                  <a:schemeClr val="tx2">
                    <a:lumMod val="50000"/>
                  </a:schemeClr>
                </a:solidFill>
                <a:latin typeface="黑体" pitchFamily="49" charset="-122"/>
                <a:ea typeface="黑体" pitchFamily="49" charset="-122"/>
              </a:rPr>
              <a:t>步骤</a:t>
            </a:r>
            <a:r>
              <a:rPr lang="en-US" altLang="zh-CN" dirty="0" smtClean="0">
                <a:solidFill>
                  <a:schemeClr val="tx2">
                    <a:lumMod val="50000"/>
                  </a:schemeClr>
                </a:solidFill>
                <a:latin typeface="黑体" pitchFamily="49" charset="-122"/>
                <a:ea typeface="黑体" pitchFamily="49" charset="-122"/>
              </a:rPr>
              <a:t>4  </a:t>
            </a:r>
            <a:r>
              <a:rPr lang="zh-CN" altLang="en-US" dirty="0" smtClean="0">
                <a:solidFill>
                  <a:schemeClr val="tx2">
                    <a:lumMod val="50000"/>
                  </a:schemeClr>
                </a:solidFill>
                <a:latin typeface="黑体" pitchFamily="49" charset="-122"/>
                <a:ea typeface="黑体" pitchFamily="49" charset="-122"/>
              </a:rPr>
              <a:t>在</a:t>
            </a:r>
            <a:r>
              <a:rPr lang="en-US" altLang="zh-CN" dirty="0">
                <a:solidFill>
                  <a:schemeClr val="tx2">
                    <a:lumMod val="50000"/>
                  </a:schemeClr>
                </a:solidFill>
                <a:latin typeface="黑体" pitchFamily="49" charset="-122"/>
                <a:ea typeface="黑体" pitchFamily="49" charset="-122"/>
              </a:rPr>
              <a:t>E:\</a:t>
            </a:r>
            <a:r>
              <a:rPr lang="zh-CN" altLang="en-US" dirty="0">
                <a:solidFill>
                  <a:schemeClr val="tx2">
                    <a:lumMod val="50000"/>
                  </a:schemeClr>
                </a:solidFill>
                <a:latin typeface="黑体" pitchFamily="49" charset="-122"/>
                <a:ea typeface="黑体" pitchFamily="49" charset="-122"/>
              </a:rPr>
              <a:t>学生管理系 </a:t>
            </a:r>
          </a:p>
          <a:p>
            <a:pPr eaLnBrk="0" hangingPunct="0"/>
            <a:r>
              <a:rPr lang="zh-CN" altLang="en-US" dirty="0">
                <a:solidFill>
                  <a:schemeClr val="tx2">
                    <a:lumMod val="50000"/>
                  </a:schemeClr>
                </a:solidFill>
                <a:latin typeface="黑体" pitchFamily="49" charset="-122"/>
                <a:ea typeface="黑体" pitchFamily="49" charset="-122"/>
              </a:rPr>
              <a:t>       统</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下复制脱机后 </a:t>
            </a:r>
          </a:p>
          <a:p>
            <a:pPr eaLnBrk="0" hangingPunct="0"/>
            <a:r>
              <a:rPr lang="zh-CN" altLang="en-US" dirty="0">
                <a:solidFill>
                  <a:schemeClr val="tx2">
                    <a:lumMod val="50000"/>
                  </a:schemeClr>
                </a:solidFill>
                <a:latin typeface="黑体" pitchFamily="49" charset="-122"/>
                <a:ea typeface="黑体" pitchFamily="49" charset="-122"/>
              </a:rPr>
              <a:t>       的数据库文件，</a:t>
            </a:r>
          </a:p>
          <a:p>
            <a:pPr eaLnBrk="0" hangingPunct="0"/>
            <a:r>
              <a:rPr lang="zh-CN" altLang="en-US" dirty="0">
                <a:solidFill>
                  <a:schemeClr val="tx2">
                    <a:lumMod val="50000"/>
                  </a:schemeClr>
                </a:solidFill>
                <a:latin typeface="黑体" pitchFamily="49" charset="-122"/>
                <a:ea typeface="黑体" pitchFamily="49" charset="-122"/>
              </a:rPr>
              <a:t>       并将其粘贴到其</a:t>
            </a:r>
          </a:p>
          <a:p>
            <a:pPr eaLnBrk="0" hangingPunct="0"/>
            <a:r>
              <a:rPr lang="zh-CN" altLang="en-US" dirty="0">
                <a:solidFill>
                  <a:schemeClr val="tx2">
                    <a:lumMod val="50000"/>
                  </a:schemeClr>
                </a:solidFill>
                <a:latin typeface="黑体" pitchFamily="49" charset="-122"/>
                <a:ea typeface="黑体" pitchFamily="49" charset="-122"/>
              </a:rPr>
              <a:t>       它硬盘分区</a:t>
            </a:r>
            <a:r>
              <a:rPr lang="zh-CN" altLang="en-US" dirty="0" smtClean="0">
                <a:solidFill>
                  <a:schemeClr val="tx2">
                    <a:lumMod val="50000"/>
                  </a:schemeClr>
                </a:solidFill>
                <a:latin typeface="黑体" pitchFamily="49" charset="-122"/>
                <a:ea typeface="黑体" pitchFamily="49" charset="-122"/>
              </a:rPr>
              <a:t>。</a:t>
            </a:r>
            <a:endParaRPr lang="zh-CN" altLang="en-US" dirty="0">
              <a:solidFill>
                <a:schemeClr val="tx2">
                  <a:lumMod val="50000"/>
                </a:schemeClr>
              </a:solidFill>
              <a:latin typeface="黑体" pitchFamily="49" charset="-122"/>
              <a:ea typeface="黑体" pitchFamily="49" charset="-122"/>
            </a:endParaRPr>
          </a:p>
        </p:txBody>
      </p:sp>
      <p:pic>
        <p:nvPicPr>
          <p:cNvPr id="11" name="Picture 7"/>
          <p:cNvPicPr preferRelativeResize="0">
            <a:picLocks noGrp="1" noChangeArrowheads="1"/>
          </p:cNvPicPr>
          <p:nvPr>
            <p:ph sz="half"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1475656" y="3501008"/>
            <a:ext cx="3503893" cy="2372907"/>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2" name="Text Box 8"/>
          <p:cNvSpPr>
            <a:spLocks noChangeArrowheads="1"/>
          </p:cNvSpPr>
          <p:nvPr/>
        </p:nvSpPr>
        <p:spPr bwMode="auto">
          <a:xfrm>
            <a:off x="5436096" y="4437112"/>
            <a:ext cx="1872208"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spcBef>
                <a:spcPct val="50000"/>
              </a:spcBef>
            </a:pPr>
            <a:r>
              <a:rPr lang="zh-CN" altLang="en-US" sz="1800" dirty="0">
                <a:solidFill>
                  <a:schemeClr val="accent2"/>
                </a:solidFill>
                <a:sym typeface="Arial" pitchFamily="34" charset="0"/>
              </a:rPr>
              <a:t>图</a:t>
            </a:r>
            <a:r>
              <a:rPr lang="en-US" altLang="zh-CN" sz="1800" dirty="0">
                <a:solidFill>
                  <a:schemeClr val="accent2"/>
                </a:solidFill>
                <a:sym typeface="Arial" pitchFamily="34" charset="0"/>
              </a:rPr>
              <a:t>13.7  </a:t>
            </a:r>
            <a:r>
              <a:rPr lang="zh-CN" altLang="en-US" sz="1800" dirty="0">
                <a:solidFill>
                  <a:schemeClr val="accent2"/>
                </a:solidFill>
                <a:sym typeface="Arial" pitchFamily="34" charset="0"/>
              </a:rPr>
              <a:t>数据库脱机状态</a:t>
            </a:r>
            <a:endParaRPr lang="zh-CN" altLang="en-US" b="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2</a:t>
            </a:r>
            <a:r>
              <a:rPr lang="zh-CN" altLang="en-US" dirty="0" smtClean="0"/>
              <a:t> </a:t>
            </a:r>
            <a:r>
              <a:rPr lang="en-US" altLang="zh-CN" dirty="0" smtClean="0"/>
              <a:t>(</a:t>
            </a:r>
            <a:r>
              <a:rPr lang="zh-CN" altLang="en-US" dirty="0" smtClean="0"/>
              <a:t>续</a:t>
            </a:r>
            <a:r>
              <a:rPr lang="en-US" altLang="zh-CN" dirty="0" smtClean="0"/>
              <a:t>)</a:t>
            </a:r>
            <a:endParaRPr lang="zh-CN" altLang="en-US" dirty="0"/>
          </a:p>
        </p:txBody>
      </p:sp>
      <p:sp>
        <p:nvSpPr>
          <p:cNvPr id="9" name="Line 18"/>
          <p:cNvSpPr>
            <a:spLocks noChangeShapeType="1"/>
          </p:cNvSpPr>
          <p:nvPr/>
        </p:nvSpPr>
        <p:spPr bwMode="auto">
          <a:xfrm>
            <a:off x="1309325" y="3645024"/>
            <a:ext cx="6618917" cy="0"/>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10" name="Text Box 21"/>
          <p:cNvSpPr txBox="1">
            <a:spLocks noChangeArrowheads="1"/>
          </p:cNvSpPr>
          <p:nvPr/>
        </p:nvSpPr>
        <p:spPr bwMode="auto">
          <a:xfrm>
            <a:off x="1309324" y="1772816"/>
            <a:ext cx="3406691" cy="1754326"/>
          </a:xfrm>
          <a:prstGeom prst="rect">
            <a:avLst/>
          </a:prstGeom>
          <a:noFill/>
          <a:ln w="9525">
            <a:noFill/>
            <a:miter lim="800000"/>
            <a:headEnd/>
            <a:tailEnd/>
          </a:ln>
          <a:effectLst/>
        </p:spPr>
        <p:txBody>
          <a:bodyPr wrap="square">
            <a:spAutoFit/>
          </a:bodyPr>
          <a:lstStyle/>
          <a:p>
            <a:pPr eaLnBrk="0" hangingPunct="0"/>
            <a:r>
              <a:rPr lang="zh-CN" altLang="en-US" dirty="0" smtClean="0">
                <a:solidFill>
                  <a:schemeClr val="tx2">
                    <a:lumMod val="50000"/>
                  </a:schemeClr>
                </a:solidFill>
                <a:latin typeface="黑体" pitchFamily="49" charset="-122"/>
                <a:ea typeface="黑体" pitchFamily="49" charset="-122"/>
              </a:rPr>
              <a:t>步骤</a:t>
            </a:r>
            <a:r>
              <a:rPr lang="en-US" dirty="0" smtClean="0">
                <a:solidFill>
                  <a:schemeClr val="tx2">
                    <a:lumMod val="50000"/>
                  </a:schemeClr>
                </a:solidFill>
                <a:latin typeface="黑体" pitchFamily="49" charset="-122"/>
                <a:ea typeface="黑体" pitchFamily="49" charset="-122"/>
              </a:rPr>
              <a:t>5  </a:t>
            </a:r>
            <a:r>
              <a:rPr lang="zh-CN" altLang="en-US" dirty="0" smtClean="0">
                <a:solidFill>
                  <a:schemeClr val="tx2">
                    <a:lumMod val="50000"/>
                  </a:schemeClr>
                </a:solidFill>
                <a:latin typeface="黑体" pitchFamily="49" charset="-122"/>
                <a:ea typeface="黑体" pitchFamily="49" charset="-122"/>
              </a:rPr>
              <a:t>返回</a:t>
            </a:r>
            <a:r>
              <a:rPr lang="en-US" altLang="zh-CN" dirty="0">
                <a:solidFill>
                  <a:schemeClr val="tx2">
                    <a:lumMod val="50000"/>
                  </a:schemeClr>
                </a:solidFill>
                <a:latin typeface="黑体" pitchFamily="49" charset="-122"/>
                <a:ea typeface="黑体" pitchFamily="49" charset="-122"/>
              </a:rPr>
              <a:t>SQL Server </a:t>
            </a:r>
            <a:r>
              <a:rPr lang="en-US" altLang="zh-CN" dirty="0" smtClean="0">
                <a:solidFill>
                  <a:schemeClr val="tx2">
                    <a:lumMod val="50000"/>
                  </a:schemeClr>
                </a:solidFill>
                <a:latin typeface="黑体" pitchFamily="49" charset="-122"/>
                <a:ea typeface="黑体" pitchFamily="49" charset="-122"/>
              </a:rPr>
              <a:t> </a:t>
            </a:r>
          </a:p>
          <a:p>
            <a:pPr eaLnBrk="0" hangingPunct="0"/>
            <a:r>
              <a:rPr lang="en-US" altLang="zh-CN" dirty="0">
                <a:solidFill>
                  <a:schemeClr val="tx2">
                    <a:lumMod val="50000"/>
                  </a:schemeClr>
                </a:solidFill>
                <a:latin typeface="黑体" pitchFamily="49" charset="-122"/>
                <a:ea typeface="黑体" pitchFamily="49" charset="-122"/>
              </a:rPr>
              <a:t> </a:t>
            </a:r>
            <a:r>
              <a:rPr lang="en-US" altLang="zh-CN" dirty="0" smtClean="0">
                <a:solidFill>
                  <a:schemeClr val="tx2">
                    <a:lumMod val="50000"/>
                  </a:schemeClr>
                </a:solidFill>
                <a:latin typeface="黑体" pitchFamily="49" charset="-122"/>
                <a:ea typeface="黑体" pitchFamily="49" charset="-122"/>
              </a:rPr>
              <a:t>     Management </a:t>
            </a:r>
            <a:r>
              <a:rPr lang="en-US" altLang="zh-CN" dirty="0">
                <a:solidFill>
                  <a:schemeClr val="tx2">
                    <a:lumMod val="50000"/>
                  </a:schemeClr>
                </a:solidFill>
                <a:latin typeface="黑体" pitchFamily="49" charset="-122"/>
                <a:ea typeface="黑体" pitchFamily="49" charset="-122"/>
              </a:rPr>
              <a:t>Studio</a:t>
            </a:r>
            <a:r>
              <a:rPr lang="zh-CN" altLang="en-US" dirty="0">
                <a:solidFill>
                  <a:schemeClr val="tx2">
                    <a:lumMod val="50000"/>
                  </a:schemeClr>
                </a:solidFill>
                <a:latin typeface="黑体" pitchFamily="49" charset="-122"/>
                <a:ea typeface="黑体" pitchFamily="49" charset="-122"/>
              </a:rPr>
              <a:t>界面，</a:t>
            </a:r>
            <a:r>
              <a:rPr lang="zh-CN" altLang="en-US" dirty="0" smtClean="0">
                <a:solidFill>
                  <a:schemeClr val="tx2">
                    <a:lumMod val="50000"/>
                  </a:schemeClr>
                </a:solidFill>
                <a:latin typeface="黑体" pitchFamily="49" charset="-122"/>
                <a:ea typeface="黑体" pitchFamily="49" charset="-122"/>
              </a:rPr>
              <a:t>在</a:t>
            </a:r>
            <a:r>
              <a:rPr lang="en-US" altLang="zh-CN" dirty="0" smtClean="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对象资源管理器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中，展开</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数据库</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a:t>
            </a:r>
            <a:r>
              <a:rPr lang="zh-CN" altLang="en-US" dirty="0" smtClean="0">
                <a:solidFill>
                  <a:schemeClr val="tx2">
                    <a:lumMod val="50000"/>
                  </a:schemeClr>
                </a:solidFill>
                <a:latin typeface="黑体" pitchFamily="49" charset="-122"/>
                <a:ea typeface="黑体" pitchFamily="49" charset="-122"/>
              </a:rPr>
              <a:t>右键</a:t>
            </a:r>
            <a:r>
              <a:rPr lang="zh-CN" altLang="en-US" dirty="0">
                <a:solidFill>
                  <a:schemeClr val="tx2">
                    <a:lumMod val="50000"/>
                  </a:schemeClr>
                </a:solidFill>
                <a:latin typeface="黑体" pitchFamily="49" charset="-122"/>
                <a:ea typeface="黑体" pitchFamily="49" charset="-122"/>
              </a:rPr>
              <a:t>单击</a:t>
            </a:r>
            <a:r>
              <a:rPr lang="en-US" altLang="zh-CN" dirty="0">
                <a:solidFill>
                  <a:schemeClr val="tx2">
                    <a:lumMod val="50000"/>
                  </a:schemeClr>
                </a:solidFill>
                <a:latin typeface="黑体" pitchFamily="49" charset="-122"/>
                <a:ea typeface="黑体" pitchFamily="49" charset="-122"/>
              </a:rPr>
              <a:t>【Student】</a:t>
            </a:r>
            <a:r>
              <a:rPr lang="zh-CN" altLang="en-US" dirty="0">
                <a:solidFill>
                  <a:schemeClr val="tx2">
                    <a:lumMod val="50000"/>
                  </a:schemeClr>
                </a:solidFill>
                <a:latin typeface="黑体" pitchFamily="49" charset="-122"/>
                <a:ea typeface="黑体" pitchFamily="49" charset="-122"/>
              </a:rPr>
              <a:t>，选择</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任务</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下的</a:t>
            </a:r>
            <a:r>
              <a:rPr lang="en-US" altLang="zh-CN" dirty="0">
                <a:solidFill>
                  <a:schemeClr val="tx2">
                    <a:lumMod val="50000"/>
                  </a:schemeClr>
                </a:solidFill>
                <a:latin typeface="黑体" pitchFamily="49" charset="-122"/>
                <a:ea typeface="黑体" pitchFamily="49" charset="-122"/>
              </a:rPr>
              <a:t>【</a:t>
            </a:r>
            <a:r>
              <a:rPr lang="zh-CN" altLang="en-US" dirty="0" smtClean="0">
                <a:solidFill>
                  <a:schemeClr val="tx2">
                    <a:lumMod val="50000"/>
                  </a:schemeClr>
                </a:solidFill>
                <a:latin typeface="黑体" pitchFamily="49" charset="-122"/>
                <a:ea typeface="黑体" pitchFamily="49" charset="-122"/>
              </a:rPr>
              <a:t>联机</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选项，如图</a:t>
            </a:r>
            <a:r>
              <a:rPr lang="en-US" altLang="zh-CN" dirty="0">
                <a:solidFill>
                  <a:schemeClr val="tx2">
                    <a:lumMod val="50000"/>
                  </a:schemeClr>
                </a:solidFill>
                <a:latin typeface="黑体" pitchFamily="49" charset="-122"/>
                <a:ea typeface="黑体" pitchFamily="49" charset="-122"/>
              </a:rPr>
              <a:t>13.8</a:t>
            </a:r>
            <a:r>
              <a:rPr lang="zh-CN" altLang="en-US" dirty="0">
                <a:solidFill>
                  <a:schemeClr val="tx2">
                    <a:lumMod val="50000"/>
                  </a:schemeClr>
                </a:solidFill>
                <a:latin typeface="黑体" pitchFamily="49" charset="-122"/>
                <a:ea typeface="黑体" pitchFamily="49" charset="-122"/>
              </a:rPr>
              <a:t>所</a:t>
            </a:r>
            <a:r>
              <a:rPr lang="zh-CN" altLang="en-US" dirty="0" smtClean="0">
                <a:solidFill>
                  <a:schemeClr val="tx2">
                    <a:lumMod val="50000"/>
                  </a:schemeClr>
                </a:solidFill>
                <a:latin typeface="黑体" pitchFamily="49" charset="-122"/>
                <a:ea typeface="黑体" pitchFamily="49" charset="-122"/>
              </a:rPr>
              <a:t>示</a:t>
            </a:r>
            <a:endParaRPr lang="zh-CN" altLang="en-US" dirty="0">
              <a:solidFill>
                <a:schemeClr val="tx2">
                  <a:lumMod val="50000"/>
                </a:schemeClr>
              </a:solidFill>
              <a:latin typeface="黑体" pitchFamily="49" charset="-122"/>
              <a:ea typeface="黑体" pitchFamily="49" charset="-122"/>
            </a:endParaRPr>
          </a:p>
        </p:txBody>
      </p:sp>
      <p:sp>
        <p:nvSpPr>
          <p:cNvPr id="20" name="Text Box 21"/>
          <p:cNvSpPr txBox="1">
            <a:spLocks noChangeArrowheads="1"/>
          </p:cNvSpPr>
          <p:nvPr/>
        </p:nvSpPr>
        <p:spPr bwMode="auto">
          <a:xfrm>
            <a:off x="1321447" y="4079521"/>
            <a:ext cx="3163606" cy="923330"/>
          </a:xfrm>
          <a:prstGeom prst="rect">
            <a:avLst/>
          </a:prstGeom>
          <a:noFill/>
          <a:ln w="9525">
            <a:noFill/>
            <a:miter lim="800000"/>
            <a:headEnd/>
            <a:tailEnd/>
          </a:ln>
          <a:effectLst/>
        </p:spPr>
        <p:txBody>
          <a:bodyPr wrap="square">
            <a:spAutoFit/>
          </a:bodyPr>
          <a:lstStyle/>
          <a:p>
            <a:pPr eaLnBrk="0" hangingPunct="0"/>
            <a:r>
              <a:rPr lang="zh-CN" altLang="en-US" dirty="0" smtClean="0">
                <a:solidFill>
                  <a:schemeClr val="tx2">
                    <a:lumMod val="50000"/>
                  </a:schemeClr>
                </a:solidFill>
                <a:latin typeface="黑体" pitchFamily="49" charset="-122"/>
                <a:ea typeface="黑体" pitchFamily="49" charset="-122"/>
              </a:rPr>
              <a:t>步骤</a:t>
            </a:r>
            <a:r>
              <a:rPr lang="en-US" altLang="zh-CN" dirty="0" smtClean="0">
                <a:solidFill>
                  <a:schemeClr val="tx2">
                    <a:lumMod val="50000"/>
                  </a:schemeClr>
                </a:solidFill>
                <a:latin typeface="黑体" pitchFamily="49" charset="-122"/>
                <a:ea typeface="黑体" pitchFamily="49" charset="-122"/>
              </a:rPr>
              <a:t>6  </a:t>
            </a:r>
            <a:r>
              <a:rPr lang="zh-CN" altLang="en-US" dirty="0" smtClean="0">
                <a:solidFill>
                  <a:schemeClr val="tx2">
                    <a:lumMod val="50000"/>
                  </a:schemeClr>
                </a:solidFill>
                <a:latin typeface="黑体" pitchFamily="49" charset="-122"/>
                <a:ea typeface="黑体" pitchFamily="49" charset="-122"/>
              </a:rPr>
              <a:t>如</a:t>
            </a:r>
            <a:r>
              <a:rPr lang="zh-CN" altLang="en-US" dirty="0">
                <a:solidFill>
                  <a:schemeClr val="tx2">
                    <a:lumMod val="50000"/>
                  </a:schemeClr>
                </a:solidFill>
                <a:latin typeface="黑体" pitchFamily="49" charset="-122"/>
                <a:ea typeface="黑体" pitchFamily="49" charset="-122"/>
              </a:rPr>
              <a:t>图</a:t>
            </a:r>
            <a:r>
              <a:rPr lang="en-US" altLang="zh-CN" dirty="0">
                <a:solidFill>
                  <a:schemeClr val="tx2">
                    <a:lumMod val="50000"/>
                  </a:schemeClr>
                </a:solidFill>
                <a:latin typeface="黑体" pitchFamily="49" charset="-122"/>
                <a:ea typeface="黑体" pitchFamily="49" charset="-122"/>
              </a:rPr>
              <a:t>13.9</a:t>
            </a:r>
            <a:r>
              <a:rPr lang="zh-CN" altLang="en-US" dirty="0">
                <a:solidFill>
                  <a:schemeClr val="tx2">
                    <a:lumMod val="50000"/>
                  </a:schemeClr>
                </a:solidFill>
                <a:latin typeface="黑体" pitchFamily="49" charset="-122"/>
                <a:ea typeface="黑体" pitchFamily="49" charset="-122"/>
              </a:rPr>
              <a:t>所示，</a:t>
            </a:r>
            <a:r>
              <a:rPr lang="zh-CN" altLang="en-US" dirty="0" smtClean="0">
                <a:solidFill>
                  <a:schemeClr val="tx2">
                    <a:lumMod val="50000"/>
                  </a:schemeClr>
                </a:solidFill>
                <a:latin typeface="黑体" pitchFamily="49" charset="-122"/>
                <a:ea typeface="黑体" pitchFamily="49" charset="-122"/>
              </a:rPr>
              <a:t>数据</a:t>
            </a:r>
            <a:endParaRPr lang="en-US" altLang="zh-CN" dirty="0" smtClean="0">
              <a:solidFill>
                <a:schemeClr val="tx2">
                  <a:lumMod val="50000"/>
                </a:schemeClr>
              </a:solidFill>
              <a:latin typeface="黑体" pitchFamily="49" charset="-122"/>
              <a:ea typeface="黑体" pitchFamily="49" charset="-122"/>
            </a:endParaRPr>
          </a:p>
          <a:p>
            <a:pPr eaLnBrk="0" hangingPunct="0"/>
            <a:r>
              <a:rPr lang="en-US" altLang="zh-CN" dirty="0">
                <a:solidFill>
                  <a:schemeClr val="tx2">
                    <a:lumMod val="50000"/>
                  </a:schemeClr>
                </a:solidFill>
                <a:latin typeface="黑体" pitchFamily="49" charset="-122"/>
                <a:ea typeface="黑体" pitchFamily="49" charset="-122"/>
              </a:rPr>
              <a:t> </a:t>
            </a:r>
            <a:r>
              <a:rPr lang="en-US" altLang="zh-CN" dirty="0" smtClean="0">
                <a:solidFill>
                  <a:schemeClr val="tx2">
                    <a:lumMod val="50000"/>
                  </a:schemeClr>
                </a:solidFill>
                <a:latin typeface="黑体" pitchFamily="49" charset="-122"/>
                <a:ea typeface="黑体" pitchFamily="49" charset="-122"/>
              </a:rPr>
              <a:t>      </a:t>
            </a:r>
            <a:r>
              <a:rPr lang="zh-CN" altLang="en-US" dirty="0" smtClean="0">
                <a:solidFill>
                  <a:schemeClr val="tx2">
                    <a:lumMod val="50000"/>
                  </a:schemeClr>
                </a:solidFill>
                <a:latin typeface="黑体" pitchFamily="49" charset="-122"/>
                <a:ea typeface="黑体" pitchFamily="49" charset="-122"/>
              </a:rPr>
              <a:t>库</a:t>
            </a:r>
            <a:r>
              <a:rPr lang="zh-CN" altLang="en-US" dirty="0">
                <a:solidFill>
                  <a:schemeClr val="tx2">
                    <a:lumMod val="50000"/>
                  </a:schemeClr>
                </a:solidFill>
                <a:latin typeface="黑体" pitchFamily="49" charset="-122"/>
                <a:ea typeface="黑体" pitchFamily="49" charset="-122"/>
              </a:rPr>
              <a:t>联机成功，单击</a:t>
            </a:r>
            <a:r>
              <a:rPr lang="en-US" altLang="zh-CN" dirty="0" smtClean="0">
                <a:solidFill>
                  <a:schemeClr val="tx2">
                    <a:lumMod val="50000"/>
                  </a:schemeClr>
                </a:solidFill>
                <a:latin typeface="黑体" pitchFamily="49" charset="-122"/>
                <a:ea typeface="黑体" pitchFamily="49" charset="-122"/>
              </a:rPr>
              <a:t>【</a:t>
            </a:r>
          </a:p>
          <a:p>
            <a:pPr eaLnBrk="0" hangingPunct="0"/>
            <a:r>
              <a:rPr lang="en-US" altLang="zh-CN" dirty="0">
                <a:solidFill>
                  <a:schemeClr val="tx2">
                    <a:lumMod val="50000"/>
                  </a:schemeClr>
                </a:solidFill>
                <a:latin typeface="黑体" pitchFamily="49" charset="-122"/>
                <a:ea typeface="黑体" pitchFamily="49" charset="-122"/>
              </a:rPr>
              <a:t> </a:t>
            </a:r>
            <a:r>
              <a:rPr lang="en-US" altLang="zh-CN" dirty="0" smtClean="0">
                <a:solidFill>
                  <a:schemeClr val="tx2">
                    <a:lumMod val="50000"/>
                  </a:schemeClr>
                </a:solidFill>
                <a:latin typeface="黑体" pitchFamily="49" charset="-122"/>
                <a:ea typeface="黑体" pitchFamily="49" charset="-122"/>
              </a:rPr>
              <a:t>      </a:t>
            </a:r>
            <a:r>
              <a:rPr lang="zh-CN" altLang="en-US" dirty="0" smtClean="0">
                <a:solidFill>
                  <a:schemeClr val="tx2">
                    <a:lumMod val="50000"/>
                  </a:schemeClr>
                </a:solidFill>
                <a:latin typeface="黑体" pitchFamily="49" charset="-122"/>
                <a:ea typeface="黑体" pitchFamily="49" charset="-122"/>
              </a:rPr>
              <a:t>关闭</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按钮完成</a:t>
            </a:r>
            <a:r>
              <a:rPr lang="zh-CN" altLang="en-US" dirty="0" smtClean="0">
                <a:solidFill>
                  <a:schemeClr val="tx2">
                    <a:lumMod val="50000"/>
                  </a:schemeClr>
                </a:solidFill>
                <a:latin typeface="黑体" pitchFamily="49" charset="-122"/>
                <a:ea typeface="黑体" pitchFamily="49" charset="-122"/>
              </a:rPr>
              <a:t>操作</a:t>
            </a:r>
            <a:endParaRPr lang="zh-CN" altLang="en-US" dirty="0">
              <a:solidFill>
                <a:schemeClr val="tx2">
                  <a:lumMod val="50000"/>
                </a:schemeClr>
              </a:solidFill>
              <a:latin typeface="黑体" pitchFamily="49" charset="-122"/>
              <a:ea typeface="黑体" pitchFamily="49" charset="-122"/>
            </a:endParaRPr>
          </a:p>
        </p:txBody>
      </p:sp>
      <p:pic>
        <p:nvPicPr>
          <p:cNvPr id="11" name="Picture 4"/>
          <p:cNvPicPr>
            <a:picLocks noChangeArrowheads="1"/>
          </p:cNvPicPr>
          <p:nvPr/>
        </p:nvPicPr>
        <p:blipFill>
          <a:blip r:embed="rId2" cstate="print">
            <a:extLst>
              <a:ext uri="{28A0092B-C50C-407E-A947-70E740481C1C}">
                <a14:useLocalDpi xmlns:a14="http://schemas.microsoft.com/office/drawing/2010/main" xmlns="" val="0"/>
              </a:ext>
            </a:extLst>
          </a:blip>
          <a:srcRect r="4047" b="6505"/>
          <a:stretch>
            <a:fillRect/>
          </a:stretch>
        </p:blipFill>
        <p:spPr bwMode="auto">
          <a:xfrm>
            <a:off x="4860032" y="1484784"/>
            <a:ext cx="2232248" cy="23762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2" name="Rectangle 6"/>
          <p:cNvSpPr>
            <a:spLocks noChangeArrowheads="1"/>
          </p:cNvSpPr>
          <p:nvPr/>
        </p:nvSpPr>
        <p:spPr bwMode="auto">
          <a:xfrm>
            <a:off x="7092280" y="2188314"/>
            <a:ext cx="1231148" cy="9233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spAutoFit/>
          </a:bodyPr>
          <a:lstStyle/>
          <a:p>
            <a:pPr algn="ctr">
              <a:tabLst>
                <a:tab pos="539750" algn="l"/>
                <a:tab pos="800100" algn="l"/>
              </a:tabLst>
            </a:pPr>
            <a:r>
              <a:rPr lang="zh-CN" altLang="en-US" sz="1800" dirty="0">
                <a:solidFill>
                  <a:schemeClr val="accent2"/>
                </a:solidFill>
                <a:latin typeface="宋体" pitchFamily="2" charset="-122"/>
                <a:sym typeface="Times New Roman" pitchFamily="18" charset="0"/>
              </a:rPr>
              <a:t>图</a:t>
            </a:r>
            <a:r>
              <a:rPr lang="en-US" altLang="zh-CN" sz="1800" dirty="0">
                <a:solidFill>
                  <a:schemeClr val="accent2"/>
                </a:solidFill>
                <a:latin typeface="宋体" pitchFamily="2" charset="-122"/>
                <a:sym typeface="Times New Roman" pitchFamily="18" charset="0"/>
              </a:rPr>
              <a:t>13.8  </a:t>
            </a:r>
            <a:r>
              <a:rPr lang="zh-CN" altLang="en-US" sz="1800" dirty="0">
                <a:solidFill>
                  <a:schemeClr val="accent2"/>
                </a:solidFill>
                <a:latin typeface="宋体" pitchFamily="2" charset="-122"/>
                <a:sym typeface="Times New Roman" pitchFamily="18" charset="0"/>
              </a:rPr>
              <a:t>选择</a:t>
            </a:r>
            <a:r>
              <a:rPr lang="en-US" altLang="zh-CN" sz="1800" dirty="0">
                <a:solidFill>
                  <a:schemeClr val="accent2"/>
                </a:solidFill>
                <a:latin typeface="宋体" pitchFamily="2" charset="-122"/>
                <a:sym typeface="Times New Roman" pitchFamily="18" charset="0"/>
              </a:rPr>
              <a:t>【</a:t>
            </a:r>
            <a:r>
              <a:rPr lang="zh-CN" altLang="en-US" sz="1800" dirty="0">
                <a:solidFill>
                  <a:schemeClr val="accent2"/>
                </a:solidFill>
                <a:latin typeface="宋体" pitchFamily="2" charset="-122"/>
                <a:sym typeface="Times New Roman" pitchFamily="18" charset="0"/>
              </a:rPr>
              <a:t>联机</a:t>
            </a:r>
            <a:r>
              <a:rPr lang="en-US" altLang="zh-CN" sz="1800" dirty="0">
                <a:solidFill>
                  <a:schemeClr val="accent2"/>
                </a:solidFill>
                <a:latin typeface="宋体" pitchFamily="2" charset="-122"/>
                <a:sym typeface="Times New Roman" pitchFamily="18" charset="0"/>
              </a:rPr>
              <a:t>】</a:t>
            </a:r>
            <a:endParaRPr lang="en-US" altLang="zh-CN" b="0" dirty="0"/>
          </a:p>
        </p:txBody>
      </p:sp>
      <p:pic>
        <p:nvPicPr>
          <p:cNvPr id="16" name="Picture 4"/>
          <p:cNvPicPr>
            <a:picLocks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716015" y="3990908"/>
            <a:ext cx="2376265" cy="176604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7" name="Rectangle 6"/>
          <p:cNvSpPr>
            <a:spLocks noChangeArrowheads="1"/>
          </p:cNvSpPr>
          <p:nvPr/>
        </p:nvSpPr>
        <p:spPr bwMode="auto">
          <a:xfrm>
            <a:off x="7092281" y="4201805"/>
            <a:ext cx="1440159" cy="9233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spAutoFit/>
          </a:bodyPr>
          <a:lstStyle/>
          <a:p>
            <a:pPr algn="ctr"/>
            <a:r>
              <a:rPr lang="zh-CN" altLang="en-US" dirty="0">
                <a:solidFill>
                  <a:schemeClr val="accent2"/>
                </a:solidFill>
                <a:latin typeface="宋体" pitchFamily="2" charset="-122"/>
                <a:sym typeface="Times New Roman" pitchFamily="18" charset="0"/>
              </a:rPr>
              <a:t>图</a:t>
            </a:r>
            <a:r>
              <a:rPr lang="en-US" altLang="zh-CN" dirty="0">
                <a:solidFill>
                  <a:schemeClr val="accent2"/>
                </a:solidFill>
                <a:latin typeface="宋体" pitchFamily="2" charset="-122"/>
                <a:sym typeface="Times New Roman" pitchFamily="18" charset="0"/>
              </a:rPr>
              <a:t>13.9  【</a:t>
            </a:r>
            <a:r>
              <a:rPr lang="zh-CN" altLang="en-US" dirty="0">
                <a:solidFill>
                  <a:schemeClr val="accent2"/>
                </a:solidFill>
                <a:latin typeface="宋体" pitchFamily="2" charset="-122"/>
                <a:sym typeface="Times New Roman" pitchFamily="18" charset="0"/>
              </a:rPr>
              <a:t>使数据库联机</a:t>
            </a:r>
            <a:r>
              <a:rPr lang="en-US" altLang="zh-CN" dirty="0">
                <a:solidFill>
                  <a:schemeClr val="accent2"/>
                </a:solidFill>
                <a:latin typeface="宋体" pitchFamily="2" charset="-122"/>
                <a:sym typeface="Times New Roman" pitchFamily="18" charset="0"/>
              </a:rPr>
              <a:t>】</a:t>
            </a:r>
            <a:r>
              <a:rPr lang="zh-CN" altLang="en-US" dirty="0">
                <a:solidFill>
                  <a:schemeClr val="accent2"/>
                </a:solidFill>
                <a:latin typeface="宋体" pitchFamily="2" charset="-122"/>
                <a:sym typeface="Times New Roman" pitchFamily="18" charset="0"/>
              </a:rPr>
              <a:t>窗口</a:t>
            </a:r>
            <a:endParaRPr lang="zh-CN" altLang="en-US" b="0" dirty="0"/>
          </a:p>
        </p:txBody>
      </p:sp>
    </p:spTree>
    <p:extLst>
      <p:ext uri="{BB962C8B-B14F-4D97-AF65-F5344CB8AC3E}">
        <p14:creationId xmlns:p14="http://schemas.microsoft.com/office/powerpoint/2010/main" xmlns="" val="369790448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r>
              <a:rPr lang="zh-CN" altLang="en-US" dirty="0" smtClean="0"/>
              <a:t>任务</a:t>
            </a:r>
            <a:r>
              <a:rPr lang="en-US" altLang="zh-CN" dirty="0" smtClean="0"/>
              <a:t>2  </a:t>
            </a:r>
            <a:r>
              <a:rPr lang="zh-CN" altLang="en-US" dirty="0"/>
              <a:t>（续）</a:t>
            </a:r>
            <a:endParaRPr lang="en-US" altLang="zh-CN" dirty="0">
              <a:ea typeface="宋体" pitchFamily="2" charset="-122"/>
            </a:endParaRPr>
          </a:p>
        </p:txBody>
      </p:sp>
      <p:sp>
        <p:nvSpPr>
          <p:cNvPr id="59397" name="AutoShape 5"/>
          <p:cNvSpPr>
            <a:spLocks noChangeArrowheads="1"/>
          </p:cNvSpPr>
          <p:nvPr/>
        </p:nvSpPr>
        <p:spPr bwMode="gray">
          <a:xfrm rot="2692993">
            <a:off x="4779640" y="2268354"/>
            <a:ext cx="3449637" cy="2397612"/>
          </a:xfrm>
          <a:custGeom>
            <a:avLst/>
            <a:gdLst>
              <a:gd name="G0" fmla="+- 6950 0 0"/>
              <a:gd name="G1" fmla="+- -8829789 0 0"/>
              <a:gd name="G2" fmla="+- 0 0 -8829789"/>
              <a:gd name="T0" fmla="*/ 0 256 1"/>
              <a:gd name="T1" fmla="*/ 180 256 1"/>
              <a:gd name="G3" fmla="+- -8829789 T0 T1"/>
              <a:gd name="T2" fmla="*/ 0 256 1"/>
              <a:gd name="T3" fmla="*/ 90 256 1"/>
              <a:gd name="G4" fmla="+- -8829789 T2 T3"/>
              <a:gd name="G5" fmla="*/ G4 2 1"/>
              <a:gd name="T4" fmla="*/ 90 256 1"/>
              <a:gd name="T5" fmla="*/ 0 256 1"/>
              <a:gd name="G6" fmla="+- -8829789 T4 T5"/>
              <a:gd name="G7" fmla="*/ G6 2 1"/>
              <a:gd name="G8" fmla="abs -8829789"/>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6950"/>
              <a:gd name="G18" fmla="*/ 6950 1 2"/>
              <a:gd name="G19" fmla="+- G18 5400 0"/>
              <a:gd name="G20" fmla="cos G19 -8829789"/>
              <a:gd name="G21" fmla="sin G19 -8829789"/>
              <a:gd name="G22" fmla="+- G20 10800 0"/>
              <a:gd name="G23" fmla="+- G21 10800 0"/>
              <a:gd name="G24" fmla="+- 10800 0 G20"/>
              <a:gd name="G25" fmla="+- 6950 10800 0"/>
              <a:gd name="G26" fmla="?: G9 G17 G25"/>
              <a:gd name="G27" fmla="?: G9 0 21600"/>
              <a:gd name="G28" fmla="cos 10800 -8829789"/>
              <a:gd name="G29" fmla="sin 10800 -8829789"/>
              <a:gd name="G30" fmla="sin 6950 -8829789"/>
              <a:gd name="G31" fmla="+- G28 10800 0"/>
              <a:gd name="G32" fmla="+- G29 10800 0"/>
              <a:gd name="G33" fmla="+- G30 10800 0"/>
              <a:gd name="G34" fmla="?: G4 0 G31"/>
              <a:gd name="G35" fmla="?: -8829789 G34 0"/>
              <a:gd name="G36" fmla="?: G6 G35 G31"/>
              <a:gd name="G37" fmla="+- 21600 0 G36"/>
              <a:gd name="G38" fmla="?: G4 0 G33"/>
              <a:gd name="G39" fmla="?: -8829789 G38 G32"/>
              <a:gd name="G40" fmla="?: G6 G39 0"/>
              <a:gd name="G41" fmla="?: G4 G32 21600"/>
              <a:gd name="G42" fmla="?: G6 G41 G33"/>
              <a:gd name="T12" fmla="*/ 10800 w 21600"/>
              <a:gd name="T13" fmla="*/ 0 h 21600"/>
              <a:gd name="T14" fmla="*/ 4553 w 21600"/>
              <a:gd name="T15" fmla="*/ 4495 h 21600"/>
              <a:gd name="T16" fmla="*/ 10800 w 21600"/>
              <a:gd name="T17" fmla="*/ 3850 h 21600"/>
              <a:gd name="T18" fmla="*/ 17047 w 21600"/>
              <a:gd name="T19" fmla="*/ 4495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5908" y="5862"/>
                </a:moveTo>
                <a:cubicBezTo>
                  <a:pt x="7210" y="4573"/>
                  <a:pt x="8968" y="3849"/>
                  <a:pt x="10800" y="3850"/>
                </a:cubicBezTo>
                <a:cubicBezTo>
                  <a:pt x="12631" y="3850"/>
                  <a:pt x="14389" y="4573"/>
                  <a:pt x="15691" y="5862"/>
                </a:cubicBezTo>
                <a:lnTo>
                  <a:pt x="18400" y="3127"/>
                </a:lnTo>
                <a:cubicBezTo>
                  <a:pt x="16378" y="1124"/>
                  <a:pt x="13646" y="-1"/>
                  <a:pt x="10799" y="0"/>
                </a:cubicBezTo>
                <a:cubicBezTo>
                  <a:pt x="7953" y="0"/>
                  <a:pt x="5221" y="1124"/>
                  <a:pt x="3199" y="3127"/>
                </a:cubicBezTo>
                <a:close/>
              </a:path>
            </a:pathLst>
          </a:custGeom>
          <a:gradFill rotWithShape="1">
            <a:gsLst>
              <a:gs pos="0">
                <a:schemeClr val="hlink"/>
              </a:gs>
              <a:gs pos="100000">
                <a:schemeClr val="hlink">
                  <a:gamma/>
                  <a:tint val="73725"/>
                  <a:invGamma/>
                </a:schemeClr>
              </a:gs>
            </a:gsLst>
            <a:lin ang="5400000" scaled="1"/>
          </a:gradFill>
          <a:ln w="9525" algn="ctr">
            <a:noFill/>
            <a:miter lim="800000"/>
            <a:headEnd/>
            <a:tailEnd/>
          </a:ln>
          <a:effectLst/>
          <a:scene3d>
            <a:camera prst="legacyObliqueBottom"/>
            <a:lightRig rig="legacyFlat3" dir="t"/>
          </a:scene3d>
          <a:sp3d extrusionH="100000" prstMaterial="legacyMatte">
            <a:bevelT w="13500" h="13500" prst="angle"/>
            <a:bevelB w="13500" h="13500" prst="angle"/>
            <a:extrusionClr>
              <a:schemeClr val="hlink"/>
            </a:extrusionClr>
          </a:sp3d>
        </p:spPr>
        <p:txBody>
          <a:bodyPr wrap="none" anchor="ctr">
            <a:flatTx/>
          </a:bodyPr>
          <a:lstStyle/>
          <a:p>
            <a:endParaRPr lang="zh-CN" altLang="en-US"/>
          </a:p>
        </p:txBody>
      </p:sp>
      <p:sp>
        <p:nvSpPr>
          <p:cNvPr id="59398" name="AutoShape 6"/>
          <p:cNvSpPr>
            <a:spLocks noChangeArrowheads="1"/>
          </p:cNvSpPr>
          <p:nvPr/>
        </p:nvSpPr>
        <p:spPr bwMode="gray">
          <a:xfrm rot="-2707007">
            <a:off x="906842" y="2271739"/>
            <a:ext cx="3449637" cy="2379649"/>
          </a:xfrm>
          <a:custGeom>
            <a:avLst/>
            <a:gdLst>
              <a:gd name="G0" fmla="+- 6950 0 0"/>
              <a:gd name="G1" fmla="+- -8829789 0 0"/>
              <a:gd name="G2" fmla="+- 0 0 -8829789"/>
              <a:gd name="T0" fmla="*/ 0 256 1"/>
              <a:gd name="T1" fmla="*/ 180 256 1"/>
              <a:gd name="G3" fmla="+- -8829789 T0 T1"/>
              <a:gd name="T2" fmla="*/ 0 256 1"/>
              <a:gd name="T3" fmla="*/ 90 256 1"/>
              <a:gd name="G4" fmla="+- -8829789 T2 T3"/>
              <a:gd name="G5" fmla="*/ G4 2 1"/>
              <a:gd name="T4" fmla="*/ 90 256 1"/>
              <a:gd name="T5" fmla="*/ 0 256 1"/>
              <a:gd name="G6" fmla="+- -8829789 T4 T5"/>
              <a:gd name="G7" fmla="*/ G6 2 1"/>
              <a:gd name="G8" fmla="abs -8829789"/>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6950"/>
              <a:gd name="G18" fmla="*/ 6950 1 2"/>
              <a:gd name="G19" fmla="+- G18 5400 0"/>
              <a:gd name="G20" fmla="cos G19 -8829789"/>
              <a:gd name="G21" fmla="sin G19 -8829789"/>
              <a:gd name="G22" fmla="+- G20 10800 0"/>
              <a:gd name="G23" fmla="+- G21 10800 0"/>
              <a:gd name="G24" fmla="+- 10800 0 G20"/>
              <a:gd name="G25" fmla="+- 6950 10800 0"/>
              <a:gd name="G26" fmla="?: G9 G17 G25"/>
              <a:gd name="G27" fmla="?: G9 0 21600"/>
              <a:gd name="G28" fmla="cos 10800 -8829789"/>
              <a:gd name="G29" fmla="sin 10800 -8829789"/>
              <a:gd name="G30" fmla="sin 6950 -8829789"/>
              <a:gd name="G31" fmla="+- G28 10800 0"/>
              <a:gd name="G32" fmla="+- G29 10800 0"/>
              <a:gd name="G33" fmla="+- G30 10800 0"/>
              <a:gd name="G34" fmla="?: G4 0 G31"/>
              <a:gd name="G35" fmla="?: -8829789 G34 0"/>
              <a:gd name="G36" fmla="?: G6 G35 G31"/>
              <a:gd name="G37" fmla="+- 21600 0 G36"/>
              <a:gd name="G38" fmla="?: G4 0 G33"/>
              <a:gd name="G39" fmla="?: -8829789 G38 G32"/>
              <a:gd name="G40" fmla="?: G6 G39 0"/>
              <a:gd name="G41" fmla="?: G4 G32 21600"/>
              <a:gd name="G42" fmla="?: G6 G41 G33"/>
              <a:gd name="T12" fmla="*/ 10800 w 21600"/>
              <a:gd name="T13" fmla="*/ 0 h 21600"/>
              <a:gd name="T14" fmla="*/ 4553 w 21600"/>
              <a:gd name="T15" fmla="*/ 4495 h 21600"/>
              <a:gd name="T16" fmla="*/ 10800 w 21600"/>
              <a:gd name="T17" fmla="*/ 3850 h 21600"/>
              <a:gd name="T18" fmla="*/ 17047 w 21600"/>
              <a:gd name="T19" fmla="*/ 4495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5908" y="5862"/>
                </a:moveTo>
                <a:cubicBezTo>
                  <a:pt x="7210" y="4573"/>
                  <a:pt x="8968" y="3849"/>
                  <a:pt x="10800" y="3850"/>
                </a:cubicBezTo>
                <a:cubicBezTo>
                  <a:pt x="12631" y="3850"/>
                  <a:pt x="14389" y="4573"/>
                  <a:pt x="15691" y="5862"/>
                </a:cubicBezTo>
                <a:lnTo>
                  <a:pt x="18400" y="3127"/>
                </a:lnTo>
                <a:cubicBezTo>
                  <a:pt x="16378" y="1124"/>
                  <a:pt x="13646" y="-1"/>
                  <a:pt x="10799" y="0"/>
                </a:cubicBezTo>
                <a:cubicBezTo>
                  <a:pt x="7953" y="0"/>
                  <a:pt x="5221" y="1124"/>
                  <a:pt x="3199" y="3127"/>
                </a:cubicBezTo>
                <a:close/>
              </a:path>
            </a:pathLst>
          </a:custGeom>
          <a:solidFill>
            <a:schemeClr val="folHlink"/>
          </a:solidFill>
          <a:ln w="9525" algn="ctr">
            <a:noFill/>
            <a:miter lim="800000"/>
            <a:headEnd/>
            <a:tailEnd/>
          </a:ln>
          <a:effectLst/>
          <a:scene3d>
            <a:camera prst="legacyObliqueBottom"/>
            <a:lightRig rig="legacyFlat3" dir="t"/>
          </a:scene3d>
          <a:sp3d extrusionH="100000" prstMaterial="legacyMatte">
            <a:bevelT w="13500" h="13500" prst="angle"/>
            <a:bevelB w="13500" h="13500" prst="angle"/>
            <a:extrusionClr>
              <a:schemeClr val="folHlink"/>
            </a:extrusionClr>
          </a:sp3d>
        </p:spPr>
        <p:txBody>
          <a:bodyPr wrap="none" anchor="ctr">
            <a:flatTx/>
          </a:bodyPr>
          <a:lstStyle/>
          <a:p>
            <a:endParaRPr lang="zh-CN" altLang="en-US"/>
          </a:p>
        </p:txBody>
      </p:sp>
      <p:sp>
        <p:nvSpPr>
          <p:cNvPr id="59399" name="AutoShape 7"/>
          <p:cNvSpPr>
            <a:spLocks noChangeArrowheads="1"/>
          </p:cNvSpPr>
          <p:nvPr/>
        </p:nvSpPr>
        <p:spPr bwMode="gray">
          <a:xfrm rot="18907007" flipV="1">
            <a:off x="4885312" y="3664292"/>
            <a:ext cx="3449637" cy="1895645"/>
          </a:xfrm>
          <a:custGeom>
            <a:avLst/>
            <a:gdLst>
              <a:gd name="G0" fmla="+- 6950 0 0"/>
              <a:gd name="G1" fmla="+- -8829789 0 0"/>
              <a:gd name="G2" fmla="+- 0 0 -8829789"/>
              <a:gd name="T0" fmla="*/ 0 256 1"/>
              <a:gd name="T1" fmla="*/ 180 256 1"/>
              <a:gd name="G3" fmla="+- -8829789 T0 T1"/>
              <a:gd name="T2" fmla="*/ 0 256 1"/>
              <a:gd name="T3" fmla="*/ 90 256 1"/>
              <a:gd name="G4" fmla="+- -8829789 T2 T3"/>
              <a:gd name="G5" fmla="*/ G4 2 1"/>
              <a:gd name="T4" fmla="*/ 90 256 1"/>
              <a:gd name="T5" fmla="*/ 0 256 1"/>
              <a:gd name="G6" fmla="+- -8829789 T4 T5"/>
              <a:gd name="G7" fmla="*/ G6 2 1"/>
              <a:gd name="G8" fmla="abs -8829789"/>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6950"/>
              <a:gd name="G18" fmla="*/ 6950 1 2"/>
              <a:gd name="G19" fmla="+- G18 5400 0"/>
              <a:gd name="G20" fmla="cos G19 -8829789"/>
              <a:gd name="G21" fmla="sin G19 -8829789"/>
              <a:gd name="G22" fmla="+- G20 10800 0"/>
              <a:gd name="G23" fmla="+- G21 10800 0"/>
              <a:gd name="G24" fmla="+- 10800 0 G20"/>
              <a:gd name="G25" fmla="+- 6950 10800 0"/>
              <a:gd name="G26" fmla="?: G9 G17 G25"/>
              <a:gd name="G27" fmla="?: G9 0 21600"/>
              <a:gd name="G28" fmla="cos 10800 -8829789"/>
              <a:gd name="G29" fmla="sin 10800 -8829789"/>
              <a:gd name="G30" fmla="sin 6950 -8829789"/>
              <a:gd name="G31" fmla="+- G28 10800 0"/>
              <a:gd name="G32" fmla="+- G29 10800 0"/>
              <a:gd name="G33" fmla="+- G30 10800 0"/>
              <a:gd name="G34" fmla="?: G4 0 G31"/>
              <a:gd name="G35" fmla="?: -8829789 G34 0"/>
              <a:gd name="G36" fmla="?: G6 G35 G31"/>
              <a:gd name="G37" fmla="+- 21600 0 G36"/>
              <a:gd name="G38" fmla="?: G4 0 G33"/>
              <a:gd name="G39" fmla="?: -8829789 G38 G32"/>
              <a:gd name="G40" fmla="?: G6 G39 0"/>
              <a:gd name="G41" fmla="?: G4 G32 21600"/>
              <a:gd name="G42" fmla="?: G6 G41 G33"/>
              <a:gd name="T12" fmla="*/ 10800 w 21600"/>
              <a:gd name="T13" fmla="*/ 0 h 21600"/>
              <a:gd name="T14" fmla="*/ 4553 w 21600"/>
              <a:gd name="T15" fmla="*/ 4495 h 21600"/>
              <a:gd name="T16" fmla="*/ 10800 w 21600"/>
              <a:gd name="T17" fmla="*/ 3850 h 21600"/>
              <a:gd name="T18" fmla="*/ 17047 w 21600"/>
              <a:gd name="T19" fmla="*/ 4495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5908" y="5862"/>
                </a:moveTo>
                <a:cubicBezTo>
                  <a:pt x="7210" y="4573"/>
                  <a:pt x="8968" y="3849"/>
                  <a:pt x="10800" y="3850"/>
                </a:cubicBezTo>
                <a:cubicBezTo>
                  <a:pt x="12631" y="3850"/>
                  <a:pt x="14389" y="4573"/>
                  <a:pt x="15691" y="5862"/>
                </a:cubicBezTo>
                <a:lnTo>
                  <a:pt x="18400" y="3127"/>
                </a:lnTo>
                <a:cubicBezTo>
                  <a:pt x="16378" y="1124"/>
                  <a:pt x="13646" y="-1"/>
                  <a:pt x="10799" y="0"/>
                </a:cubicBezTo>
                <a:cubicBezTo>
                  <a:pt x="7953" y="0"/>
                  <a:pt x="5221" y="1124"/>
                  <a:pt x="3199" y="3127"/>
                </a:cubicBezTo>
                <a:close/>
              </a:path>
            </a:pathLst>
          </a:custGeom>
          <a:gradFill rotWithShape="1">
            <a:gsLst>
              <a:gs pos="0">
                <a:schemeClr val="accent1"/>
              </a:gs>
              <a:gs pos="100000">
                <a:schemeClr val="accent1">
                  <a:gamma/>
                  <a:tint val="73725"/>
                  <a:invGamma/>
                </a:schemeClr>
              </a:gs>
            </a:gsLst>
            <a:lin ang="5400000" scaled="1"/>
          </a:gradFill>
          <a:ln w="9525" algn="ctr">
            <a:noFill/>
            <a:miter lim="800000"/>
            <a:headEnd/>
            <a:tailEnd/>
          </a:ln>
          <a:effectLst/>
          <a:scene3d>
            <a:camera prst="legacyObliqueBottom"/>
            <a:lightRig rig="legacyFlat3" dir="t"/>
          </a:scene3d>
          <a:sp3d extrusionH="100000" prstMaterial="legacyMatte">
            <a:bevelT w="13500" h="13500" prst="angle"/>
            <a:bevelB w="13500" h="13500" prst="angle"/>
            <a:extrusionClr>
              <a:schemeClr val="accent1"/>
            </a:extrusionClr>
          </a:sp3d>
        </p:spPr>
        <p:txBody>
          <a:bodyPr wrap="none" anchor="ctr">
            <a:flatTx/>
          </a:bodyPr>
          <a:lstStyle/>
          <a:p>
            <a:endParaRPr lang="zh-CN" altLang="en-US"/>
          </a:p>
        </p:txBody>
      </p:sp>
      <p:sp>
        <p:nvSpPr>
          <p:cNvPr id="59400" name="AutoShape 8"/>
          <p:cNvSpPr>
            <a:spLocks noChangeArrowheads="1"/>
          </p:cNvSpPr>
          <p:nvPr/>
        </p:nvSpPr>
        <p:spPr bwMode="gray">
          <a:xfrm rot="2692993" flipH="1" flipV="1">
            <a:off x="818783" y="3504491"/>
            <a:ext cx="3449637" cy="2082706"/>
          </a:xfrm>
          <a:custGeom>
            <a:avLst/>
            <a:gdLst>
              <a:gd name="G0" fmla="+- 6950 0 0"/>
              <a:gd name="G1" fmla="+- -8829789 0 0"/>
              <a:gd name="G2" fmla="+- 0 0 -8829789"/>
              <a:gd name="T0" fmla="*/ 0 256 1"/>
              <a:gd name="T1" fmla="*/ 180 256 1"/>
              <a:gd name="G3" fmla="+- -8829789 T0 T1"/>
              <a:gd name="T2" fmla="*/ 0 256 1"/>
              <a:gd name="T3" fmla="*/ 90 256 1"/>
              <a:gd name="G4" fmla="+- -8829789 T2 T3"/>
              <a:gd name="G5" fmla="*/ G4 2 1"/>
              <a:gd name="T4" fmla="*/ 90 256 1"/>
              <a:gd name="T5" fmla="*/ 0 256 1"/>
              <a:gd name="G6" fmla="+- -8829789 T4 T5"/>
              <a:gd name="G7" fmla="*/ G6 2 1"/>
              <a:gd name="G8" fmla="abs -8829789"/>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6950"/>
              <a:gd name="G18" fmla="*/ 6950 1 2"/>
              <a:gd name="G19" fmla="+- G18 5400 0"/>
              <a:gd name="G20" fmla="cos G19 -8829789"/>
              <a:gd name="G21" fmla="sin G19 -8829789"/>
              <a:gd name="G22" fmla="+- G20 10800 0"/>
              <a:gd name="G23" fmla="+- G21 10800 0"/>
              <a:gd name="G24" fmla="+- 10800 0 G20"/>
              <a:gd name="G25" fmla="+- 6950 10800 0"/>
              <a:gd name="G26" fmla="?: G9 G17 G25"/>
              <a:gd name="G27" fmla="?: G9 0 21600"/>
              <a:gd name="G28" fmla="cos 10800 -8829789"/>
              <a:gd name="G29" fmla="sin 10800 -8829789"/>
              <a:gd name="G30" fmla="sin 6950 -8829789"/>
              <a:gd name="G31" fmla="+- G28 10800 0"/>
              <a:gd name="G32" fmla="+- G29 10800 0"/>
              <a:gd name="G33" fmla="+- G30 10800 0"/>
              <a:gd name="G34" fmla="?: G4 0 G31"/>
              <a:gd name="G35" fmla="?: -8829789 G34 0"/>
              <a:gd name="G36" fmla="?: G6 G35 G31"/>
              <a:gd name="G37" fmla="+- 21600 0 G36"/>
              <a:gd name="G38" fmla="?: G4 0 G33"/>
              <a:gd name="G39" fmla="?: -8829789 G38 G32"/>
              <a:gd name="G40" fmla="?: G6 G39 0"/>
              <a:gd name="G41" fmla="?: G4 G32 21600"/>
              <a:gd name="G42" fmla="?: G6 G41 G33"/>
              <a:gd name="T12" fmla="*/ 10800 w 21600"/>
              <a:gd name="T13" fmla="*/ 0 h 21600"/>
              <a:gd name="T14" fmla="*/ 4553 w 21600"/>
              <a:gd name="T15" fmla="*/ 4495 h 21600"/>
              <a:gd name="T16" fmla="*/ 10800 w 21600"/>
              <a:gd name="T17" fmla="*/ 3850 h 21600"/>
              <a:gd name="T18" fmla="*/ 17047 w 21600"/>
              <a:gd name="T19" fmla="*/ 4495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5908" y="5862"/>
                </a:moveTo>
                <a:cubicBezTo>
                  <a:pt x="7210" y="4573"/>
                  <a:pt x="8968" y="3849"/>
                  <a:pt x="10800" y="3850"/>
                </a:cubicBezTo>
                <a:cubicBezTo>
                  <a:pt x="12631" y="3850"/>
                  <a:pt x="14389" y="4573"/>
                  <a:pt x="15691" y="5862"/>
                </a:cubicBezTo>
                <a:lnTo>
                  <a:pt x="18400" y="3127"/>
                </a:lnTo>
                <a:cubicBezTo>
                  <a:pt x="16378" y="1124"/>
                  <a:pt x="13646" y="-1"/>
                  <a:pt x="10799" y="0"/>
                </a:cubicBezTo>
                <a:cubicBezTo>
                  <a:pt x="7953" y="0"/>
                  <a:pt x="5221" y="1124"/>
                  <a:pt x="3199" y="3127"/>
                </a:cubicBezTo>
                <a:close/>
              </a:path>
            </a:pathLst>
          </a:custGeom>
          <a:gradFill rotWithShape="1">
            <a:gsLst>
              <a:gs pos="0">
                <a:schemeClr val="accent2"/>
              </a:gs>
              <a:gs pos="100000">
                <a:schemeClr val="accent2">
                  <a:gamma/>
                  <a:tint val="73725"/>
                  <a:invGamma/>
                </a:schemeClr>
              </a:gs>
            </a:gsLst>
            <a:lin ang="5400000" scaled="1"/>
          </a:gradFill>
          <a:ln w="9525" algn="ctr">
            <a:noFill/>
            <a:miter lim="800000"/>
            <a:headEnd/>
            <a:tailEnd/>
          </a:ln>
          <a:effectLst/>
          <a:scene3d>
            <a:camera prst="legacyObliqueBottom"/>
            <a:lightRig rig="legacyFlat3" dir="t"/>
          </a:scene3d>
          <a:sp3d extrusionH="100000" prstMaterial="legacyMatte">
            <a:bevelT w="13500" h="13500" prst="angle"/>
            <a:bevelB w="13500" h="13500" prst="angle"/>
            <a:extrusionClr>
              <a:schemeClr val="accent2"/>
            </a:extrusionClr>
          </a:sp3d>
        </p:spPr>
        <p:txBody>
          <a:bodyPr wrap="none" anchor="ctr">
            <a:flatTx/>
          </a:bodyPr>
          <a:lstStyle/>
          <a:p>
            <a:endParaRPr lang="zh-CN" altLang="en-US"/>
          </a:p>
        </p:txBody>
      </p:sp>
      <p:sp>
        <p:nvSpPr>
          <p:cNvPr id="59405" name="Text Box 13"/>
          <p:cNvSpPr txBox="1">
            <a:spLocks noChangeArrowheads="1"/>
          </p:cNvSpPr>
          <p:nvPr/>
        </p:nvSpPr>
        <p:spPr bwMode="gray">
          <a:xfrm>
            <a:off x="2243837" y="2661481"/>
            <a:ext cx="4803141" cy="2585323"/>
          </a:xfrm>
          <a:prstGeom prst="rect">
            <a:avLst/>
          </a:prstGeom>
          <a:noFill/>
          <a:ln w="9525" algn="ctr">
            <a:noFill/>
            <a:miter lim="800000"/>
            <a:headEnd/>
            <a:tailEnd/>
          </a:ln>
          <a:effectLst/>
        </p:spPr>
        <p:txBody>
          <a:bodyPr wrap="square">
            <a:spAutoFit/>
          </a:bodyPr>
          <a:lstStyle/>
          <a:p>
            <a:pPr marL="0" indent="0">
              <a:lnSpc>
                <a:spcPct val="150000"/>
              </a:lnSpc>
              <a:buFont typeface="Wingdings" pitchFamily="2" charset="2"/>
              <a:buNone/>
            </a:pPr>
            <a:r>
              <a:rPr lang="zh-CN" altLang="en-US" dirty="0">
                <a:solidFill>
                  <a:schemeClr val="tx2">
                    <a:lumMod val="50000"/>
                  </a:schemeClr>
                </a:solidFill>
                <a:latin typeface="黑体" pitchFamily="49" charset="-122"/>
                <a:ea typeface="黑体" pitchFamily="49" charset="-122"/>
              </a:rPr>
              <a:t>知识总结</a:t>
            </a:r>
            <a:r>
              <a:rPr lang="zh-CN" altLang="en-US" dirty="0" smtClean="0">
                <a:solidFill>
                  <a:schemeClr val="tx2">
                    <a:lumMod val="50000"/>
                  </a:schemeClr>
                </a:solidFill>
                <a:latin typeface="黑体" pitchFamily="49" charset="-122"/>
                <a:ea typeface="黑体" pitchFamily="49" charset="-122"/>
              </a:rPr>
              <a:t>：</a:t>
            </a:r>
            <a:endParaRPr lang="zh-CN" altLang="en-US" dirty="0">
              <a:solidFill>
                <a:schemeClr val="tx2">
                  <a:lumMod val="50000"/>
                </a:schemeClr>
              </a:solidFill>
              <a:latin typeface="黑体" pitchFamily="49" charset="-122"/>
              <a:ea typeface="黑体" pitchFamily="49" charset="-122"/>
            </a:endParaRPr>
          </a:p>
          <a:p>
            <a:pPr marL="0" indent="0">
              <a:lnSpc>
                <a:spcPct val="150000"/>
              </a:lnSpc>
              <a:buFont typeface="Wingdings" pitchFamily="2" charset="2"/>
              <a:buNone/>
            </a:pPr>
            <a:r>
              <a:rPr lang="zh-CN" altLang="en-US" dirty="0">
                <a:solidFill>
                  <a:schemeClr val="tx2">
                    <a:lumMod val="50000"/>
                  </a:schemeClr>
                </a:solidFill>
                <a:latin typeface="黑体" pitchFamily="49" charset="-122"/>
                <a:ea typeface="黑体" pitchFamily="49" charset="-122"/>
              </a:rPr>
              <a:t>   数据库联机时是不能复制数据库文件的，可以让数据库脱机处于离线状态，这样就可以将数据库文件复制到新的磁盘。在完成复制操作后，再通过联机操作将数据库恢复到在线状态。数据库处于脱机状态时，数据库不能使用</a:t>
            </a:r>
            <a:r>
              <a:rPr lang="zh-CN" altLang="zh-CN" dirty="0" smtClean="0">
                <a:solidFill>
                  <a:schemeClr val="tx2">
                    <a:lumMod val="50000"/>
                  </a:schemeClr>
                </a:solidFill>
                <a:latin typeface="黑体" pitchFamily="49" charset="-122"/>
                <a:ea typeface="黑体" pitchFamily="49" charset="-122"/>
              </a:rPr>
              <a:t>。</a:t>
            </a:r>
            <a:endParaRPr lang="zh-CN" altLang="zh-CN" dirty="0">
              <a:solidFill>
                <a:schemeClr val="tx2">
                  <a:lumMod val="50000"/>
                </a:schemeClr>
              </a:solidFill>
              <a:latin typeface="黑体" pitchFamily="49" charset="-122"/>
              <a:ea typeface="黑体" pitchFamily="49" charset="-122"/>
            </a:endParaRP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a:xfrm>
            <a:off x="2051720" y="354805"/>
            <a:ext cx="5616624" cy="487363"/>
          </a:xfrm>
        </p:spPr>
        <p:txBody>
          <a:bodyPr/>
          <a:lstStyle/>
          <a:p>
            <a:r>
              <a:rPr lang="zh-CN" altLang="en-US" sz="2800" dirty="0">
                <a:latin typeface="黑体" pitchFamily="49" charset="-122"/>
              </a:rPr>
              <a:t>任务</a:t>
            </a:r>
            <a:r>
              <a:rPr lang="en-US" altLang="zh-CN" sz="2800" dirty="0">
                <a:latin typeface="黑体" pitchFamily="49" charset="-122"/>
              </a:rPr>
              <a:t>3 </a:t>
            </a:r>
            <a:r>
              <a:rPr lang="en-US" altLang="zh-CN" sz="2800" dirty="0" smtClean="0">
                <a:latin typeface="黑体" pitchFamily="49" charset="-122"/>
              </a:rPr>
              <a:t> </a:t>
            </a:r>
            <a:r>
              <a:rPr lang="zh-CN" altLang="en-US" sz="2800" dirty="0">
                <a:latin typeface="黑体" pitchFamily="49" charset="-122"/>
              </a:rPr>
              <a:t>使用</a:t>
            </a:r>
            <a:r>
              <a:rPr lang="en-US" altLang="zh-CN" sz="2800" dirty="0">
                <a:latin typeface="黑体" pitchFamily="49" charset="-122"/>
              </a:rPr>
              <a:t>Management Studio</a:t>
            </a:r>
            <a:r>
              <a:rPr lang="zh-CN" altLang="en-US" sz="2800" dirty="0">
                <a:latin typeface="黑体" pitchFamily="49" charset="-122"/>
              </a:rPr>
              <a:t>扩大</a:t>
            </a:r>
            <a:r>
              <a:rPr lang="en-US" altLang="zh-CN" sz="2800" dirty="0">
                <a:latin typeface="黑体" pitchFamily="49" charset="-122"/>
              </a:rPr>
              <a:t>Student</a:t>
            </a:r>
            <a:r>
              <a:rPr lang="zh-CN" altLang="en-US" sz="2800" dirty="0">
                <a:latin typeface="黑体" pitchFamily="49" charset="-122"/>
              </a:rPr>
              <a:t>数据库的</a:t>
            </a:r>
            <a:r>
              <a:rPr lang="zh-CN" altLang="en-US" sz="2800" b="0" dirty="0">
                <a:latin typeface="黑体" pitchFamily="49" charset="-122"/>
              </a:rPr>
              <a:t>磁盘空间</a:t>
            </a:r>
            <a:endParaRPr lang="en-US" altLang="zh-CN" sz="2800" b="0" dirty="0">
              <a:ea typeface="宋体" pitchFamily="2" charset="-122"/>
            </a:endParaRPr>
          </a:p>
        </p:txBody>
      </p:sp>
      <p:grpSp>
        <p:nvGrpSpPr>
          <p:cNvPr id="2" name="Group 3"/>
          <p:cNvGrpSpPr>
            <a:grpSpLocks/>
          </p:cNvGrpSpPr>
          <p:nvPr/>
        </p:nvGrpSpPr>
        <p:grpSpPr bwMode="auto">
          <a:xfrm>
            <a:off x="1341438" y="2235539"/>
            <a:ext cx="1724025" cy="482600"/>
            <a:chOff x="816" y="2966"/>
            <a:chExt cx="1440" cy="448"/>
          </a:xfrm>
        </p:grpSpPr>
        <p:sp>
          <p:nvSpPr>
            <p:cNvPr id="71684" name="Freeform 4"/>
            <p:cNvSpPr>
              <a:spLocks/>
            </p:cNvSpPr>
            <p:nvPr/>
          </p:nvSpPr>
          <p:spPr bwMode="gray">
            <a:xfrm>
              <a:off x="901" y="3224"/>
              <a:ext cx="1270" cy="190"/>
            </a:xfrm>
            <a:custGeom>
              <a:avLst/>
              <a:gdLst/>
              <a:ahLst/>
              <a:cxnLst>
                <a:cxn ang="0">
                  <a:pos x="1120" y="252"/>
                </a:cxn>
                <a:cxn ang="0">
                  <a:pos x="1116" y="250"/>
                </a:cxn>
                <a:cxn ang="0">
                  <a:pos x="1100" y="246"/>
                </a:cxn>
                <a:cxn ang="0">
                  <a:pos x="1074" y="240"/>
                </a:cxn>
                <a:cxn ang="0">
                  <a:pos x="1038" y="232"/>
                </a:cxn>
                <a:cxn ang="0">
                  <a:pos x="992" y="222"/>
                </a:cxn>
                <a:cxn ang="0">
                  <a:pos x="938" y="212"/>
                </a:cxn>
                <a:cxn ang="0">
                  <a:pos x="876" y="204"/>
                </a:cxn>
                <a:cxn ang="0">
                  <a:pos x="806" y="196"/>
                </a:cxn>
                <a:cxn ang="0">
                  <a:pos x="730" y="190"/>
                </a:cxn>
                <a:cxn ang="0">
                  <a:pos x="646" y="184"/>
                </a:cxn>
                <a:cxn ang="0">
                  <a:pos x="556" y="184"/>
                </a:cxn>
                <a:cxn ang="0">
                  <a:pos x="466" y="184"/>
                </a:cxn>
                <a:cxn ang="0">
                  <a:pos x="384" y="190"/>
                </a:cxn>
                <a:cxn ang="0">
                  <a:pos x="308" y="196"/>
                </a:cxn>
                <a:cxn ang="0">
                  <a:pos x="238" y="204"/>
                </a:cxn>
                <a:cxn ang="0">
                  <a:pos x="178" y="212"/>
                </a:cxn>
                <a:cxn ang="0">
                  <a:pos x="126" y="222"/>
                </a:cxn>
                <a:cxn ang="0">
                  <a:pos x="82" y="232"/>
                </a:cxn>
                <a:cxn ang="0">
                  <a:pos x="46" y="240"/>
                </a:cxn>
                <a:cxn ang="0">
                  <a:pos x="20" y="246"/>
                </a:cxn>
                <a:cxn ang="0">
                  <a:pos x="6" y="250"/>
                </a:cxn>
                <a:cxn ang="0">
                  <a:pos x="0" y="252"/>
                </a:cxn>
                <a:cxn ang="0">
                  <a:pos x="0" y="62"/>
                </a:cxn>
                <a:cxn ang="0">
                  <a:pos x="560" y="0"/>
                </a:cxn>
                <a:cxn ang="0">
                  <a:pos x="1120" y="62"/>
                </a:cxn>
                <a:cxn ang="0">
                  <a:pos x="1120" y="252"/>
                </a:cxn>
                <a:cxn ang="0">
                  <a:pos x="1120" y="252"/>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969696"/>
            </a:solidFill>
            <a:ln w="0">
              <a:noFill/>
              <a:prstDash val="solid"/>
              <a:round/>
              <a:headEnd/>
              <a:tailEnd/>
            </a:ln>
          </p:spPr>
          <p:txBody>
            <a:bodyPr/>
            <a:lstStyle/>
            <a:p>
              <a:endParaRPr lang="zh-CN" altLang="en-US"/>
            </a:p>
          </p:txBody>
        </p:sp>
        <p:sp>
          <p:nvSpPr>
            <p:cNvPr id="71685" name="Rectangle 5"/>
            <p:cNvSpPr>
              <a:spLocks noChangeArrowheads="1"/>
            </p:cNvSpPr>
            <p:nvPr/>
          </p:nvSpPr>
          <p:spPr bwMode="gray">
            <a:xfrm>
              <a:off x="816" y="2966"/>
              <a:ext cx="1440" cy="393"/>
            </a:xfrm>
            <a:prstGeom prst="rect">
              <a:avLst/>
            </a:prstGeom>
            <a:gradFill rotWithShape="1">
              <a:gsLst>
                <a:gs pos="0">
                  <a:schemeClr val="accent1">
                    <a:gamma/>
                    <a:tint val="48627"/>
                    <a:invGamma/>
                  </a:schemeClr>
                </a:gs>
                <a:gs pos="100000">
                  <a:schemeClr val="accent1"/>
                </a:gs>
              </a:gsLst>
              <a:lin ang="2700000" scaled="1"/>
            </a:gradFill>
            <a:ln w="9525" algn="ctr">
              <a:noFill/>
              <a:miter lim="800000"/>
              <a:headEnd/>
              <a:tailEnd/>
            </a:ln>
            <a:effectLst/>
          </p:spPr>
          <p:txBody>
            <a:bodyPr wrap="none" anchor="ctr"/>
            <a:lstStyle/>
            <a:p>
              <a:pPr eaLnBrk="0" hangingPunct="0"/>
              <a:r>
                <a:rPr lang="zh-CN" altLang="en-US" b="1" dirty="0" smtClean="0">
                  <a:solidFill>
                    <a:srgbClr val="000000"/>
                  </a:solidFill>
                  <a:effectLst>
                    <a:outerShdw blurRad="38100" dist="38100" dir="2700000" algn="tl">
                      <a:srgbClr val="FFFFFF"/>
                    </a:outerShdw>
                  </a:effectLst>
                  <a:ea typeface="宋体" pitchFamily="2" charset="-122"/>
                </a:rPr>
                <a:t>步骤 </a:t>
              </a:r>
              <a:r>
                <a:rPr lang="en-US" altLang="zh-CN" b="1" dirty="0" smtClean="0">
                  <a:solidFill>
                    <a:srgbClr val="000000"/>
                  </a:solidFill>
                  <a:effectLst>
                    <a:outerShdw blurRad="38100" dist="38100" dir="2700000" algn="tl">
                      <a:srgbClr val="FFFFFF"/>
                    </a:outerShdw>
                  </a:effectLst>
                  <a:ea typeface="宋体" pitchFamily="2" charset="-122"/>
                </a:rPr>
                <a:t>1</a:t>
              </a:r>
              <a:endParaRPr lang="en-US" altLang="zh-CN" b="1" dirty="0">
                <a:solidFill>
                  <a:srgbClr val="000000"/>
                </a:solidFill>
                <a:effectLst>
                  <a:outerShdw blurRad="38100" dist="38100" dir="2700000" algn="tl">
                    <a:srgbClr val="FFFFFF"/>
                  </a:outerShdw>
                </a:effectLst>
                <a:ea typeface="宋体" pitchFamily="2" charset="-122"/>
              </a:endParaRPr>
            </a:p>
          </p:txBody>
        </p:sp>
      </p:grpSp>
      <p:grpSp>
        <p:nvGrpSpPr>
          <p:cNvPr id="3" name="Group 6"/>
          <p:cNvGrpSpPr>
            <a:grpSpLocks/>
          </p:cNvGrpSpPr>
          <p:nvPr/>
        </p:nvGrpSpPr>
        <p:grpSpPr bwMode="auto">
          <a:xfrm>
            <a:off x="1336649" y="3450714"/>
            <a:ext cx="1724025" cy="482600"/>
            <a:chOff x="812" y="3033"/>
            <a:chExt cx="1440" cy="448"/>
          </a:xfrm>
        </p:grpSpPr>
        <p:sp>
          <p:nvSpPr>
            <p:cNvPr id="71687" name="Freeform 7"/>
            <p:cNvSpPr>
              <a:spLocks/>
            </p:cNvSpPr>
            <p:nvPr/>
          </p:nvSpPr>
          <p:spPr bwMode="gray">
            <a:xfrm>
              <a:off x="897" y="3291"/>
              <a:ext cx="1270" cy="190"/>
            </a:xfrm>
            <a:custGeom>
              <a:avLst/>
              <a:gdLst/>
              <a:ahLst/>
              <a:cxnLst>
                <a:cxn ang="0">
                  <a:pos x="1120" y="252"/>
                </a:cxn>
                <a:cxn ang="0">
                  <a:pos x="1116" y="250"/>
                </a:cxn>
                <a:cxn ang="0">
                  <a:pos x="1100" y="246"/>
                </a:cxn>
                <a:cxn ang="0">
                  <a:pos x="1074" y="240"/>
                </a:cxn>
                <a:cxn ang="0">
                  <a:pos x="1038" y="232"/>
                </a:cxn>
                <a:cxn ang="0">
                  <a:pos x="992" y="222"/>
                </a:cxn>
                <a:cxn ang="0">
                  <a:pos x="938" y="212"/>
                </a:cxn>
                <a:cxn ang="0">
                  <a:pos x="876" y="204"/>
                </a:cxn>
                <a:cxn ang="0">
                  <a:pos x="806" y="196"/>
                </a:cxn>
                <a:cxn ang="0">
                  <a:pos x="730" y="190"/>
                </a:cxn>
                <a:cxn ang="0">
                  <a:pos x="646" y="184"/>
                </a:cxn>
                <a:cxn ang="0">
                  <a:pos x="556" y="184"/>
                </a:cxn>
                <a:cxn ang="0">
                  <a:pos x="466" y="184"/>
                </a:cxn>
                <a:cxn ang="0">
                  <a:pos x="384" y="190"/>
                </a:cxn>
                <a:cxn ang="0">
                  <a:pos x="308" y="196"/>
                </a:cxn>
                <a:cxn ang="0">
                  <a:pos x="238" y="204"/>
                </a:cxn>
                <a:cxn ang="0">
                  <a:pos x="178" y="212"/>
                </a:cxn>
                <a:cxn ang="0">
                  <a:pos x="126" y="222"/>
                </a:cxn>
                <a:cxn ang="0">
                  <a:pos x="82" y="232"/>
                </a:cxn>
                <a:cxn ang="0">
                  <a:pos x="46" y="240"/>
                </a:cxn>
                <a:cxn ang="0">
                  <a:pos x="20" y="246"/>
                </a:cxn>
                <a:cxn ang="0">
                  <a:pos x="6" y="250"/>
                </a:cxn>
                <a:cxn ang="0">
                  <a:pos x="0" y="252"/>
                </a:cxn>
                <a:cxn ang="0">
                  <a:pos x="0" y="62"/>
                </a:cxn>
                <a:cxn ang="0">
                  <a:pos x="560" y="0"/>
                </a:cxn>
                <a:cxn ang="0">
                  <a:pos x="1120" y="62"/>
                </a:cxn>
                <a:cxn ang="0">
                  <a:pos x="1120" y="252"/>
                </a:cxn>
                <a:cxn ang="0">
                  <a:pos x="1120" y="252"/>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969696"/>
            </a:solidFill>
            <a:ln w="0">
              <a:noFill/>
              <a:prstDash val="solid"/>
              <a:round/>
              <a:headEnd/>
              <a:tailEnd/>
            </a:ln>
          </p:spPr>
          <p:txBody>
            <a:bodyPr/>
            <a:lstStyle/>
            <a:p>
              <a:endParaRPr lang="zh-CN" altLang="en-US"/>
            </a:p>
          </p:txBody>
        </p:sp>
        <p:sp>
          <p:nvSpPr>
            <p:cNvPr id="71688" name="Rectangle 8"/>
            <p:cNvSpPr>
              <a:spLocks noChangeArrowheads="1"/>
            </p:cNvSpPr>
            <p:nvPr/>
          </p:nvSpPr>
          <p:spPr bwMode="gray">
            <a:xfrm>
              <a:off x="812" y="3033"/>
              <a:ext cx="1440" cy="393"/>
            </a:xfrm>
            <a:prstGeom prst="rect">
              <a:avLst/>
            </a:prstGeom>
            <a:gradFill rotWithShape="1">
              <a:gsLst>
                <a:gs pos="0">
                  <a:schemeClr val="accent2">
                    <a:gamma/>
                    <a:tint val="51373"/>
                    <a:invGamma/>
                  </a:schemeClr>
                </a:gs>
                <a:gs pos="100000">
                  <a:schemeClr val="accent2"/>
                </a:gs>
              </a:gsLst>
              <a:lin ang="2700000" scaled="1"/>
            </a:gradFill>
            <a:ln w="9525" algn="ctr">
              <a:noFill/>
              <a:miter lim="800000"/>
              <a:headEnd/>
              <a:tailEnd/>
            </a:ln>
            <a:effectLst/>
          </p:spPr>
          <p:txBody>
            <a:bodyPr wrap="none" anchor="ctr"/>
            <a:lstStyle/>
            <a:p>
              <a:pPr eaLnBrk="0" hangingPunct="0"/>
              <a:r>
                <a:rPr lang="zh-CN" altLang="en-US" dirty="0" smtClean="0">
                  <a:solidFill>
                    <a:srgbClr val="000000"/>
                  </a:solidFill>
                  <a:effectLst>
                    <a:outerShdw blurRad="38100" dist="38100" dir="2700000" algn="tl">
                      <a:srgbClr val="FFFFFF"/>
                    </a:outerShdw>
                  </a:effectLst>
                </a:rPr>
                <a:t>步骤 </a:t>
              </a:r>
              <a:r>
                <a:rPr lang="en-US" altLang="zh-CN" dirty="0" smtClean="0">
                  <a:solidFill>
                    <a:srgbClr val="000000"/>
                  </a:solidFill>
                  <a:effectLst>
                    <a:outerShdw blurRad="38100" dist="38100" dir="2700000" algn="tl">
                      <a:srgbClr val="FFFFFF"/>
                    </a:outerShdw>
                  </a:effectLst>
                </a:rPr>
                <a:t>2</a:t>
              </a:r>
              <a:endParaRPr lang="en-US" altLang="zh-CN" b="1" dirty="0">
                <a:solidFill>
                  <a:srgbClr val="000000"/>
                </a:solidFill>
                <a:effectLst>
                  <a:outerShdw blurRad="38100" dist="38100" dir="2700000" algn="tl">
                    <a:srgbClr val="FFFFFF"/>
                  </a:outerShdw>
                </a:effectLst>
                <a:ea typeface="宋体" pitchFamily="2" charset="-122"/>
              </a:endParaRPr>
            </a:p>
          </p:txBody>
        </p:sp>
      </p:grpSp>
      <p:grpSp>
        <p:nvGrpSpPr>
          <p:cNvPr id="4" name="Group 9"/>
          <p:cNvGrpSpPr>
            <a:grpSpLocks/>
          </p:cNvGrpSpPr>
          <p:nvPr/>
        </p:nvGrpSpPr>
        <p:grpSpPr bwMode="auto">
          <a:xfrm>
            <a:off x="1352213" y="4528002"/>
            <a:ext cx="1724025" cy="482600"/>
            <a:chOff x="825" y="2972"/>
            <a:chExt cx="1440" cy="448"/>
          </a:xfrm>
        </p:grpSpPr>
        <p:sp>
          <p:nvSpPr>
            <p:cNvPr id="71690" name="Freeform 10"/>
            <p:cNvSpPr>
              <a:spLocks/>
            </p:cNvSpPr>
            <p:nvPr/>
          </p:nvSpPr>
          <p:spPr bwMode="gray">
            <a:xfrm>
              <a:off x="910" y="3230"/>
              <a:ext cx="1270" cy="190"/>
            </a:xfrm>
            <a:custGeom>
              <a:avLst/>
              <a:gdLst/>
              <a:ahLst/>
              <a:cxnLst>
                <a:cxn ang="0">
                  <a:pos x="1120" y="252"/>
                </a:cxn>
                <a:cxn ang="0">
                  <a:pos x="1116" y="250"/>
                </a:cxn>
                <a:cxn ang="0">
                  <a:pos x="1100" y="246"/>
                </a:cxn>
                <a:cxn ang="0">
                  <a:pos x="1074" y="240"/>
                </a:cxn>
                <a:cxn ang="0">
                  <a:pos x="1038" y="232"/>
                </a:cxn>
                <a:cxn ang="0">
                  <a:pos x="992" y="222"/>
                </a:cxn>
                <a:cxn ang="0">
                  <a:pos x="938" y="212"/>
                </a:cxn>
                <a:cxn ang="0">
                  <a:pos x="876" y="204"/>
                </a:cxn>
                <a:cxn ang="0">
                  <a:pos x="806" y="196"/>
                </a:cxn>
                <a:cxn ang="0">
                  <a:pos x="730" y="190"/>
                </a:cxn>
                <a:cxn ang="0">
                  <a:pos x="646" y="184"/>
                </a:cxn>
                <a:cxn ang="0">
                  <a:pos x="556" y="184"/>
                </a:cxn>
                <a:cxn ang="0">
                  <a:pos x="466" y="184"/>
                </a:cxn>
                <a:cxn ang="0">
                  <a:pos x="384" y="190"/>
                </a:cxn>
                <a:cxn ang="0">
                  <a:pos x="308" y="196"/>
                </a:cxn>
                <a:cxn ang="0">
                  <a:pos x="238" y="204"/>
                </a:cxn>
                <a:cxn ang="0">
                  <a:pos x="178" y="212"/>
                </a:cxn>
                <a:cxn ang="0">
                  <a:pos x="126" y="222"/>
                </a:cxn>
                <a:cxn ang="0">
                  <a:pos x="82" y="232"/>
                </a:cxn>
                <a:cxn ang="0">
                  <a:pos x="46" y="240"/>
                </a:cxn>
                <a:cxn ang="0">
                  <a:pos x="20" y="246"/>
                </a:cxn>
                <a:cxn ang="0">
                  <a:pos x="6" y="250"/>
                </a:cxn>
                <a:cxn ang="0">
                  <a:pos x="0" y="252"/>
                </a:cxn>
                <a:cxn ang="0">
                  <a:pos x="0" y="62"/>
                </a:cxn>
                <a:cxn ang="0">
                  <a:pos x="560" y="0"/>
                </a:cxn>
                <a:cxn ang="0">
                  <a:pos x="1120" y="62"/>
                </a:cxn>
                <a:cxn ang="0">
                  <a:pos x="1120" y="252"/>
                </a:cxn>
                <a:cxn ang="0">
                  <a:pos x="1120" y="252"/>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969696"/>
            </a:solidFill>
            <a:ln w="0">
              <a:noFill/>
              <a:prstDash val="solid"/>
              <a:round/>
              <a:headEnd/>
              <a:tailEnd/>
            </a:ln>
          </p:spPr>
          <p:txBody>
            <a:bodyPr/>
            <a:lstStyle/>
            <a:p>
              <a:endParaRPr lang="zh-CN" altLang="en-US"/>
            </a:p>
          </p:txBody>
        </p:sp>
        <p:sp>
          <p:nvSpPr>
            <p:cNvPr id="71691" name="Rectangle 11"/>
            <p:cNvSpPr>
              <a:spLocks noChangeArrowheads="1"/>
            </p:cNvSpPr>
            <p:nvPr/>
          </p:nvSpPr>
          <p:spPr bwMode="gray">
            <a:xfrm>
              <a:off x="825" y="2972"/>
              <a:ext cx="1440" cy="393"/>
            </a:xfrm>
            <a:prstGeom prst="rect">
              <a:avLst/>
            </a:prstGeom>
            <a:gradFill rotWithShape="1">
              <a:gsLst>
                <a:gs pos="0">
                  <a:schemeClr val="hlink">
                    <a:gamma/>
                    <a:tint val="36471"/>
                    <a:invGamma/>
                  </a:schemeClr>
                </a:gs>
                <a:gs pos="100000">
                  <a:schemeClr val="hlink"/>
                </a:gs>
              </a:gsLst>
              <a:lin ang="2700000" scaled="1"/>
            </a:gradFill>
            <a:ln w="9525" algn="ctr">
              <a:noFill/>
              <a:miter lim="800000"/>
              <a:headEnd/>
              <a:tailEnd/>
            </a:ln>
            <a:effectLst/>
          </p:spPr>
          <p:txBody>
            <a:bodyPr wrap="none" anchor="ctr"/>
            <a:lstStyle/>
            <a:p>
              <a:pPr eaLnBrk="0" hangingPunct="0"/>
              <a:r>
                <a:rPr lang="zh-CN" altLang="en-US" dirty="0" smtClean="0">
                  <a:solidFill>
                    <a:srgbClr val="000000"/>
                  </a:solidFill>
                  <a:effectLst>
                    <a:outerShdw blurRad="38100" dist="38100" dir="2700000" algn="tl">
                      <a:srgbClr val="FFFFFF"/>
                    </a:outerShdw>
                  </a:effectLst>
                </a:rPr>
                <a:t>步骤 </a:t>
              </a:r>
              <a:r>
                <a:rPr lang="en-US" altLang="zh-CN" dirty="0" smtClean="0">
                  <a:solidFill>
                    <a:srgbClr val="000000"/>
                  </a:solidFill>
                  <a:effectLst>
                    <a:outerShdw blurRad="38100" dist="38100" dir="2700000" algn="tl">
                      <a:srgbClr val="FFFFFF"/>
                    </a:outerShdw>
                  </a:effectLst>
                </a:rPr>
                <a:t>3</a:t>
              </a:r>
              <a:endParaRPr lang="en-US" altLang="zh-CN" b="1" dirty="0">
                <a:solidFill>
                  <a:srgbClr val="000000"/>
                </a:solidFill>
                <a:effectLst>
                  <a:outerShdw blurRad="38100" dist="38100" dir="2700000" algn="tl">
                    <a:srgbClr val="FFFFFF"/>
                  </a:outerShdw>
                </a:effectLst>
                <a:ea typeface="宋体" pitchFamily="2" charset="-122"/>
              </a:endParaRPr>
            </a:p>
          </p:txBody>
        </p:sp>
      </p:grpSp>
      <p:cxnSp>
        <p:nvCxnSpPr>
          <p:cNvPr id="71695" name="AutoShape 15"/>
          <p:cNvCxnSpPr>
            <a:cxnSpLocks noChangeShapeType="1"/>
          </p:cNvCxnSpPr>
          <p:nvPr/>
        </p:nvCxnSpPr>
        <p:spPr bwMode="gray">
          <a:xfrm>
            <a:off x="2198688" y="1949448"/>
            <a:ext cx="4762" cy="1143000"/>
          </a:xfrm>
          <a:prstGeom prst="straightConnector1">
            <a:avLst/>
          </a:prstGeom>
          <a:noFill/>
          <a:ln w="9525">
            <a:solidFill>
              <a:srgbClr val="808080"/>
            </a:solidFill>
            <a:round/>
            <a:headEnd/>
            <a:tailEnd/>
          </a:ln>
          <a:effectLst/>
        </p:spPr>
      </p:cxnSp>
      <p:cxnSp>
        <p:nvCxnSpPr>
          <p:cNvPr id="71696" name="AutoShape 16"/>
          <p:cNvCxnSpPr>
            <a:cxnSpLocks noChangeShapeType="1"/>
          </p:cNvCxnSpPr>
          <p:nvPr/>
        </p:nvCxnSpPr>
        <p:spPr bwMode="gray">
          <a:xfrm>
            <a:off x="2198688" y="3092448"/>
            <a:ext cx="0" cy="1139313"/>
          </a:xfrm>
          <a:prstGeom prst="straightConnector1">
            <a:avLst/>
          </a:prstGeom>
          <a:noFill/>
          <a:ln w="9525">
            <a:solidFill>
              <a:srgbClr val="808080"/>
            </a:solidFill>
            <a:round/>
            <a:headEnd/>
            <a:tailEnd/>
          </a:ln>
          <a:effectLst/>
        </p:spPr>
      </p:cxnSp>
      <p:cxnSp>
        <p:nvCxnSpPr>
          <p:cNvPr id="71697" name="AutoShape 17"/>
          <p:cNvCxnSpPr>
            <a:cxnSpLocks noChangeShapeType="1"/>
          </p:cNvCxnSpPr>
          <p:nvPr/>
        </p:nvCxnSpPr>
        <p:spPr bwMode="gray">
          <a:xfrm flipH="1">
            <a:off x="2198661" y="4231762"/>
            <a:ext cx="4789" cy="1429486"/>
          </a:xfrm>
          <a:prstGeom prst="straightConnector1">
            <a:avLst/>
          </a:prstGeom>
          <a:noFill/>
          <a:ln w="9525">
            <a:solidFill>
              <a:srgbClr val="808080"/>
            </a:solidFill>
            <a:round/>
            <a:headEnd/>
            <a:tailEnd/>
          </a:ln>
          <a:effectLst/>
        </p:spPr>
      </p:cxnSp>
      <p:sp>
        <p:nvSpPr>
          <p:cNvPr id="71698" name="Line 18"/>
          <p:cNvSpPr>
            <a:spLocks noChangeShapeType="1"/>
          </p:cNvSpPr>
          <p:nvPr/>
        </p:nvSpPr>
        <p:spPr bwMode="auto">
          <a:xfrm>
            <a:off x="2214546" y="3068540"/>
            <a:ext cx="5943600" cy="0"/>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71699" name="Line 19"/>
          <p:cNvSpPr>
            <a:spLocks noChangeShapeType="1"/>
          </p:cNvSpPr>
          <p:nvPr/>
        </p:nvSpPr>
        <p:spPr bwMode="auto">
          <a:xfrm>
            <a:off x="2239938" y="4231761"/>
            <a:ext cx="5959500" cy="0"/>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71700" name="Line 20"/>
          <p:cNvSpPr>
            <a:spLocks noChangeShapeType="1"/>
          </p:cNvSpPr>
          <p:nvPr/>
        </p:nvSpPr>
        <p:spPr bwMode="auto">
          <a:xfrm flipV="1">
            <a:off x="2260611" y="5661248"/>
            <a:ext cx="5943600" cy="3175"/>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71701" name="Text Box 21"/>
          <p:cNvSpPr txBox="1">
            <a:spLocks noChangeArrowheads="1"/>
          </p:cNvSpPr>
          <p:nvPr/>
        </p:nvSpPr>
        <p:spPr bwMode="auto">
          <a:xfrm>
            <a:off x="3214678" y="2124049"/>
            <a:ext cx="4828847" cy="646331"/>
          </a:xfrm>
          <a:prstGeom prst="rect">
            <a:avLst/>
          </a:prstGeom>
          <a:noFill/>
          <a:ln w="9525">
            <a:noFill/>
            <a:miter lim="800000"/>
            <a:headEnd/>
            <a:tailEnd/>
          </a:ln>
          <a:effectLst/>
        </p:spPr>
        <p:txBody>
          <a:bodyPr wrap="square">
            <a:spAutoFit/>
          </a:bodyPr>
          <a:lstStyle/>
          <a:p>
            <a:pPr eaLnBrk="0" hangingPunct="0"/>
            <a:r>
              <a:rPr lang="zh-CN" altLang="en-US" dirty="0">
                <a:solidFill>
                  <a:schemeClr val="tx2">
                    <a:lumMod val="50000"/>
                  </a:schemeClr>
                </a:solidFill>
                <a:latin typeface="黑体" pitchFamily="49" charset="-122"/>
                <a:ea typeface="黑体" pitchFamily="49" charset="-122"/>
              </a:rPr>
              <a:t>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对象资源管理器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窗口中，打开</a:t>
            </a:r>
            <a:r>
              <a:rPr lang="en-US" altLang="zh-CN" dirty="0">
                <a:solidFill>
                  <a:schemeClr val="tx2">
                    <a:lumMod val="50000"/>
                  </a:schemeClr>
                </a:solidFill>
                <a:latin typeface="黑体" pitchFamily="49" charset="-122"/>
                <a:ea typeface="黑体" pitchFamily="49" charset="-122"/>
              </a:rPr>
              <a:t>Student </a:t>
            </a:r>
          </a:p>
          <a:p>
            <a:pPr eaLnBrk="0" hangingPunct="0"/>
            <a:r>
              <a:rPr lang="zh-CN" altLang="en-US" dirty="0" smtClean="0">
                <a:solidFill>
                  <a:schemeClr val="tx2">
                    <a:lumMod val="50000"/>
                  </a:schemeClr>
                </a:solidFill>
                <a:latin typeface="黑体" pitchFamily="49" charset="-122"/>
                <a:ea typeface="黑体" pitchFamily="49" charset="-122"/>
              </a:rPr>
              <a:t>数据库</a:t>
            </a:r>
            <a:r>
              <a:rPr lang="zh-CN" altLang="en-US" dirty="0">
                <a:solidFill>
                  <a:schemeClr val="tx2">
                    <a:lumMod val="50000"/>
                  </a:schemeClr>
                </a:solidFill>
                <a:latin typeface="黑体" pitchFamily="49" charset="-122"/>
                <a:ea typeface="黑体" pitchFamily="49" charset="-122"/>
              </a:rPr>
              <a:t>的属性窗口。</a:t>
            </a:r>
          </a:p>
        </p:txBody>
      </p:sp>
      <p:sp>
        <p:nvSpPr>
          <p:cNvPr id="71702" name="Text Box 22"/>
          <p:cNvSpPr txBox="1">
            <a:spLocks noChangeArrowheads="1"/>
          </p:cNvSpPr>
          <p:nvPr/>
        </p:nvSpPr>
        <p:spPr bwMode="auto">
          <a:xfrm>
            <a:off x="3257179" y="3339224"/>
            <a:ext cx="5000660" cy="646331"/>
          </a:xfrm>
          <a:prstGeom prst="rect">
            <a:avLst/>
          </a:prstGeom>
          <a:noFill/>
          <a:ln w="9525">
            <a:noFill/>
            <a:miter lim="800000"/>
            <a:headEnd/>
            <a:tailEnd/>
          </a:ln>
          <a:effectLst/>
        </p:spPr>
        <p:txBody>
          <a:bodyPr wrap="square">
            <a:spAutoFit/>
          </a:bodyPr>
          <a:lstStyle/>
          <a:p>
            <a:pPr eaLnBrk="0" hangingPunct="0"/>
            <a:r>
              <a:rPr lang="zh-CN" altLang="en-US" dirty="0">
                <a:solidFill>
                  <a:schemeClr val="tx2">
                    <a:lumMod val="50000"/>
                  </a:schemeClr>
                </a:solidFill>
                <a:latin typeface="黑体" pitchFamily="49" charset="-122"/>
                <a:ea typeface="黑体" pitchFamily="49" charset="-122"/>
              </a:rPr>
              <a:t>将</a:t>
            </a:r>
            <a:r>
              <a:rPr lang="en-US" altLang="zh-CN" dirty="0">
                <a:solidFill>
                  <a:schemeClr val="tx2">
                    <a:lumMod val="50000"/>
                  </a:schemeClr>
                </a:solidFill>
                <a:latin typeface="黑体" pitchFamily="49" charset="-122"/>
                <a:ea typeface="黑体" pitchFamily="49" charset="-122"/>
              </a:rPr>
              <a:t>Student</a:t>
            </a:r>
            <a:r>
              <a:rPr lang="zh-CN" altLang="en-US" dirty="0">
                <a:solidFill>
                  <a:schemeClr val="tx2">
                    <a:lumMod val="50000"/>
                  </a:schemeClr>
                </a:solidFill>
                <a:latin typeface="黑体" pitchFamily="49" charset="-122"/>
                <a:ea typeface="黑体" pitchFamily="49" charset="-122"/>
              </a:rPr>
              <a:t>数据库的数据文件</a:t>
            </a:r>
            <a:r>
              <a:rPr lang="en-US" altLang="zh-CN" dirty="0">
                <a:solidFill>
                  <a:schemeClr val="tx2">
                    <a:lumMod val="50000"/>
                  </a:schemeClr>
                </a:solidFill>
                <a:latin typeface="黑体" pitchFamily="49" charset="-122"/>
                <a:ea typeface="黑体" pitchFamily="49" charset="-122"/>
              </a:rPr>
              <a:t>Student</a:t>
            </a:r>
            <a:r>
              <a:rPr lang="zh-CN" altLang="en-US" dirty="0">
                <a:solidFill>
                  <a:schemeClr val="tx2">
                    <a:lumMod val="50000"/>
                  </a:schemeClr>
                </a:solidFill>
                <a:latin typeface="黑体" pitchFamily="49" charset="-122"/>
                <a:ea typeface="黑体" pitchFamily="49" charset="-122"/>
              </a:rPr>
              <a:t>的初始大</a:t>
            </a:r>
          </a:p>
          <a:p>
            <a:pPr eaLnBrk="0" hangingPunct="0"/>
            <a:r>
              <a:rPr lang="zh-CN" altLang="en-US" dirty="0" smtClean="0">
                <a:solidFill>
                  <a:schemeClr val="tx2">
                    <a:lumMod val="50000"/>
                  </a:schemeClr>
                </a:solidFill>
                <a:latin typeface="黑体" pitchFamily="49" charset="-122"/>
                <a:ea typeface="黑体" pitchFamily="49" charset="-122"/>
              </a:rPr>
              <a:t>小修</a:t>
            </a:r>
            <a:r>
              <a:rPr lang="zh-CN" altLang="en-US" dirty="0">
                <a:solidFill>
                  <a:schemeClr val="tx2">
                    <a:lumMod val="50000"/>
                  </a:schemeClr>
                </a:solidFill>
                <a:latin typeface="黑体" pitchFamily="49" charset="-122"/>
                <a:ea typeface="黑体" pitchFamily="49" charset="-122"/>
              </a:rPr>
              <a:t>改为</a:t>
            </a:r>
            <a:r>
              <a:rPr lang="en-US" altLang="zh-CN" dirty="0">
                <a:solidFill>
                  <a:schemeClr val="tx2">
                    <a:lumMod val="50000"/>
                  </a:schemeClr>
                </a:solidFill>
                <a:latin typeface="黑体" pitchFamily="49" charset="-122"/>
                <a:ea typeface="黑体" pitchFamily="49" charset="-122"/>
              </a:rPr>
              <a:t>6MB</a:t>
            </a:r>
            <a:r>
              <a:rPr lang="zh-CN" altLang="en-US" dirty="0">
                <a:solidFill>
                  <a:schemeClr val="tx2">
                    <a:lumMod val="50000"/>
                  </a:schemeClr>
                </a:solidFill>
                <a:latin typeface="黑体" pitchFamily="49" charset="-122"/>
                <a:ea typeface="黑体" pitchFamily="49" charset="-122"/>
              </a:rPr>
              <a:t>、</a:t>
            </a:r>
            <a:r>
              <a:rPr lang="en-US" altLang="zh-CN" dirty="0">
                <a:solidFill>
                  <a:schemeClr val="tx2">
                    <a:lumMod val="50000"/>
                  </a:schemeClr>
                </a:solidFill>
                <a:latin typeface="黑体" pitchFamily="49" charset="-122"/>
                <a:ea typeface="黑体" pitchFamily="49" charset="-122"/>
              </a:rPr>
              <a:t>Student1</a:t>
            </a:r>
            <a:r>
              <a:rPr lang="zh-CN" altLang="en-US" dirty="0">
                <a:solidFill>
                  <a:schemeClr val="tx2">
                    <a:lumMod val="50000"/>
                  </a:schemeClr>
                </a:solidFill>
                <a:latin typeface="黑体" pitchFamily="49" charset="-122"/>
                <a:ea typeface="黑体" pitchFamily="49" charset="-122"/>
              </a:rPr>
              <a:t>的初始大小修改为</a:t>
            </a:r>
            <a:r>
              <a:rPr lang="en-US" altLang="zh-CN" dirty="0" smtClean="0">
                <a:solidFill>
                  <a:schemeClr val="tx2">
                    <a:lumMod val="50000"/>
                  </a:schemeClr>
                </a:solidFill>
                <a:latin typeface="黑体" pitchFamily="49" charset="-122"/>
                <a:ea typeface="黑体" pitchFamily="49" charset="-122"/>
              </a:rPr>
              <a:t>3MB</a:t>
            </a:r>
            <a:endParaRPr lang="zh-CN" altLang="en-US" dirty="0">
              <a:solidFill>
                <a:schemeClr val="tx2">
                  <a:lumMod val="50000"/>
                </a:schemeClr>
              </a:solidFill>
              <a:latin typeface="黑体" pitchFamily="49" charset="-122"/>
              <a:ea typeface="黑体" pitchFamily="49" charset="-122"/>
            </a:endParaRPr>
          </a:p>
        </p:txBody>
      </p:sp>
      <p:sp>
        <p:nvSpPr>
          <p:cNvPr id="71703" name="Text Box 23"/>
          <p:cNvSpPr txBox="1">
            <a:spLocks noChangeArrowheads="1"/>
          </p:cNvSpPr>
          <p:nvPr/>
        </p:nvSpPr>
        <p:spPr bwMode="auto">
          <a:xfrm>
            <a:off x="3257179" y="4528002"/>
            <a:ext cx="4786346" cy="646331"/>
          </a:xfrm>
          <a:prstGeom prst="rect">
            <a:avLst/>
          </a:prstGeom>
          <a:noFill/>
          <a:ln w="9525">
            <a:noFill/>
            <a:miter lim="800000"/>
            <a:headEnd/>
            <a:tailEnd/>
          </a:ln>
          <a:effectLst/>
        </p:spPr>
        <p:txBody>
          <a:bodyPr wrap="square">
            <a:spAutoFit/>
          </a:bodyPr>
          <a:lstStyle/>
          <a:p>
            <a:pPr eaLnBrk="0" hangingPunct="0"/>
            <a:r>
              <a:rPr lang="zh-CN" altLang="en-US" dirty="0">
                <a:solidFill>
                  <a:schemeClr val="tx2">
                    <a:lumMod val="50000"/>
                  </a:schemeClr>
                </a:solidFill>
                <a:latin typeface="黑体" pitchFamily="49" charset="-122"/>
                <a:ea typeface="黑体" pitchFamily="49" charset="-122"/>
              </a:rPr>
              <a:t>单击</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确定</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按钮，完成扩大</a:t>
            </a:r>
            <a:r>
              <a:rPr lang="en-US" altLang="zh-CN" dirty="0">
                <a:solidFill>
                  <a:schemeClr val="tx2">
                    <a:lumMod val="50000"/>
                  </a:schemeClr>
                </a:solidFill>
                <a:latin typeface="黑体" pitchFamily="49" charset="-122"/>
                <a:ea typeface="黑体" pitchFamily="49" charset="-122"/>
              </a:rPr>
              <a:t>Student</a:t>
            </a:r>
            <a:r>
              <a:rPr lang="zh-CN" altLang="en-US" dirty="0">
                <a:solidFill>
                  <a:schemeClr val="tx2">
                    <a:lumMod val="50000"/>
                  </a:schemeClr>
                </a:solidFill>
                <a:latin typeface="黑体" pitchFamily="49" charset="-122"/>
                <a:ea typeface="黑体" pitchFamily="49" charset="-122"/>
              </a:rPr>
              <a:t>数据库</a:t>
            </a:r>
          </a:p>
          <a:p>
            <a:pPr eaLnBrk="0" hangingPunct="0"/>
            <a:r>
              <a:rPr lang="zh-CN" altLang="en-US" dirty="0" smtClean="0">
                <a:solidFill>
                  <a:schemeClr val="tx2">
                    <a:lumMod val="50000"/>
                  </a:schemeClr>
                </a:solidFill>
                <a:latin typeface="黑体" pitchFamily="49" charset="-122"/>
                <a:ea typeface="黑体" pitchFamily="49" charset="-122"/>
              </a:rPr>
              <a:t>的</a:t>
            </a:r>
            <a:r>
              <a:rPr lang="zh-CN" altLang="en-US" dirty="0">
                <a:solidFill>
                  <a:schemeClr val="tx2">
                    <a:lumMod val="50000"/>
                  </a:schemeClr>
                </a:solidFill>
                <a:latin typeface="黑体" pitchFamily="49" charset="-122"/>
                <a:ea typeface="黑体" pitchFamily="49" charset="-122"/>
              </a:rPr>
              <a:t>操作。</a:t>
            </a: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907704" y="332656"/>
            <a:ext cx="6019800" cy="487363"/>
          </a:xfrm>
        </p:spPr>
        <p:txBody>
          <a:bodyPr/>
          <a:lstStyle/>
          <a:p>
            <a:r>
              <a:rPr lang="zh-CN" altLang="en-US" sz="2800" dirty="0">
                <a:latin typeface="黑体" pitchFamily="49" charset="-122"/>
              </a:rPr>
              <a:t>任务</a:t>
            </a:r>
            <a:r>
              <a:rPr lang="en-US" altLang="zh-CN" sz="2800" dirty="0">
                <a:latin typeface="黑体" pitchFamily="49" charset="-122"/>
              </a:rPr>
              <a:t>6  </a:t>
            </a:r>
            <a:r>
              <a:rPr lang="zh-CN" altLang="en-US" sz="2800" dirty="0">
                <a:latin typeface="黑体" pitchFamily="49" charset="-122"/>
              </a:rPr>
              <a:t>使用</a:t>
            </a:r>
            <a:r>
              <a:rPr lang="en-US" altLang="zh-CN" sz="2800" dirty="0">
                <a:latin typeface="黑体" pitchFamily="49" charset="-122"/>
              </a:rPr>
              <a:t>Management Studio</a:t>
            </a:r>
            <a:r>
              <a:rPr lang="zh-CN" altLang="en-US" sz="2800" dirty="0">
                <a:latin typeface="黑体" pitchFamily="49" charset="-122"/>
              </a:rPr>
              <a:t>将学生数据库删除</a:t>
            </a:r>
            <a:endParaRPr lang="zh-CN" altLang="en-US" sz="2800" dirty="0"/>
          </a:p>
        </p:txBody>
      </p:sp>
      <p:sp>
        <p:nvSpPr>
          <p:cNvPr id="9" name="Line 18"/>
          <p:cNvSpPr>
            <a:spLocks noChangeShapeType="1"/>
          </p:cNvSpPr>
          <p:nvPr/>
        </p:nvSpPr>
        <p:spPr bwMode="auto">
          <a:xfrm>
            <a:off x="5724128" y="1707062"/>
            <a:ext cx="0" cy="4378238"/>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10" name="Text Box 21"/>
          <p:cNvSpPr txBox="1">
            <a:spLocks noChangeArrowheads="1"/>
          </p:cNvSpPr>
          <p:nvPr/>
        </p:nvSpPr>
        <p:spPr bwMode="auto">
          <a:xfrm>
            <a:off x="428596" y="1643050"/>
            <a:ext cx="5079508" cy="923330"/>
          </a:xfrm>
          <a:prstGeom prst="rect">
            <a:avLst/>
          </a:prstGeom>
          <a:noFill/>
          <a:ln w="19050">
            <a:solidFill>
              <a:schemeClr val="accent2"/>
            </a:solidFill>
            <a:miter lim="800000"/>
            <a:headEnd/>
            <a:tailEnd/>
          </a:ln>
          <a:effectLst>
            <a:glow rad="101600">
              <a:schemeClr val="accent6">
                <a:satMod val="175000"/>
                <a:alpha val="40000"/>
              </a:schemeClr>
            </a:glow>
          </a:effectLst>
        </p:spPr>
        <p:txBody>
          <a:bodyPr wrap="square">
            <a:spAutoFit/>
          </a:bodyPr>
          <a:lstStyle/>
          <a:p>
            <a:pPr eaLnBrk="0" hangingPunct="0"/>
            <a:r>
              <a:rPr lang="zh-CN" altLang="en-US" dirty="0" smtClean="0">
                <a:solidFill>
                  <a:schemeClr val="tx2">
                    <a:lumMod val="50000"/>
                  </a:schemeClr>
                </a:solidFill>
                <a:latin typeface="黑体" pitchFamily="49" charset="-122"/>
                <a:ea typeface="黑体" pitchFamily="49" charset="-122"/>
              </a:rPr>
              <a:t>步骤</a:t>
            </a:r>
            <a:r>
              <a:rPr lang="en-US" altLang="zh-CN" dirty="0" smtClean="0">
                <a:solidFill>
                  <a:schemeClr val="tx2">
                    <a:lumMod val="50000"/>
                  </a:schemeClr>
                </a:solidFill>
                <a:latin typeface="黑体" pitchFamily="49" charset="-122"/>
                <a:ea typeface="黑体" pitchFamily="49" charset="-122"/>
              </a:rPr>
              <a:t>1   </a:t>
            </a:r>
            <a:r>
              <a:rPr lang="zh-CN" altLang="en-US" dirty="0" smtClean="0">
                <a:solidFill>
                  <a:schemeClr val="tx2">
                    <a:lumMod val="50000"/>
                  </a:schemeClr>
                </a:solidFill>
                <a:latin typeface="黑体" pitchFamily="49" charset="-122"/>
                <a:ea typeface="黑体" pitchFamily="49" charset="-122"/>
              </a:rPr>
              <a:t>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对象资源管理器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数据库</a:t>
            </a:r>
            <a:r>
              <a:rPr lang="en-US" altLang="zh-CN" dirty="0">
                <a:solidFill>
                  <a:schemeClr val="tx2">
                    <a:lumMod val="50000"/>
                  </a:schemeClr>
                </a:solidFill>
                <a:latin typeface="黑体" pitchFamily="49" charset="-122"/>
                <a:ea typeface="黑体" pitchFamily="49" charset="-122"/>
              </a:rPr>
              <a:t>】|【</a:t>
            </a:r>
            <a:r>
              <a:rPr lang="zh-CN" altLang="en-US" dirty="0" smtClean="0">
                <a:solidFill>
                  <a:schemeClr val="tx2">
                    <a:lumMod val="50000"/>
                  </a:schemeClr>
                </a:solidFill>
                <a:latin typeface="黑体" pitchFamily="49" charset="-122"/>
                <a:ea typeface="黑体" pitchFamily="49" charset="-122"/>
              </a:rPr>
              <a:t>学生</a:t>
            </a:r>
            <a:r>
              <a:rPr lang="zh-CN" altLang="en-US" dirty="0">
                <a:solidFill>
                  <a:schemeClr val="tx2">
                    <a:lumMod val="50000"/>
                  </a:schemeClr>
                </a:solidFill>
                <a:latin typeface="黑体" pitchFamily="49" charset="-122"/>
                <a:ea typeface="黑体" pitchFamily="49" charset="-122"/>
              </a:rPr>
              <a:t>数据库</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结点上右击，从快捷菜单中</a:t>
            </a:r>
            <a:r>
              <a:rPr lang="zh-CN" altLang="en-US" dirty="0" smtClean="0">
                <a:solidFill>
                  <a:schemeClr val="tx2">
                    <a:lumMod val="50000"/>
                  </a:schemeClr>
                </a:solidFill>
                <a:latin typeface="黑体" pitchFamily="49" charset="-122"/>
                <a:ea typeface="黑体" pitchFamily="49" charset="-122"/>
              </a:rPr>
              <a:t>选择</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删除</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，打开</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删除对象</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窗口。</a:t>
            </a:r>
          </a:p>
        </p:txBody>
      </p:sp>
      <p:sp>
        <p:nvSpPr>
          <p:cNvPr id="11" name="Text Box 21"/>
          <p:cNvSpPr txBox="1">
            <a:spLocks noChangeArrowheads="1"/>
          </p:cNvSpPr>
          <p:nvPr/>
        </p:nvSpPr>
        <p:spPr bwMode="auto">
          <a:xfrm>
            <a:off x="428596" y="2857496"/>
            <a:ext cx="5079508" cy="369332"/>
          </a:xfrm>
          <a:prstGeom prst="rect">
            <a:avLst/>
          </a:prstGeom>
          <a:noFill/>
          <a:ln w="19050">
            <a:solidFill>
              <a:srgbClr val="FFC000"/>
            </a:solidFill>
            <a:miter lim="800000"/>
            <a:headEnd/>
            <a:tailEnd/>
          </a:ln>
          <a:effectLst>
            <a:glow rad="101600">
              <a:srgbClr val="FFC000">
                <a:alpha val="40000"/>
              </a:srgbClr>
            </a:glow>
          </a:effectLst>
        </p:spPr>
        <p:txBody>
          <a:bodyPr wrap="square">
            <a:spAutoFit/>
          </a:bodyPr>
          <a:lstStyle/>
          <a:p>
            <a:pPr eaLnBrk="0" hangingPunct="0"/>
            <a:r>
              <a:rPr lang="zh-CN" altLang="en-US" dirty="0" smtClean="0">
                <a:solidFill>
                  <a:schemeClr val="tx2">
                    <a:lumMod val="50000"/>
                  </a:schemeClr>
                </a:solidFill>
                <a:latin typeface="黑体" pitchFamily="49" charset="-122"/>
                <a:ea typeface="黑体" pitchFamily="49" charset="-122"/>
              </a:rPr>
              <a:t>步骤</a:t>
            </a:r>
            <a:r>
              <a:rPr lang="en-US" altLang="zh-CN" dirty="0" smtClean="0">
                <a:solidFill>
                  <a:schemeClr val="tx2">
                    <a:lumMod val="50000"/>
                  </a:schemeClr>
                </a:solidFill>
                <a:latin typeface="黑体" pitchFamily="49" charset="-122"/>
                <a:ea typeface="黑体" pitchFamily="49" charset="-122"/>
              </a:rPr>
              <a:t>2   </a:t>
            </a:r>
            <a:r>
              <a:rPr lang="zh-CN" altLang="en-US" dirty="0" smtClean="0">
                <a:solidFill>
                  <a:schemeClr val="tx2">
                    <a:lumMod val="50000"/>
                  </a:schemeClr>
                </a:solidFill>
                <a:latin typeface="黑体" pitchFamily="49" charset="-122"/>
                <a:ea typeface="黑体" pitchFamily="49" charset="-122"/>
              </a:rPr>
              <a:t>单击</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确定</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按钮即可。</a:t>
            </a:r>
          </a:p>
        </p:txBody>
      </p:sp>
      <p:sp>
        <p:nvSpPr>
          <p:cNvPr id="13" name="Text Box 21"/>
          <p:cNvSpPr txBox="1">
            <a:spLocks noChangeArrowheads="1"/>
          </p:cNvSpPr>
          <p:nvPr/>
        </p:nvSpPr>
        <p:spPr bwMode="auto">
          <a:xfrm>
            <a:off x="428179" y="3573016"/>
            <a:ext cx="5079925" cy="646331"/>
          </a:xfrm>
          <a:prstGeom prst="rect">
            <a:avLst/>
          </a:prstGeom>
          <a:noFill/>
          <a:ln w="19050">
            <a:solidFill>
              <a:schemeClr val="tx2">
                <a:lumMod val="60000"/>
                <a:lumOff val="40000"/>
              </a:schemeClr>
            </a:solidFill>
            <a:miter lim="800000"/>
            <a:headEnd/>
            <a:tailEnd/>
          </a:ln>
          <a:effectLst>
            <a:glow rad="101600">
              <a:schemeClr val="accent1">
                <a:satMod val="175000"/>
                <a:alpha val="40000"/>
              </a:schemeClr>
            </a:glow>
          </a:effectLst>
        </p:spPr>
        <p:txBody>
          <a:bodyPr wrap="square">
            <a:spAutoFit/>
          </a:bodyPr>
          <a:lstStyle/>
          <a:p>
            <a:r>
              <a:rPr lang="zh-CN" altLang="en-US" dirty="0" smtClean="0">
                <a:solidFill>
                  <a:schemeClr val="tx2">
                    <a:lumMod val="50000"/>
                  </a:schemeClr>
                </a:solidFill>
                <a:latin typeface="黑体" pitchFamily="49" charset="-122"/>
                <a:ea typeface="黑体" pitchFamily="49" charset="-122"/>
              </a:rPr>
              <a:t>步骤</a:t>
            </a:r>
            <a:r>
              <a:rPr lang="en-US" altLang="zh-CN" dirty="0" smtClean="0">
                <a:solidFill>
                  <a:schemeClr val="tx2">
                    <a:lumMod val="50000"/>
                  </a:schemeClr>
                </a:solidFill>
                <a:latin typeface="黑体" pitchFamily="49" charset="-122"/>
                <a:ea typeface="黑体" pitchFamily="49" charset="-122"/>
              </a:rPr>
              <a:t>3   </a:t>
            </a:r>
            <a:r>
              <a:rPr lang="zh-CN" altLang="en-US" dirty="0" smtClean="0">
                <a:solidFill>
                  <a:schemeClr val="tx2">
                    <a:lumMod val="50000"/>
                  </a:schemeClr>
                </a:solidFill>
                <a:latin typeface="黑体" pitchFamily="49" charset="-122"/>
                <a:ea typeface="黑体" pitchFamily="49" charset="-122"/>
              </a:rPr>
              <a:t>刷新</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数据库</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节点，可以看到</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学生</a:t>
            </a:r>
            <a:r>
              <a:rPr lang="zh-CN" altLang="en-US" dirty="0" smtClean="0">
                <a:solidFill>
                  <a:schemeClr val="tx2">
                    <a:lumMod val="50000"/>
                  </a:schemeClr>
                </a:solidFill>
                <a:latin typeface="黑体" pitchFamily="49" charset="-122"/>
                <a:ea typeface="黑体" pitchFamily="49" charset="-122"/>
              </a:rPr>
              <a:t>数据库</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从</a:t>
            </a:r>
            <a:r>
              <a:rPr lang="en-US" altLang="zh-CN" dirty="0">
                <a:solidFill>
                  <a:schemeClr val="tx2">
                    <a:lumMod val="50000"/>
                  </a:schemeClr>
                </a:solidFill>
                <a:latin typeface="黑体" pitchFamily="49" charset="-122"/>
                <a:ea typeface="黑体" pitchFamily="49" charset="-122"/>
              </a:rPr>
              <a:t>SQL Server</a:t>
            </a:r>
            <a:r>
              <a:rPr lang="zh-CN" altLang="en-US" dirty="0">
                <a:solidFill>
                  <a:schemeClr val="tx2">
                    <a:lumMod val="50000"/>
                  </a:schemeClr>
                </a:solidFill>
                <a:latin typeface="黑体" pitchFamily="49" charset="-122"/>
                <a:ea typeface="黑体" pitchFamily="49" charset="-122"/>
              </a:rPr>
              <a:t>中删除了。</a:t>
            </a:r>
          </a:p>
        </p:txBody>
      </p:sp>
      <p:sp>
        <p:nvSpPr>
          <p:cNvPr id="14" name="Text Box 21"/>
          <p:cNvSpPr txBox="1">
            <a:spLocks noChangeArrowheads="1"/>
          </p:cNvSpPr>
          <p:nvPr/>
        </p:nvSpPr>
        <p:spPr bwMode="auto">
          <a:xfrm>
            <a:off x="5940152" y="1844824"/>
            <a:ext cx="2880320" cy="3416320"/>
          </a:xfrm>
          <a:prstGeom prst="rect">
            <a:avLst/>
          </a:prstGeom>
          <a:noFill/>
          <a:ln w="19050">
            <a:solidFill>
              <a:srgbClr val="7030A0"/>
            </a:solidFill>
            <a:miter lim="800000"/>
            <a:headEnd/>
            <a:tailEnd/>
          </a:ln>
          <a:effectLst>
            <a:glow rad="101600">
              <a:srgbClr val="7030A0">
                <a:alpha val="40000"/>
              </a:srgbClr>
            </a:glow>
          </a:effectLst>
        </p:spPr>
        <p:txBody>
          <a:bodyPr wrap="square">
            <a:spAutoFit/>
          </a:bodyPr>
          <a:lstStyle/>
          <a:p>
            <a:pPr eaLnBrk="0" hangingPunct="0"/>
            <a:r>
              <a:rPr lang="zh-CN" altLang="en-US" dirty="0" smtClean="0">
                <a:solidFill>
                  <a:schemeClr val="tx2">
                    <a:lumMod val="50000"/>
                  </a:schemeClr>
                </a:solidFill>
                <a:latin typeface="黑体" pitchFamily="49" charset="-122"/>
                <a:ea typeface="黑体" pitchFamily="49" charset="-122"/>
              </a:rPr>
              <a:t>步骤</a:t>
            </a:r>
            <a:r>
              <a:rPr lang="en-US" altLang="zh-CN" dirty="0" smtClean="0">
                <a:solidFill>
                  <a:schemeClr val="tx2">
                    <a:lumMod val="50000"/>
                  </a:schemeClr>
                </a:solidFill>
                <a:latin typeface="黑体" pitchFamily="49" charset="-122"/>
                <a:ea typeface="黑体" pitchFamily="49" charset="-122"/>
              </a:rPr>
              <a:t>4   </a:t>
            </a:r>
            <a:r>
              <a:rPr lang="zh-CN" altLang="en-US" dirty="0" smtClean="0">
                <a:solidFill>
                  <a:schemeClr val="tx2">
                    <a:lumMod val="50000"/>
                  </a:schemeClr>
                </a:solidFill>
                <a:latin typeface="黑体" pitchFamily="49" charset="-122"/>
                <a:ea typeface="黑体" pitchFamily="49" charset="-122"/>
              </a:rPr>
              <a:t>在</a:t>
            </a:r>
            <a:r>
              <a:rPr lang="zh-CN" altLang="en-US" dirty="0">
                <a:solidFill>
                  <a:schemeClr val="tx2">
                    <a:lumMod val="50000"/>
                  </a:schemeClr>
                </a:solidFill>
                <a:latin typeface="黑体" pitchFamily="49" charset="-122"/>
                <a:ea typeface="黑体" pitchFamily="49" charset="-122"/>
              </a:rPr>
              <a:t>资源管理器中，打开</a:t>
            </a:r>
            <a:r>
              <a:rPr lang="en-US" altLang="zh-CN" dirty="0">
                <a:solidFill>
                  <a:schemeClr val="tx2">
                    <a:lumMod val="50000"/>
                  </a:schemeClr>
                </a:solidFill>
                <a:latin typeface="黑体" pitchFamily="49" charset="-122"/>
                <a:ea typeface="黑体" pitchFamily="49" charset="-122"/>
              </a:rPr>
              <a:t>D:\STUDENT</a:t>
            </a:r>
            <a:r>
              <a:rPr lang="zh-CN" altLang="en-US" dirty="0">
                <a:solidFill>
                  <a:schemeClr val="tx2">
                    <a:lumMod val="50000"/>
                  </a:schemeClr>
                </a:solidFill>
                <a:latin typeface="黑体" pitchFamily="49" charset="-122"/>
                <a:ea typeface="黑体" pitchFamily="49" charset="-122"/>
              </a:rPr>
              <a:t>文件夹</a:t>
            </a:r>
            <a:r>
              <a:rPr lang="zh-CN" altLang="en-US" dirty="0" smtClean="0">
                <a:solidFill>
                  <a:schemeClr val="tx2">
                    <a:lumMod val="50000"/>
                  </a:schemeClr>
                </a:solidFill>
                <a:latin typeface="黑体" pitchFamily="49" charset="-122"/>
                <a:ea typeface="黑体" pitchFamily="49" charset="-122"/>
              </a:rPr>
              <a:t>，可以</a:t>
            </a:r>
            <a:r>
              <a:rPr lang="zh-CN" altLang="en-US" dirty="0">
                <a:solidFill>
                  <a:schemeClr val="tx2">
                    <a:lumMod val="50000"/>
                  </a:schemeClr>
                </a:solidFill>
                <a:latin typeface="黑体" pitchFamily="49" charset="-122"/>
                <a:ea typeface="黑体" pitchFamily="49" charset="-122"/>
              </a:rPr>
              <a:t>看到学生数据库对应的物理文件被删除了</a:t>
            </a:r>
            <a:r>
              <a:rPr lang="zh-CN" altLang="en-US" dirty="0" smtClean="0">
                <a:solidFill>
                  <a:schemeClr val="tx2">
                    <a:lumMod val="50000"/>
                  </a:schemeClr>
                </a:solidFill>
                <a:latin typeface="黑体" pitchFamily="49" charset="-122"/>
                <a:ea typeface="黑体" pitchFamily="49" charset="-122"/>
              </a:rPr>
              <a:t>。</a:t>
            </a:r>
            <a:endParaRPr lang="en-US" altLang="zh-CN" dirty="0" smtClean="0">
              <a:solidFill>
                <a:schemeClr val="tx2">
                  <a:lumMod val="50000"/>
                </a:schemeClr>
              </a:solidFill>
              <a:latin typeface="黑体" pitchFamily="49" charset="-122"/>
              <a:ea typeface="黑体" pitchFamily="49" charset="-122"/>
            </a:endParaRPr>
          </a:p>
          <a:p>
            <a:pPr eaLnBrk="0" hangingPunct="0"/>
            <a:endParaRPr lang="en-US" altLang="zh-CN" dirty="0" smtClean="0">
              <a:solidFill>
                <a:schemeClr val="tx2">
                  <a:lumMod val="50000"/>
                </a:schemeClr>
              </a:solidFill>
              <a:latin typeface="黑体" pitchFamily="49" charset="-122"/>
              <a:ea typeface="黑体" pitchFamily="49" charset="-122"/>
            </a:endParaRPr>
          </a:p>
          <a:p>
            <a:pPr eaLnBrk="0" hangingPunct="0"/>
            <a:r>
              <a:rPr lang="zh-CN" altLang="en-US" dirty="0" smtClean="0">
                <a:solidFill>
                  <a:schemeClr val="tx2">
                    <a:lumMod val="50000"/>
                  </a:schemeClr>
                </a:solidFill>
                <a:latin typeface="黑体" pitchFamily="49" charset="-122"/>
                <a:ea typeface="黑体" pitchFamily="49" charset="-122"/>
              </a:rPr>
              <a:t>注意</a:t>
            </a:r>
            <a:r>
              <a:rPr lang="zh-CN" altLang="en-US" dirty="0">
                <a:solidFill>
                  <a:schemeClr val="tx2">
                    <a:lumMod val="50000"/>
                  </a:schemeClr>
                </a:solidFill>
                <a:latin typeface="黑体" pitchFamily="49" charset="-122"/>
                <a:ea typeface="黑体" pitchFamily="49" charset="-122"/>
              </a:rPr>
              <a:t>：</a:t>
            </a:r>
          </a:p>
          <a:p>
            <a:pPr eaLnBrk="0" hangingPunct="0"/>
            <a:r>
              <a:rPr lang="zh-CN" altLang="en-US" dirty="0">
                <a:solidFill>
                  <a:schemeClr val="tx2">
                    <a:lumMod val="50000"/>
                  </a:schemeClr>
                </a:solidFill>
                <a:latin typeface="黑体" pitchFamily="49" charset="-122"/>
                <a:ea typeface="黑体" pitchFamily="49" charset="-122"/>
              </a:rPr>
              <a:t>    数据库被删除后，文件及其数据都从服务器上的</a:t>
            </a:r>
            <a:r>
              <a:rPr lang="zh-CN" altLang="en-US" dirty="0" smtClean="0">
                <a:solidFill>
                  <a:schemeClr val="tx2">
                    <a:lumMod val="50000"/>
                  </a:schemeClr>
                </a:solidFill>
                <a:latin typeface="黑体" pitchFamily="49" charset="-122"/>
                <a:ea typeface="黑体" pitchFamily="49" charset="-122"/>
              </a:rPr>
              <a:t>磁盘</a:t>
            </a:r>
            <a:r>
              <a:rPr lang="zh-CN" altLang="en-US" dirty="0">
                <a:solidFill>
                  <a:schemeClr val="tx2">
                    <a:lumMod val="50000"/>
                  </a:schemeClr>
                </a:solidFill>
                <a:latin typeface="黑体" pitchFamily="49" charset="-122"/>
                <a:ea typeface="黑体" pitchFamily="49" charset="-122"/>
              </a:rPr>
              <a:t>中被删除。一旦删除数据库，它即被永久删除，</a:t>
            </a:r>
            <a:r>
              <a:rPr lang="zh-CN" altLang="en-US" dirty="0" smtClean="0">
                <a:solidFill>
                  <a:schemeClr val="tx2">
                    <a:lumMod val="50000"/>
                  </a:schemeClr>
                </a:solidFill>
                <a:latin typeface="黑体" pitchFamily="49" charset="-122"/>
                <a:ea typeface="黑体" pitchFamily="49" charset="-122"/>
              </a:rPr>
              <a:t>所以删除</a:t>
            </a:r>
            <a:r>
              <a:rPr lang="zh-CN" altLang="en-US" dirty="0">
                <a:solidFill>
                  <a:schemeClr val="tx2">
                    <a:lumMod val="50000"/>
                  </a:schemeClr>
                </a:solidFill>
                <a:latin typeface="黑体" pitchFamily="49" charset="-122"/>
                <a:ea typeface="黑体" pitchFamily="49" charset="-122"/>
              </a:rPr>
              <a:t>数据库时要谨慎</a:t>
            </a:r>
            <a:r>
              <a:rPr lang="zh-CN" altLang="en-US" dirty="0" smtClean="0">
                <a:solidFill>
                  <a:schemeClr val="tx2">
                    <a:lumMod val="50000"/>
                  </a:schemeClr>
                </a:solidFill>
                <a:latin typeface="黑体" pitchFamily="49" charset="-122"/>
                <a:ea typeface="黑体" pitchFamily="49" charset="-122"/>
              </a:rPr>
              <a:t>。</a:t>
            </a:r>
            <a:endParaRPr lang="zh-CN" altLang="en-US" dirty="0">
              <a:solidFill>
                <a:schemeClr val="tx2">
                  <a:lumMod val="50000"/>
                </a:schemeClr>
              </a:solidFill>
              <a:latin typeface="黑体" pitchFamily="49" charset="-122"/>
              <a:ea typeface="黑体" pitchFamily="49" charset="-122"/>
            </a:endParaRPr>
          </a:p>
        </p:txBody>
      </p:sp>
      <p:pic>
        <p:nvPicPr>
          <p:cNvPr id="15" name="Picture 4"/>
          <p:cNvPicPr>
            <a:picLocks noGrp="1" noChangeAspect="1" noChangeArrowheads="1"/>
          </p:cNvPicPr>
          <p:nvPr>
            <p:ph idx="4294967295"/>
          </p:nvPr>
        </p:nvPicPr>
        <p:blipFill>
          <a:blip r:embed="rId2" cstate="print">
            <a:extLst>
              <a:ext uri="{28A0092B-C50C-407E-A947-70E740481C1C}">
                <a14:useLocalDpi xmlns:a14="http://schemas.microsoft.com/office/drawing/2010/main" xmlns="" val="0"/>
              </a:ext>
            </a:extLst>
          </a:blip>
          <a:srcRect r="12589" b="51691"/>
          <a:stretch>
            <a:fillRect/>
          </a:stretch>
        </p:blipFill>
        <p:spPr>
          <a:xfrm>
            <a:off x="1331640" y="4365104"/>
            <a:ext cx="3618702" cy="2492896"/>
          </a:xfrm>
          <a:noFill/>
          <a:extLst>
            <a:ext uri="{909E8E84-426E-40DD-AFC4-6F175D3DCCD1}">
              <a14:hiddenFill xmlns:a14="http://schemas.microsoft.com/office/drawing/2010/main" xmlns="">
                <a:solidFill>
                  <a:srgbClr val="FFFFFF"/>
                </a:solidFill>
              </a14:hiddenFill>
            </a:ext>
          </a:ex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19672" y="404664"/>
            <a:ext cx="7000924" cy="487363"/>
          </a:xfrm>
        </p:spPr>
        <p:txBody>
          <a:bodyPr/>
          <a:lstStyle/>
          <a:p>
            <a:r>
              <a:rPr lang="zh-CN" altLang="en-US" sz="2400" dirty="0"/>
              <a:t>学习子情境 </a:t>
            </a:r>
            <a:r>
              <a:rPr lang="en-US" altLang="zh-CN" sz="2400" dirty="0" smtClean="0"/>
              <a:t>13.2</a:t>
            </a:r>
            <a:endParaRPr lang="zh-CN" altLang="en-US" sz="2400"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19</a:t>
            </a:fld>
            <a:endParaRPr lang="en-US" altLang="zh-CN"/>
          </a:p>
        </p:txBody>
      </p:sp>
      <p:grpSp>
        <p:nvGrpSpPr>
          <p:cNvPr id="3" name="Group 8"/>
          <p:cNvGrpSpPr>
            <a:grpSpLocks/>
          </p:cNvGrpSpPr>
          <p:nvPr/>
        </p:nvGrpSpPr>
        <p:grpSpPr bwMode="auto">
          <a:xfrm>
            <a:off x="2500298" y="1859623"/>
            <a:ext cx="4286280" cy="571503"/>
            <a:chOff x="3964" y="2071"/>
            <a:chExt cx="1484" cy="330"/>
          </a:xfrm>
        </p:grpSpPr>
        <p:sp>
          <p:nvSpPr>
            <p:cNvPr id="7" name="AutoShape 9"/>
            <p:cNvSpPr>
              <a:spLocks noChangeArrowheads="1"/>
            </p:cNvSpPr>
            <p:nvPr/>
          </p:nvSpPr>
          <p:spPr bwMode="ltGray">
            <a:xfrm>
              <a:off x="3964" y="2071"/>
              <a:ext cx="1484" cy="330"/>
            </a:xfrm>
            <a:prstGeom prst="roundRect">
              <a:avLst>
                <a:gd name="adj" fmla="val 16667"/>
              </a:avLst>
            </a:prstGeom>
            <a:solidFill>
              <a:schemeClr val="folHlink"/>
            </a:solidFill>
            <a:ln w="12700" algn="ctr">
              <a:solidFill>
                <a:srgbClr val="808080"/>
              </a:solidFill>
              <a:round/>
              <a:headEnd/>
              <a:tailEnd/>
            </a:ln>
            <a:effectLst/>
          </p:spPr>
          <p:txBody>
            <a:bodyPr wrap="none" anchor="ctr"/>
            <a:lstStyle/>
            <a:p>
              <a:endParaRPr lang="zh-CN" altLang="en-US">
                <a:solidFill>
                  <a:schemeClr val="bg1"/>
                </a:solidFill>
              </a:endParaRPr>
            </a:p>
          </p:txBody>
        </p:sp>
        <p:sp>
          <p:nvSpPr>
            <p:cNvPr id="8" name="AutoShape 10"/>
            <p:cNvSpPr>
              <a:spLocks noChangeArrowheads="1"/>
            </p:cNvSpPr>
            <p:nvPr/>
          </p:nvSpPr>
          <p:spPr bwMode="ltGray">
            <a:xfrm>
              <a:off x="3987" y="2091"/>
              <a:ext cx="1432" cy="134"/>
            </a:xfrm>
            <a:prstGeom prst="roundRect">
              <a:avLst>
                <a:gd name="adj" fmla="val 28356"/>
              </a:avLst>
            </a:prstGeom>
            <a:gradFill rotWithShape="1">
              <a:gsLst>
                <a:gs pos="0">
                  <a:srgbClr val="FFFFFF">
                    <a:alpha val="70000"/>
                  </a:srgbClr>
                </a:gs>
                <a:gs pos="100000">
                  <a:schemeClr val="folHlink">
                    <a:alpha val="70000"/>
                  </a:schemeClr>
                </a:gs>
              </a:gsLst>
              <a:lin ang="5400000" scaled="1"/>
            </a:gradFill>
            <a:ln w="9525" algn="ctr">
              <a:noFill/>
              <a:round/>
              <a:headEnd/>
              <a:tailEnd/>
            </a:ln>
            <a:effectLst/>
          </p:spPr>
          <p:txBody>
            <a:bodyPr wrap="none" anchor="ctr"/>
            <a:lstStyle/>
            <a:p>
              <a:endParaRPr lang="zh-CN" altLang="en-US">
                <a:solidFill>
                  <a:schemeClr val="bg1"/>
                </a:solidFill>
              </a:endParaRPr>
            </a:p>
          </p:txBody>
        </p:sp>
      </p:grpSp>
      <p:sp>
        <p:nvSpPr>
          <p:cNvPr id="9" name="Rectangle 23"/>
          <p:cNvSpPr>
            <a:spLocks noChangeArrowheads="1"/>
          </p:cNvSpPr>
          <p:nvPr/>
        </p:nvSpPr>
        <p:spPr bwMode="ltGray">
          <a:xfrm>
            <a:off x="1000100" y="2852936"/>
            <a:ext cx="7500990" cy="2160240"/>
          </a:xfrm>
          <a:prstGeom prst="rect">
            <a:avLst/>
          </a:prstGeom>
          <a:gradFill rotWithShape="1">
            <a:gsLst>
              <a:gs pos="0">
                <a:schemeClr val="folHlink"/>
              </a:gs>
              <a:gs pos="100000">
                <a:schemeClr val="folHlink">
                  <a:gamma/>
                  <a:shade val="72549"/>
                  <a:invGamma/>
                </a:schemeClr>
              </a:gs>
            </a:gsLst>
            <a:lin ang="5400000" scaled="1"/>
          </a:gradFill>
          <a:ln w="9525" algn="ctr">
            <a:solidFill>
              <a:srgbClr val="FFFFFF"/>
            </a:solidFill>
            <a:miter lim="800000"/>
            <a:headEnd/>
            <a:tailEnd/>
          </a:ln>
          <a:effectLst>
            <a:outerShdw blurRad="63500" sx="102000" sy="102000" algn="ctr" rotWithShape="0">
              <a:prstClr val="black">
                <a:alpha val="40000"/>
              </a:prstClr>
            </a:outerShdw>
          </a:effectLst>
        </p:spPr>
        <p:txBody>
          <a:bodyPr wrap="none" anchor="ctr"/>
          <a:lstStyle/>
          <a:p>
            <a:endParaRPr lang="zh-CN" altLang="en-US" dirty="0">
              <a:solidFill>
                <a:schemeClr val="bg1"/>
              </a:solidFill>
            </a:endParaRPr>
          </a:p>
        </p:txBody>
      </p:sp>
      <p:sp>
        <p:nvSpPr>
          <p:cNvPr id="11" name="TextBox 10"/>
          <p:cNvSpPr txBox="1"/>
          <p:nvPr/>
        </p:nvSpPr>
        <p:spPr>
          <a:xfrm>
            <a:off x="1214414" y="2852936"/>
            <a:ext cx="7143800" cy="1879232"/>
          </a:xfrm>
          <a:prstGeom prst="rect">
            <a:avLst/>
          </a:prstGeom>
          <a:noFill/>
        </p:spPr>
        <p:txBody>
          <a:bodyPr wrap="square" rtlCol="0">
            <a:spAutoFit/>
          </a:bodyPr>
          <a:lstStyle/>
          <a:p>
            <a:pPr>
              <a:lnSpc>
                <a:spcPct val="150000"/>
              </a:lnSpc>
            </a:pPr>
            <a:r>
              <a:rPr lang="zh-CN" altLang="en-US" sz="2000" dirty="0">
                <a:solidFill>
                  <a:schemeClr val="bg1"/>
                </a:solidFill>
              </a:rPr>
              <a:t>管理员薛俊为了保障数据的安全性，为学生管理信息系统制订了一份备份策略。他计划每星期五下午四点钟，进行数据库完整备份；每天下午六点钟，进行数据库差异备份；另外根据需要再进行事务日志备份。</a:t>
            </a:r>
          </a:p>
        </p:txBody>
      </p:sp>
      <p:sp>
        <p:nvSpPr>
          <p:cNvPr id="12" name="TextBox 11"/>
          <p:cNvSpPr txBox="1"/>
          <p:nvPr/>
        </p:nvSpPr>
        <p:spPr>
          <a:xfrm>
            <a:off x="2571736" y="1931067"/>
            <a:ext cx="3857652" cy="430887"/>
          </a:xfrm>
          <a:prstGeom prst="rect">
            <a:avLst/>
          </a:prstGeom>
          <a:noFill/>
        </p:spPr>
        <p:txBody>
          <a:bodyPr wrap="square" rtlCol="0">
            <a:spAutoFit/>
          </a:bodyPr>
          <a:lstStyle/>
          <a:p>
            <a:pPr algn="ctr"/>
            <a:r>
              <a:rPr lang="zh-CN" altLang="en-US" sz="2200" dirty="0" smtClean="0">
                <a:solidFill>
                  <a:schemeClr val="bg1"/>
                </a:solidFill>
              </a:rPr>
              <a:t>  情 境 描 述</a:t>
            </a:r>
            <a:endParaRPr lang="zh-CN" altLang="en-US" sz="2200" dirty="0">
              <a:solidFill>
                <a:schemeClr val="bg1"/>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情境描述</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2</a:t>
            </a:fld>
            <a:endParaRPr lang="en-US" altLang="zh-CN"/>
          </a:p>
        </p:txBody>
      </p:sp>
      <p:sp>
        <p:nvSpPr>
          <p:cNvPr id="6" name="AutoShape 2"/>
          <p:cNvSpPr>
            <a:spLocks noChangeArrowheads="1"/>
          </p:cNvSpPr>
          <p:nvPr/>
        </p:nvSpPr>
        <p:spPr bwMode="gray">
          <a:xfrm>
            <a:off x="2152172" y="2348879"/>
            <a:ext cx="6236252" cy="2664297"/>
          </a:xfrm>
          <a:prstGeom prst="roundRect">
            <a:avLst>
              <a:gd name="adj" fmla="val 11505"/>
            </a:avLst>
          </a:prstGeom>
          <a:gradFill rotWithShape="1">
            <a:gsLst>
              <a:gs pos="0">
                <a:schemeClr val="accent1"/>
              </a:gs>
              <a:gs pos="100000">
                <a:schemeClr val="accent1">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7" name="Text Box 3"/>
          <p:cNvSpPr txBox="1">
            <a:spLocks noChangeArrowheads="1"/>
          </p:cNvSpPr>
          <p:nvPr/>
        </p:nvSpPr>
        <p:spPr bwMode="black">
          <a:xfrm>
            <a:off x="2915817" y="3020505"/>
            <a:ext cx="4176464" cy="1323439"/>
          </a:xfrm>
          <a:prstGeom prst="rect">
            <a:avLst/>
          </a:prstGeom>
          <a:noFill/>
          <a:ln w="9525" algn="ctr">
            <a:solidFill>
              <a:schemeClr val="tx1"/>
            </a:solidFill>
            <a:prstDash val="dashDot"/>
            <a:miter lim="800000"/>
            <a:headEnd/>
            <a:tailEnd/>
          </a:ln>
          <a:effectLst/>
        </p:spPr>
        <p:txBody>
          <a:bodyPr wrap="square">
            <a:spAutoFit/>
          </a:bodyPr>
          <a:lstStyle/>
          <a:p>
            <a:pPr lvl="0"/>
            <a:r>
              <a:rPr lang="zh-CN" altLang="en-US" sz="2000" dirty="0">
                <a:solidFill>
                  <a:schemeClr val="tx2">
                    <a:lumMod val="50000"/>
                  </a:schemeClr>
                </a:solidFill>
                <a:latin typeface="黑体" pitchFamily="49" charset="-122"/>
                <a:ea typeface="黑体" pitchFamily="49" charset="-122"/>
              </a:rPr>
              <a:t>薛俊在系统投入使用后负责对数据库进行日常维护，他需要制定数据库的备份策略，保障数据库的安全，还要进行数据的导入与导出等操作。</a:t>
            </a:r>
          </a:p>
        </p:txBody>
      </p:sp>
      <p:sp>
        <p:nvSpPr>
          <p:cNvPr id="11" name="AutoShape 4"/>
          <p:cNvSpPr>
            <a:spLocks noChangeArrowheads="1"/>
          </p:cNvSpPr>
          <p:nvPr/>
        </p:nvSpPr>
        <p:spPr bwMode="gray">
          <a:xfrm>
            <a:off x="2407787" y="3647827"/>
            <a:ext cx="352654" cy="274471"/>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a:p>
        </p:txBody>
      </p:sp>
      <p:pic>
        <p:nvPicPr>
          <p:cNvPr id="12" name="Picture 5" descr="DO_circle001"/>
          <p:cNvPicPr>
            <a:picLocks noChangeAspect="1" noChangeArrowheads="1"/>
          </p:cNvPicPr>
          <p:nvPr/>
        </p:nvPicPr>
        <p:blipFill>
          <a:blip r:embed="rId2" cstate="print"/>
          <a:srcRect/>
          <a:stretch>
            <a:fillRect/>
          </a:stretch>
        </p:blipFill>
        <p:spPr bwMode="auto">
          <a:xfrm>
            <a:off x="710748" y="2996952"/>
            <a:ext cx="1688828" cy="1688828"/>
          </a:xfrm>
          <a:prstGeom prst="rect">
            <a:avLst/>
          </a:prstGeom>
          <a:noFill/>
        </p:spPr>
      </p:pic>
      <p:sp>
        <p:nvSpPr>
          <p:cNvPr id="13" name="Text Box 7"/>
          <p:cNvSpPr txBox="1">
            <a:spLocks noChangeArrowheads="1"/>
          </p:cNvSpPr>
          <p:nvPr/>
        </p:nvSpPr>
        <p:spPr bwMode="black">
          <a:xfrm>
            <a:off x="910750" y="3614487"/>
            <a:ext cx="1241422"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dirty="0" smtClean="0"/>
              <a:t>情境描述</a:t>
            </a:r>
            <a:endParaRPr lang="en-US" altLang="zh-CN" sz="2000" b="1" dirty="0">
              <a:ea typeface="宋体" pitchFamily="2"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技能目标</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20</a:t>
            </a:fld>
            <a:endParaRPr lang="en-US" altLang="zh-CN"/>
          </a:p>
        </p:txBody>
      </p:sp>
      <p:sp>
        <p:nvSpPr>
          <p:cNvPr id="6" name="Oval 2"/>
          <p:cNvSpPr>
            <a:spLocks noChangeArrowheads="1"/>
          </p:cNvSpPr>
          <p:nvPr/>
        </p:nvSpPr>
        <p:spPr bwMode="gray">
          <a:xfrm>
            <a:off x="2800352" y="2362223"/>
            <a:ext cx="2743200" cy="2743200"/>
          </a:xfrm>
          <a:prstGeom prst="ellipse">
            <a:avLst/>
          </a:prstGeom>
          <a:solidFill>
            <a:srgbClr val="FFFFFF">
              <a:alpha val="80000"/>
            </a:srgbClr>
          </a:solidFill>
          <a:ln w="9525" algn="ctr">
            <a:noFill/>
            <a:round/>
            <a:headEnd/>
            <a:tailEnd/>
          </a:ln>
          <a:effectLst/>
        </p:spPr>
        <p:txBody>
          <a:bodyPr wrap="none" anchor="ctr"/>
          <a:lstStyle/>
          <a:p>
            <a:endParaRPr lang="zh-CN" altLang="en-US"/>
          </a:p>
        </p:txBody>
      </p:sp>
      <p:sp>
        <p:nvSpPr>
          <p:cNvPr id="7" name="Oval 3"/>
          <p:cNvSpPr>
            <a:spLocks noChangeArrowheads="1"/>
          </p:cNvSpPr>
          <p:nvPr/>
        </p:nvSpPr>
        <p:spPr bwMode="gray">
          <a:xfrm>
            <a:off x="3943352" y="2876573"/>
            <a:ext cx="1619250" cy="1619250"/>
          </a:xfrm>
          <a:prstGeom prst="ellipse">
            <a:avLst/>
          </a:prstGeom>
          <a:solidFill>
            <a:srgbClr val="DCDCDC">
              <a:alpha val="50000"/>
            </a:srgbClr>
          </a:solidFill>
          <a:ln w="9525" algn="ctr">
            <a:noFill/>
            <a:round/>
            <a:headEnd/>
            <a:tailEnd/>
          </a:ln>
          <a:effectLst/>
        </p:spPr>
        <p:txBody>
          <a:bodyPr wrap="none" anchor="ctr"/>
          <a:lstStyle/>
          <a:p>
            <a:endParaRPr lang="zh-CN" altLang="en-US"/>
          </a:p>
        </p:txBody>
      </p:sp>
      <p:sp>
        <p:nvSpPr>
          <p:cNvPr id="8" name="Line 4"/>
          <p:cNvSpPr>
            <a:spLocks noChangeShapeType="1"/>
          </p:cNvSpPr>
          <p:nvPr/>
        </p:nvSpPr>
        <p:spPr bwMode="gray">
          <a:xfrm>
            <a:off x="4283968" y="3267098"/>
            <a:ext cx="421384" cy="466725"/>
          </a:xfrm>
          <a:prstGeom prst="line">
            <a:avLst/>
          </a:prstGeom>
          <a:noFill/>
          <a:ln w="12700">
            <a:solidFill>
              <a:schemeClr val="tx1"/>
            </a:solidFill>
            <a:round/>
            <a:headEnd/>
            <a:tailEnd/>
          </a:ln>
          <a:effectLst/>
        </p:spPr>
        <p:txBody>
          <a:bodyPr wrap="none" anchor="ctr"/>
          <a:lstStyle/>
          <a:p>
            <a:endParaRPr lang="zh-CN" altLang="en-US"/>
          </a:p>
        </p:txBody>
      </p:sp>
      <p:sp>
        <p:nvSpPr>
          <p:cNvPr id="13" name="Oval 9"/>
          <p:cNvSpPr>
            <a:spLocks noChangeArrowheads="1"/>
          </p:cNvSpPr>
          <p:nvPr/>
        </p:nvSpPr>
        <p:spPr bwMode="gray">
          <a:xfrm>
            <a:off x="4581527" y="3267098"/>
            <a:ext cx="895350" cy="895350"/>
          </a:xfrm>
          <a:prstGeom prst="ellipse">
            <a:avLst/>
          </a:prstGeom>
          <a:solidFill>
            <a:srgbClr val="C0C0C0">
              <a:alpha val="50000"/>
            </a:srgbClr>
          </a:solidFill>
          <a:ln w="9525" algn="ctr">
            <a:noFill/>
            <a:round/>
            <a:headEnd/>
            <a:tailEnd/>
          </a:ln>
          <a:effectLst/>
        </p:spPr>
        <p:txBody>
          <a:bodyPr wrap="none" anchor="ctr"/>
          <a:lstStyle/>
          <a:p>
            <a:endParaRPr lang="zh-CN" altLang="en-US"/>
          </a:p>
        </p:txBody>
      </p:sp>
      <p:grpSp>
        <p:nvGrpSpPr>
          <p:cNvPr id="44" name="Group 40"/>
          <p:cNvGrpSpPr>
            <a:grpSpLocks/>
          </p:cNvGrpSpPr>
          <p:nvPr/>
        </p:nvGrpSpPr>
        <p:grpSpPr bwMode="auto">
          <a:xfrm>
            <a:off x="3435352" y="2477772"/>
            <a:ext cx="1146175" cy="1374775"/>
            <a:chOff x="2064" y="1008"/>
            <a:chExt cx="722" cy="866"/>
          </a:xfrm>
        </p:grpSpPr>
        <p:sp>
          <p:nvSpPr>
            <p:cNvPr id="45" name="Oval 41"/>
            <p:cNvSpPr>
              <a:spLocks noChangeArrowheads="1"/>
            </p:cNvSpPr>
            <p:nvPr/>
          </p:nvSpPr>
          <p:spPr bwMode="gray">
            <a:xfrm>
              <a:off x="2064" y="1008"/>
              <a:ext cx="722" cy="727"/>
            </a:xfrm>
            <a:prstGeom prst="ellipse">
              <a:avLst/>
            </a:prstGeom>
            <a:solidFill>
              <a:srgbClr val="EAEAEA">
                <a:alpha val="50000"/>
              </a:srgbClr>
            </a:solidFill>
            <a:ln w="9525" algn="ctr">
              <a:noFill/>
              <a:round/>
              <a:headEnd/>
              <a:tailEnd/>
            </a:ln>
            <a:effectLst/>
          </p:spPr>
          <p:txBody>
            <a:bodyPr wrap="none" anchor="ctr"/>
            <a:lstStyle/>
            <a:p>
              <a:endParaRPr lang="zh-CN" altLang="en-US"/>
            </a:p>
          </p:txBody>
        </p:sp>
        <p:grpSp>
          <p:nvGrpSpPr>
            <p:cNvPr id="46" name="Group 42"/>
            <p:cNvGrpSpPr>
              <a:grpSpLocks/>
            </p:cNvGrpSpPr>
            <p:nvPr/>
          </p:nvGrpSpPr>
          <p:grpSpPr bwMode="auto">
            <a:xfrm>
              <a:off x="2086" y="1030"/>
              <a:ext cx="680" cy="844"/>
              <a:chOff x="3975" y="1593"/>
              <a:chExt cx="931" cy="1157"/>
            </a:xfrm>
          </p:grpSpPr>
          <p:pic>
            <p:nvPicPr>
              <p:cNvPr id="59" name="Picture 43" descr="circuler_1"/>
              <p:cNvPicPr>
                <a:picLocks noChangeAspect="1" noChangeArrowheads="1"/>
              </p:cNvPicPr>
              <p:nvPr/>
            </p:nvPicPr>
            <p:blipFill>
              <a:blip r:embed="rId2" cstate="print"/>
              <a:srcRect/>
              <a:stretch>
                <a:fillRect/>
              </a:stretch>
            </p:blipFill>
            <p:spPr bwMode="gray">
              <a:xfrm>
                <a:off x="3975" y="1593"/>
                <a:ext cx="925" cy="935"/>
              </a:xfrm>
              <a:prstGeom prst="rect">
                <a:avLst/>
              </a:prstGeom>
              <a:noFill/>
            </p:spPr>
          </p:pic>
          <p:sp>
            <p:nvSpPr>
              <p:cNvPr id="60" name="Oval 44"/>
              <p:cNvSpPr>
                <a:spLocks noChangeArrowheads="1"/>
              </p:cNvSpPr>
              <p:nvPr/>
            </p:nvSpPr>
            <p:spPr bwMode="gray">
              <a:xfrm>
                <a:off x="3975" y="1593"/>
                <a:ext cx="931" cy="937"/>
              </a:xfrm>
              <a:prstGeom prst="ellipse">
                <a:avLst/>
              </a:prstGeom>
              <a:solidFill>
                <a:schemeClr val="accent2">
                  <a:alpha val="50000"/>
                </a:schemeClr>
              </a:solidFill>
              <a:ln w="9525" algn="ctr">
                <a:noFill/>
                <a:round/>
                <a:headEnd/>
                <a:tailEnd/>
              </a:ln>
              <a:effectLst/>
            </p:spPr>
            <p:txBody>
              <a:bodyPr wrap="none" anchor="ctr"/>
              <a:lstStyle/>
              <a:p>
                <a:endParaRPr lang="zh-CN" altLang="en-US"/>
              </a:p>
            </p:txBody>
          </p:sp>
          <p:pic>
            <p:nvPicPr>
              <p:cNvPr id="61" name="Picture 45" descr="light_shadow1"/>
              <p:cNvPicPr>
                <a:picLocks noChangeAspect="1" noChangeArrowheads="1"/>
              </p:cNvPicPr>
              <p:nvPr/>
            </p:nvPicPr>
            <p:blipFill>
              <a:blip r:embed="rId3" cstate="print"/>
              <a:srcRect t="14285"/>
              <a:stretch>
                <a:fillRect/>
              </a:stretch>
            </p:blipFill>
            <p:spPr bwMode="gray">
              <a:xfrm>
                <a:off x="3984" y="1632"/>
                <a:ext cx="682" cy="585"/>
              </a:xfrm>
              <a:prstGeom prst="rect">
                <a:avLst/>
              </a:prstGeom>
              <a:noFill/>
            </p:spPr>
          </p:pic>
          <p:grpSp>
            <p:nvGrpSpPr>
              <p:cNvPr id="62" name="Group 46"/>
              <p:cNvGrpSpPr>
                <a:grpSpLocks/>
              </p:cNvGrpSpPr>
              <p:nvPr/>
            </p:nvGrpSpPr>
            <p:grpSpPr bwMode="auto">
              <a:xfrm rot="-3733502" flipH="1" flipV="1">
                <a:off x="4250" y="2244"/>
                <a:ext cx="821" cy="191"/>
                <a:chOff x="2528" y="1060"/>
                <a:chExt cx="894" cy="236"/>
              </a:xfrm>
            </p:grpSpPr>
            <p:grpSp>
              <p:nvGrpSpPr>
                <p:cNvPr id="63" name="Group 47"/>
                <p:cNvGrpSpPr>
                  <a:grpSpLocks/>
                </p:cNvGrpSpPr>
                <p:nvPr/>
              </p:nvGrpSpPr>
              <p:grpSpPr bwMode="auto">
                <a:xfrm>
                  <a:off x="2528" y="1060"/>
                  <a:ext cx="742" cy="186"/>
                  <a:chOff x="1565" y="2568"/>
                  <a:chExt cx="1118" cy="279"/>
                </a:xfrm>
              </p:grpSpPr>
              <p:sp>
                <p:nvSpPr>
                  <p:cNvPr id="69" name="AutoShape 48"/>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70" name="AutoShape 49"/>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71" name="AutoShape 50"/>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72" name="AutoShape 51"/>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nvGrpSpPr>
                <p:cNvPr id="64" name="Group 52"/>
                <p:cNvGrpSpPr>
                  <a:grpSpLocks/>
                </p:cNvGrpSpPr>
                <p:nvPr/>
              </p:nvGrpSpPr>
              <p:grpSpPr bwMode="auto">
                <a:xfrm rot="1353540">
                  <a:off x="2680" y="1110"/>
                  <a:ext cx="742" cy="186"/>
                  <a:chOff x="1565" y="2568"/>
                  <a:chExt cx="1118" cy="279"/>
                </a:xfrm>
              </p:grpSpPr>
              <p:sp>
                <p:nvSpPr>
                  <p:cNvPr id="65" name="AutoShape 53"/>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66" name="AutoShape 54"/>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67" name="AutoShape 55"/>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68" name="AutoShape 56"/>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grpSp>
        <p:grpSp>
          <p:nvGrpSpPr>
            <p:cNvPr id="47" name="Group 57"/>
            <p:cNvGrpSpPr>
              <a:grpSpLocks/>
            </p:cNvGrpSpPr>
            <p:nvPr/>
          </p:nvGrpSpPr>
          <p:grpSpPr bwMode="auto">
            <a:xfrm rot="-3733502" flipH="1" flipV="1">
              <a:off x="2362" y="1508"/>
              <a:ext cx="528" cy="122"/>
              <a:chOff x="2528" y="1060"/>
              <a:chExt cx="894" cy="236"/>
            </a:xfrm>
          </p:grpSpPr>
          <p:grpSp>
            <p:nvGrpSpPr>
              <p:cNvPr id="49" name="Group 58"/>
              <p:cNvGrpSpPr>
                <a:grpSpLocks/>
              </p:cNvGrpSpPr>
              <p:nvPr/>
            </p:nvGrpSpPr>
            <p:grpSpPr bwMode="auto">
              <a:xfrm>
                <a:off x="2528" y="1060"/>
                <a:ext cx="742" cy="186"/>
                <a:chOff x="1565" y="2568"/>
                <a:chExt cx="1118" cy="279"/>
              </a:xfrm>
            </p:grpSpPr>
            <p:sp>
              <p:nvSpPr>
                <p:cNvPr id="55" name="AutoShape 59"/>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56" name="AutoShape 60"/>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57" name="AutoShape 61"/>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58" name="AutoShape 62"/>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nvGrpSpPr>
              <p:cNvPr id="50" name="Group 63"/>
              <p:cNvGrpSpPr>
                <a:grpSpLocks/>
              </p:cNvGrpSpPr>
              <p:nvPr/>
            </p:nvGrpSpPr>
            <p:grpSpPr bwMode="auto">
              <a:xfrm rot="1353540">
                <a:off x="2680" y="1110"/>
                <a:ext cx="742" cy="186"/>
                <a:chOff x="1565" y="2568"/>
                <a:chExt cx="1118" cy="279"/>
              </a:xfrm>
            </p:grpSpPr>
            <p:sp>
              <p:nvSpPr>
                <p:cNvPr id="51" name="AutoShape 64"/>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52" name="AutoShape 65"/>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53" name="AutoShape 66"/>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54" name="AutoShape 67"/>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sp>
          <p:nvSpPr>
            <p:cNvPr id="48" name="Rectangle 68"/>
            <p:cNvSpPr>
              <a:spLocks noChangeArrowheads="1"/>
            </p:cNvSpPr>
            <p:nvPr/>
          </p:nvSpPr>
          <p:spPr bwMode="gray">
            <a:xfrm>
              <a:off x="2343" y="1307"/>
              <a:ext cx="188" cy="213"/>
            </a:xfrm>
            <a:prstGeom prst="rect">
              <a:avLst/>
            </a:prstGeom>
            <a:noFill/>
            <a:ln w="9525" algn="ctr">
              <a:noFill/>
              <a:miter lim="800000"/>
              <a:headEnd/>
              <a:tailEnd/>
            </a:ln>
            <a:effectLst/>
          </p:spPr>
          <p:txBody>
            <a:bodyPr wrap="none">
              <a:spAutoFit/>
              <a:flatTx/>
            </a:bodyPr>
            <a:lstStyle/>
            <a:p>
              <a:r>
                <a:rPr lang="en-US" altLang="zh-CN" sz="1600" b="1" dirty="0" smtClean="0">
                  <a:solidFill>
                    <a:srgbClr val="000000"/>
                  </a:solidFill>
                  <a:ea typeface="宋体" pitchFamily="2" charset="-122"/>
                </a:rPr>
                <a:t>1</a:t>
              </a:r>
              <a:endParaRPr lang="en-US" altLang="zh-CN" sz="1600" b="1" dirty="0">
                <a:solidFill>
                  <a:srgbClr val="000000"/>
                </a:solidFill>
                <a:ea typeface="宋体" pitchFamily="2" charset="-122"/>
              </a:endParaRPr>
            </a:p>
          </p:txBody>
        </p:sp>
      </p:grpSp>
      <p:grpSp>
        <p:nvGrpSpPr>
          <p:cNvPr id="160" name="Group 156"/>
          <p:cNvGrpSpPr>
            <a:grpSpLocks/>
          </p:cNvGrpSpPr>
          <p:nvPr/>
        </p:nvGrpSpPr>
        <p:grpSpPr bwMode="auto">
          <a:xfrm rot="4976862" flipH="1">
            <a:off x="4768852" y="3441723"/>
            <a:ext cx="673100" cy="647700"/>
            <a:chOff x="1944" y="1111"/>
            <a:chExt cx="204" cy="196"/>
          </a:xfrm>
        </p:grpSpPr>
        <p:pic>
          <p:nvPicPr>
            <p:cNvPr id="161" name="Picture 157" descr="circuler_1"/>
            <p:cNvPicPr>
              <a:picLocks noChangeAspect="1" noChangeArrowheads="1"/>
            </p:cNvPicPr>
            <p:nvPr/>
          </p:nvPicPr>
          <p:blipFill>
            <a:blip r:embed="rId4" cstate="print"/>
            <a:srcRect/>
            <a:stretch>
              <a:fillRect/>
            </a:stretch>
          </p:blipFill>
          <p:spPr bwMode="gray">
            <a:xfrm flipH="1">
              <a:off x="1961" y="1124"/>
              <a:ext cx="174" cy="172"/>
            </a:xfrm>
            <a:prstGeom prst="rect">
              <a:avLst/>
            </a:prstGeom>
            <a:noFill/>
          </p:spPr>
        </p:pic>
        <p:sp>
          <p:nvSpPr>
            <p:cNvPr id="162" name="Oval 158"/>
            <p:cNvSpPr>
              <a:spLocks noChangeArrowheads="1"/>
            </p:cNvSpPr>
            <p:nvPr/>
          </p:nvSpPr>
          <p:spPr bwMode="gray">
            <a:xfrm flipH="1">
              <a:off x="1962" y="1124"/>
              <a:ext cx="173" cy="172"/>
            </a:xfrm>
            <a:prstGeom prst="ellipse">
              <a:avLst/>
            </a:prstGeom>
            <a:gradFill rotWithShape="1">
              <a:gsLst>
                <a:gs pos="0">
                  <a:schemeClr val="bg2">
                    <a:gamma/>
                    <a:shade val="46275"/>
                    <a:invGamma/>
                  </a:schemeClr>
                </a:gs>
                <a:gs pos="50000">
                  <a:schemeClr val="bg2">
                    <a:alpha val="50000"/>
                  </a:schemeClr>
                </a:gs>
                <a:gs pos="100000">
                  <a:schemeClr val="bg2">
                    <a:gamma/>
                    <a:shade val="46275"/>
                    <a:invGamma/>
                  </a:schemeClr>
                </a:gs>
              </a:gsLst>
              <a:lin ang="5400000" scaled="1"/>
            </a:gradFill>
            <a:ln w="9525" algn="ctr">
              <a:noFill/>
              <a:round/>
              <a:headEnd/>
              <a:tailEnd/>
            </a:ln>
            <a:effectLst/>
          </p:spPr>
          <p:txBody>
            <a:bodyPr wrap="none" anchor="ctr"/>
            <a:lstStyle/>
            <a:p>
              <a:endParaRPr lang="zh-CN" altLang="en-US"/>
            </a:p>
          </p:txBody>
        </p:sp>
        <p:grpSp>
          <p:nvGrpSpPr>
            <p:cNvPr id="163" name="Group 159"/>
            <p:cNvGrpSpPr>
              <a:grpSpLocks/>
            </p:cNvGrpSpPr>
            <p:nvPr/>
          </p:nvGrpSpPr>
          <p:grpSpPr bwMode="auto">
            <a:xfrm rot="1297425" flipV="1">
              <a:off x="1969" y="1253"/>
              <a:ext cx="150" cy="36"/>
              <a:chOff x="2528" y="1060"/>
              <a:chExt cx="894" cy="236"/>
            </a:xfrm>
          </p:grpSpPr>
          <p:grpSp>
            <p:nvGrpSpPr>
              <p:cNvPr id="166" name="Group 160"/>
              <p:cNvGrpSpPr>
                <a:grpSpLocks/>
              </p:cNvGrpSpPr>
              <p:nvPr/>
            </p:nvGrpSpPr>
            <p:grpSpPr bwMode="auto">
              <a:xfrm>
                <a:off x="2528" y="1060"/>
                <a:ext cx="742" cy="186"/>
                <a:chOff x="1565" y="2568"/>
                <a:chExt cx="1118" cy="279"/>
              </a:xfrm>
            </p:grpSpPr>
            <p:sp>
              <p:nvSpPr>
                <p:cNvPr id="172" name="AutoShape 161"/>
                <p:cNvSpPr>
                  <a:spLocks noChangeArrowheads="1"/>
                </p:cNvSpPr>
                <p:nvPr/>
              </p:nvSpPr>
              <p:spPr bwMode="gray">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73" name="AutoShape 162"/>
                <p:cNvSpPr>
                  <a:spLocks noChangeArrowheads="1"/>
                </p:cNvSpPr>
                <p:nvPr/>
              </p:nvSpPr>
              <p:spPr bwMode="gray">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74" name="AutoShape 163"/>
                <p:cNvSpPr>
                  <a:spLocks noChangeArrowheads="1"/>
                </p:cNvSpPr>
                <p:nvPr/>
              </p:nvSpPr>
              <p:spPr bwMode="gray">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75" name="AutoShape 164"/>
                <p:cNvSpPr>
                  <a:spLocks noChangeArrowheads="1"/>
                </p:cNvSpPr>
                <p:nvPr/>
              </p:nvSpPr>
              <p:spPr bwMode="gray">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nvGrpSpPr>
              <p:cNvPr id="167" name="Group 165"/>
              <p:cNvGrpSpPr>
                <a:grpSpLocks/>
              </p:cNvGrpSpPr>
              <p:nvPr/>
            </p:nvGrpSpPr>
            <p:grpSpPr bwMode="auto">
              <a:xfrm rot="1353540">
                <a:off x="2680" y="1110"/>
                <a:ext cx="742" cy="186"/>
                <a:chOff x="1565" y="2568"/>
                <a:chExt cx="1118" cy="279"/>
              </a:xfrm>
            </p:grpSpPr>
            <p:sp>
              <p:nvSpPr>
                <p:cNvPr id="168" name="AutoShape 166"/>
                <p:cNvSpPr>
                  <a:spLocks noChangeArrowheads="1"/>
                </p:cNvSpPr>
                <p:nvPr/>
              </p:nvSpPr>
              <p:spPr bwMode="gray">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69" name="AutoShape 167"/>
                <p:cNvSpPr>
                  <a:spLocks noChangeArrowheads="1"/>
                </p:cNvSpPr>
                <p:nvPr/>
              </p:nvSpPr>
              <p:spPr bwMode="gray">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70" name="AutoShape 168"/>
                <p:cNvSpPr>
                  <a:spLocks noChangeArrowheads="1"/>
                </p:cNvSpPr>
                <p:nvPr/>
              </p:nvSpPr>
              <p:spPr bwMode="gray">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71" name="AutoShape 169"/>
                <p:cNvSpPr>
                  <a:spLocks noChangeArrowheads="1"/>
                </p:cNvSpPr>
                <p:nvPr/>
              </p:nvSpPr>
              <p:spPr bwMode="gray">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sp>
          <p:nvSpPr>
            <p:cNvPr id="164" name="Arc 170"/>
            <p:cNvSpPr>
              <a:spLocks/>
            </p:cNvSpPr>
            <p:nvPr/>
          </p:nvSpPr>
          <p:spPr bwMode="gray">
            <a:xfrm rot="25447716">
              <a:off x="1948" y="1107"/>
              <a:ext cx="196" cy="204"/>
            </a:xfrm>
            <a:custGeom>
              <a:avLst/>
              <a:gdLst>
                <a:gd name="G0" fmla="+- 21600 0 0"/>
                <a:gd name="G1" fmla="+- 21600 0 0"/>
                <a:gd name="G2" fmla="+- 21600 0 0"/>
                <a:gd name="T0" fmla="*/ 3603 w 43200"/>
                <a:gd name="T1" fmla="*/ 33545 h 43155"/>
                <a:gd name="T2" fmla="*/ 22996 w 43200"/>
                <a:gd name="T3" fmla="*/ 43155 h 43155"/>
                <a:gd name="T4" fmla="*/ 21600 w 43200"/>
                <a:gd name="T5" fmla="*/ 21600 h 43155"/>
              </a:gdLst>
              <a:ahLst/>
              <a:cxnLst>
                <a:cxn ang="0">
                  <a:pos x="T0" y="T1"/>
                </a:cxn>
                <a:cxn ang="0">
                  <a:pos x="T2" y="T3"/>
                </a:cxn>
                <a:cxn ang="0">
                  <a:pos x="T4" y="T5"/>
                </a:cxn>
              </a:cxnLst>
              <a:rect l="0" t="0" r="r" b="b"/>
              <a:pathLst>
                <a:path w="43200" h="43155" fill="none"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path>
                <a:path w="43200" h="43155" stroke="0"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lnTo>
                    <a:pt x="21600" y="21600"/>
                  </a:lnTo>
                  <a:close/>
                </a:path>
              </a:pathLst>
            </a:custGeom>
            <a:noFill/>
            <a:ln w="12700">
              <a:solidFill>
                <a:srgbClr val="000000"/>
              </a:solidFill>
              <a:prstDash val="sysDot"/>
              <a:round/>
              <a:headEnd/>
              <a:tailEnd type="triangle" w="sm" len="sm"/>
            </a:ln>
            <a:effectLst/>
          </p:spPr>
          <p:txBody>
            <a:bodyPr wrap="none" anchor="ctr"/>
            <a:lstStyle/>
            <a:p>
              <a:endParaRPr lang="zh-CN" altLang="en-US"/>
            </a:p>
          </p:txBody>
        </p:sp>
        <p:pic>
          <p:nvPicPr>
            <p:cNvPr id="165" name="Picture 171" descr="light_shadow1"/>
            <p:cNvPicPr>
              <a:picLocks noChangeAspect="1" noChangeArrowheads="1"/>
            </p:cNvPicPr>
            <p:nvPr/>
          </p:nvPicPr>
          <p:blipFill>
            <a:blip r:embed="rId5" cstate="print"/>
            <a:srcRect t="23740"/>
            <a:stretch>
              <a:fillRect/>
            </a:stretch>
          </p:blipFill>
          <p:spPr bwMode="gray">
            <a:xfrm rot="2569845" flipH="1">
              <a:off x="2015" y="1139"/>
              <a:ext cx="129" cy="84"/>
            </a:xfrm>
            <a:prstGeom prst="rect">
              <a:avLst/>
            </a:prstGeom>
            <a:noFill/>
          </p:spPr>
        </p:pic>
      </p:grpSp>
      <p:sp>
        <p:nvSpPr>
          <p:cNvPr id="179" name="AutoShape 175"/>
          <p:cNvSpPr>
            <a:spLocks/>
          </p:cNvSpPr>
          <p:nvPr/>
        </p:nvSpPr>
        <p:spPr bwMode="auto">
          <a:xfrm>
            <a:off x="1763688" y="3852910"/>
            <a:ext cx="1828800" cy="800099"/>
          </a:xfrm>
          <a:prstGeom prst="accentCallout2">
            <a:avLst>
              <a:gd name="adj1" fmla="val 26278"/>
              <a:gd name="adj2" fmla="val 98532"/>
              <a:gd name="adj3" fmla="val 26278"/>
              <a:gd name="adj4" fmla="val 118926"/>
              <a:gd name="adj5" fmla="val -48653"/>
              <a:gd name="adj6" fmla="val 128990"/>
            </a:avLst>
          </a:prstGeom>
          <a:noFill/>
          <a:ln w="9525">
            <a:solidFill>
              <a:schemeClr val="accent2"/>
            </a:solidFill>
            <a:miter lim="800000"/>
            <a:headEnd/>
            <a:tailEnd type="diamond" w="med" len="med"/>
          </a:ln>
          <a:effectLst/>
        </p:spPr>
        <p:txBody>
          <a:bodyPr anchor="ctr"/>
          <a:lstStyle/>
          <a:p>
            <a:pPr>
              <a:lnSpc>
                <a:spcPct val="80000"/>
              </a:lnSpc>
            </a:pPr>
            <a:r>
              <a:rPr lang="en-US" altLang="zh-CN" dirty="0" smtClean="0">
                <a:solidFill>
                  <a:schemeClr val="tx2">
                    <a:lumMod val="50000"/>
                  </a:schemeClr>
                </a:solidFill>
                <a:latin typeface="黑体" pitchFamily="49" charset="-122"/>
                <a:ea typeface="黑体" pitchFamily="49" charset="-122"/>
              </a:rPr>
              <a:t>1.</a:t>
            </a:r>
            <a:r>
              <a:rPr lang="zh-CN" altLang="en-US" dirty="0">
                <a:solidFill>
                  <a:schemeClr val="tx2">
                    <a:lumMod val="50000"/>
                  </a:schemeClr>
                </a:solidFill>
                <a:latin typeface="黑体" pitchFamily="49" charset="-122"/>
                <a:ea typeface="黑体" pitchFamily="49" charset="-122"/>
              </a:rPr>
              <a:t>能够进行数据库的备份与还原</a:t>
            </a:r>
          </a:p>
        </p:txBody>
      </p:sp>
    </p:spTree>
    <p:extLst>
      <p:ext uri="{BB962C8B-B14F-4D97-AF65-F5344CB8AC3E}">
        <p14:creationId xmlns:p14="http://schemas.microsoft.com/office/powerpoint/2010/main" xmlns="" val="345757632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工作任务</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21</a:t>
            </a:fld>
            <a:endParaRPr lang="en-US" altLang="zh-CN"/>
          </a:p>
        </p:txBody>
      </p:sp>
      <p:grpSp>
        <p:nvGrpSpPr>
          <p:cNvPr id="3" name="Group 6"/>
          <p:cNvGrpSpPr>
            <a:grpSpLocks/>
          </p:cNvGrpSpPr>
          <p:nvPr/>
        </p:nvGrpSpPr>
        <p:grpSpPr bwMode="auto">
          <a:xfrm>
            <a:off x="1857356" y="2143116"/>
            <a:ext cx="5715040" cy="3643338"/>
            <a:chOff x="4320" y="1152"/>
            <a:chExt cx="414" cy="402"/>
          </a:xfrm>
        </p:grpSpPr>
        <p:sp>
          <p:nvSpPr>
            <p:cNvPr id="7" name="AutoShape 7"/>
            <p:cNvSpPr>
              <a:spLocks noChangeArrowheads="1"/>
            </p:cNvSpPr>
            <p:nvPr/>
          </p:nvSpPr>
          <p:spPr bwMode="ltGray">
            <a:xfrm>
              <a:off x="4320" y="1152"/>
              <a:ext cx="414" cy="402"/>
            </a:xfrm>
            <a:prstGeom prst="roundRect">
              <a:avLst>
                <a:gd name="adj" fmla="val 11921"/>
              </a:avLst>
            </a:prstGeom>
            <a:gradFill rotWithShape="1">
              <a:gsLst>
                <a:gs pos="0">
                  <a:schemeClr val="accent1"/>
                </a:gs>
                <a:gs pos="100000">
                  <a:schemeClr val="accent1">
                    <a:gamma/>
                    <a:shade val="69804"/>
                    <a:invGamma/>
                  </a:schemeClr>
                </a:gs>
              </a:gsLst>
              <a:lin ang="5400000" scaled="1"/>
            </a:gradFill>
            <a:ln w="25400">
              <a:solidFill>
                <a:srgbClr val="FFFFFF"/>
              </a:solidFill>
              <a:round/>
              <a:headEnd/>
              <a:tailEnd/>
            </a:ln>
            <a:effectLst>
              <a:outerShdw dist="53882" dir="2700000" algn="ctr" rotWithShape="0">
                <a:srgbClr val="000000">
                  <a:alpha val="50000"/>
                </a:srgbClr>
              </a:outerShdw>
            </a:effectLst>
          </p:spPr>
          <p:txBody>
            <a:bodyPr wrap="none" anchor="ctr"/>
            <a:lstStyle/>
            <a:p>
              <a:endParaRPr lang="zh-CN" altLang="en-US">
                <a:effectLst>
                  <a:outerShdw blurRad="38100" dist="38100" dir="2700000" algn="tl">
                    <a:srgbClr val="000000">
                      <a:alpha val="43137"/>
                    </a:srgbClr>
                  </a:outerShdw>
                </a:effectLst>
              </a:endParaRPr>
            </a:p>
          </p:txBody>
        </p:sp>
        <p:sp>
          <p:nvSpPr>
            <p:cNvPr id="8" name="Freeform 8"/>
            <p:cNvSpPr>
              <a:spLocks/>
            </p:cNvSpPr>
            <p:nvPr/>
          </p:nvSpPr>
          <p:spPr bwMode="ltGray">
            <a:xfrm>
              <a:off x="4325" y="1160"/>
              <a:ext cx="269" cy="236"/>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1">
                    <a:gamma/>
                    <a:tint val="48627"/>
                    <a:invGamma/>
                  </a:schemeClr>
                </a:gs>
                <a:gs pos="50000">
                  <a:schemeClr val="accent1">
                    <a:alpha val="0"/>
                  </a:schemeClr>
                </a:gs>
                <a:gs pos="100000">
                  <a:schemeClr val="accent1">
                    <a:gamma/>
                    <a:tint val="48627"/>
                    <a:invGamma/>
                  </a:schemeClr>
                </a:gs>
              </a:gsLst>
              <a:lin ang="2700000" scaled="1"/>
            </a:gradFill>
            <a:ln w="0">
              <a:noFill/>
              <a:prstDash val="solid"/>
              <a:round/>
              <a:headEnd/>
              <a:tailEnd/>
            </a:ln>
          </p:spPr>
          <p:txBody>
            <a:bodyPr/>
            <a:lstStyle/>
            <a:p>
              <a:endParaRPr lang="zh-CN" altLang="en-US">
                <a:effectLst>
                  <a:outerShdw blurRad="38100" dist="38100" dir="2700000" algn="tl">
                    <a:srgbClr val="000000">
                      <a:alpha val="43137"/>
                    </a:srgbClr>
                  </a:outerShdw>
                </a:effectLst>
              </a:endParaRPr>
            </a:p>
          </p:txBody>
        </p:sp>
      </p:grpSp>
      <p:sp>
        <p:nvSpPr>
          <p:cNvPr id="9" name="Rectangle 9"/>
          <p:cNvSpPr>
            <a:spLocks noChangeArrowheads="1"/>
          </p:cNvSpPr>
          <p:nvPr/>
        </p:nvSpPr>
        <p:spPr bwMode="black">
          <a:xfrm>
            <a:off x="2214546" y="3087622"/>
            <a:ext cx="5086370" cy="1754326"/>
          </a:xfrm>
          <a:prstGeom prst="rect">
            <a:avLst/>
          </a:prstGeom>
          <a:noFill/>
          <a:ln w="9525" algn="ctr">
            <a:noFill/>
            <a:miter lim="800000"/>
            <a:headEnd/>
            <a:tailEnd/>
          </a:ln>
          <a:effectLst>
            <a:outerShdw dist="17961" dir="2700000" algn="ctr" rotWithShape="0">
              <a:srgbClr val="C0C0C0"/>
            </a:outerShdw>
          </a:effectLst>
        </p:spPr>
        <p:txBody>
          <a:bodyPr wrap="square">
            <a:spAutoFit/>
            <a:flatTx/>
          </a:bodyPr>
          <a:lstStyle/>
          <a:p>
            <a:pPr>
              <a:lnSpc>
                <a:spcPct val="150000"/>
              </a:lnSpc>
            </a:pPr>
            <a:r>
              <a:rPr lang="zh-CN" altLang="en-US" sz="2400" b="0" dirty="0">
                <a:solidFill>
                  <a:schemeClr val="bg1"/>
                </a:solidFill>
                <a:latin typeface="黑体" pitchFamily="49" charset="-122"/>
                <a:ea typeface="黑体" pitchFamily="49" charset="-122"/>
              </a:rPr>
              <a:t>针对学生管理信息系统的使用特点</a:t>
            </a:r>
            <a:r>
              <a:rPr lang="en-US" altLang="zh-CN" sz="2400" b="0" dirty="0">
                <a:solidFill>
                  <a:schemeClr val="bg1"/>
                </a:solidFill>
                <a:latin typeface="黑体" pitchFamily="49" charset="-122"/>
                <a:ea typeface="黑体" pitchFamily="49" charset="-122"/>
              </a:rPr>
              <a:t>,</a:t>
            </a:r>
            <a:r>
              <a:rPr lang="zh-CN" altLang="en-US" sz="2400" b="0" dirty="0">
                <a:solidFill>
                  <a:schemeClr val="bg1"/>
                </a:solidFill>
                <a:latin typeface="黑体" pitchFamily="49" charset="-122"/>
                <a:ea typeface="黑体" pitchFamily="49" charset="-122"/>
              </a:rPr>
              <a:t>进行恰当的完整、差异和事物日志备份操作，保证系统数据的安全性</a:t>
            </a:r>
            <a:r>
              <a:rPr lang="zh-CN" altLang="en-US" sz="2400" b="0" dirty="0">
                <a:solidFill>
                  <a:schemeClr val="bg1"/>
                </a:solidFill>
              </a:rPr>
              <a:t>。</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任务实施</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22</a:t>
            </a:fld>
            <a:endParaRPr lang="en-US" altLang="zh-CN"/>
          </a:p>
        </p:txBody>
      </p:sp>
      <p:sp>
        <p:nvSpPr>
          <p:cNvPr id="6" name="AutoShape 13"/>
          <p:cNvSpPr>
            <a:spLocks noChangeArrowheads="1"/>
          </p:cNvSpPr>
          <p:nvPr/>
        </p:nvSpPr>
        <p:spPr bwMode="gray">
          <a:xfrm>
            <a:off x="1284008" y="1766551"/>
            <a:ext cx="1296986" cy="1221655"/>
          </a:xfrm>
          <a:prstGeom prst="diamond">
            <a:avLst/>
          </a:prstGeom>
          <a:gradFill rotWithShape="1">
            <a:gsLst>
              <a:gs pos="0">
                <a:schemeClr val="accent1"/>
              </a:gs>
              <a:gs pos="100000">
                <a:schemeClr val="accent1">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1"/>
            </a:extrusionClr>
          </a:sp3d>
        </p:spPr>
        <p:txBody>
          <a:bodyPr wrap="none" anchor="ctr">
            <a:flatTx/>
          </a:bodyPr>
          <a:lstStyle/>
          <a:p>
            <a:endParaRPr lang="zh-CN" altLang="en-US" sz="1600"/>
          </a:p>
        </p:txBody>
      </p:sp>
      <p:sp>
        <p:nvSpPr>
          <p:cNvPr id="7" name="AutoShape 14"/>
          <p:cNvSpPr>
            <a:spLocks noChangeArrowheads="1"/>
          </p:cNvSpPr>
          <p:nvPr/>
        </p:nvSpPr>
        <p:spPr bwMode="gray">
          <a:xfrm>
            <a:off x="3786182" y="1786550"/>
            <a:ext cx="1296986" cy="1221655"/>
          </a:xfrm>
          <a:prstGeom prst="diamond">
            <a:avLst/>
          </a:prstGeom>
          <a:gradFill rotWithShape="1">
            <a:gsLst>
              <a:gs pos="0">
                <a:schemeClr val="accent2"/>
              </a:gs>
              <a:gs pos="100000">
                <a:schemeClr val="accent2">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2"/>
            </a:extrusionClr>
          </a:sp3d>
        </p:spPr>
        <p:txBody>
          <a:bodyPr wrap="none" anchor="ctr">
            <a:flatTx/>
          </a:bodyPr>
          <a:lstStyle/>
          <a:p>
            <a:endParaRPr lang="zh-CN" altLang="en-US" sz="1600"/>
          </a:p>
        </p:txBody>
      </p:sp>
      <p:sp>
        <p:nvSpPr>
          <p:cNvPr id="8" name="AutoShape 15"/>
          <p:cNvSpPr>
            <a:spLocks noChangeArrowheads="1"/>
          </p:cNvSpPr>
          <p:nvPr/>
        </p:nvSpPr>
        <p:spPr bwMode="gray">
          <a:xfrm>
            <a:off x="6372200" y="1786550"/>
            <a:ext cx="1296986" cy="1221655"/>
          </a:xfrm>
          <a:prstGeom prst="diamond">
            <a:avLst/>
          </a:prstGeom>
          <a:gradFill rotWithShape="1">
            <a:gsLst>
              <a:gs pos="0">
                <a:schemeClr val="accent2"/>
              </a:gs>
              <a:gs pos="100000">
                <a:schemeClr val="accent2">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2"/>
            </a:extrusionClr>
          </a:sp3d>
        </p:spPr>
        <p:txBody>
          <a:bodyPr wrap="none" anchor="ctr">
            <a:flatTx/>
          </a:bodyPr>
          <a:lstStyle/>
          <a:p>
            <a:endParaRPr lang="zh-CN" altLang="en-US" sz="1600"/>
          </a:p>
        </p:txBody>
      </p:sp>
      <p:cxnSp>
        <p:nvCxnSpPr>
          <p:cNvPr id="10" name="AutoShape 17"/>
          <p:cNvCxnSpPr>
            <a:cxnSpLocks noChangeShapeType="1"/>
            <a:stCxn id="6" idx="3"/>
            <a:endCxn id="7" idx="1"/>
          </p:cNvCxnSpPr>
          <p:nvPr/>
        </p:nvCxnSpPr>
        <p:spPr bwMode="gray">
          <a:xfrm>
            <a:off x="2580994" y="2377379"/>
            <a:ext cx="1205188" cy="19999"/>
          </a:xfrm>
          <a:prstGeom prst="straightConnector1">
            <a:avLst/>
          </a:prstGeom>
          <a:noFill/>
          <a:ln w="12700">
            <a:solidFill>
              <a:srgbClr val="333333"/>
            </a:solidFill>
            <a:round/>
            <a:headEnd type="oval" w="sm" len="sm"/>
            <a:tailEnd type="oval" w="sm" len="sm"/>
          </a:ln>
          <a:effectLst/>
        </p:spPr>
      </p:cxnSp>
      <p:cxnSp>
        <p:nvCxnSpPr>
          <p:cNvPr id="11" name="AutoShape 18"/>
          <p:cNvCxnSpPr>
            <a:cxnSpLocks noChangeShapeType="1"/>
            <a:stCxn id="7" idx="3"/>
            <a:endCxn id="8" idx="1"/>
          </p:cNvCxnSpPr>
          <p:nvPr/>
        </p:nvCxnSpPr>
        <p:spPr bwMode="gray">
          <a:xfrm>
            <a:off x="5083168" y="2397378"/>
            <a:ext cx="1289032" cy="0"/>
          </a:xfrm>
          <a:prstGeom prst="straightConnector1">
            <a:avLst/>
          </a:prstGeom>
          <a:noFill/>
          <a:ln w="12700">
            <a:solidFill>
              <a:srgbClr val="333333"/>
            </a:solidFill>
            <a:round/>
            <a:headEnd type="oval" w="sm" len="sm"/>
            <a:tailEnd type="oval" w="sm" len="sm"/>
          </a:ln>
          <a:effectLst/>
        </p:spPr>
      </p:cxnSp>
      <p:sp>
        <p:nvSpPr>
          <p:cNvPr id="13" name="Text Box 20"/>
          <p:cNvSpPr txBox="1">
            <a:spLocks noChangeArrowheads="1"/>
          </p:cNvSpPr>
          <p:nvPr/>
        </p:nvSpPr>
        <p:spPr bwMode="gray">
          <a:xfrm>
            <a:off x="1428117" y="2212712"/>
            <a:ext cx="1008767" cy="369332"/>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b="1" dirty="0" smtClean="0">
                <a:solidFill>
                  <a:srgbClr val="FFFFFF"/>
                </a:solidFill>
                <a:ea typeface="宋体" pitchFamily="2" charset="-122"/>
              </a:rPr>
              <a:t>任务</a:t>
            </a:r>
            <a:r>
              <a:rPr lang="en-US" altLang="zh-CN" b="1" dirty="0" smtClean="0">
                <a:solidFill>
                  <a:srgbClr val="FFFFFF"/>
                </a:solidFill>
                <a:ea typeface="宋体" pitchFamily="2" charset="-122"/>
              </a:rPr>
              <a:t>1</a:t>
            </a:r>
            <a:endParaRPr lang="en-US" altLang="zh-CN" b="1" dirty="0">
              <a:solidFill>
                <a:srgbClr val="FFFFFF"/>
              </a:solidFill>
              <a:ea typeface="宋体" pitchFamily="2" charset="-122"/>
            </a:endParaRPr>
          </a:p>
        </p:txBody>
      </p:sp>
      <p:sp>
        <p:nvSpPr>
          <p:cNvPr id="14" name="Text Box 21"/>
          <p:cNvSpPr txBox="1">
            <a:spLocks noChangeArrowheads="1"/>
          </p:cNvSpPr>
          <p:nvPr/>
        </p:nvSpPr>
        <p:spPr bwMode="black">
          <a:xfrm>
            <a:off x="3938301" y="2212712"/>
            <a:ext cx="1008767" cy="369332"/>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dirty="0" smtClean="0">
                <a:solidFill>
                  <a:srgbClr val="FFFFFF"/>
                </a:solidFill>
              </a:rPr>
              <a:t>任务</a:t>
            </a:r>
            <a:r>
              <a:rPr lang="en-US" altLang="zh-CN" dirty="0" smtClean="0">
                <a:solidFill>
                  <a:srgbClr val="FFFFFF"/>
                </a:solidFill>
              </a:rPr>
              <a:t>2</a:t>
            </a:r>
            <a:endParaRPr lang="en-US" altLang="zh-CN" b="1" dirty="0">
              <a:solidFill>
                <a:srgbClr val="FFFFFF"/>
              </a:solidFill>
              <a:ea typeface="宋体" pitchFamily="2" charset="-122"/>
            </a:endParaRPr>
          </a:p>
        </p:txBody>
      </p:sp>
      <p:sp>
        <p:nvSpPr>
          <p:cNvPr id="15" name="Text Box 22"/>
          <p:cNvSpPr txBox="1">
            <a:spLocks noChangeArrowheads="1"/>
          </p:cNvSpPr>
          <p:nvPr/>
        </p:nvSpPr>
        <p:spPr bwMode="black">
          <a:xfrm>
            <a:off x="6549754" y="2212712"/>
            <a:ext cx="1008767" cy="369332"/>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b="1" dirty="0" smtClean="0">
                <a:solidFill>
                  <a:srgbClr val="FFFFFF"/>
                </a:solidFill>
                <a:ea typeface="宋体" pitchFamily="2" charset="-122"/>
              </a:rPr>
              <a:t>任务</a:t>
            </a:r>
            <a:r>
              <a:rPr lang="en-US" altLang="zh-CN" b="1" dirty="0" smtClean="0">
                <a:solidFill>
                  <a:srgbClr val="FFFFFF"/>
                </a:solidFill>
                <a:ea typeface="宋体" pitchFamily="2" charset="-122"/>
              </a:rPr>
              <a:t>3</a:t>
            </a:r>
            <a:endParaRPr lang="en-US" altLang="zh-CN" b="1" dirty="0">
              <a:solidFill>
                <a:srgbClr val="FFFFFF"/>
              </a:solidFill>
              <a:ea typeface="宋体" pitchFamily="2" charset="-122"/>
            </a:endParaRPr>
          </a:p>
        </p:txBody>
      </p:sp>
      <p:sp>
        <p:nvSpPr>
          <p:cNvPr id="17" name="Text Box 24"/>
          <p:cNvSpPr txBox="1">
            <a:spLocks noChangeArrowheads="1"/>
          </p:cNvSpPr>
          <p:nvPr/>
        </p:nvSpPr>
        <p:spPr bwMode="gray">
          <a:xfrm>
            <a:off x="1020793" y="3089865"/>
            <a:ext cx="1823416" cy="1200329"/>
          </a:xfrm>
          <a:prstGeom prst="rect">
            <a:avLst/>
          </a:prstGeom>
          <a:noFill/>
          <a:ln w="9525" algn="ctr">
            <a:noFill/>
            <a:miter lim="800000"/>
            <a:headEnd/>
            <a:tailEnd/>
          </a:ln>
          <a:effectLst/>
        </p:spPr>
        <p:txBody>
          <a:bodyPr wrap="square">
            <a:spAutoFit/>
          </a:bodyPr>
          <a:lstStyle/>
          <a:p>
            <a:pPr>
              <a:spcBef>
                <a:spcPct val="50000"/>
              </a:spcBef>
              <a:buFont typeface="Arial" pitchFamily="34" charset="0"/>
              <a:buChar char="•"/>
            </a:pPr>
            <a:r>
              <a:rPr lang="zh-CN" altLang="en-US" dirty="0">
                <a:latin typeface="黑体" pitchFamily="49" charset="-122"/>
              </a:rPr>
              <a:t>对</a:t>
            </a:r>
            <a:r>
              <a:rPr lang="en-US" altLang="zh-CN" dirty="0">
                <a:latin typeface="黑体" pitchFamily="49" charset="-122"/>
              </a:rPr>
              <a:t>Student</a:t>
            </a:r>
            <a:r>
              <a:rPr lang="zh-CN" altLang="en-US" dirty="0">
                <a:latin typeface="黑体" pitchFamily="49" charset="-122"/>
              </a:rPr>
              <a:t>数据库创建完整备份并使用备份进行数据库恢复</a:t>
            </a:r>
            <a:endParaRPr lang="en-US" altLang="zh-CN" dirty="0">
              <a:solidFill>
                <a:srgbClr val="000000"/>
              </a:solidFill>
            </a:endParaRPr>
          </a:p>
        </p:txBody>
      </p:sp>
      <p:sp>
        <p:nvSpPr>
          <p:cNvPr id="18" name="Text Box 25"/>
          <p:cNvSpPr txBox="1">
            <a:spLocks noChangeArrowheads="1"/>
          </p:cNvSpPr>
          <p:nvPr/>
        </p:nvSpPr>
        <p:spPr bwMode="gray">
          <a:xfrm>
            <a:off x="3608067" y="3049505"/>
            <a:ext cx="2119617" cy="1477328"/>
          </a:xfrm>
          <a:prstGeom prst="rect">
            <a:avLst/>
          </a:prstGeom>
          <a:noFill/>
          <a:ln w="9525" algn="ctr">
            <a:noFill/>
            <a:miter lim="800000"/>
            <a:headEnd/>
            <a:tailEnd/>
          </a:ln>
          <a:effectLst/>
        </p:spPr>
        <p:txBody>
          <a:bodyPr wrap="square">
            <a:spAutoFit/>
          </a:bodyPr>
          <a:lstStyle/>
          <a:p>
            <a:pPr>
              <a:spcBef>
                <a:spcPct val="50000"/>
              </a:spcBef>
              <a:buFont typeface="Arial" pitchFamily="34" charset="0"/>
              <a:buChar char="•"/>
            </a:pPr>
            <a:r>
              <a:rPr lang="zh-CN" altLang="en-US" dirty="0">
                <a:solidFill>
                  <a:srgbClr val="000000"/>
                </a:solidFill>
              </a:rPr>
              <a:t>在</a:t>
            </a:r>
            <a:r>
              <a:rPr lang="en-US" altLang="zh-CN" dirty="0">
                <a:solidFill>
                  <a:srgbClr val="000000"/>
                </a:solidFill>
              </a:rPr>
              <a:t>Student</a:t>
            </a:r>
            <a:r>
              <a:rPr lang="zh-CN" altLang="en-US" dirty="0">
                <a:solidFill>
                  <a:srgbClr val="000000"/>
                </a:solidFill>
              </a:rPr>
              <a:t>数据库完整备份的基础上创 建差异备份并使用备份进行数据库恢复</a:t>
            </a:r>
            <a:endParaRPr lang="en-US" altLang="zh-CN" dirty="0">
              <a:solidFill>
                <a:srgbClr val="000000"/>
              </a:solidFill>
            </a:endParaRPr>
          </a:p>
        </p:txBody>
      </p:sp>
      <p:sp>
        <p:nvSpPr>
          <p:cNvPr id="19" name="Text Box 26"/>
          <p:cNvSpPr txBox="1">
            <a:spLocks noChangeArrowheads="1"/>
          </p:cNvSpPr>
          <p:nvPr/>
        </p:nvSpPr>
        <p:spPr bwMode="gray">
          <a:xfrm>
            <a:off x="6405644" y="3075547"/>
            <a:ext cx="1530270" cy="1323439"/>
          </a:xfrm>
          <a:prstGeom prst="rect">
            <a:avLst/>
          </a:prstGeom>
          <a:noFill/>
          <a:ln w="9525" algn="ctr">
            <a:noFill/>
            <a:miter lim="800000"/>
            <a:headEnd/>
            <a:tailEnd/>
          </a:ln>
          <a:effectLst/>
        </p:spPr>
        <p:txBody>
          <a:bodyPr wrap="square">
            <a:spAutoFit/>
          </a:bodyPr>
          <a:lstStyle/>
          <a:p>
            <a:pPr>
              <a:spcBef>
                <a:spcPct val="50000"/>
              </a:spcBef>
              <a:buFontTx/>
              <a:buChar char="•"/>
            </a:pPr>
            <a:r>
              <a:rPr lang="zh-CN" altLang="en-US" sz="1600" dirty="0"/>
              <a:t>假设系统默认路径下已存有</a:t>
            </a:r>
            <a:r>
              <a:rPr lang="en-US" altLang="zh-CN" sz="1600" dirty="0"/>
              <a:t>Student</a:t>
            </a:r>
            <a:r>
              <a:rPr lang="zh-CN" altLang="en-US" sz="1600" dirty="0"/>
              <a:t>数据库的完整备份和差异备份</a:t>
            </a:r>
            <a:endParaRPr lang="en-US" altLang="zh-CN" sz="1600" dirty="0">
              <a:solidFill>
                <a:srgbClr val="000000"/>
              </a:solidFill>
              <a:ea typeface="宋体" pitchFamily="2" charset="-122"/>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051719" y="354805"/>
            <a:ext cx="5765441" cy="487363"/>
          </a:xfrm>
        </p:spPr>
        <p:txBody>
          <a:bodyPr/>
          <a:lstStyle/>
          <a:p>
            <a:r>
              <a:rPr lang="zh-CN" altLang="en-US" sz="2800" dirty="0">
                <a:latin typeface="黑体" pitchFamily="49" charset="-122"/>
              </a:rPr>
              <a:t>任务</a:t>
            </a:r>
            <a:r>
              <a:rPr lang="en-US" altLang="zh-CN" sz="2800" dirty="0" smtClean="0">
                <a:latin typeface="黑体" pitchFamily="49" charset="-122"/>
              </a:rPr>
              <a:t>1  </a:t>
            </a:r>
            <a:r>
              <a:rPr lang="zh-CN" altLang="en-US" sz="2800" dirty="0" smtClean="0">
                <a:latin typeface="黑体" pitchFamily="49" charset="-122"/>
              </a:rPr>
              <a:t>对</a:t>
            </a:r>
            <a:r>
              <a:rPr lang="en-US" altLang="zh-CN" sz="2800" dirty="0">
                <a:latin typeface="黑体" pitchFamily="49" charset="-122"/>
              </a:rPr>
              <a:t>Student</a:t>
            </a:r>
            <a:r>
              <a:rPr lang="zh-CN" altLang="en-US" sz="2800" dirty="0">
                <a:latin typeface="黑体" pitchFamily="49" charset="-122"/>
              </a:rPr>
              <a:t>数据库创建完整备份并使用备份进行数据库恢复</a:t>
            </a:r>
            <a:endParaRPr lang="zh-CN" altLang="en-US" sz="2800"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23</a:t>
            </a:fld>
            <a:endParaRPr lang="en-US" altLang="zh-CN"/>
          </a:p>
        </p:txBody>
      </p:sp>
      <p:sp>
        <p:nvSpPr>
          <p:cNvPr id="9" name="AutoShape 5"/>
          <p:cNvSpPr>
            <a:spLocks noChangeArrowheads="1"/>
          </p:cNvSpPr>
          <p:nvPr/>
        </p:nvSpPr>
        <p:spPr bwMode="gray">
          <a:xfrm>
            <a:off x="544959" y="3663739"/>
            <a:ext cx="1071570" cy="642942"/>
          </a:xfrm>
          <a:prstGeom prst="homePlate">
            <a:avLst>
              <a:gd name="adj" fmla="val 27281"/>
            </a:avLst>
          </a:prstGeom>
          <a:gradFill rotWithShape="1">
            <a:gsLst>
              <a:gs pos="0">
                <a:schemeClr val="hlink">
                  <a:gamma/>
                  <a:tint val="0"/>
                  <a:invGamma/>
                </a:schemeClr>
              </a:gs>
              <a:gs pos="100000">
                <a:schemeClr val="hlink"/>
              </a:gs>
            </a:gsLst>
            <a:lin ang="18900000" scaled="1"/>
          </a:gradFill>
          <a:ln w="12700" algn="ctr">
            <a:noFill/>
            <a:prstDash val="dash"/>
            <a:miter lim="800000"/>
            <a:headEnd/>
            <a:tailEnd/>
          </a:ln>
          <a:effectLst>
            <a:outerShdw dist="71842" dir="2700000" algn="ctr" rotWithShape="0">
              <a:srgbClr val="808080">
                <a:alpha val="50000"/>
              </a:srgbClr>
            </a:outerShdw>
          </a:effectLst>
        </p:spPr>
        <p:txBody>
          <a:bodyPr wrap="none" anchor="ctr"/>
          <a:lstStyle/>
          <a:p>
            <a:r>
              <a:rPr lang="zh-CN" altLang="en-US" dirty="0" smtClean="0"/>
              <a:t>步骤</a:t>
            </a:r>
            <a:r>
              <a:rPr lang="en-US" altLang="zh-CN" dirty="0" smtClean="0"/>
              <a:t>2</a:t>
            </a:r>
            <a:endParaRPr lang="zh-CN" altLang="en-US" dirty="0"/>
          </a:p>
        </p:txBody>
      </p:sp>
      <p:sp>
        <p:nvSpPr>
          <p:cNvPr id="10" name="AutoShape 7"/>
          <p:cNvSpPr>
            <a:spLocks noChangeArrowheads="1"/>
          </p:cNvSpPr>
          <p:nvPr/>
        </p:nvSpPr>
        <p:spPr bwMode="ltGray">
          <a:xfrm>
            <a:off x="571472" y="1643050"/>
            <a:ext cx="1071570" cy="642942"/>
          </a:xfrm>
          <a:prstGeom prst="homePlate">
            <a:avLst>
              <a:gd name="adj" fmla="val 25000"/>
            </a:avLst>
          </a:prstGeom>
          <a:gradFill rotWithShape="1">
            <a:gsLst>
              <a:gs pos="0">
                <a:schemeClr val="accent1"/>
              </a:gs>
              <a:gs pos="100000">
                <a:schemeClr val="accent1">
                  <a:gamma/>
                  <a:shade val="69804"/>
                  <a:invGamma/>
                </a:schemeClr>
              </a:gs>
            </a:gsLst>
            <a:lin ang="2700000" scaled="1"/>
          </a:gradFill>
          <a:ln w="12700" algn="ctr">
            <a:noFill/>
            <a:prstDash val="dash"/>
            <a:miter lim="800000"/>
            <a:headEnd/>
            <a:tailEnd/>
          </a:ln>
          <a:effectLst>
            <a:outerShdw dist="56796" dir="3806097" algn="ctr" rotWithShape="0">
              <a:srgbClr val="808080">
                <a:alpha val="50000"/>
              </a:srgbClr>
            </a:outerShdw>
          </a:effectLst>
        </p:spPr>
        <p:txBody>
          <a:bodyPr wrap="none" anchor="ctr"/>
          <a:lstStyle/>
          <a:p>
            <a:r>
              <a:rPr lang="zh-CN" altLang="en-US" dirty="0" smtClean="0"/>
              <a:t>步骤</a:t>
            </a:r>
            <a:r>
              <a:rPr lang="en-US" dirty="0" smtClean="0"/>
              <a:t>1</a:t>
            </a:r>
            <a:endParaRPr lang="zh-CN" altLang="en-US" dirty="0"/>
          </a:p>
        </p:txBody>
      </p:sp>
      <p:sp>
        <p:nvSpPr>
          <p:cNvPr id="11" name="AutoShape 19"/>
          <p:cNvSpPr>
            <a:spLocks noChangeArrowheads="1"/>
          </p:cNvSpPr>
          <p:nvPr/>
        </p:nvSpPr>
        <p:spPr bwMode="invGray">
          <a:xfrm>
            <a:off x="1785918" y="1885939"/>
            <a:ext cx="247650" cy="24765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1"/>
          </a:solidFill>
          <a:ln w="9525" algn="ctr">
            <a:noFill/>
            <a:round/>
            <a:headEnd/>
            <a:tailEnd/>
          </a:ln>
          <a:effectLst/>
        </p:spPr>
        <p:txBody>
          <a:bodyPr wrap="none" anchor="ctr"/>
          <a:lstStyle/>
          <a:p>
            <a:endParaRPr lang="zh-CN" altLang="en-US"/>
          </a:p>
        </p:txBody>
      </p:sp>
      <p:sp>
        <p:nvSpPr>
          <p:cNvPr id="12" name="Text Box 23"/>
          <p:cNvSpPr txBox="1">
            <a:spLocks noChangeArrowheads="1"/>
          </p:cNvSpPr>
          <p:nvPr/>
        </p:nvSpPr>
        <p:spPr bwMode="gray">
          <a:xfrm>
            <a:off x="2102883" y="1743082"/>
            <a:ext cx="6215106" cy="1477328"/>
          </a:xfrm>
          <a:prstGeom prst="rect">
            <a:avLst/>
          </a:prstGeom>
          <a:noFill/>
          <a:ln w="9525" algn="ctr">
            <a:noFill/>
            <a:miter lim="800000"/>
            <a:headEnd/>
            <a:tailEnd/>
          </a:ln>
          <a:effectLst/>
        </p:spPr>
        <p:txBody>
          <a:bodyPr wrap="square">
            <a:spAutoFit/>
          </a:bodyPr>
          <a:lstStyle/>
          <a:p>
            <a:pPr algn="just" eaLnBrk="0" hangingPunct="0"/>
            <a:r>
              <a:rPr lang="zh-CN" altLang="en-US" dirty="0">
                <a:solidFill>
                  <a:schemeClr val="tx2">
                    <a:lumMod val="50000"/>
                  </a:schemeClr>
                </a:solidFill>
                <a:latin typeface="黑体" pitchFamily="49" charset="-122"/>
                <a:ea typeface="黑体" pitchFamily="49" charset="-122"/>
              </a:rPr>
              <a:t>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对象资源管理器</a:t>
            </a:r>
            <a:r>
              <a:rPr lang="en-US" altLang="zh-CN" dirty="0">
                <a:solidFill>
                  <a:schemeClr val="tx2">
                    <a:lumMod val="50000"/>
                  </a:schemeClr>
                </a:solidFill>
                <a:latin typeface="黑体" pitchFamily="49" charset="-122"/>
                <a:ea typeface="黑体" pitchFamily="49" charset="-122"/>
              </a:rPr>
              <a:t>】   </a:t>
            </a:r>
          </a:p>
          <a:p>
            <a:pPr algn="just" eaLnBrk="0" hangingPunct="0"/>
            <a:r>
              <a:rPr lang="en-US" altLang="zh-CN" dirty="0">
                <a:solidFill>
                  <a:schemeClr val="tx2">
                    <a:lumMod val="50000"/>
                  </a:schemeClr>
                </a:solidFill>
                <a:latin typeface="黑体" pitchFamily="49" charset="-122"/>
                <a:ea typeface="黑体" pitchFamily="49" charset="-122"/>
              </a:rPr>
              <a:t>      </a:t>
            </a:r>
            <a:r>
              <a:rPr lang="zh-CN" altLang="en-US" dirty="0">
                <a:solidFill>
                  <a:schemeClr val="tx2">
                    <a:lumMod val="50000"/>
                  </a:schemeClr>
                </a:solidFill>
                <a:latin typeface="黑体" pitchFamily="49" charset="-122"/>
                <a:ea typeface="黑体" pitchFamily="49" charset="-122"/>
              </a:rPr>
              <a:t>中，展开</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数据库</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 </a:t>
            </a:r>
          </a:p>
          <a:p>
            <a:pPr algn="just" eaLnBrk="0" hangingPunct="0"/>
            <a:r>
              <a:rPr lang="zh-CN" altLang="en-US" dirty="0">
                <a:solidFill>
                  <a:schemeClr val="tx2">
                    <a:lumMod val="50000"/>
                  </a:schemeClr>
                </a:solidFill>
                <a:latin typeface="黑体" pitchFamily="49" charset="-122"/>
                <a:ea typeface="黑体" pitchFamily="49" charset="-122"/>
              </a:rPr>
              <a:t>      右键单 击</a:t>
            </a:r>
            <a:r>
              <a:rPr lang="en-US" altLang="zh-CN" dirty="0">
                <a:solidFill>
                  <a:schemeClr val="tx2">
                    <a:lumMod val="50000"/>
                  </a:schemeClr>
                </a:solidFill>
                <a:latin typeface="黑体" pitchFamily="49" charset="-122"/>
                <a:ea typeface="黑体" pitchFamily="49" charset="-122"/>
              </a:rPr>
              <a:t>【Student】,</a:t>
            </a:r>
          </a:p>
          <a:p>
            <a:pPr algn="just" eaLnBrk="0" hangingPunct="0"/>
            <a:r>
              <a:rPr lang="en-US" altLang="zh-CN" dirty="0">
                <a:solidFill>
                  <a:schemeClr val="tx2">
                    <a:lumMod val="50000"/>
                  </a:schemeClr>
                </a:solidFill>
                <a:latin typeface="黑体" pitchFamily="49" charset="-122"/>
                <a:ea typeface="黑体" pitchFamily="49" charset="-122"/>
              </a:rPr>
              <a:t>      </a:t>
            </a:r>
            <a:r>
              <a:rPr lang="zh-CN" altLang="en-US" dirty="0">
                <a:solidFill>
                  <a:schemeClr val="tx2">
                    <a:lumMod val="50000"/>
                  </a:schemeClr>
                </a:solidFill>
                <a:latin typeface="黑体" pitchFamily="49" charset="-122"/>
                <a:ea typeface="黑体" pitchFamily="49" charset="-122"/>
              </a:rPr>
              <a:t>选择</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任务</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下的</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备</a:t>
            </a:r>
          </a:p>
          <a:p>
            <a:pPr algn="just" eaLnBrk="0" hangingPunct="0"/>
            <a:r>
              <a:rPr lang="zh-CN" altLang="en-US" dirty="0">
                <a:solidFill>
                  <a:schemeClr val="tx2">
                    <a:lumMod val="50000"/>
                  </a:schemeClr>
                </a:solidFill>
                <a:latin typeface="黑体" pitchFamily="49" charset="-122"/>
                <a:ea typeface="黑体" pitchFamily="49" charset="-122"/>
              </a:rPr>
              <a:t>      份</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选项，如图</a:t>
            </a:r>
            <a:r>
              <a:rPr lang="en-US" altLang="zh-CN" dirty="0">
                <a:solidFill>
                  <a:schemeClr val="tx2">
                    <a:lumMod val="50000"/>
                  </a:schemeClr>
                </a:solidFill>
                <a:latin typeface="黑体" pitchFamily="49" charset="-122"/>
                <a:ea typeface="黑体" pitchFamily="49" charset="-122"/>
              </a:rPr>
              <a:t>13.10</a:t>
            </a:r>
          </a:p>
        </p:txBody>
      </p:sp>
      <p:sp>
        <p:nvSpPr>
          <p:cNvPr id="13" name="Text Box 23"/>
          <p:cNvSpPr txBox="1">
            <a:spLocks noChangeArrowheads="1"/>
          </p:cNvSpPr>
          <p:nvPr/>
        </p:nvSpPr>
        <p:spPr bwMode="gray">
          <a:xfrm>
            <a:off x="2191761" y="3878053"/>
            <a:ext cx="2942692" cy="2336024"/>
          </a:xfrm>
          <a:prstGeom prst="rect">
            <a:avLst/>
          </a:prstGeom>
          <a:noFill/>
          <a:ln w="9525" algn="ctr">
            <a:noFill/>
            <a:miter lim="800000"/>
            <a:headEnd/>
            <a:tailEnd/>
          </a:ln>
          <a:effectLst/>
        </p:spPr>
        <p:txBody>
          <a:bodyPr wrap="square">
            <a:spAutoFit/>
          </a:bodyPr>
          <a:lstStyle/>
          <a:p>
            <a:pPr>
              <a:lnSpc>
                <a:spcPct val="90000"/>
              </a:lnSpc>
            </a:pPr>
            <a:r>
              <a:rPr lang="zh-CN" altLang="en-US" dirty="0">
                <a:solidFill>
                  <a:schemeClr val="tx2">
                    <a:lumMod val="50000"/>
                  </a:schemeClr>
                </a:solidFill>
                <a:latin typeface="黑体" pitchFamily="49" charset="-122"/>
                <a:ea typeface="黑体" pitchFamily="49" charset="-122"/>
              </a:rPr>
              <a:t>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备份数据库</a:t>
            </a:r>
            <a:r>
              <a:rPr lang="en-US" altLang="zh-CN" dirty="0">
                <a:solidFill>
                  <a:schemeClr val="tx2">
                    <a:lumMod val="50000"/>
                  </a:schemeClr>
                </a:solidFill>
                <a:latin typeface="黑体" pitchFamily="49" charset="-122"/>
                <a:ea typeface="黑体" pitchFamily="49" charset="-122"/>
              </a:rPr>
              <a:t>】  </a:t>
            </a:r>
          </a:p>
          <a:p>
            <a:pPr>
              <a:lnSpc>
                <a:spcPct val="90000"/>
              </a:lnSpc>
            </a:pPr>
            <a:r>
              <a:rPr lang="en-US" altLang="zh-CN" dirty="0">
                <a:solidFill>
                  <a:schemeClr val="tx2">
                    <a:lumMod val="50000"/>
                  </a:schemeClr>
                </a:solidFill>
                <a:latin typeface="黑体" pitchFamily="49" charset="-122"/>
                <a:ea typeface="黑体" pitchFamily="49" charset="-122"/>
              </a:rPr>
              <a:t>  </a:t>
            </a:r>
            <a:r>
              <a:rPr lang="zh-CN" altLang="en-US" dirty="0">
                <a:solidFill>
                  <a:schemeClr val="tx2">
                    <a:lumMod val="50000"/>
                  </a:schemeClr>
                </a:solidFill>
                <a:latin typeface="黑体" pitchFamily="49" charset="-122"/>
                <a:ea typeface="黑体" pitchFamily="49" charset="-122"/>
              </a:rPr>
              <a:t>窗口的常规页面，从</a:t>
            </a:r>
          </a:p>
          <a:p>
            <a:pPr>
              <a:lnSpc>
                <a:spcPct val="90000"/>
              </a:lnSpc>
            </a:pPr>
            <a:r>
              <a:rPr lang="zh-CN" altLang="en-US" dirty="0">
                <a:solidFill>
                  <a:schemeClr val="tx2">
                    <a:lumMod val="50000"/>
                  </a:schemeClr>
                </a:solidFill>
                <a:latin typeface="黑体" pitchFamily="49" charset="-122"/>
                <a:ea typeface="黑体" pitchFamily="49" charset="-122"/>
              </a:rPr>
              <a:t> </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数据库</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下拉列表中选</a:t>
            </a:r>
          </a:p>
          <a:p>
            <a:pPr>
              <a:lnSpc>
                <a:spcPct val="90000"/>
              </a:lnSpc>
            </a:pPr>
            <a:r>
              <a:rPr lang="zh-CN" altLang="en-US" dirty="0">
                <a:solidFill>
                  <a:schemeClr val="tx2">
                    <a:lumMod val="50000"/>
                  </a:schemeClr>
                </a:solidFill>
                <a:latin typeface="黑体" pitchFamily="49" charset="-122"/>
                <a:ea typeface="黑体" pitchFamily="49" charset="-122"/>
              </a:rPr>
              <a:t>  择</a:t>
            </a:r>
            <a:r>
              <a:rPr lang="en-US" altLang="zh-CN" dirty="0">
                <a:solidFill>
                  <a:schemeClr val="tx2">
                    <a:lumMod val="50000"/>
                  </a:schemeClr>
                </a:solidFill>
                <a:latin typeface="黑体" pitchFamily="49" charset="-122"/>
                <a:ea typeface="黑体" pitchFamily="49" charset="-122"/>
              </a:rPr>
              <a:t>【Student】</a:t>
            </a:r>
            <a:r>
              <a:rPr lang="zh-CN" altLang="en-US" dirty="0">
                <a:solidFill>
                  <a:schemeClr val="tx2">
                    <a:lumMod val="50000"/>
                  </a:schemeClr>
                </a:solidFill>
                <a:latin typeface="黑体" pitchFamily="49" charset="-122"/>
                <a:ea typeface="黑体" pitchFamily="49" charset="-122"/>
              </a:rPr>
              <a:t>数据库；</a:t>
            </a:r>
          </a:p>
          <a:p>
            <a:pPr>
              <a:lnSpc>
                <a:spcPct val="90000"/>
              </a:lnSpc>
            </a:pPr>
            <a:r>
              <a:rPr lang="zh-CN" altLang="en-US" dirty="0">
                <a:solidFill>
                  <a:schemeClr val="tx2">
                    <a:lumMod val="50000"/>
                  </a:schemeClr>
                </a:solidFill>
                <a:latin typeface="黑体" pitchFamily="49" charset="-122"/>
                <a:ea typeface="黑体" pitchFamily="49" charset="-122"/>
              </a:rPr>
              <a:t>  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备份类型</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下拉列</a:t>
            </a:r>
          </a:p>
          <a:p>
            <a:pPr>
              <a:lnSpc>
                <a:spcPct val="90000"/>
              </a:lnSpc>
            </a:pPr>
            <a:r>
              <a:rPr lang="zh-CN" altLang="en-US" dirty="0">
                <a:solidFill>
                  <a:schemeClr val="tx2">
                    <a:lumMod val="50000"/>
                  </a:schemeClr>
                </a:solidFill>
                <a:latin typeface="黑体" pitchFamily="49" charset="-122"/>
                <a:ea typeface="黑体" pitchFamily="49" charset="-122"/>
              </a:rPr>
              <a:t>  表中选择</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完整选</a:t>
            </a:r>
          </a:p>
          <a:p>
            <a:pPr>
              <a:lnSpc>
                <a:spcPct val="90000"/>
              </a:lnSpc>
            </a:pPr>
            <a:r>
              <a:rPr lang="zh-CN" altLang="en-US" dirty="0">
                <a:solidFill>
                  <a:schemeClr val="tx2">
                    <a:lumMod val="50000"/>
                  </a:schemeClr>
                </a:solidFill>
                <a:latin typeface="黑体" pitchFamily="49" charset="-122"/>
                <a:ea typeface="黑体" pitchFamily="49" charset="-122"/>
              </a:rPr>
              <a:t>  项</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；其他文本框中的</a:t>
            </a:r>
          </a:p>
          <a:p>
            <a:pPr>
              <a:lnSpc>
                <a:spcPct val="90000"/>
              </a:lnSpc>
            </a:pPr>
            <a:r>
              <a:rPr lang="zh-CN" altLang="en-US" dirty="0">
                <a:solidFill>
                  <a:schemeClr val="tx2">
                    <a:lumMod val="50000"/>
                  </a:schemeClr>
                </a:solidFill>
                <a:latin typeface="黑体" pitchFamily="49" charset="-122"/>
                <a:ea typeface="黑体" pitchFamily="49" charset="-122"/>
              </a:rPr>
              <a:t>  内容保持默认，如图</a:t>
            </a:r>
          </a:p>
          <a:p>
            <a:pPr>
              <a:lnSpc>
                <a:spcPct val="90000"/>
              </a:lnSpc>
            </a:pPr>
            <a:r>
              <a:rPr lang="zh-CN" altLang="en-US" dirty="0">
                <a:solidFill>
                  <a:schemeClr val="tx2">
                    <a:lumMod val="50000"/>
                  </a:schemeClr>
                </a:solidFill>
                <a:latin typeface="黑体" pitchFamily="49" charset="-122"/>
                <a:ea typeface="黑体" pitchFamily="49" charset="-122"/>
              </a:rPr>
              <a:t>  </a:t>
            </a:r>
            <a:r>
              <a:rPr lang="en-US" altLang="zh-CN" dirty="0">
                <a:solidFill>
                  <a:schemeClr val="tx2">
                    <a:lumMod val="50000"/>
                  </a:schemeClr>
                </a:solidFill>
                <a:latin typeface="黑体" pitchFamily="49" charset="-122"/>
                <a:ea typeface="黑体" pitchFamily="49" charset="-122"/>
              </a:rPr>
              <a:t>13.10</a:t>
            </a:r>
            <a:r>
              <a:rPr lang="zh-CN" altLang="en-US" dirty="0">
                <a:solidFill>
                  <a:schemeClr val="tx2">
                    <a:lumMod val="50000"/>
                  </a:schemeClr>
                </a:solidFill>
                <a:latin typeface="黑体" pitchFamily="49" charset="-122"/>
                <a:ea typeface="黑体" pitchFamily="49" charset="-122"/>
              </a:rPr>
              <a:t>所示</a:t>
            </a:r>
          </a:p>
        </p:txBody>
      </p:sp>
      <p:sp>
        <p:nvSpPr>
          <p:cNvPr id="14" name="AutoShape 18"/>
          <p:cNvSpPr>
            <a:spLocks noChangeArrowheads="1"/>
          </p:cNvSpPr>
          <p:nvPr/>
        </p:nvSpPr>
        <p:spPr bwMode="gray">
          <a:xfrm>
            <a:off x="1759405" y="3878053"/>
            <a:ext cx="247650" cy="24765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hlink"/>
          </a:solidFill>
          <a:ln w="9525" algn="ctr">
            <a:noFill/>
            <a:round/>
            <a:headEnd/>
            <a:tailEnd/>
          </a:ln>
          <a:effectLst/>
        </p:spPr>
        <p:txBody>
          <a:bodyPr wrap="none" anchor="ctr"/>
          <a:lstStyle/>
          <a:p>
            <a:endParaRPr lang="zh-CN" altLang="en-US"/>
          </a:p>
        </p:txBody>
      </p:sp>
      <p:pic>
        <p:nvPicPr>
          <p:cNvPr id="15" name="Picture 4"/>
          <p:cNvPicPr>
            <a:picLocks noChangeArrowheads="1"/>
          </p:cNvPicPr>
          <p:nvPr/>
        </p:nvPicPr>
        <p:blipFill>
          <a:blip r:embed="rId2" cstate="print">
            <a:extLst>
              <a:ext uri="{28A0092B-C50C-407E-A947-70E740481C1C}">
                <a14:useLocalDpi xmlns:a14="http://schemas.microsoft.com/office/drawing/2010/main" xmlns="" val="0"/>
              </a:ext>
            </a:extLst>
          </a:blip>
          <a:srcRect r="13765" b="8623"/>
          <a:stretch>
            <a:fillRect/>
          </a:stretch>
        </p:blipFill>
        <p:spPr bwMode="auto">
          <a:xfrm>
            <a:off x="5769416" y="1268760"/>
            <a:ext cx="2047745" cy="23949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6" name="Rectangle 8"/>
          <p:cNvSpPr>
            <a:spLocks noChangeArrowheads="1"/>
          </p:cNvSpPr>
          <p:nvPr/>
        </p:nvSpPr>
        <p:spPr bwMode="auto">
          <a:xfrm>
            <a:off x="5293175" y="3756371"/>
            <a:ext cx="3049399"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spAutoFit/>
          </a:bodyPr>
          <a:lstStyle/>
          <a:p>
            <a:pPr algn="ctr"/>
            <a:r>
              <a:rPr lang="zh-CN" altLang="en-US" sz="1800" dirty="0">
                <a:solidFill>
                  <a:schemeClr val="accent2"/>
                </a:solidFill>
                <a:sym typeface="Arial" pitchFamily="34" charset="0"/>
              </a:rPr>
              <a:t>图</a:t>
            </a:r>
            <a:r>
              <a:rPr lang="en-US" altLang="zh-CN" sz="1800" dirty="0">
                <a:solidFill>
                  <a:schemeClr val="accent2"/>
                </a:solidFill>
                <a:sym typeface="Arial" pitchFamily="34" charset="0"/>
              </a:rPr>
              <a:t>13.10  </a:t>
            </a:r>
            <a:r>
              <a:rPr lang="zh-CN" altLang="en-US" sz="1800" dirty="0">
                <a:solidFill>
                  <a:schemeClr val="accent2"/>
                </a:solidFill>
                <a:sym typeface="Arial" pitchFamily="34" charset="0"/>
              </a:rPr>
              <a:t>选择</a:t>
            </a:r>
            <a:r>
              <a:rPr lang="en-US" altLang="zh-CN" sz="1800" dirty="0">
                <a:solidFill>
                  <a:schemeClr val="accent2"/>
                </a:solidFill>
                <a:sym typeface="Arial" pitchFamily="34" charset="0"/>
              </a:rPr>
              <a:t>【</a:t>
            </a:r>
            <a:r>
              <a:rPr lang="zh-CN" altLang="en-US" sz="1800" dirty="0">
                <a:solidFill>
                  <a:schemeClr val="accent2"/>
                </a:solidFill>
                <a:sym typeface="Arial" pitchFamily="34" charset="0"/>
              </a:rPr>
              <a:t>备份</a:t>
            </a:r>
            <a:r>
              <a:rPr lang="en-US" altLang="zh-CN" sz="1800" dirty="0">
                <a:solidFill>
                  <a:schemeClr val="accent2"/>
                </a:solidFill>
                <a:sym typeface="Arial" pitchFamily="34" charset="0"/>
              </a:rPr>
              <a:t>】</a:t>
            </a:r>
            <a:endParaRPr lang="zh-CN" altLang="en-US" b="0" dirty="0"/>
          </a:p>
        </p:txBody>
      </p:sp>
      <p:sp>
        <p:nvSpPr>
          <p:cNvPr id="18" name="Rectangle 6"/>
          <p:cNvSpPr>
            <a:spLocks noChangeArrowheads="1"/>
          </p:cNvSpPr>
          <p:nvPr/>
        </p:nvSpPr>
        <p:spPr bwMode="auto">
          <a:xfrm>
            <a:off x="5293175" y="6264072"/>
            <a:ext cx="3151946"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spAutoFit/>
          </a:bodyPr>
          <a:lstStyle/>
          <a:p>
            <a:pPr algn="ctr"/>
            <a:r>
              <a:rPr lang="zh-CN" altLang="en-US" b="0" dirty="0">
                <a:solidFill>
                  <a:schemeClr val="accent2"/>
                </a:solidFill>
                <a:latin typeface="宋体" pitchFamily="2" charset="-122"/>
                <a:sym typeface="Times New Roman" pitchFamily="18" charset="0"/>
              </a:rPr>
              <a:t>图</a:t>
            </a:r>
            <a:r>
              <a:rPr lang="en-US" altLang="zh-CN" b="0" dirty="0">
                <a:solidFill>
                  <a:schemeClr val="accent2"/>
                </a:solidFill>
                <a:latin typeface="宋体" pitchFamily="2" charset="-122"/>
                <a:sym typeface="Times New Roman" pitchFamily="18" charset="0"/>
              </a:rPr>
              <a:t>13.10  </a:t>
            </a:r>
            <a:r>
              <a:rPr lang="zh-CN" altLang="en-US" b="0" dirty="0">
                <a:solidFill>
                  <a:schemeClr val="accent2"/>
                </a:solidFill>
                <a:latin typeface="宋体" pitchFamily="2" charset="-122"/>
                <a:sym typeface="Times New Roman" pitchFamily="18" charset="0"/>
              </a:rPr>
              <a:t>设置完整备份</a:t>
            </a:r>
            <a:endParaRPr lang="zh-CN" altLang="en-US" b="0" dirty="0"/>
          </a:p>
        </p:txBody>
      </p:sp>
      <p:pic>
        <p:nvPicPr>
          <p:cNvPr id="19" name="Picture 4"/>
          <p:cNvPicPr>
            <a:picLocks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923928" y="2285992"/>
            <a:ext cx="4418646" cy="39780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1     (</a:t>
            </a:r>
            <a:r>
              <a:rPr lang="zh-CN" altLang="en-US" dirty="0"/>
              <a:t>续</a:t>
            </a:r>
            <a:r>
              <a:rPr lang="en-US" altLang="zh-CN" dirty="0"/>
              <a:t>)</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24</a:t>
            </a:fld>
            <a:endParaRPr lang="en-US" altLang="zh-CN"/>
          </a:p>
        </p:txBody>
      </p:sp>
      <p:sp>
        <p:nvSpPr>
          <p:cNvPr id="6" name="AutoShape 4"/>
          <p:cNvSpPr>
            <a:spLocks noChangeArrowheads="1"/>
          </p:cNvSpPr>
          <p:nvPr/>
        </p:nvSpPr>
        <p:spPr bwMode="gray">
          <a:xfrm>
            <a:off x="1085823" y="1881128"/>
            <a:ext cx="1071570" cy="571504"/>
          </a:xfrm>
          <a:prstGeom prst="homePlate">
            <a:avLst>
              <a:gd name="adj" fmla="val 25462"/>
            </a:avLst>
          </a:prstGeom>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8100000" scaled="1"/>
            <a:tileRect/>
          </a:gradFill>
          <a:ln w="12700" algn="ctr">
            <a:noFill/>
            <a:prstDash val="dash"/>
            <a:miter lim="800000"/>
            <a:headEnd/>
            <a:tailEnd/>
          </a:ln>
          <a:effectLst>
            <a:outerShdw dist="71842" dir="2700000" algn="ctr" rotWithShape="0">
              <a:srgbClr val="808080">
                <a:alpha val="50000"/>
              </a:srgbClr>
            </a:outerShdw>
          </a:effectLst>
        </p:spPr>
        <p:txBody>
          <a:bodyPr wrap="none" anchor="ctr"/>
          <a:lstStyle/>
          <a:p>
            <a:r>
              <a:rPr lang="zh-CN" altLang="en-US" dirty="0" smtClean="0"/>
              <a:t>步骤</a:t>
            </a:r>
            <a:r>
              <a:rPr lang="en-US" dirty="0" smtClean="0"/>
              <a:t>3 </a:t>
            </a:r>
            <a:endParaRPr lang="zh-CN" altLang="en-US" dirty="0"/>
          </a:p>
        </p:txBody>
      </p:sp>
      <p:sp>
        <p:nvSpPr>
          <p:cNvPr id="7" name="AutoShape 18"/>
          <p:cNvSpPr>
            <a:spLocks noChangeArrowheads="1"/>
          </p:cNvSpPr>
          <p:nvPr/>
        </p:nvSpPr>
        <p:spPr bwMode="gray">
          <a:xfrm>
            <a:off x="2228831" y="2095442"/>
            <a:ext cx="247650" cy="24765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6"/>
          </a:solidFill>
          <a:ln w="9525" algn="ctr">
            <a:noFill/>
            <a:round/>
            <a:headEnd/>
            <a:tailEnd/>
          </a:ln>
          <a:effectLst/>
        </p:spPr>
        <p:txBody>
          <a:bodyPr wrap="none" anchor="ctr"/>
          <a:lstStyle/>
          <a:p>
            <a:endParaRPr lang="zh-CN" altLang="en-US"/>
          </a:p>
        </p:txBody>
      </p:sp>
      <p:sp>
        <p:nvSpPr>
          <p:cNvPr id="8" name="矩形 7"/>
          <p:cNvSpPr/>
          <p:nvPr/>
        </p:nvSpPr>
        <p:spPr>
          <a:xfrm>
            <a:off x="2583124" y="1912964"/>
            <a:ext cx="2204900" cy="507831"/>
          </a:xfrm>
          <a:prstGeom prst="rect">
            <a:avLst/>
          </a:prstGeom>
        </p:spPr>
        <p:txBody>
          <a:bodyPr wrap="square">
            <a:spAutoFit/>
          </a:bodyPr>
          <a:lstStyle/>
          <a:p>
            <a:pPr marL="0" indent="0" eaLnBrk="1" hangingPunct="1">
              <a:lnSpc>
                <a:spcPct val="150000"/>
              </a:lnSpc>
              <a:buFont typeface="Wingdings" pitchFamily="2" charset="2"/>
              <a:buNone/>
            </a:pPr>
            <a:r>
              <a:rPr lang="zh-CN" altLang="en-US" dirty="0">
                <a:solidFill>
                  <a:schemeClr val="tx2">
                    <a:lumMod val="50000"/>
                  </a:schemeClr>
                </a:solidFill>
                <a:latin typeface="黑体" pitchFamily="49" charset="-122"/>
                <a:ea typeface="黑体" pitchFamily="49" charset="-122"/>
              </a:rPr>
              <a:t>单击</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确定</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按钮。</a:t>
            </a:r>
          </a:p>
        </p:txBody>
      </p:sp>
      <p:sp>
        <p:nvSpPr>
          <p:cNvPr id="9" name="AutoShape 4"/>
          <p:cNvSpPr>
            <a:spLocks noChangeArrowheads="1"/>
          </p:cNvSpPr>
          <p:nvPr/>
        </p:nvSpPr>
        <p:spPr bwMode="gray">
          <a:xfrm>
            <a:off x="1068995" y="2680932"/>
            <a:ext cx="1071570" cy="571504"/>
          </a:xfrm>
          <a:prstGeom prst="homePlate">
            <a:avLst>
              <a:gd name="adj" fmla="val 25462"/>
            </a:avLst>
          </a:prstGeom>
          <a:solidFill>
            <a:srgbClr val="FFC000"/>
          </a:solidFill>
          <a:ln w="12700" algn="ctr">
            <a:noFill/>
            <a:prstDash val="dash"/>
            <a:miter lim="800000"/>
            <a:headEnd/>
            <a:tailEnd/>
          </a:ln>
          <a:effectLst>
            <a:outerShdw dist="71842" dir="2700000" algn="ctr" rotWithShape="0">
              <a:srgbClr val="808080">
                <a:alpha val="50000"/>
              </a:srgbClr>
            </a:outerShdw>
          </a:effectLst>
        </p:spPr>
        <p:txBody>
          <a:bodyPr wrap="none" anchor="ctr"/>
          <a:lstStyle/>
          <a:p>
            <a:r>
              <a:rPr lang="zh-CN" altLang="en-US" dirty="0" smtClean="0"/>
              <a:t>步骤</a:t>
            </a:r>
            <a:r>
              <a:rPr lang="en-US" altLang="zh-CN" dirty="0" smtClean="0"/>
              <a:t>4</a:t>
            </a:r>
            <a:r>
              <a:rPr lang="en-US" dirty="0" smtClean="0"/>
              <a:t> </a:t>
            </a:r>
            <a:endParaRPr lang="zh-CN" altLang="en-US" dirty="0"/>
          </a:p>
        </p:txBody>
      </p:sp>
      <p:sp>
        <p:nvSpPr>
          <p:cNvPr id="10" name="AutoShape 18"/>
          <p:cNvSpPr>
            <a:spLocks noChangeArrowheads="1"/>
          </p:cNvSpPr>
          <p:nvPr/>
        </p:nvSpPr>
        <p:spPr bwMode="gray">
          <a:xfrm>
            <a:off x="2212003" y="2895246"/>
            <a:ext cx="247650" cy="24765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FFC000"/>
          </a:solidFill>
          <a:ln w="9525" algn="ctr">
            <a:noFill/>
            <a:round/>
            <a:headEnd/>
            <a:tailEnd/>
          </a:ln>
          <a:effectLst/>
        </p:spPr>
        <p:txBody>
          <a:bodyPr wrap="none" anchor="ctr"/>
          <a:lstStyle/>
          <a:p>
            <a:endParaRPr lang="zh-CN" altLang="en-US"/>
          </a:p>
        </p:txBody>
      </p:sp>
      <p:sp>
        <p:nvSpPr>
          <p:cNvPr id="11" name="AutoShape 4"/>
          <p:cNvSpPr>
            <a:spLocks noChangeArrowheads="1"/>
          </p:cNvSpPr>
          <p:nvPr/>
        </p:nvSpPr>
        <p:spPr bwMode="gray">
          <a:xfrm>
            <a:off x="1068995" y="3501008"/>
            <a:ext cx="1071570" cy="571504"/>
          </a:xfrm>
          <a:prstGeom prst="homePlate">
            <a:avLst>
              <a:gd name="adj" fmla="val 25462"/>
            </a:avLst>
          </a:prstGeom>
          <a:solidFill>
            <a:srgbClr val="0070C0"/>
          </a:solidFill>
          <a:ln w="12700" algn="ctr">
            <a:noFill/>
            <a:prstDash val="dash"/>
            <a:miter lim="800000"/>
            <a:headEnd/>
            <a:tailEnd/>
          </a:ln>
          <a:effectLst>
            <a:outerShdw dist="71842" dir="2700000" algn="ctr" rotWithShape="0">
              <a:srgbClr val="808080">
                <a:alpha val="50000"/>
              </a:srgbClr>
            </a:outerShdw>
          </a:effectLst>
        </p:spPr>
        <p:txBody>
          <a:bodyPr wrap="none" anchor="ctr"/>
          <a:lstStyle/>
          <a:p>
            <a:r>
              <a:rPr lang="zh-CN" altLang="en-US" dirty="0" smtClean="0"/>
              <a:t>步骤</a:t>
            </a:r>
            <a:r>
              <a:rPr lang="en-US" altLang="zh-CN" dirty="0" smtClean="0"/>
              <a:t>5</a:t>
            </a:r>
            <a:r>
              <a:rPr lang="en-US" dirty="0" smtClean="0"/>
              <a:t> </a:t>
            </a:r>
            <a:endParaRPr lang="zh-CN" altLang="en-US" dirty="0"/>
          </a:p>
        </p:txBody>
      </p:sp>
      <p:sp>
        <p:nvSpPr>
          <p:cNvPr id="12" name="AutoShape 18"/>
          <p:cNvSpPr>
            <a:spLocks noChangeArrowheads="1"/>
          </p:cNvSpPr>
          <p:nvPr/>
        </p:nvSpPr>
        <p:spPr bwMode="gray">
          <a:xfrm>
            <a:off x="2212003" y="3715322"/>
            <a:ext cx="247650" cy="24765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0070C0"/>
          </a:solidFill>
          <a:ln w="9525" algn="ctr">
            <a:noFill/>
            <a:round/>
            <a:headEnd/>
            <a:tailEnd/>
          </a:ln>
          <a:effectLst/>
        </p:spPr>
        <p:txBody>
          <a:bodyPr wrap="none" anchor="ctr"/>
          <a:lstStyle/>
          <a:p>
            <a:endParaRPr lang="zh-CN" altLang="en-US"/>
          </a:p>
        </p:txBody>
      </p:sp>
      <p:sp>
        <p:nvSpPr>
          <p:cNvPr id="13" name="矩形 12"/>
          <p:cNvSpPr/>
          <p:nvPr/>
        </p:nvSpPr>
        <p:spPr>
          <a:xfrm>
            <a:off x="2583124" y="2712768"/>
            <a:ext cx="5301244" cy="442878"/>
          </a:xfrm>
          <a:prstGeom prst="rect">
            <a:avLst/>
          </a:prstGeom>
        </p:spPr>
        <p:txBody>
          <a:bodyPr wrap="square">
            <a:spAutoFit/>
          </a:bodyPr>
          <a:lstStyle/>
          <a:p>
            <a:pPr marL="0" indent="0" eaLnBrk="1" hangingPunct="1">
              <a:lnSpc>
                <a:spcPct val="150000"/>
              </a:lnSpc>
              <a:buFont typeface="Wingdings" pitchFamily="2" charset="2"/>
              <a:buNone/>
            </a:pPr>
            <a:r>
              <a:rPr lang="zh-CN" altLang="en-US" dirty="0">
                <a:solidFill>
                  <a:schemeClr val="tx2">
                    <a:lumMod val="50000"/>
                  </a:schemeClr>
                </a:solidFill>
                <a:latin typeface="黑体" pitchFamily="49" charset="-122"/>
                <a:ea typeface="黑体" pitchFamily="49" charset="-122"/>
              </a:rPr>
              <a:t>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对象资源管理器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中，删除</a:t>
            </a:r>
            <a:r>
              <a:rPr lang="en-US" altLang="zh-CN" dirty="0" smtClean="0">
                <a:solidFill>
                  <a:schemeClr val="tx2">
                    <a:lumMod val="50000"/>
                  </a:schemeClr>
                </a:solidFill>
                <a:latin typeface="黑体" pitchFamily="49" charset="-122"/>
                <a:ea typeface="黑体" pitchFamily="49" charset="-122"/>
              </a:rPr>
              <a:t>Student</a:t>
            </a:r>
            <a:r>
              <a:rPr lang="zh-CN" altLang="en-US" dirty="0" smtClean="0">
                <a:solidFill>
                  <a:schemeClr val="tx2">
                    <a:lumMod val="50000"/>
                  </a:schemeClr>
                </a:solidFill>
                <a:latin typeface="黑体" pitchFamily="49" charset="-122"/>
                <a:ea typeface="黑体" pitchFamily="49" charset="-122"/>
              </a:rPr>
              <a:t>数据库</a:t>
            </a:r>
            <a:r>
              <a:rPr lang="zh-CN" altLang="en-US" dirty="0">
                <a:solidFill>
                  <a:schemeClr val="tx2">
                    <a:lumMod val="50000"/>
                  </a:schemeClr>
                </a:solidFill>
                <a:latin typeface="黑体" pitchFamily="49" charset="-122"/>
                <a:ea typeface="黑体" pitchFamily="49" charset="-122"/>
              </a:rPr>
              <a:t>。</a:t>
            </a:r>
          </a:p>
        </p:txBody>
      </p:sp>
      <p:sp>
        <p:nvSpPr>
          <p:cNvPr id="14" name="矩形 13"/>
          <p:cNvSpPr/>
          <p:nvPr/>
        </p:nvSpPr>
        <p:spPr>
          <a:xfrm>
            <a:off x="2639942" y="3377482"/>
            <a:ext cx="5409692" cy="923330"/>
          </a:xfrm>
          <a:prstGeom prst="rect">
            <a:avLst/>
          </a:prstGeom>
        </p:spPr>
        <p:txBody>
          <a:bodyPr wrap="square">
            <a:spAutoFit/>
          </a:bodyPr>
          <a:lstStyle/>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对象资源管理器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中，右键单击</a:t>
            </a:r>
            <a:r>
              <a:rPr lang="en-US" altLang="zh-CN" dirty="0">
                <a:solidFill>
                  <a:schemeClr val="tx2">
                    <a:lumMod val="50000"/>
                  </a:schemeClr>
                </a:solidFill>
                <a:latin typeface="黑体" pitchFamily="49" charset="-122"/>
                <a:ea typeface="黑体" pitchFamily="49" charset="-122"/>
              </a:rPr>
              <a:t>【</a:t>
            </a:r>
          </a:p>
          <a:p>
            <a:pPr marL="0" indent="0" eaLnBrk="1" hangingPunct="1">
              <a:buFont typeface="Wingdings" pitchFamily="2" charset="2"/>
              <a:buNone/>
            </a:pPr>
            <a:r>
              <a:rPr lang="en-US" altLang="zh-CN" dirty="0">
                <a:solidFill>
                  <a:schemeClr val="tx2">
                    <a:lumMod val="50000"/>
                  </a:schemeClr>
                </a:solidFill>
                <a:latin typeface="黑体" pitchFamily="49" charset="-122"/>
                <a:ea typeface="黑体" pitchFamily="49" charset="-122"/>
              </a:rPr>
              <a:t>       </a:t>
            </a:r>
            <a:r>
              <a:rPr lang="zh-CN" altLang="en-US" dirty="0">
                <a:solidFill>
                  <a:schemeClr val="tx2">
                    <a:lumMod val="50000"/>
                  </a:schemeClr>
                </a:solidFill>
                <a:latin typeface="黑体" pitchFamily="49" charset="-122"/>
                <a:ea typeface="黑体" pitchFamily="49" charset="-122"/>
              </a:rPr>
              <a:t>数据库</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，在弹出的快捷菜单中选择</a:t>
            </a:r>
            <a:r>
              <a:rPr lang="en-US" altLang="zh-CN" dirty="0">
                <a:solidFill>
                  <a:schemeClr val="tx2">
                    <a:lumMod val="50000"/>
                  </a:schemeClr>
                </a:solidFill>
                <a:latin typeface="黑体" pitchFamily="49" charset="-122"/>
                <a:ea typeface="黑体" pitchFamily="49" charset="-122"/>
              </a:rPr>
              <a:t>【</a:t>
            </a:r>
          </a:p>
          <a:p>
            <a:pPr marL="0" indent="0" eaLnBrk="1" hangingPunct="1">
              <a:buFont typeface="Wingdings" pitchFamily="2" charset="2"/>
              <a:buNone/>
            </a:pPr>
            <a:r>
              <a:rPr lang="en-US" altLang="zh-CN" dirty="0">
                <a:solidFill>
                  <a:schemeClr val="tx2">
                    <a:lumMod val="50000"/>
                  </a:schemeClr>
                </a:solidFill>
                <a:latin typeface="黑体" pitchFamily="49" charset="-122"/>
                <a:ea typeface="黑体" pitchFamily="49" charset="-122"/>
              </a:rPr>
              <a:t>       </a:t>
            </a:r>
            <a:r>
              <a:rPr lang="zh-CN" altLang="en-US" dirty="0">
                <a:solidFill>
                  <a:schemeClr val="tx2">
                    <a:lumMod val="50000"/>
                  </a:schemeClr>
                </a:solidFill>
                <a:latin typeface="黑体" pitchFamily="49" charset="-122"/>
                <a:ea typeface="黑体" pitchFamily="49" charset="-122"/>
              </a:rPr>
              <a:t>还原数据库</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选项，如图</a:t>
            </a:r>
            <a:r>
              <a:rPr lang="en-US" altLang="zh-CN" dirty="0" smtClean="0">
                <a:solidFill>
                  <a:schemeClr val="tx2">
                    <a:lumMod val="50000"/>
                  </a:schemeClr>
                </a:solidFill>
                <a:latin typeface="黑体" pitchFamily="49" charset="-122"/>
                <a:ea typeface="黑体" pitchFamily="49" charset="-122"/>
              </a:rPr>
              <a:t>13.11</a:t>
            </a:r>
            <a:endParaRPr lang="en-US" altLang="zh-CN" dirty="0">
              <a:solidFill>
                <a:schemeClr val="tx2">
                  <a:lumMod val="50000"/>
                </a:schemeClr>
              </a:solidFill>
              <a:latin typeface="黑体" pitchFamily="49" charset="-122"/>
              <a:ea typeface="黑体" pitchFamily="49" charset="-122"/>
            </a:endParaRPr>
          </a:p>
        </p:txBody>
      </p:sp>
      <p:pic>
        <p:nvPicPr>
          <p:cNvPr id="15" name="Picture 4"/>
          <p:cNvPicPr>
            <a:picLocks noChangeArrowheads="1"/>
          </p:cNvPicPr>
          <p:nvPr/>
        </p:nvPicPr>
        <p:blipFill>
          <a:blip r:embed="rId2" cstate="print">
            <a:extLst>
              <a:ext uri="{28A0092B-C50C-407E-A947-70E740481C1C}">
                <a14:useLocalDpi xmlns:a14="http://schemas.microsoft.com/office/drawing/2010/main" xmlns="" val="0"/>
              </a:ext>
            </a:extLst>
          </a:blip>
          <a:srcRect b="12546"/>
          <a:stretch>
            <a:fillRect/>
          </a:stretch>
        </p:blipFill>
        <p:spPr bwMode="auto">
          <a:xfrm>
            <a:off x="2390696" y="4437112"/>
            <a:ext cx="2550459" cy="1846729"/>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sp>
        <p:nvSpPr>
          <p:cNvPr id="16" name="Rectangle 6"/>
          <p:cNvSpPr>
            <a:spLocks noChangeArrowheads="1"/>
          </p:cNvSpPr>
          <p:nvPr/>
        </p:nvSpPr>
        <p:spPr bwMode="auto">
          <a:xfrm>
            <a:off x="5344788" y="5242283"/>
            <a:ext cx="1785147" cy="646331"/>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square" anchor="ctr">
            <a:spAutoFit/>
          </a:bodyPr>
          <a:lstStyle/>
          <a:p>
            <a:pPr algn="ctr"/>
            <a:r>
              <a:rPr lang="zh-CN" altLang="en-US" b="0" dirty="0">
                <a:solidFill>
                  <a:schemeClr val="accent2"/>
                </a:solidFill>
                <a:latin typeface="宋体" pitchFamily="2" charset="-122"/>
                <a:sym typeface="Times New Roman" pitchFamily="18" charset="0"/>
              </a:rPr>
              <a:t>图</a:t>
            </a:r>
            <a:r>
              <a:rPr lang="en-US" altLang="zh-CN" b="0" dirty="0">
                <a:solidFill>
                  <a:schemeClr val="accent2"/>
                </a:solidFill>
                <a:latin typeface="宋体" pitchFamily="2" charset="-122"/>
                <a:sym typeface="Times New Roman" pitchFamily="18" charset="0"/>
              </a:rPr>
              <a:t>13.11  </a:t>
            </a:r>
            <a:r>
              <a:rPr lang="zh-CN" altLang="en-US" b="0" dirty="0">
                <a:solidFill>
                  <a:schemeClr val="accent2"/>
                </a:solidFill>
                <a:latin typeface="宋体" pitchFamily="2" charset="-122"/>
                <a:sym typeface="Times New Roman" pitchFamily="18" charset="0"/>
              </a:rPr>
              <a:t>选择</a:t>
            </a:r>
            <a:r>
              <a:rPr lang="en-US" altLang="zh-CN" b="0" dirty="0">
                <a:solidFill>
                  <a:schemeClr val="accent2"/>
                </a:solidFill>
                <a:latin typeface="宋体" pitchFamily="2" charset="-122"/>
                <a:sym typeface="Times New Roman" pitchFamily="18" charset="0"/>
              </a:rPr>
              <a:t>【</a:t>
            </a:r>
            <a:r>
              <a:rPr lang="zh-CN" altLang="en-US" b="0" dirty="0">
                <a:solidFill>
                  <a:schemeClr val="accent2"/>
                </a:solidFill>
                <a:latin typeface="宋体" pitchFamily="2" charset="-122"/>
                <a:sym typeface="Times New Roman" pitchFamily="18" charset="0"/>
              </a:rPr>
              <a:t>还原数据库</a:t>
            </a:r>
            <a:r>
              <a:rPr lang="en-US" altLang="zh-CN" b="0" dirty="0">
                <a:solidFill>
                  <a:schemeClr val="accent2"/>
                </a:solidFill>
                <a:latin typeface="宋体" pitchFamily="2" charset="-122"/>
                <a:sym typeface="Times New Roman" pitchFamily="18" charset="0"/>
              </a:rPr>
              <a:t>】</a:t>
            </a:r>
            <a:endParaRPr lang="en-US" altLang="zh-CN" b="0" dirty="0"/>
          </a:p>
        </p:txBody>
      </p:sp>
    </p:spTree>
    <p:extLst>
      <p:ext uri="{BB962C8B-B14F-4D97-AF65-F5344CB8AC3E}">
        <p14:creationId xmlns:p14="http://schemas.microsoft.com/office/powerpoint/2010/main" xmlns="" val="74041942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1     (</a:t>
            </a:r>
            <a:r>
              <a:rPr lang="zh-CN" altLang="en-US" dirty="0"/>
              <a:t>续</a:t>
            </a:r>
            <a:r>
              <a:rPr lang="en-US" altLang="zh-CN" dirty="0"/>
              <a:t>)</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25</a:t>
            </a:fld>
            <a:endParaRPr lang="en-US" altLang="zh-CN"/>
          </a:p>
        </p:txBody>
      </p:sp>
      <p:sp>
        <p:nvSpPr>
          <p:cNvPr id="6" name="AutoShape 4"/>
          <p:cNvSpPr>
            <a:spLocks noChangeArrowheads="1"/>
          </p:cNvSpPr>
          <p:nvPr/>
        </p:nvSpPr>
        <p:spPr bwMode="gray">
          <a:xfrm>
            <a:off x="1085823" y="1881128"/>
            <a:ext cx="1071570" cy="571504"/>
          </a:xfrm>
          <a:prstGeom prst="homePlate">
            <a:avLst>
              <a:gd name="adj" fmla="val 25462"/>
            </a:avLst>
          </a:prstGeom>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8100000" scaled="1"/>
            <a:tileRect/>
          </a:gradFill>
          <a:ln w="12700" algn="ctr">
            <a:noFill/>
            <a:prstDash val="dash"/>
            <a:miter lim="800000"/>
            <a:headEnd/>
            <a:tailEnd/>
          </a:ln>
          <a:effectLst>
            <a:outerShdw dist="71842" dir="2700000" algn="ctr" rotWithShape="0">
              <a:srgbClr val="808080">
                <a:alpha val="50000"/>
              </a:srgbClr>
            </a:outerShdw>
          </a:effectLst>
        </p:spPr>
        <p:txBody>
          <a:bodyPr wrap="none" anchor="ctr"/>
          <a:lstStyle/>
          <a:p>
            <a:r>
              <a:rPr lang="zh-CN" altLang="en-US" dirty="0" smtClean="0"/>
              <a:t>步骤</a:t>
            </a:r>
            <a:r>
              <a:rPr lang="en-US" altLang="zh-CN" dirty="0" smtClean="0"/>
              <a:t>6</a:t>
            </a:r>
            <a:r>
              <a:rPr lang="en-US" dirty="0" smtClean="0"/>
              <a:t> </a:t>
            </a:r>
            <a:endParaRPr lang="zh-CN" altLang="en-US" dirty="0"/>
          </a:p>
        </p:txBody>
      </p:sp>
      <p:sp>
        <p:nvSpPr>
          <p:cNvPr id="7" name="AutoShape 18"/>
          <p:cNvSpPr>
            <a:spLocks noChangeArrowheads="1"/>
          </p:cNvSpPr>
          <p:nvPr/>
        </p:nvSpPr>
        <p:spPr bwMode="gray">
          <a:xfrm>
            <a:off x="2228831" y="2095442"/>
            <a:ext cx="247650" cy="24765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6"/>
          </a:solidFill>
          <a:ln w="9525" algn="ctr">
            <a:noFill/>
            <a:round/>
            <a:headEnd/>
            <a:tailEnd/>
          </a:ln>
          <a:effectLst/>
        </p:spPr>
        <p:txBody>
          <a:bodyPr wrap="none" anchor="ctr"/>
          <a:lstStyle/>
          <a:p>
            <a:endParaRPr lang="zh-CN" altLang="en-US"/>
          </a:p>
        </p:txBody>
      </p:sp>
      <p:sp>
        <p:nvSpPr>
          <p:cNvPr id="8" name="矩形 7"/>
          <p:cNvSpPr/>
          <p:nvPr/>
        </p:nvSpPr>
        <p:spPr>
          <a:xfrm>
            <a:off x="2476481" y="1938790"/>
            <a:ext cx="3213012" cy="2308324"/>
          </a:xfrm>
          <a:prstGeom prst="rect">
            <a:avLst/>
          </a:prstGeom>
        </p:spPr>
        <p:txBody>
          <a:bodyPr wrap="square">
            <a:spAutoFit/>
          </a:bodyPr>
          <a:lstStyle/>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在还原数据库窗口中的</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常规</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页面，</a:t>
            </a:r>
            <a:r>
              <a:rPr lang="zh-CN" altLang="en-US" dirty="0" smtClean="0">
                <a:solidFill>
                  <a:schemeClr val="tx2">
                    <a:lumMod val="50000"/>
                  </a:schemeClr>
                </a:solidFill>
                <a:latin typeface="黑体" pitchFamily="49" charset="-122"/>
                <a:ea typeface="黑体" pitchFamily="49" charset="-122"/>
              </a:rPr>
              <a:t>选中</a:t>
            </a:r>
            <a:r>
              <a:rPr lang="en-US" altLang="zh-CN" dirty="0" smtClean="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源设备</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单选按钮，单击旁边的  按钮</a:t>
            </a:r>
            <a:r>
              <a:rPr lang="zh-CN" altLang="en-US" dirty="0" smtClean="0">
                <a:solidFill>
                  <a:schemeClr val="tx2">
                    <a:lumMod val="50000"/>
                  </a:schemeClr>
                </a:solidFill>
                <a:latin typeface="黑体" pitchFamily="49" charset="-122"/>
                <a:ea typeface="黑体" pitchFamily="49" charset="-122"/>
              </a:rPr>
              <a:t>，在</a:t>
            </a:r>
            <a:r>
              <a:rPr lang="zh-CN" altLang="en-US" dirty="0">
                <a:solidFill>
                  <a:schemeClr val="tx2">
                    <a:lumMod val="50000"/>
                  </a:schemeClr>
                </a:solidFill>
                <a:latin typeface="黑体" pitchFamily="49" charset="-122"/>
                <a:ea typeface="黑体" pitchFamily="49" charset="-122"/>
              </a:rPr>
              <a:t>弹出的</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指定备份</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对话框中，通过</a:t>
            </a:r>
            <a:r>
              <a:rPr lang="zh-CN" altLang="en-US" dirty="0" smtClean="0">
                <a:solidFill>
                  <a:schemeClr val="tx2">
                    <a:lumMod val="50000"/>
                  </a:schemeClr>
                </a:solidFill>
                <a:latin typeface="黑体" pitchFamily="49" charset="-122"/>
                <a:ea typeface="黑体" pitchFamily="49" charset="-122"/>
              </a:rPr>
              <a:t>单击</a:t>
            </a:r>
            <a:r>
              <a:rPr lang="en-US" altLang="zh-CN" dirty="0" smtClean="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添加</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按拉列表中选择</a:t>
            </a:r>
            <a:r>
              <a:rPr lang="en-US" altLang="zh-CN" dirty="0">
                <a:solidFill>
                  <a:schemeClr val="tx2">
                    <a:lumMod val="50000"/>
                  </a:schemeClr>
                </a:solidFill>
                <a:latin typeface="黑体" pitchFamily="49" charset="-122"/>
                <a:ea typeface="黑体" pitchFamily="49" charset="-122"/>
              </a:rPr>
              <a:t>【student】</a:t>
            </a:r>
            <a:r>
              <a:rPr lang="zh-CN" altLang="en-US" dirty="0">
                <a:solidFill>
                  <a:schemeClr val="tx2">
                    <a:lumMod val="50000"/>
                  </a:schemeClr>
                </a:solidFill>
                <a:latin typeface="黑体" pitchFamily="49" charset="-122"/>
                <a:ea typeface="黑体" pitchFamily="49" charset="-122"/>
              </a:rPr>
              <a:t>；</a:t>
            </a:r>
            <a:r>
              <a:rPr lang="zh-CN" altLang="en-US" dirty="0" smtClean="0">
                <a:solidFill>
                  <a:schemeClr val="tx2">
                    <a:lumMod val="50000"/>
                  </a:schemeClr>
                </a:solidFill>
                <a:latin typeface="黑体" pitchFamily="49" charset="-122"/>
                <a:ea typeface="黑体" pitchFamily="49" charset="-122"/>
              </a:rPr>
              <a:t>其他文本框</a:t>
            </a:r>
            <a:r>
              <a:rPr lang="zh-CN" altLang="en-US" dirty="0">
                <a:solidFill>
                  <a:schemeClr val="tx2">
                    <a:lumMod val="50000"/>
                  </a:schemeClr>
                </a:solidFill>
                <a:latin typeface="黑体" pitchFamily="49" charset="-122"/>
                <a:ea typeface="黑体" pitchFamily="49" charset="-122"/>
              </a:rPr>
              <a:t>中的内容保持默认，如图</a:t>
            </a:r>
            <a:r>
              <a:rPr lang="en-US" altLang="zh-CN" dirty="0">
                <a:solidFill>
                  <a:schemeClr val="tx2">
                    <a:lumMod val="50000"/>
                  </a:schemeClr>
                </a:solidFill>
                <a:latin typeface="黑体" pitchFamily="49" charset="-122"/>
                <a:ea typeface="黑体" pitchFamily="49" charset="-122"/>
              </a:rPr>
              <a:t>13.12</a:t>
            </a:r>
            <a:r>
              <a:rPr lang="zh-CN" altLang="en-US" dirty="0">
                <a:solidFill>
                  <a:schemeClr val="tx2">
                    <a:lumMod val="50000"/>
                  </a:schemeClr>
                </a:solidFill>
                <a:latin typeface="黑体" pitchFamily="49" charset="-122"/>
                <a:ea typeface="黑体" pitchFamily="49" charset="-122"/>
              </a:rPr>
              <a:t>所示</a:t>
            </a:r>
          </a:p>
        </p:txBody>
      </p:sp>
      <p:sp>
        <p:nvSpPr>
          <p:cNvPr id="9" name="AutoShape 4"/>
          <p:cNvSpPr>
            <a:spLocks noChangeArrowheads="1"/>
          </p:cNvSpPr>
          <p:nvPr/>
        </p:nvSpPr>
        <p:spPr bwMode="gray">
          <a:xfrm>
            <a:off x="1068995" y="4697514"/>
            <a:ext cx="1071570" cy="571504"/>
          </a:xfrm>
          <a:prstGeom prst="homePlate">
            <a:avLst>
              <a:gd name="adj" fmla="val 25462"/>
            </a:avLst>
          </a:prstGeom>
          <a:solidFill>
            <a:srgbClr val="FFC000"/>
          </a:solidFill>
          <a:ln w="12700" algn="ctr">
            <a:noFill/>
            <a:prstDash val="dash"/>
            <a:miter lim="800000"/>
            <a:headEnd/>
            <a:tailEnd/>
          </a:ln>
          <a:effectLst>
            <a:outerShdw dist="71842" dir="2700000" algn="ctr" rotWithShape="0">
              <a:srgbClr val="808080">
                <a:alpha val="50000"/>
              </a:srgbClr>
            </a:outerShdw>
          </a:effectLst>
        </p:spPr>
        <p:txBody>
          <a:bodyPr wrap="none" anchor="ctr"/>
          <a:lstStyle/>
          <a:p>
            <a:r>
              <a:rPr lang="zh-CN" altLang="en-US" dirty="0" smtClean="0"/>
              <a:t>步骤</a:t>
            </a:r>
            <a:r>
              <a:rPr lang="en-US" altLang="zh-CN" dirty="0" smtClean="0"/>
              <a:t>7</a:t>
            </a:r>
            <a:r>
              <a:rPr lang="en-US" dirty="0" smtClean="0"/>
              <a:t> </a:t>
            </a:r>
            <a:endParaRPr lang="zh-CN" altLang="en-US" dirty="0"/>
          </a:p>
        </p:txBody>
      </p:sp>
      <p:sp>
        <p:nvSpPr>
          <p:cNvPr id="10" name="AutoShape 18"/>
          <p:cNvSpPr>
            <a:spLocks noChangeArrowheads="1"/>
          </p:cNvSpPr>
          <p:nvPr/>
        </p:nvSpPr>
        <p:spPr bwMode="gray">
          <a:xfrm>
            <a:off x="2212003" y="4911828"/>
            <a:ext cx="247650" cy="24765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FFC000"/>
          </a:solidFill>
          <a:ln w="9525" algn="ctr">
            <a:noFill/>
            <a:round/>
            <a:headEnd/>
            <a:tailEnd/>
          </a:ln>
          <a:effectLst/>
        </p:spPr>
        <p:txBody>
          <a:bodyPr wrap="none" anchor="ctr"/>
          <a:lstStyle/>
          <a:p>
            <a:endParaRPr lang="zh-CN" altLang="en-US"/>
          </a:p>
        </p:txBody>
      </p:sp>
      <p:sp>
        <p:nvSpPr>
          <p:cNvPr id="13" name="矩形 12"/>
          <p:cNvSpPr/>
          <p:nvPr/>
        </p:nvSpPr>
        <p:spPr>
          <a:xfrm>
            <a:off x="2488253" y="4606464"/>
            <a:ext cx="5301244" cy="858377"/>
          </a:xfrm>
          <a:prstGeom prst="rect">
            <a:avLst/>
          </a:prstGeom>
        </p:spPr>
        <p:txBody>
          <a:bodyPr wrap="square">
            <a:spAutoFit/>
          </a:bodyPr>
          <a:lstStyle/>
          <a:p>
            <a:pPr marL="0" indent="0" eaLnBrk="1" hangingPunct="1">
              <a:lnSpc>
                <a:spcPct val="150000"/>
              </a:lnSpc>
              <a:buFont typeface="Wingdings" pitchFamily="2" charset="2"/>
              <a:buNone/>
            </a:pPr>
            <a:r>
              <a:rPr lang="zh-CN" altLang="en-US" dirty="0">
                <a:solidFill>
                  <a:schemeClr val="tx2">
                    <a:lumMod val="50000"/>
                  </a:schemeClr>
                </a:solidFill>
                <a:latin typeface="黑体" pitchFamily="49" charset="-122"/>
                <a:ea typeface="黑体" pitchFamily="49" charset="-122"/>
              </a:rPr>
              <a:t>选中</a:t>
            </a:r>
            <a:r>
              <a:rPr lang="en-US" altLang="zh-CN" dirty="0">
                <a:solidFill>
                  <a:schemeClr val="tx2">
                    <a:lumMod val="50000"/>
                  </a:schemeClr>
                </a:solidFill>
                <a:latin typeface="黑体" pitchFamily="49" charset="-122"/>
                <a:ea typeface="黑体" pitchFamily="49" charset="-122"/>
              </a:rPr>
              <a:t>【student-</a:t>
            </a:r>
            <a:r>
              <a:rPr lang="zh-CN" altLang="en-US" dirty="0">
                <a:solidFill>
                  <a:schemeClr val="tx2">
                    <a:lumMod val="50000"/>
                  </a:schemeClr>
                </a:solidFill>
                <a:latin typeface="黑体" pitchFamily="49" charset="-122"/>
                <a:ea typeface="黑体" pitchFamily="49" charset="-122"/>
              </a:rPr>
              <a:t>完整数据库备份</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，单击</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确定</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按钮。</a:t>
            </a:r>
          </a:p>
        </p:txBody>
      </p:sp>
      <p:pic>
        <p:nvPicPr>
          <p:cNvPr id="19" name="Picture 4"/>
          <p:cNvPicPr>
            <a:picLocks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770726" y="1484784"/>
            <a:ext cx="3202987" cy="258318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sp>
        <p:nvSpPr>
          <p:cNvPr id="20" name="Rectangle 8"/>
          <p:cNvSpPr>
            <a:spLocks noChangeArrowheads="1"/>
          </p:cNvSpPr>
          <p:nvPr/>
        </p:nvSpPr>
        <p:spPr bwMode="auto">
          <a:xfrm>
            <a:off x="5715552" y="4237132"/>
            <a:ext cx="3030809" cy="36933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square" anchor="ctr">
            <a:spAutoFit/>
          </a:bodyPr>
          <a:lstStyle/>
          <a:p>
            <a:pPr algn="ctr"/>
            <a:r>
              <a:rPr lang="zh-CN" altLang="en-US" b="0" dirty="0">
                <a:solidFill>
                  <a:schemeClr val="accent2"/>
                </a:solidFill>
                <a:latin typeface="宋体" pitchFamily="2" charset="-122"/>
                <a:sym typeface="Times New Roman" pitchFamily="18" charset="0"/>
              </a:rPr>
              <a:t>图</a:t>
            </a:r>
            <a:r>
              <a:rPr lang="en-US" altLang="zh-CN" b="0" dirty="0">
                <a:solidFill>
                  <a:schemeClr val="accent2"/>
                </a:solidFill>
                <a:latin typeface="宋体" pitchFamily="2" charset="-122"/>
                <a:sym typeface="Times New Roman" pitchFamily="18" charset="0"/>
              </a:rPr>
              <a:t>13.12 </a:t>
            </a:r>
            <a:r>
              <a:rPr lang="zh-CN" altLang="en-US" b="0" dirty="0" smtClean="0">
                <a:solidFill>
                  <a:schemeClr val="accent2"/>
                </a:solidFill>
                <a:latin typeface="宋体" pitchFamily="2" charset="-122"/>
                <a:sym typeface="Times New Roman" pitchFamily="18" charset="0"/>
              </a:rPr>
              <a:t>设置</a:t>
            </a:r>
            <a:r>
              <a:rPr lang="zh-CN" altLang="en-US" b="0" dirty="0">
                <a:solidFill>
                  <a:schemeClr val="accent2"/>
                </a:solidFill>
                <a:latin typeface="宋体" pitchFamily="2" charset="-122"/>
                <a:sym typeface="Times New Roman" pitchFamily="18" charset="0"/>
              </a:rPr>
              <a:t>完整备份恢复</a:t>
            </a:r>
            <a:endParaRPr lang="zh-CN" altLang="en-US" b="0" dirty="0"/>
          </a:p>
        </p:txBody>
      </p:sp>
    </p:spTree>
    <p:extLst>
      <p:ext uri="{BB962C8B-B14F-4D97-AF65-F5344CB8AC3E}">
        <p14:creationId xmlns:p14="http://schemas.microsoft.com/office/powerpoint/2010/main" xmlns="" val="88339449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1     (</a:t>
            </a:r>
            <a:r>
              <a:rPr lang="zh-CN" altLang="en-US" dirty="0"/>
              <a:t>续</a:t>
            </a:r>
            <a:r>
              <a:rPr lang="en-US" altLang="zh-CN" dirty="0"/>
              <a:t>)</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26</a:t>
            </a:fld>
            <a:endParaRPr lang="en-US" altLang="zh-CN"/>
          </a:p>
        </p:txBody>
      </p:sp>
      <p:sp>
        <p:nvSpPr>
          <p:cNvPr id="6" name="AutoShape 4"/>
          <p:cNvSpPr>
            <a:spLocks noChangeArrowheads="1"/>
          </p:cNvSpPr>
          <p:nvPr/>
        </p:nvSpPr>
        <p:spPr bwMode="gray">
          <a:xfrm>
            <a:off x="1085823" y="1881128"/>
            <a:ext cx="1071570" cy="571504"/>
          </a:xfrm>
          <a:prstGeom prst="homePlate">
            <a:avLst>
              <a:gd name="adj" fmla="val 25462"/>
            </a:avLst>
          </a:prstGeom>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8100000" scaled="1"/>
            <a:tileRect/>
          </a:gradFill>
          <a:ln w="12700" algn="ctr">
            <a:noFill/>
            <a:prstDash val="dash"/>
            <a:miter lim="800000"/>
            <a:headEnd/>
            <a:tailEnd/>
          </a:ln>
          <a:effectLst>
            <a:outerShdw dist="71842" dir="2700000" algn="ctr" rotWithShape="0">
              <a:srgbClr val="808080">
                <a:alpha val="50000"/>
              </a:srgbClr>
            </a:outerShdw>
          </a:effectLst>
        </p:spPr>
        <p:txBody>
          <a:bodyPr wrap="none" anchor="ctr"/>
          <a:lstStyle/>
          <a:p>
            <a:r>
              <a:rPr lang="zh-CN" altLang="en-US" dirty="0" smtClean="0"/>
              <a:t>步骤</a:t>
            </a:r>
            <a:r>
              <a:rPr lang="en-US" altLang="zh-CN" dirty="0" smtClean="0"/>
              <a:t>8</a:t>
            </a:r>
            <a:r>
              <a:rPr lang="en-US" dirty="0" smtClean="0"/>
              <a:t> </a:t>
            </a:r>
            <a:endParaRPr lang="zh-CN" altLang="en-US" dirty="0"/>
          </a:p>
        </p:txBody>
      </p:sp>
      <p:sp>
        <p:nvSpPr>
          <p:cNvPr id="7" name="AutoShape 18"/>
          <p:cNvSpPr>
            <a:spLocks noChangeArrowheads="1"/>
          </p:cNvSpPr>
          <p:nvPr/>
        </p:nvSpPr>
        <p:spPr bwMode="gray">
          <a:xfrm>
            <a:off x="2228831" y="2095442"/>
            <a:ext cx="247650" cy="24765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6"/>
          </a:solidFill>
          <a:ln w="9525" algn="ctr">
            <a:noFill/>
            <a:round/>
            <a:headEnd/>
            <a:tailEnd/>
          </a:ln>
          <a:effectLst/>
        </p:spPr>
        <p:txBody>
          <a:bodyPr wrap="none" anchor="ctr"/>
          <a:lstStyle/>
          <a:p>
            <a:endParaRPr lang="zh-CN" altLang="en-US"/>
          </a:p>
        </p:txBody>
      </p:sp>
      <p:sp>
        <p:nvSpPr>
          <p:cNvPr id="8" name="矩形 7"/>
          <p:cNvSpPr/>
          <p:nvPr/>
        </p:nvSpPr>
        <p:spPr>
          <a:xfrm>
            <a:off x="2476481" y="1938790"/>
            <a:ext cx="5263872" cy="646331"/>
          </a:xfrm>
          <a:prstGeom prst="rect">
            <a:avLst/>
          </a:prstGeom>
        </p:spPr>
        <p:txBody>
          <a:bodyPr wrap="square">
            <a:spAutoFit/>
          </a:bodyPr>
          <a:lstStyle/>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对象资源管理器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中，查看</a:t>
            </a:r>
            <a:r>
              <a:rPr lang="en-US" altLang="zh-CN" dirty="0">
                <a:solidFill>
                  <a:schemeClr val="tx2">
                    <a:lumMod val="50000"/>
                  </a:schemeClr>
                </a:solidFill>
                <a:latin typeface="黑体" pitchFamily="49" charset="-122"/>
                <a:ea typeface="黑体" pitchFamily="49" charset="-122"/>
              </a:rPr>
              <a:t>【</a:t>
            </a:r>
            <a:r>
              <a:rPr lang="zh-CN" altLang="en-US" dirty="0" smtClean="0">
                <a:solidFill>
                  <a:schemeClr val="tx2">
                    <a:lumMod val="50000"/>
                  </a:schemeClr>
                </a:solidFill>
                <a:latin typeface="黑体" pitchFamily="49" charset="-122"/>
                <a:ea typeface="黑体" pitchFamily="49" charset="-122"/>
              </a:rPr>
              <a:t>数据库</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发现</a:t>
            </a:r>
            <a:r>
              <a:rPr lang="en-US" altLang="zh-CN" dirty="0">
                <a:solidFill>
                  <a:schemeClr val="tx2">
                    <a:lumMod val="50000"/>
                  </a:schemeClr>
                </a:solidFill>
                <a:latin typeface="黑体" pitchFamily="49" charset="-122"/>
                <a:ea typeface="黑体" pitchFamily="49" charset="-122"/>
              </a:rPr>
              <a:t>student</a:t>
            </a:r>
            <a:r>
              <a:rPr lang="zh-CN" altLang="en-US" dirty="0">
                <a:solidFill>
                  <a:schemeClr val="tx2">
                    <a:lumMod val="50000"/>
                  </a:schemeClr>
                </a:solidFill>
                <a:latin typeface="黑体" pitchFamily="49" charset="-122"/>
                <a:ea typeface="黑体" pitchFamily="49" charset="-122"/>
              </a:rPr>
              <a:t>，如图</a:t>
            </a:r>
            <a:r>
              <a:rPr lang="en-US" altLang="zh-CN" dirty="0">
                <a:solidFill>
                  <a:schemeClr val="tx2">
                    <a:lumMod val="50000"/>
                  </a:schemeClr>
                </a:solidFill>
                <a:latin typeface="黑体" pitchFamily="49" charset="-122"/>
                <a:ea typeface="黑体" pitchFamily="49" charset="-122"/>
              </a:rPr>
              <a:t>13.13</a:t>
            </a:r>
            <a:r>
              <a:rPr lang="zh-CN" altLang="en-US" dirty="0">
                <a:solidFill>
                  <a:schemeClr val="tx2">
                    <a:lumMod val="50000"/>
                  </a:schemeClr>
                </a:solidFill>
                <a:latin typeface="黑体" pitchFamily="49" charset="-122"/>
                <a:ea typeface="黑体" pitchFamily="49" charset="-122"/>
              </a:rPr>
              <a:t>所示，</a:t>
            </a:r>
            <a:r>
              <a:rPr lang="zh-CN" altLang="en-US" dirty="0" smtClean="0">
                <a:solidFill>
                  <a:schemeClr val="tx2">
                    <a:lumMod val="50000"/>
                  </a:schemeClr>
                </a:solidFill>
                <a:latin typeface="黑体" pitchFamily="49" charset="-122"/>
                <a:ea typeface="黑体" pitchFamily="49" charset="-122"/>
              </a:rPr>
              <a:t>说明</a:t>
            </a:r>
            <a:r>
              <a:rPr lang="zh-CN" altLang="en-US" dirty="0">
                <a:solidFill>
                  <a:schemeClr val="tx2">
                    <a:lumMod val="50000"/>
                  </a:schemeClr>
                </a:solidFill>
                <a:latin typeface="黑体" pitchFamily="49" charset="-122"/>
                <a:ea typeface="黑体" pitchFamily="49" charset="-122"/>
              </a:rPr>
              <a:t>恢复数据成功</a:t>
            </a:r>
          </a:p>
        </p:txBody>
      </p:sp>
      <p:pic>
        <p:nvPicPr>
          <p:cNvPr id="12" name="Picture 4"/>
          <p:cNvPicPr>
            <a:picLocks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253685" y="3429000"/>
            <a:ext cx="2670243" cy="20882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4" name="Rectangle 6"/>
          <p:cNvSpPr>
            <a:spLocks noChangeArrowheads="1"/>
          </p:cNvSpPr>
          <p:nvPr/>
        </p:nvSpPr>
        <p:spPr bwMode="auto">
          <a:xfrm>
            <a:off x="3788052" y="3670902"/>
            <a:ext cx="4665477" cy="9233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spAutoFit/>
          </a:bodyPr>
          <a:lstStyle/>
          <a:p>
            <a:pPr indent="228600" algn="ctr">
              <a:buFont typeface="Arial" pitchFamily="34" charset="0"/>
              <a:buNone/>
              <a:tabLst>
                <a:tab pos="539750" algn="l"/>
                <a:tab pos="800100" algn="l"/>
              </a:tabLst>
            </a:pPr>
            <a:r>
              <a:rPr lang="zh-CN" altLang="en-US" sz="1800" dirty="0">
                <a:solidFill>
                  <a:schemeClr val="accent2"/>
                </a:solidFill>
                <a:latin typeface="宋体" pitchFamily="2" charset="-122"/>
                <a:sym typeface="Times New Roman" pitchFamily="18" charset="0"/>
              </a:rPr>
              <a:t>图</a:t>
            </a:r>
            <a:r>
              <a:rPr lang="en-US" altLang="zh-CN" sz="1800" dirty="0">
                <a:solidFill>
                  <a:schemeClr val="accent2"/>
                </a:solidFill>
                <a:latin typeface="宋体" pitchFamily="2" charset="-122"/>
                <a:sym typeface="Times New Roman" pitchFamily="18" charset="0"/>
              </a:rPr>
              <a:t>13.13  </a:t>
            </a:r>
            <a:r>
              <a:rPr lang="zh-CN" altLang="en-US" sz="1800" dirty="0">
                <a:solidFill>
                  <a:schemeClr val="accent2"/>
                </a:solidFill>
                <a:latin typeface="宋体" pitchFamily="2" charset="-122"/>
                <a:sym typeface="Times New Roman" pitchFamily="18" charset="0"/>
              </a:rPr>
              <a:t>完整备份恢复数据 成功，</a:t>
            </a:r>
            <a:r>
              <a:rPr lang="en-US" altLang="zh-CN" sz="1800" dirty="0">
                <a:solidFill>
                  <a:schemeClr val="accent2"/>
                </a:solidFill>
                <a:latin typeface="宋体" pitchFamily="2" charset="-122"/>
                <a:sym typeface="Times New Roman" pitchFamily="18" charset="0"/>
              </a:rPr>
              <a:t>【</a:t>
            </a:r>
            <a:r>
              <a:rPr lang="zh-CN" altLang="en-US" sz="1800" dirty="0">
                <a:solidFill>
                  <a:schemeClr val="accent2"/>
                </a:solidFill>
                <a:latin typeface="宋体" pitchFamily="2" charset="-122"/>
                <a:sym typeface="Times New Roman" pitchFamily="18" charset="0"/>
              </a:rPr>
              <a:t>对象资源管理器</a:t>
            </a:r>
            <a:r>
              <a:rPr lang="en-US" altLang="zh-CN" sz="1800" dirty="0">
                <a:solidFill>
                  <a:schemeClr val="accent2"/>
                </a:solidFill>
                <a:latin typeface="宋体" pitchFamily="2" charset="-122"/>
                <a:sym typeface="Times New Roman" pitchFamily="18" charset="0"/>
              </a:rPr>
              <a:t>】</a:t>
            </a:r>
            <a:r>
              <a:rPr lang="zh-CN" altLang="en-US" sz="1800" dirty="0">
                <a:solidFill>
                  <a:schemeClr val="accent2"/>
                </a:solidFill>
                <a:latin typeface="宋体" pitchFamily="2" charset="-122"/>
                <a:sym typeface="Times New Roman" pitchFamily="18" charset="0"/>
              </a:rPr>
              <a:t>中</a:t>
            </a:r>
            <a:endParaRPr lang="zh-CN" altLang="en-US" sz="1600" dirty="0">
              <a:solidFill>
                <a:schemeClr val="accent2"/>
              </a:solidFill>
              <a:latin typeface="宋体" pitchFamily="2" charset="-122"/>
              <a:sym typeface="Times New Roman" pitchFamily="18" charset="0"/>
            </a:endParaRPr>
          </a:p>
          <a:p>
            <a:pPr indent="228600" algn="ctr">
              <a:tabLst>
                <a:tab pos="539750" algn="l"/>
                <a:tab pos="800100" algn="l"/>
              </a:tabLst>
            </a:pPr>
            <a:r>
              <a:rPr lang="zh-CN" altLang="en-US" sz="1800" dirty="0">
                <a:solidFill>
                  <a:schemeClr val="accent2"/>
                </a:solidFill>
                <a:latin typeface="宋体" pitchFamily="2" charset="-122"/>
                <a:sym typeface="Times New Roman" pitchFamily="18" charset="0"/>
              </a:rPr>
              <a:t>有</a:t>
            </a:r>
            <a:r>
              <a:rPr lang="en-US" altLang="zh-CN" sz="1800" dirty="0">
                <a:solidFill>
                  <a:schemeClr val="accent2"/>
                </a:solidFill>
                <a:latin typeface="宋体" pitchFamily="2" charset="-122"/>
                <a:sym typeface="Times New Roman" pitchFamily="18" charset="0"/>
              </a:rPr>
              <a:t>student</a:t>
            </a:r>
            <a:r>
              <a:rPr lang="zh-CN" altLang="en-US" sz="1800" dirty="0">
                <a:solidFill>
                  <a:schemeClr val="accent2"/>
                </a:solidFill>
                <a:latin typeface="宋体" pitchFamily="2" charset="-122"/>
                <a:sym typeface="Times New Roman" pitchFamily="18" charset="0"/>
              </a:rPr>
              <a:t>数据库</a:t>
            </a:r>
          </a:p>
        </p:txBody>
      </p:sp>
    </p:spTree>
    <p:extLst>
      <p:ext uri="{BB962C8B-B14F-4D97-AF65-F5344CB8AC3E}">
        <p14:creationId xmlns:p14="http://schemas.microsoft.com/office/powerpoint/2010/main" xmlns="" val="357087649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708745" y="404664"/>
            <a:ext cx="6118655" cy="487363"/>
          </a:xfrm>
        </p:spPr>
        <p:txBody>
          <a:bodyPr/>
          <a:lstStyle/>
          <a:p>
            <a:r>
              <a:rPr lang="zh-CN" altLang="en-US" sz="2400" dirty="0">
                <a:latin typeface="黑体" pitchFamily="49" charset="-122"/>
              </a:rPr>
              <a:t>任务</a:t>
            </a:r>
            <a:r>
              <a:rPr lang="en-US" altLang="zh-CN" sz="2400" dirty="0" smtClean="0">
                <a:latin typeface="黑体" pitchFamily="49" charset="-122"/>
              </a:rPr>
              <a:t>2  </a:t>
            </a:r>
            <a:r>
              <a:rPr lang="zh-CN" altLang="en-US" sz="2400" dirty="0" smtClean="0">
                <a:latin typeface="黑体" pitchFamily="49" charset="-122"/>
              </a:rPr>
              <a:t>在</a:t>
            </a:r>
            <a:r>
              <a:rPr lang="en-US" altLang="zh-CN" sz="2400" dirty="0">
                <a:latin typeface="黑体" pitchFamily="49" charset="-122"/>
              </a:rPr>
              <a:t>Student</a:t>
            </a:r>
            <a:r>
              <a:rPr lang="zh-CN" altLang="en-US" sz="2400" dirty="0">
                <a:latin typeface="黑体" pitchFamily="49" charset="-122"/>
              </a:rPr>
              <a:t>数据库完整备份的基础上</a:t>
            </a:r>
            <a:r>
              <a:rPr lang="zh-CN" altLang="en-US" sz="2400" dirty="0" smtClean="0">
                <a:latin typeface="黑体" pitchFamily="49" charset="-122"/>
              </a:rPr>
              <a:t>创建</a:t>
            </a:r>
            <a:r>
              <a:rPr lang="zh-CN" altLang="en-US" sz="2400" dirty="0">
                <a:latin typeface="黑体" pitchFamily="49" charset="-122"/>
              </a:rPr>
              <a:t>差异备份并使用备份进行数据库恢复</a:t>
            </a:r>
            <a:endParaRPr lang="zh-CN" altLang="en-US" sz="2400"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27</a:t>
            </a:fld>
            <a:endParaRPr lang="en-US" altLang="zh-CN"/>
          </a:p>
        </p:txBody>
      </p:sp>
      <p:grpSp>
        <p:nvGrpSpPr>
          <p:cNvPr id="3" name="Group 6"/>
          <p:cNvGrpSpPr>
            <a:grpSpLocks/>
          </p:cNvGrpSpPr>
          <p:nvPr/>
        </p:nvGrpSpPr>
        <p:grpSpPr bwMode="auto">
          <a:xfrm>
            <a:off x="1168091" y="1920369"/>
            <a:ext cx="928695" cy="428628"/>
            <a:chOff x="4320" y="1152"/>
            <a:chExt cx="414" cy="402"/>
          </a:xfrm>
        </p:grpSpPr>
        <p:sp>
          <p:nvSpPr>
            <p:cNvPr id="7" name="AutoShape 7"/>
            <p:cNvSpPr>
              <a:spLocks noChangeArrowheads="1"/>
            </p:cNvSpPr>
            <p:nvPr/>
          </p:nvSpPr>
          <p:spPr bwMode="ltGray">
            <a:xfrm>
              <a:off x="4320" y="1152"/>
              <a:ext cx="414" cy="402"/>
            </a:xfrm>
            <a:prstGeom prst="roundRect">
              <a:avLst>
                <a:gd name="adj" fmla="val 11921"/>
              </a:avLst>
            </a:prstGeom>
            <a:gradFill rotWithShape="1">
              <a:gsLst>
                <a:gs pos="0">
                  <a:schemeClr val="accent1"/>
                </a:gs>
                <a:gs pos="100000">
                  <a:schemeClr val="accent1">
                    <a:gamma/>
                    <a:shade val="69804"/>
                    <a:invGamma/>
                  </a:schemeClr>
                </a:gs>
              </a:gsLst>
              <a:lin ang="5400000" scaled="1"/>
            </a:gradFill>
            <a:ln w="25400">
              <a:solidFill>
                <a:srgbClr val="FFFFFF"/>
              </a:solidFill>
              <a:round/>
              <a:headEnd/>
              <a:tailEnd/>
            </a:ln>
            <a:effectLst>
              <a:outerShdw dist="53882" dir="2700000" algn="ctr" rotWithShape="0">
                <a:srgbClr val="000000">
                  <a:alpha val="50000"/>
                </a:srgbClr>
              </a:outerShdw>
            </a:effectLst>
          </p:spPr>
          <p:txBody>
            <a:bodyPr wrap="none" anchor="ctr"/>
            <a:lstStyle/>
            <a:p>
              <a:endParaRPr lang="zh-CN" altLang="en-US"/>
            </a:p>
          </p:txBody>
        </p:sp>
        <p:sp>
          <p:nvSpPr>
            <p:cNvPr id="8" name="Freeform 8"/>
            <p:cNvSpPr>
              <a:spLocks/>
            </p:cNvSpPr>
            <p:nvPr/>
          </p:nvSpPr>
          <p:spPr bwMode="ltGray">
            <a:xfrm>
              <a:off x="4346" y="1178"/>
              <a:ext cx="206" cy="201"/>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1">
                    <a:gamma/>
                    <a:tint val="48627"/>
                    <a:invGamma/>
                  </a:schemeClr>
                </a:gs>
                <a:gs pos="50000">
                  <a:schemeClr val="accent1">
                    <a:alpha val="0"/>
                  </a:schemeClr>
                </a:gs>
                <a:gs pos="100000">
                  <a:schemeClr val="accent1">
                    <a:gamma/>
                    <a:tint val="48627"/>
                    <a:invGamma/>
                  </a:schemeClr>
                </a:gs>
              </a:gsLst>
              <a:lin ang="2700000" scaled="1"/>
            </a:gradFill>
            <a:ln w="0">
              <a:noFill/>
              <a:prstDash val="solid"/>
              <a:round/>
              <a:headEnd/>
              <a:tailEnd/>
            </a:ln>
          </p:spPr>
          <p:txBody>
            <a:bodyPr/>
            <a:lstStyle/>
            <a:p>
              <a:endParaRPr lang="zh-CN" altLang="en-US"/>
            </a:p>
          </p:txBody>
        </p:sp>
      </p:grpSp>
      <p:sp>
        <p:nvSpPr>
          <p:cNvPr id="9" name="AutoShape 19"/>
          <p:cNvSpPr>
            <a:spLocks noChangeArrowheads="1"/>
          </p:cNvSpPr>
          <p:nvPr/>
        </p:nvSpPr>
        <p:spPr bwMode="ltGray">
          <a:xfrm>
            <a:off x="2276742" y="1748391"/>
            <a:ext cx="5999810" cy="732347"/>
          </a:xfrm>
          <a:prstGeom prst="roundRect">
            <a:avLst>
              <a:gd name="adj" fmla="val 16667"/>
            </a:avLst>
          </a:prstGeom>
          <a:solidFill>
            <a:srgbClr val="FFFFFF"/>
          </a:solidFill>
          <a:ln w="57150" algn="ctr">
            <a:solidFill>
              <a:schemeClr val="accent1"/>
            </a:solidFill>
            <a:round/>
            <a:headEnd/>
            <a:tailEnd/>
          </a:ln>
          <a:effectLst/>
        </p:spPr>
        <p:txBody>
          <a:bodyPr wrap="none" anchor="ctr"/>
          <a:lstStyle/>
          <a:p>
            <a:endParaRPr lang="zh-CN" altLang="en-US"/>
          </a:p>
        </p:txBody>
      </p:sp>
      <p:sp>
        <p:nvSpPr>
          <p:cNvPr id="10" name="Rectangle 9"/>
          <p:cNvSpPr>
            <a:spLocks noChangeArrowheads="1"/>
          </p:cNvSpPr>
          <p:nvPr/>
        </p:nvSpPr>
        <p:spPr bwMode="black">
          <a:xfrm>
            <a:off x="1225259" y="1929899"/>
            <a:ext cx="777777" cy="369332"/>
          </a:xfrm>
          <a:prstGeom prst="rect">
            <a:avLst/>
          </a:prstGeom>
          <a:noFill/>
          <a:ln w="9525" algn="ctr">
            <a:noFill/>
            <a:miter lim="800000"/>
            <a:headEnd/>
            <a:tailEnd/>
          </a:ln>
          <a:effectLst>
            <a:outerShdw dist="17961" dir="2700000" algn="ctr" rotWithShape="0">
              <a:srgbClr val="C0C0C0"/>
            </a:outerShdw>
          </a:effectLst>
        </p:spPr>
        <p:txBody>
          <a:bodyPr wrap="none">
            <a:spAutoFit/>
            <a:flatTx/>
          </a:bodyPr>
          <a:lstStyle/>
          <a:p>
            <a:r>
              <a:rPr lang="zh-CN" altLang="en-US" b="1" dirty="0" smtClean="0">
                <a:solidFill>
                  <a:srgbClr val="FFFFFF"/>
                </a:solidFill>
                <a:ea typeface="宋体" pitchFamily="2" charset="-122"/>
              </a:rPr>
              <a:t>步骤</a:t>
            </a:r>
            <a:r>
              <a:rPr lang="en-US" altLang="zh-CN" dirty="0" smtClean="0">
                <a:solidFill>
                  <a:srgbClr val="FFFFFF"/>
                </a:solidFill>
              </a:rPr>
              <a:t>1</a:t>
            </a:r>
            <a:endParaRPr lang="en-US" altLang="zh-CN" b="1" dirty="0">
              <a:solidFill>
                <a:srgbClr val="FFFFFF"/>
              </a:solidFill>
              <a:ea typeface="宋体" pitchFamily="2" charset="-122"/>
            </a:endParaRPr>
          </a:p>
        </p:txBody>
      </p:sp>
      <p:sp>
        <p:nvSpPr>
          <p:cNvPr id="11" name="Rectangle 20"/>
          <p:cNvSpPr>
            <a:spLocks noChangeArrowheads="1"/>
          </p:cNvSpPr>
          <p:nvPr/>
        </p:nvSpPr>
        <p:spPr bwMode="auto">
          <a:xfrm>
            <a:off x="2383897" y="1939822"/>
            <a:ext cx="5786478" cy="369332"/>
          </a:xfrm>
          <a:prstGeom prst="rect">
            <a:avLst/>
          </a:prstGeom>
          <a:noFill/>
          <a:ln w="9525" algn="ctr">
            <a:noFill/>
            <a:miter lim="800000"/>
            <a:headEnd/>
            <a:tailEnd/>
          </a:ln>
          <a:effectLst/>
        </p:spPr>
        <p:txBody>
          <a:bodyPr wrap="square">
            <a:spAutoFit/>
          </a:bodyPr>
          <a:lstStyle/>
          <a:p>
            <a:pPr eaLnBrk="0" hangingPunct="0">
              <a:buClr>
                <a:srgbClr val="D7181F"/>
              </a:buClr>
              <a:buFont typeface="Wingdings" pitchFamily="2" charset="2"/>
              <a:buNone/>
            </a:pPr>
            <a:r>
              <a:rPr lang="zh-CN" altLang="en-US" dirty="0">
                <a:solidFill>
                  <a:schemeClr val="tx2">
                    <a:lumMod val="50000"/>
                  </a:schemeClr>
                </a:solidFill>
                <a:latin typeface="黑体" pitchFamily="49" charset="-122"/>
                <a:ea typeface="黑体" pitchFamily="49" charset="-122"/>
              </a:rPr>
              <a:t>删除</a:t>
            </a:r>
            <a:r>
              <a:rPr lang="en-US" altLang="zh-CN" dirty="0">
                <a:solidFill>
                  <a:schemeClr val="tx2">
                    <a:lumMod val="50000"/>
                  </a:schemeClr>
                </a:solidFill>
                <a:latin typeface="黑体" pitchFamily="49" charset="-122"/>
                <a:ea typeface="黑体" pitchFamily="49" charset="-122"/>
              </a:rPr>
              <a:t>Student</a:t>
            </a:r>
            <a:r>
              <a:rPr lang="zh-CN" altLang="en-US" dirty="0">
                <a:solidFill>
                  <a:schemeClr val="tx2">
                    <a:lumMod val="50000"/>
                  </a:schemeClr>
                </a:solidFill>
                <a:latin typeface="黑体" pitchFamily="49" charset="-122"/>
                <a:ea typeface="黑体" pitchFamily="49" charset="-122"/>
              </a:rPr>
              <a:t>数据库下的</a:t>
            </a:r>
            <a:r>
              <a:rPr lang="en-US" altLang="zh-CN" dirty="0">
                <a:solidFill>
                  <a:schemeClr val="tx2">
                    <a:lumMod val="50000"/>
                  </a:schemeClr>
                </a:solidFill>
                <a:latin typeface="黑体" pitchFamily="49" charset="-122"/>
                <a:ea typeface="黑体" pitchFamily="49" charset="-122"/>
              </a:rPr>
              <a:t>teachers</a:t>
            </a:r>
            <a:r>
              <a:rPr lang="zh-CN" altLang="en-US" dirty="0">
                <a:solidFill>
                  <a:schemeClr val="tx2">
                    <a:lumMod val="50000"/>
                  </a:schemeClr>
                </a:solidFill>
                <a:latin typeface="黑体" pitchFamily="49" charset="-122"/>
                <a:ea typeface="黑体" pitchFamily="49" charset="-122"/>
              </a:rPr>
              <a:t>表</a:t>
            </a:r>
            <a:endParaRPr lang="en-US" altLang="zh-CN" dirty="0"/>
          </a:p>
        </p:txBody>
      </p:sp>
      <p:grpSp>
        <p:nvGrpSpPr>
          <p:cNvPr id="6" name="Group 10"/>
          <p:cNvGrpSpPr>
            <a:grpSpLocks/>
          </p:cNvGrpSpPr>
          <p:nvPr/>
        </p:nvGrpSpPr>
        <p:grpSpPr bwMode="auto">
          <a:xfrm>
            <a:off x="1168092" y="2982460"/>
            <a:ext cx="928694" cy="428628"/>
            <a:chOff x="4320" y="1152"/>
            <a:chExt cx="414" cy="402"/>
          </a:xfrm>
        </p:grpSpPr>
        <p:sp>
          <p:nvSpPr>
            <p:cNvPr id="13" name="AutoShape 11"/>
            <p:cNvSpPr>
              <a:spLocks noChangeArrowheads="1"/>
            </p:cNvSpPr>
            <p:nvPr/>
          </p:nvSpPr>
          <p:spPr bwMode="gray">
            <a:xfrm>
              <a:off x="4320" y="1152"/>
              <a:ext cx="414" cy="402"/>
            </a:xfrm>
            <a:prstGeom prst="roundRect">
              <a:avLst>
                <a:gd name="adj" fmla="val 11921"/>
              </a:avLst>
            </a:prstGeom>
            <a:gradFill rotWithShape="1">
              <a:gsLst>
                <a:gs pos="0">
                  <a:schemeClr val="accent2"/>
                </a:gs>
                <a:gs pos="100000">
                  <a:schemeClr val="accent2">
                    <a:gamma/>
                    <a:shade val="69804"/>
                    <a:invGamma/>
                  </a:schemeClr>
                </a:gs>
              </a:gsLst>
              <a:lin ang="5400000" scaled="1"/>
            </a:gradFill>
            <a:ln w="25400">
              <a:solidFill>
                <a:srgbClr val="FFFFFF"/>
              </a:solidFill>
              <a:round/>
              <a:headEnd/>
              <a:tailEnd/>
            </a:ln>
            <a:effectLst>
              <a:outerShdw dist="53882" dir="2700000" algn="ctr" rotWithShape="0">
                <a:srgbClr val="000000">
                  <a:alpha val="50000"/>
                </a:srgbClr>
              </a:outerShdw>
            </a:effectLst>
          </p:spPr>
          <p:txBody>
            <a:bodyPr wrap="none" anchor="ctr"/>
            <a:lstStyle/>
            <a:p>
              <a:endParaRPr lang="zh-CN" altLang="en-US"/>
            </a:p>
          </p:txBody>
        </p:sp>
        <p:sp>
          <p:nvSpPr>
            <p:cNvPr id="14" name="Freeform 12"/>
            <p:cNvSpPr>
              <a:spLocks/>
            </p:cNvSpPr>
            <p:nvPr/>
          </p:nvSpPr>
          <p:spPr bwMode="gray">
            <a:xfrm>
              <a:off x="4346" y="1178"/>
              <a:ext cx="206" cy="201"/>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2">
                    <a:gamma/>
                    <a:tint val="48627"/>
                    <a:invGamma/>
                  </a:schemeClr>
                </a:gs>
                <a:gs pos="50000">
                  <a:schemeClr val="accent2">
                    <a:alpha val="0"/>
                  </a:schemeClr>
                </a:gs>
                <a:gs pos="100000">
                  <a:schemeClr val="accent2">
                    <a:gamma/>
                    <a:tint val="48627"/>
                    <a:invGamma/>
                  </a:schemeClr>
                </a:gs>
              </a:gsLst>
              <a:lin ang="2700000" scaled="1"/>
            </a:gradFill>
            <a:ln w="0">
              <a:noFill/>
              <a:prstDash val="solid"/>
              <a:round/>
              <a:headEnd/>
              <a:tailEnd/>
            </a:ln>
          </p:spPr>
          <p:txBody>
            <a:bodyPr/>
            <a:lstStyle/>
            <a:p>
              <a:endParaRPr lang="zh-CN" altLang="en-US"/>
            </a:p>
          </p:txBody>
        </p:sp>
      </p:grpSp>
      <p:sp>
        <p:nvSpPr>
          <p:cNvPr id="15" name="Rectangle 16"/>
          <p:cNvSpPr>
            <a:spLocks noChangeArrowheads="1"/>
          </p:cNvSpPr>
          <p:nvPr/>
        </p:nvSpPr>
        <p:spPr bwMode="black">
          <a:xfrm>
            <a:off x="1206191" y="3006270"/>
            <a:ext cx="777777" cy="369332"/>
          </a:xfrm>
          <a:prstGeom prst="rect">
            <a:avLst/>
          </a:prstGeom>
          <a:noFill/>
          <a:ln w="9525" algn="ctr">
            <a:noFill/>
            <a:miter lim="800000"/>
            <a:headEnd/>
            <a:tailEnd/>
          </a:ln>
          <a:effectLst>
            <a:outerShdw dist="17961" dir="2700000" algn="ctr" rotWithShape="0">
              <a:srgbClr val="C0C0C0"/>
            </a:outerShdw>
          </a:effectLst>
        </p:spPr>
        <p:txBody>
          <a:bodyPr wrap="none">
            <a:spAutoFit/>
            <a:flatTx/>
          </a:bodyPr>
          <a:lstStyle/>
          <a:p>
            <a:r>
              <a:rPr lang="zh-CN" altLang="en-US" b="1" dirty="0" smtClean="0">
                <a:solidFill>
                  <a:srgbClr val="FFFFFF"/>
                </a:solidFill>
                <a:ea typeface="宋体" pitchFamily="2" charset="-122"/>
              </a:rPr>
              <a:t>步骤</a:t>
            </a:r>
            <a:r>
              <a:rPr lang="en-US" altLang="zh-CN" dirty="0" smtClean="0">
                <a:solidFill>
                  <a:srgbClr val="FFFFFF"/>
                </a:solidFill>
              </a:rPr>
              <a:t>2</a:t>
            </a:r>
            <a:endParaRPr lang="en-US" altLang="zh-CN" b="1" dirty="0">
              <a:solidFill>
                <a:srgbClr val="FFFFFF"/>
              </a:solidFill>
              <a:ea typeface="宋体" pitchFamily="2" charset="-122"/>
            </a:endParaRPr>
          </a:p>
        </p:txBody>
      </p:sp>
      <p:sp>
        <p:nvSpPr>
          <p:cNvPr id="16" name="AutoShape 19"/>
          <p:cNvSpPr>
            <a:spLocks noChangeArrowheads="1"/>
          </p:cNvSpPr>
          <p:nvPr/>
        </p:nvSpPr>
        <p:spPr bwMode="ltGray">
          <a:xfrm>
            <a:off x="2276742" y="2737110"/>
            <a:ext cx="5973333" cy="946810"/>
          </a:xfrm>
          <a:prstGeom prst="roundRect">
            <a:avLst>
              <a:gd name="adj" fmla="val 16667"/>
            </a:avLst>
          </a:prstGeom>
          <a:solidFill>
            <a:srgbClr val="FFFFFF"/>
          </a:solidFill>
          <a:ln w="57150" algn="ctr">
            <a:solidFill>
              <a:schemeClr val="accent6"/>
            </a:solidFill>
            <a:round/>
            <a:headEnd/>
            <a:tailEnd/>
          </a:ln>
          <a:effectLst/>
        </p:spPr>
        <p:txBody>
          <a:bodyPr wrap="none" anchor="ctr"/>
          <a:lstStyle/>
          <a:p>
            <a:endParaRPr lang="zh-CN" altLang="en-US"/>
          </a:p>
        </p:txBody>
      </p:sp>
      <p:sp>
        <p:nvSpPr>
          <p:cNvPr id="17" name="Rectangle 20"/>
          <p:cNvSpPr>
            <a:spLocks noChangeArrowheads="1"/>
          </p:cNvSpPr>
          <p:nvPr/>
        </p:nvSpPr>
        <p:spPr bwMode="auto">
          <a:xfrm>
            <a:off x="2311095" y="2927031"/>
            <a:ext cx="5760001" cy="646331"/>
          </a:xfrm>
          <a:prstGeom prst="rect">
            <a:avLst/>
          </a:prstGeom>
          <a:noFill/>
          <a:ln w="9525" algn="ctr">
            <a:noFill/>
            <a:miter lim="800000"/>
            <a:headEnd/>
            <a:tailEnd/>
          </a:ln>
          <a:effectLst/>
        </p:spPr>
        <p:txBody>
          <a:bodyPr wrap="square">
            <a:spAutoFit/>
          </a:bodyPr>
          <a:lstStyle/>
          <a:p>
            <a:pPr eaLnBrk="0" hangingPunct="0">
              <a:buClr>
                <a:srgbClr val="D7181F"/>
              </a:buClr>
              <a:buFont typeface="Wingdings" pitchFamily="2" charset="2"/>
              <a:buNone/>
            </a:pPr>
            <a:r>
              <a:rPr lang="zh-CN" altLang="en-US" dirty="0">
                <a:solidFill>
                  <a:schemeClr val="tx2">
                    <a:lumMod val="50000"/>
                  </a:schemeClr>
                </a:solidFill>
                <a:latin typeface="黑体" pitchFamily="49" charset="-122"/>
                <a:ea typeface="黑体" pitchFamily="49" charset="-122"/>
              </a:rPr>
              <a:t>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对象资源管理器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中，展开</a:t>
            </a:r>
            <a:r>
              <a:rPr lang="en-US" altLang="zh-CN" dirty="0">
                <a:solidFill>
                  <a:schemeClr val="tx2">
                    <a:lumMod val="50000"/>
                  </a:schemeClr>
                </a:solidFill>
                <a:latin typeface="黑体" pitchFamily="49" charset="-122"/>
                <a:ea typeface="黑体" pitchFamily="49" charset="-122"/>
              </a:rPr>
              <a:t>【</a:t>
            </a:r>
            <a:r>
              <a:rPr lang="zh-CN" altLang="en-US" dirty="0" smtClean="0">
                <a:solidFill>
                  <a:schemeClr val="tx2">
                    <a:lumMod val="50000"/>
                  </a:schemeClr>
                </a:solidFill>
                <a:latin typeface="黑体" pitchFamily="49" charset="-122"/>
                <a:ea typeface="黑体" pitchFamily="49" charset="-122"/>
              </a:rPr>
              <a:t>数据库</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，右键单击</a:t>
            </a:r>
            <a:r>
              <a:rPr lang="en-US" altLang="zh-CN" dirty="0">
                <a:solidFill>
                  <a:schemeClr val="tx2">
                    <a:lumMod val="50000"/>
                  </a:schemeClr>
                </a:solidFill>
                <a:latin typeface="黑体" pitchFamily="49" charset="-122"/>
                <a:ea typeface="黑体" pitchFamily="49" charset="-122"/>
              </a:rPr>
              <a:t>【Student】</a:t>
            </a:r>
            <a:r>
              <a:rPr lang="zh-CN" altLang="en-US" dirty="0">
                <a:solidFill>
                  <a:schemeClr val="tx2">
                    <a:lumMod val="50000"/>
                  </a:schemeClr>
                </a:solidFill>
                <a:latin typeface="黑体" pitchFamily="49" charset="-122"/>
                <a:ea typeface="黑体" pitchFamily="49" charset="-122"/>
              </a:rPr>
              <a:t>，选择</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任务</a:t>
            </a:r>
            <a:r>
              <a:rPr lang="en-US" altLang="zh-CN" dirty="0" smtClean="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备份</a:t>
            </a:r>
            <a:r>
              <a:rPr lang="en-US" altLang="zh-CN" dirty="0">
                <a:solidFill>
                  <a:schemeClr val="tx2">
                    <a:lumMod val="50000"/>
                  </a:schemeClr>
                </a:solidFill>
                <a:latin typeface="黑体" pitchFamily="49" charset="-122"/>
                <a:ea typeface="黑体" pitchFamily="49" charset="-122"/>
              </a:rPr>
              <a:t>】</a:t>
            </a:r>
            <a:r>
              <a:rPr lang="zh-CN" altLang="en-US" dirty="0" smtClean="0">
                <a:solidFill>
                  <a:schemeClr val="tx2">
                    <a:lumMod val="50000"/>
                  </a:schemeClr>
                </a:solidFill>
                <a:latin typeface="黑体" pitchFamily="49" charset="-122"/>
                <a:ea typeface="黑体" pitchFamily="49" charset="-122"/>
              </a:rPr>
              <a:t>。</a:t>
            </a:r>
            <a:endParaRPr lang="zh-CN" altLang="en-US" dirty="0">
              <a:solidFill>
                <a:schemeClr val="tx2">
                  <a:lumMod val="50000"/>
                </a:schemeClr>
              </a:solidFill>
              <a:latin typeface="黑体" pitchFamily="49" charset="-122"/>
              <a:ea typeface="黑体" pitchFamily="49" charset="-122"/>
            </a:endParaRPr>
          </a:p>
        </p:txBody>
      </p:sp>
      <p:grpSp>
        <p:nvGrpSpPr>
          <p:cNvPr id="19" name="Group 10"/>
          <p:cNvGrpSpPr>
            <a:grpSpLocks/>
          </p:cNvGrpSpPr>
          <p:nvPr/>
        </p:nvGrpSpPr>
        <p:grpSpPr bwMode="auto">
          <a:xfrm>
            <a:off x="1188317" y="4111496"/>
            <a:ext cx="928694" cy="428628"/>
            <a:chOff x="4320" y="1152"/>
            <a:chExt cx="414" cy="402"/>
          </a:xfrm>
          <a:solidFill>
            <a:srgbClr val="7030A0"/>
          </a:solidFill>
        </p:grpSpPr>
        <p:sp>
          <p:nvSpPr>
            <p:cNvPr id="20" name="AutoShape 11"/>
            <p:cNvSpPr>
              <a:spLocks noChangeArrowheads="1"/>
            </p:cNvSpPr>
            <p:nvPr/>
          </p:nvSpPr>
          <p:spPr bwMode="gray">
            <a:xfrm>
              <a:off x="4320" y="1152"/>
              <a:ext cx="414" cy="402"/>
            </a:xfrm>
            <a:prstGeom prst="roundRect">
              <a:avLst>
                <a:gd name="adj" fmla="val 11921"/>
              </a:avLst>
            </a:prstGeom>
            <a:grpFill/>
            <a:ln w="25400">
              <a:solidFill>
                <a:srgbClr val="FFFFFF"/>
              </a:solidFill>
              <a:round/>
              <a:headEnd/>
              <a:tailEnd/>
            </a:ln>
            <a:effectLst>
              <a:outerShdw dist="53882" dir="2700000" algn="ctr" rotWithShape="0">
                <a:srgbClr val="000000">
                  <a:alpha val="50000"/>
                </a:srgbClr>
              </a:outerShdw>
            </a:effectLst>
          </p:spPr>
          <p:txBody>
            <a:bodyPr wrap="none" anchor="ctr"/>
            <a:lstStyle/>
            <a:p>
              <a:endParaRPr lang="zh-CN" altLang="en-US"/>
            </a:p>
          </p:txBody>
        </p:sp>
        <p:sp>
          <p:nvSpPr>
            <p:cNvPr id="21" name="Freeform 12"/>
            <p:cNvSpPr>
              <a:spLocks/>
            </p:cNvSpPr>
            <p:nvPr/>
          </p:nvSpPr>
          <p:spPr bwMode="gray">
            <a:xfrm>
              <a:off x="4346" y="1178"/>
              <a:ext cx="206" cy="201"/>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pFill/>
            <a:ln w="0">
              <a:noFill/>
              <a:prstDash val="solid"/>
              <a:round/>
              <a:headEnd/>
              <a:tailEnd/>
            </a:ln>
          </p:spPr>
          <p:txBody>
            <a:bodyPr/>
            <a:lstStyle/>
            <a:p>
              <a:endParaRPr lang="zh-CN" altLang="en-US"/>
            </a:p>
          </p:txBody>
        </p:sp>
      </p:grpSp>
      <p:sp>
        <p:nvSpPr>
          <p:cNvPr id="22" name="Rectangle 16"/>
          <p:cNvSpPr>
            <a:spLocks noChangeArrowheads="1"/>
          </p:cNvSpPr>
          <p:nvPr/>
        </p:nvSpPr>
        <p:spPr bwMode="black">
          <a:xfrm>
            <a:off x="1226416" y="4135306"/>
            <a:ext cx="777777" cy="369332"/>
          </a:xfrm>
          <a:prstGeom prst="rect">
            <a:avLst/>
          </a:prstGeom>
          <a:noFill/>
          <a:ln w="9525" algn="ctr">
            <a:noFill/>
            <a:miter lim="800000"/>
            <a:headEnd/>
            <a:tailEnd/>
          </a:ln>
          <a:effectLst>
            <a:outerShdw dist="17961" dir="2700000" algn="ctr" rotWithShape="0">
              <a:srgbClr val="C0C0C0"/>
            </a:outerShdw>
          </a:effectLst>
        </p:spPr>
        <p:txBody>
          <a:bodyPr wrap="none">
            <a:spAutoFit/>
            <a:flatTx/>
          </a:bodyPr>
          <a:lstStyle/>
          <a:p>
            <a:r>
              <a:rPr lang="zh-CN" altLang="en-US" b="1" dirty="0" smtClean="0">
                <a:solidFill>
                  <a:srgbClr val="FFFFFF"/>
                </a:solidFill>
                <a:ea typeface="宋体" pitchFamily="2" charset="-122"/>
              </a:rPr>
              <a:t>步骤</a:t>
            </a:r>
            <a:r>
              <a:rPr lang="en-US" altLang="zh-CN" b="1" dirty="0" smtClean="0">
                <a:solidFill>
                  <a:srgbClr val="FFFFFF"/>
                </a:solidFill>
                <a:ea typeface="宋体" pitchFamily="2" charset="-122"/>
              </a:rPr>
              <a:t>3</a:t>
            </a:r>
            <a:endParaRPr lang="en-US" altLang="zh-CN" b="1" dirty="0">
              <a:solidFill>
                <a:srgbClr val="FFFFFF"/>
              </a:solidFill>
              <a:ea typeface="宋体" pitchFamily="2" charset="-122"/>
            </a:endParaRPr>
          </a:p>
        </p:txBody>
      </p:sp>
      <p:sp>
        <p:nvSpPr>
          <p:cNvPr id="23" name="AutoShape 19"/>
          <p:cNvSpPr>
            <a:spLocks noChangeArrowheads="1"/>
          </p:cNvSpPr>
          <p:nvPr/>
        </p:nvSpPr>
        <p:spPr bwMode="ltGray">
          <a:xfrm>
            <a:off x="2296968" y="3866146"/>
            <a:ext cx="2894128" cy="2227150"/>
          </a:xfrm>
          <a:prstGeom prst="roundRect">
            <a:avLst>
              <a:gd name="adj" fmla="val 16667"/>
            </a:avLst>
          </a:prstGeom>
          <a:solidFill>
            <a:srgbClr val="FFFFFF"/>
          </a:solidFill>
          <a:ln w="57150" algn="ctr">
            <a:solidFill>
              <a:srgbClr val="7030A0"/>
            </a:solidFill>
            <a:round/>
            <a:headEnd/>
            <a:tailEnd/>
          </a:ln>
          <a:effectLst/>
        </p:spPr>
        <p:txBody>
          <a:bodyPr wrap="none" anchor="ctr"/>
          <a:lstStyle/>
          <a:p>
            <a:endParaRPr lang="zh-CN" altLang="en-US"/>
          </a:p>
        </p:txBody>
      </p:sp>
      <p:sp>
        <p:nvSpPr>
          <p:cNvPr id="24" name="Rectangle 20"/>
          <p:cNvSpPr>
            <a:spLocks noChangeArrowheads="1"/>
          </p:cNvSpPr>
          <p:nvPr/>
        </p:nvSpPr>
        <p:spPr bwMode="auto">
          <a:xfrm>
            <a:off x="2383897" y="4162808"/>
            <a:ext cx="2790767" cy="1200329"/>
          </a:xfrm>
          <a:prstGeom prst="rect">
            <a:avLst/>
          </a:prstGeom>
          <a:noFill/>
          <a:ln w="9525" algn="ctr">
            <a:noFill/>
            <a:miter lim="800000"/>
            <a:headEnd/>
            <a:tailEnd/>
          </a:ln>
          <a:effectLst/>
        </p:spPr>
        <p:txBody>
          <a:bodyPr wrap="square">
            <a:spAutoFit/>
          </a:bodyPr>
          <a:lstStyle/>
          <a:p>
            <a:pPr eaLnBrk="0" hangingPunct="0">
              <a:buClr>
                <a:srgbClr val="D7181F"/>
              </a:buClr>
              <a:buFont typeface="Wingdings" pitchFamily="2" charset="2"/>
              <a:buNone/>
            </a:pPr>
            <a:r>
              <a:rPr lang="zh-CN" altLang="en-US" dirty="0">
                <a:solidFill>
                  <a:schemeClr val="tx2">
                    <a:lumMod val="50000"/>
                  </a:schemeClr>
                </a:solidFill>
                <a:latin typeface="黑体" pitchFamily="49" charset="-122"/>
                <a:ea typeface="黑体" pitchFamily="49" charset="-122"/>
              </a:rPr>
              <a:t>在备份数据库窗口中，选择</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备份类型</a:t>
            </a:r>
            <a:r>
              <a:rPr lang="en-US" altLang="zh-CN" dirty="0" smtClean="0">
                <a:solidFill>
                  <a:schemeClr val="tx2">
                    <a:lumMod val="50000"/>
                  </a:schemeClr>
                </a:solidFill>
                <a:latin typeface="黑体" pitchFamily="49" charset="-122"/>
                <a:ea typeface="黑体" pitchFamily="49" charset="-122"/>
              </a:rPr>
              <a:t>】</a:t>
            </a:r>
            <a:r>
              <a:rPr lang="zh-CN" altLang="en-US" dirty="0" smtClean="0">
                <a:solidFill>
                  <a:schemeClr val="tx2">
                    <a:lumMod val="50000"/>
                  </a:schemeClr>
                </a:solidFill>
                <a:latin typeface="黑体" pitchFamily="49" charset="-122"/>
                <a:ea typeface="黑体" pitchFamily="49" charset="-122"/>
              </a:rPr>
              <a:t>为</a:t>
            </a:r>
            <a:r>
              <a:rPr lang="zh-CN" altLang="en-US" dirty="0">
                <a:solidFill>
                  <a:schemeClr val="tx2">
                    <a:lumMod val="50000"/>
                  </a:schemeClr>
                </a:solidFill>
                <a:latin typeface="黑体" pitchFamily="49" charset="-122"/>
                <a:ea typeface="黑体" pitchFamily="49" charset="-122"/>
              </a:rPr>
              <a:t>差异，其余设置默认，如图</a:t>
            </a:r>
            <a:r>
              <a:rPr lang="en-US" altLang="zh-CN" dirty="0">
                <a:solidFill>
                  <a:schemeClr val="tx2">
                    <a:lumMod val="50000"/>
                  </a:schemeClr>
                </a:solidFill>
                <a:latin typeface="黑体" pitchFamily="49" charset="-122"/>
                <a:ea typeface="黑体" pitchFamily="49" charset="-122"/>
              </a:rPr>
              <a:t>13.14</a:t>
            </a:r>
            <a:r>
              <a:rPr lang="zh-CN" altLang="en-US" dirty="0">
                <a:solidFill>
                  <a:schemeClr val="tx2">
                    <a:lumMod val="50000"/>
                  </a:schemeClr>
                </a:solidFill>
                <a:latin typeface="黑体" pitchFamily="49" charset="-122"/>
                <a:ea typeface="黑体" pitchFamily="49" charset="-122"/>
              </a:rPr>
              <a:t>所示</a:t>
            </a:r>
            <a:r>
              <a:rPr lang="zh-CN" altLang="en-US" dirty="0" smtClean="0">
                <a:solidFill>
                  <a:schemeClr val="tx2">
                    <a:lumMod val="50000"/>
                  </a:schemeClr>
                </a:solidFill>
                <a:latin typeface="黑体" pitchFamily="49" charset="-122"/>
                <a:ea typeface="黑体" pitchFamily="49" charset="-122"/>
              </a:rPr>
              <a:t>。</a:t>
            </a:r>
            <a:endParaRPr lang="zh-CN" altLang="en-US" dirty="0">
              <a:solidFill>
                <a:schemeClr val="tx2">
                  <a:lumMod val="50000"/>
                </a:schemeClr>
              </a:solidFill>
              <a:latin typeface="黑体" pitchFamily="49" charset="-122"/>
              <a:ea typeface="黑体" pitchFamily="49" charset="-122"/>
            </a:endParaRPr>
          </a:p>
        </p:txBody>
      </p:sp>
      <p:pic>
        <p:nvPicPr>
          <p:cNvPr id="25" name="Picture 4"/>
          <p:cNvPicPr>
            <a:picLocks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277137" y="3573362"/>
            <a:ext cx="3303620" cy="264784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sp>
        <p:nvSpPr>
          <p:cNvPr id="26" name="Rectangle 6"/>
          <p:cNvSpPr>
            <a:spLocks noChangeArrowheads="1"/>
          </p:cNvSpPr>
          <p:nvPr/>
        </p:nvSpPr>
        <p:spPr bwMode="auto">
          <a:xfrm>
            <a:off x="5146518" y="6221210"/>
            <a:ext cx="3482075" cy="36933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square" anchor="ctr">
            <a:spAutoFit/>
          </a:bodyPr>
          <a:lstStyle/>
          <a:p>
            <a:pPr algn="ctr"/>
            <a:r>
              <a:rPr lang="zh-CN" altLang="en-US" dirty="0">
                <a:solidFill>
                  <a:schemeClr val="accent2"/>
                </a:solidFill>
                <a:latin typeface="宋体" pitchFamily="2" charset="-122"/>
                <a:sym typeface="Times New Roman" pitchFamily="18" charset="0"/>
              </a:rPr>
              <a:t>图</a:t>
            </a:r>
            <a:r>
              <a:rPr lang="en-US" altLang="zh-CN" dirty="0">
                <a:solidFill>
                  <a:schemeClr val="accent2"/>
                </a:solidFill>
                <a:latin typeface="宋体" pitchFamily="2" charset="-122"/>
                <a:sym typeface="Times New Roman" pitchFamily="18" charset="0"/>
              </a:rPr>
              <a:t>13.14  </a:t>
            </a:r>
            <a:r>
              <a:rPr lang="zh-CN" altLang="en-US" dirty="0">
                <a:solidFill>
                  <a:schemeClr val="accent2"/>
                </a:solidFill>
                <a:latin typeface="宋体" pitchFamily="2" charset="-122"/>
                <a:sym typeface="Times New Roman" pitchFamily="18" charset="0"/>
              </a:rPr>
              <a:t>设置差异备份</a:t>
            </a:r>
            <a:endParaRPr lang="zh-CN" altLang="en-US" b="0"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400" dirty="0"/>
              <a:t>任务</a:t>
            </a:r>
            <a:r>
              <a:rPr lang="en-US" altLang="zh-CN" sz="2400" dirty="0"/>
              <a:t>2    (</a:t>
            </a:r>
            <a:r>
              <a:rPr lang="zh-CN" altLang="en-US" sz="2400" dirty="0"/>
              <a:t>续</a:t>
            </a:r>
            <a:r>
              <a:rPr lang="en-US" altLang="zh-CN" sz="2400" dirty="0"/>
              <a:t>)</a:t>
            </a:r>
            <a:endParaRPr lang="zh-CN" altLang="en-US" sz="2400" dirty="0"/>
          </a:p>
        </p:txBody>
      </p:sp>
      <p:sp>
        <p:nvSpPr>
          <p:cNvPr id="5" name="灯片编号占位符 4"/>
          <p:cNvSpPr>
            <a:spLocks noGrp="1"/>
          </p:cNvSpPr>
          <p:nvPr>
            <p:ph type="sldNum" sz="quarter" idx="11"/>
          </p:nvPr>
        </p:nvSpPr>
        <p:spPr>
          <a:xfrm>
            <a:off x="4139952" y="6309320"/>
            <a:ext cx="838200" cy="261938"/>
          </a:xfrm>
        </p:spPr>
        <p:txBody>
          <a:bodyPr/>
          <a:lstStyle/>
          <a:p>
            <a:pPr>
              <a:defRPr/>
            </a:pPr>
            <a:fld id="{ADDC11FF-0938-4A23-9A1D-507498284974}" type="slidenum">
              <a:rPr lang="en-US" altLang="zh-CN" smtClean="0"/>
              <a:pPr>
                <a:defRPr/>
              </a:pPr>
              <a:t>28</a:t>
            </a:fld>
            <a:endParaRPr lang="en-US" altLang="zh-CN"/>
          </a:p>
        </p:txBody>
      </p:sp>
      <p:grpSp>
        <p:nvGrpSpPr>
          <p:cNvPr id="3" name="Group 6"/>
          <p:cNvGrpSpPr>
            <a:grpSpLocks/>
          </p:cNvGrpSpPr>
          <p:nvPr/>
        </p:nvGrpSpPr>
        <p:grpSpPr bwMode="auto">
          <a:xfrm>
            <a:off x="1148488" y="2268260"/>
            <a:ext cx="928695" cy="428628"/>
            <a:chOff x="4320" y="1152"/>
            <a:chExt cx="414" cy="402"/>
          </a:xfrm>
        </p:grpSpPr>
        <p:sp>
          <p:nvSpPr>
            <p:cNvPr id="7" name="AutoShape 7"/>
            <p:cNvSpPr>
              <a:spLocks noChangeArrowheads="1"/>
            </p:cNvSpPr>
            <p:nvPr/>
          </p:nvSpPr>
          <p:spPr bwMode="ltGray">
            <a:xfrm>
              <a:off x="4320" y="1152"/>
              <a:ext cx="414" cy="402"/>
            </a:xfrm>
            <a:prstGeom prst="roundRect">
              <a:avLst>
                <a:gd name="adj" fmla="val 11921"/>
              </a:avLst>
            </a:prstGeom>
            <a:gradFill rotWithShape="1">
              <a:gsLst>
                <a:gs pos="0">
                  <a:schemeClr val="accent1"/>
                </a:gs>
                <a:gs pos="100000">
                  <a:schemeClr val="accent1">
                    <a:gamma/>
                    <a:shade val="69804"/>
                    <a:invGamma/>
                  </a:schemeClr>
                </a:gs>
              </a:gsLst>
              <a:lin ang="5400000" scaled="1"/>
            </a:gradFill>
            <a:ln w="25400">
              <a:solidFill>
                <a:srgbClr val="FFFFFF"/>
              </a:solidFill>
              <a:round/>
              <a:headEnd/>
              <a:tailEnd/>
            </a:ln>
            <a:effectLst>
              <a:outerShdw dist="53882" dir="2700000" algn="ctr" rotWithShape="0">
                <a:srgbClr val="000000">
                  <a:alpha val="50000"/>
                </a:srgbClr>
              </a:outerShdw>
            </a:effectLst>
          </p:spPr>
          <p:txBody>
            <a:bodyPr wrap="none" anchor="ctr"/>
            <a:lstStyle/>
            <a:p>
              <a:endParaRPr lang="zh-CN" altLang="en-US"/>
            </a:p>
          </p:txBody>
        </p:sp>
        <p:sp>
          <p:nvSpPr>
            <p:cNvPr id="8" name="Freeform 8"/>
            <p:cNvSpPr>
              <a:spLocks/>
            </p:cNvSpPr>
            <p:nvPr/>
          </p:nvSpPr>
          <p:spPr bwMode="ltGray">
            <a:xfrm>
              <a:off x="4346" y="1178"/>
              <a:ext cx="206" cy="201"/>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1">
                    <a:gamma/>
                    <a:tint val="48627"/>
                    <a:invGamma/>
                  </a:schemeClr>
                </a:gs>
                <a:gs pos="50000">
                  <a:schemeClr val="accent1">
                    <a:alpha val="0"/>
                  </a:schemeClr>
                </a:gs>
                <a:gs pos="100000">
                  <a:schemeClr val="accent1">
                    <a:gamma/>
                    <a:tint val="48627"/>
                    <a:invGamma/>
                  </a:schemeClr>
                </a:gs>
              </a:gsLst>
              <a:lin ang="2700000" scaled="1"/>
            </a:gradFill>
            <a:ln w="0">
              <a:noFill/>
              <a:prstDash val="solid"/>
              <a:round/>
              <a:headEnd/>
              <a:tailEnd/>
            </a:ln>
          </p:spPr>
          <p:txBody>
            <a:bodyPr/>
            <a:lstStyle/>
            <a:p>
              <a:endParaRPr lang="zh-CN" altLang="en-US"/>
            </a:p>
          </p:txBody>
        </p:sp>
      </p:grpSp>
      <p:sp>
        <p:nvSpPr>
          <p:cNvPr id="9" name="AutoShape 19"/>
          <p:cNvSpPr>
            <a:spLocks noChangeArrowheads="1"/>
          </p:cNvSpPr>
          <p:nvPr/>
        </p:nvSpPr>
        <p:spPr bwMode="ltGray">
          <a:xfrm>
            <a:off x="2230662" y="1914775"/>
            <a:ext cx="6026085" cy="1430068"/>
          </a:xfrm>
          <a:prstGeom prst="roundRect">
            <a:avLst>
              <a:gd name="adj" fmla="val 16667"/>
            </a:avLst>
          </a:prstGeom>
          <a:solidFill>
            <a:srgbClr val="FFFFFF"/>
          </a:solidFill>
          <a:ln w="57150" algn="ctr">
            <a:solidFill>
              <a:schemeClr val="accent1"/>
            </a:solidFill>
            <a:round/>
            <a:headEnd/>
            <a:tailEnd/>
          </a:ln>
          <a:effectLst/>
        </p:spPr>
        <p:txBody>
          <a:bodyPr wrap="none" anchor="ctr"/>
          <a:lstStyle/>
          <a:p>
            <a:endParaRPr lang="zh-CN" altLang="en-US"/>
          </a:p>
        </p:txBody>
      </p:sp>
      <p:sp>
        <p:nvSpPr>
          <p:cNvPr id="10" name="Rectangle 9"/>
          <p:cNvSpPr>
            <a:spLocks noChangeArrowheads="1"/>
          </p:cNvSpPr>
          <p:nvPr/>
        </p:nvSpPr>
        <p:spPr bwMode="black">
          <a:xfrm>
            <a:off x="1205656" y="2277790"/>
            <a:ext cx="777777" cy="369332"/>
          </a:xfrm>
          <a:prstGeom prst="rect">
            <a:avLst/>
          </a:prstGeom>
          <a:noFill/>
          <a:ln w="9525" algn="ctr">
            <a:noFill/>
            <a:miter lim="800000"/>
            <a:headEnd/>
            <a:tailEnd/>
          </a:ln>
          <a:effectLst>
            <a:outerShdw dist="17961" dir="2700000" algn="ctr" rotWithShape="0">
              <a:srgbClr val="C0C0C0"/>
            </a:outerShdw>
          </a:effectLst>
        </p:spPr>
        <p:txBody>
          <a:bodyPr wrap="none">
            <a:spAutoFit/>
            <a:flatTx/>
          </a:bodyPr>
          <a:lstStyle/>
          <a:p>
            <a:r>
              <a:rPr lang="zh-CN" altLang="en-US" b="1" dirty="0" smtClean="0">
                <a:solidFill>
                  <a:srgbClr val="FFFFFF"/>
                </a:solidFill>
                <a:ea typeface="宋体" pitchFamily="2" charset="-122"/>
              </a:rPr>
              <a:t>步骤</a:t>
            </a:r>
            <a:r>
              <a:rPr lang="en-US" altLang="zh-CN" b="1" dirty="0" smtClean="0">
                <a:solidFill>
                  <a:srgbClr val="FFFFFF"/>
                </a:solidFill>
                <a:ea typeface="宋体" pitchFamily="2" charset="-122"/>
              </a:rPr>
              <a:t>4</a:t>
            </a:r>
            <a:endParaRPr lang="en-US" altLang="zh-CN" b="1" dirty="0">
              <a:solidFill>
                <a:srgbClr val="FFFFFF"/>
              </a:solidFill>
              <a:ea typeface="宋体" pitchFamily="2" charset="-122"/>
            </a:endParaRPr>
          </a:p>
        </p:txBody>
      </p:sp>
      <p:sp>
        <p:nvSpPr>
          <p:cNvPr id="11" name="Rectangle 20"/>
          <p:cNvSpPr>
            <a:spLocks noChangeArrowheads="1"/>
          </p:cNvSpPr>
          <p:nvPr/>
        </p:nvSpPr>
        <p:spPr bwMode="auto">
          <a:xfrm>
            <a:off x="2348241" y="1994892"/>
            <a:ext cx="5786478" cy="1200329"/>
          </a:xfrm>
          <a:prstGeom prst="rect">
            <a:avLst/>
          </a:prstGeom>
          <a:noFill/>
          <a:ln w="9525" algn="ctr">
            <a:noFill/>
            <a:miter lim="800000"/>
            <a:headEnd/>
            <a:tailEnd/>
          </a:ln>
          <a:effectLst/>
        </p:spPr>
        <p:txBody>
          <a:bodyPr wrap="square">
            <a:spAutoFit/>
          </a:bodyPr>
          <a:lstStyle/>
          <a:p>
            <a:pPr eaLnBrk="0" hangingPunct="0">
              <a:buClr>
                <a:srgbClr val="D7181F"/>
              </a:buClr>
              <a:buFont typeface="Wingdings" pitchFamily="2" charset="2"/>
              <a:buNone/>
            </a:pPr>
            <a:r>
              <a:rPr lang="zh-CN" altLang="en-US" dirty="0">
                <a:solidFill>
                  <a:schemeClr val="tx2">
                    <a:lumMod val="50000"/>
                  </a:schemeClr>
                </a:solidFill>
                <a:latin typeface="黑体" pitchFamily="49" charset="-122"/>
                <a:ea typeface="黑体" pitchFamily="49" charset="-122"/>
              </a:rPr>
              <a:t>在选择页中单击</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选项</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，在打开的</a:t>
            </a:r>
            <a:r>
              <a:rPr lang="en-US" altLang="zh-CN" dirty="0">
                <a:solidFill>
                  <a:schemeClr val="tx2">
                    <a:lumMod val="50000"/>
                  </a:schemeClr>
                </a:solidFill>
                <a:latin typeface="黑体" pitchFamily="49" charset="-122"/>
                <a:ea typeface="黑体" pitchFamily="49" charset="-122"/>
              </a:rPr>
              <a:t>【</a:t>
            </a:r>
            <a:r>
              <a:rPr lang="zh-CN" altLang="en-US" dirty="0" smtClean="0">
                <a:solidFill>
                  <a:schemeClr val="tx2">
                    <a:lumMod val="50000"/>
                  </a:schemeClr>
                </a:solidFill>
                <a:latin typeface="黑体" pitchFamily="49" charset="-122"/>
                <a:ea typeface="黑体" pitchFamily="49" charset="-122"/>
              </a:rPr>
              <a:t>选项</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页中选择</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追加到现有备份集</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单</a:t>
            </a:r>
            <a:r>
              <a:rPr lang="zh-CN" altLang="en-US" dirty="0" smtClean="0">
                <a:solidFill>
                  <a:schemeClr val="tx2">
                    <a:lumMod val="50000"/>
                  </a:schemeClr>
                </a:solidFill>
                <a:latin typeface="黑体" pitchFamily="49" charset="-122"/>
                <a:ea typeface="黑体" pitchFamily="49" charset="-122"/>
              </a:rPr>
              <a:t>选按钮</a:t>
            </a:r>
            <a:r>
              <a:rPr lang="zh-CN" altLang="en-US" dirty="0">
                <a:solidFill>
                  <a:schemeClr val="tx2">
                    <a:lumMod val="50000"/>
                  </a:schemeClr>
                </a:solidFill>
                <a:latin typeface="黑体" pitchFamily="49" charset="-122"/>
                <a:ea typeface="黑体" pitchFamily="49" charset="-122"/>
              </a:rPr>
              <a:t>，以免覆盖现有的完整备份，</a:t>
            </a:r>
            <a:r>
              <a:rPr lang="zh-CN" altLang="en-US" dirty="0" smtClean="0">
                <a:solidFill>
                  <a:schemeClr val="tx2">
                    <a:lumMod val="50000"/>
                  </a:schemeClr>
                </a:solidFill>
                <a:latin typeface="黑体" pitchFamily="49" charset="-122"/>
                <a:ea typeface="黑体" pitchFamily="49" charset="-122"/>
              </a:rPr>
              <a:t>选中</a:t>
            </a:r>
            <a:r>
              <a:rPr lang="en-US" altLang="zh-CN" dirty="0" smtClean="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完成后验证备份</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复选框，确保它们</a:t>
            </a:r>
            <a:r>
              <a:rPr lang="zh-CN" altLang="en-US" dirty="0" smtClean="0">
                <a:solidFill>
                  <a:schemeClr val="tx2">
                    <a:lumMod val="50000"/>
                  </a:schemeClr>
                </a:solidFill>
                <a:latin typeface="黑体" pitchFamily="49" charset="-122"/>
                <a:ea typeface="黑体" pitchFamily="49" charset="-122"/>
              </a:rPr>
              <a:t>在备份</a:t>
            </a:r>
            <a:r>
              <a:rPr lang="zh-CN" altLang="en-US" dirty="0">
                <a:solidFill>
                  <a:schemeClr val="tx2">
                    <a:lumMod val="50000"/>
                  </a:schemeClr>
                </a:solidFill>
                <a:latin typeface="黑体" pitchFamily="49" charset="-122"/>
                <a:ea typeface="黑体" pitchFamily="49" charset="-122"/>
              </a:rPr>
              <a:t>完成之后是一致的</a:t>
            </a:r>
            <a:endParaRPr lang="en-US" altLang="zh-CN" dirty="0">
              <a:solidFill>
                <a:schemeClr val="tx2">
                  <a:lumMod val="50000"/>
                </a:schemeClr>
              </a:solidFill>
              <a:latin typeface="黑体" pitchFamily="49" charset="-122"/>
              <a:ea typeface="黑体" pitchFamily="49" charset="-122"/>
            </a:endParaRPr>
          </a:p>
        </p:txBody>
      </p:sp>
      <p:grpSp>
        <p:nvGrpSpPr>
          <p:cNvPr id="6" name="Group 10"/>
          <p:cNvGrpSpPr>
            <a:grpSpLocks/>
          </p:cNvGrpSpPr>
          <p:nvPr/>
        </p:nvGrpSpPr>
        <p:grpSpPr bwMode="auto">
          <a:xfrm>
            <a:off x="1136424" y="3925458"/>
            <a:ext cx="928694" cy="428628"/>
            <a:chOff x="4320" y="1152"/>
            <a:chExt cx="414" cy="402"/>
          </a:xfrm>
        </p:grpSpPr>
        <p:sp>
          <p:nvSpPr>
            <p:cNvPr id="13" name="AutoShape 11"/>
            <p:cNvSpPr>
              <a:spLocks noChangeArrowheads="1"/>
            </p:cNvSpPr>
            <p:nvPr/>
          </p:nvSpPr>
          <p:spPr bwMode="gray">
            <a:xfrm>
              <a:off x="4320" y="1152"/>
              <a:ext cx="414" cy="402"/>
            </a:xfrm>
            <a:prstGeom prst="roundRect">
              <a:avLst>
                <a:gd name="adj" fmla="val 11921"/>
              </a:avLst>
            </a:prstGeom>
            <a:gradFill rotWithShape="1">
              <a:gsLst>
                <a:gs pos="0">
                  <a:schemeClr val="accent2"/>
                </a:gs>
                <a:gs pos="100000">
                  <a:schemeClr val="accent2">
                    <a:gamma/>
                    <a:shade val="69804"/>
                    <a:invGamma/>
                  </a:schemeClr>
                </a:gs>
              </a:gsLst>
              <a:lin ang="5400000" scaled="1"/>
            </a:gradFill>
            <a:ln w="25400">
              <a:solidFill>
                <a:srgbClr val="FFFFFF"/>
              </a:solidFill>
              <a:round/>
              <a:headEnd/>
              <a:tailEnd/>
            </a:ln>
            <a:effectLst>
              <a:outerShdw dist="53882" dir="2700000" algn="ctr" rotWithShape="0">
                <a:srgbClr val="000000">
                  <a:alpha val="50000"/>
                </a:srgbClr>
              </a:outerShdw>
            </a:effectLst>
          </p:spPr>
          <p:txBody>
            <a:bodyPr wrap="none" anchor="ctr"/>
            <a:lstStyle/>
            <a:p>
              <a:endParaRPr lang="zh-CN" altLang="en-US"/>
            </a:p>
          </p:txBody>
        </p:sp>
        <p:sp>
          <p:nvSpPr>
            <p:cNvPr id="14" name="Freeform 12"/>
            <p:cNvSpPr>
              <a:spLocks/>
            </p:cNvSpPr>
            <p:nvPr/>
          </p:nvSpPr>
          <p:spPr bwMode="gray">
            <a:xfrm>
              <a:off x="4346" y="1178"/>
              <a:ext cx="206" cy="201"/>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2">
                    <a:gamma/>
                    <a:tint val="48627"/>
                    <a:invGamma/>
                  </a:schemeClr>
                </a:gs>
                <a:gs pos="50000">
                  <a:schemeClr val="accent2">
                    <a:alpha val="0"/>
                  </a:schemeClr>
                </a:gs>
                <a:gs pos="100000">
                  <a:schemeClr val="accent2">
                    <a:gamma/>
                    <a:tint val="48627"/>
                    <a:invGamma/>
                  </a:schemeClr>
                </a:gs>
              </a:gsLst>
              <a:lin ang="2700000" scaled="1"/>
            </a:gradFill>
            <a:ln w="0">
              <a:noFill/>
              <a:prstDash val="solid"/>
              <a:round/>
              <a:headEnd/>
              <a:tailEnd/>
            </a:ln>
          </p:spPr>
          <p:txBody>
            <a:bodyPr/>
            <a:lstStyle/>
            <a:p>
              <a:endParaRPr lang="zh-CN" altLang="en-US"/>
            </a:p>
          </p:txBody>
        </p:sp>
      </p:grpSp>
      <p:sp>
        <p:nvSpPr>
          <p:cNvPr id="15" name="Rectangle 16"/>
          <p:cNvSpPr>
            <a:spLocks noChangeArrowheads="1"/>
          </p:cNvSpPr>
          <p:nvPr/>
        </p:nvSpPr>
        <p:spPr bwMode="black">
          <a:xfrm>
            <a:off x="1174523" y="3949268"/>
            <a:ext cx="777777" cy="369332"/>
          </a:xfrm>
          <a:prstGeom prst="rect">
            <a:avLst/>
          </a:prstGeom>
          <a:noFill/>
          <a:ln w="9525" algn="ctr">
            <a:noFill/>
            <a:miter lim="800000"/>
            <a:headEnd/>
            <a:tailEnd/>
          </a:ln>
          <a:effectLst>
            <a:outerShdw dist="17961" dir="2700000" algn="ctr" rotWithShape="0">
              <a:srgbClr val="C0C0C0"/>
            </a:outerShdw>
          </a:effectLst>
        </p:spPr>
        <p:txBody>
          <a:bodyPr wrap="none">
            <a:spAutoFit/>
            <a:flatTx/>
          </a:bodyPr>
          <a:lstStyle/>
          <a:p>
            <a:r>
              <a:rPr lang="zh-CN" altLang="en-US" b="1" dirty="0" smtClean="0">
                <a:solidFill>
                  <a:srgbClr val="FFFFFF"/>
                </a:solidFill>
                <a:ea typeface="宋体" pitchFamily="2" charset="-122"/>
              </a:rPr>
              <a:t>步骤</a:t>
            </a:r>
            <a:r>
              <a:rPr lang="en-US" altLang="zh-CN" b="1" dirty="0" smtClean="0">
                <a:solidFill>
                  <a:srgbClr val="FFFFFF"/>
                </a:solidFill>
                <a:ea typeface="宋体" pitchFamily="2" charset="-122"/>
              </a:rPr>
              <a:t>5</a:t>
            </a:r>
            <a:endParaRPr lang="en-US" altLang="zh-CN" b="1" dirty="0">
              <a:solidFill>
                <a:srgbClr val="FFFFFF"/>
              </a:solidFill>
              <a:ea typeface="宋体" pitchFamily="2" charset="-122"/>
            </a:endParaRPr>
          </a:p>
        </p:txBody>
      </p:sp>
      <p:sp>
        <p:nvSpPr>
          <p:cNvPr id="16" name="AutoShape 19"/>
          <p:cNvSpPr>
            <a:spLocks noChangeArrowheads="1"/>
          </p:cNvSpPr>
          <p:nvPr/>
        </p:nvSpPr>
        <p:spPr bwMode="ltGray">
          <a:xfrm>
            <a:off x="2282434" y="3835174"/>
            <a:ext cx="5974313" cy="638492"/>
          </a:xfrm>
          <a:prstGeom prst="roundRect">
            <a:avLst>
              <a:gd name="adj" fmla="val 16667"/>
            </a:avLst>
          </a:prstGeom>
          <a:solidFill>
            <a:srgbClr val="FFFFFF"/>
          </a:solidFill>
          <a:ln w="57150" algn="ctr">
            <a:solidFill>
              <a:schemeClr val="accent6"/>
            </a:solidFill>
            <a:round/>
            <a:headEnd/>
            <a:tailEnd/>
          </a:ln>
          <a:effectLst/>
        </p:spPr>
        <p:txBody>
          <a:bodyPr wrap="none" anchor="ctr"/>
          <a:lstStyle/>
          <a:p>
            <a:endParaRPr lang="zh-CN" altLang="en-US"/>
          </a:p>
        </p:txBody>
      </p:sp>
      <p:sp>
        <p:nvSpPr>
          <p:cNvPr id="17" name="Rectangle 20"/>
          <p:cNvSpPr>
            <a:spLocks noChangeArrowheads="1"/>
          </p:cNvSpPr>
          <p:nvPr/>
        </p:nvSpPr>
        <p:spPr bwMode="auto">
          <a:xfrm>
            <a:off x="2389100" y="3984754"/>
            <a:ext cx="5716983" cy="369332"/>
          </a:xfrm>
          <a:prstGeom prst="rect">
            <a:avLst/>
          </a:prstGeom>
          <a:noFill/>
          <a:ln w="9525" algn="ctr">
            <a:noFill/>
            <a:miter lim="800000"/>
            <a:headEnd/>
            <a:tailEnd/>
          </a:ln>
          <a:effectLst/>
        </p:spPr>
        <p:txBody>
          <a:bodyPr wrap="square">
            <a:spAutoFit/>
          </a:bodyPr>
          <a:lstStyle/>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单击</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确定</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按钮，完成备份后将弹出</a:t>
            </a:r>
            <a:r>
              <a:rPr lang="zh-CN" altLang="en-US" dirty="0" smtClean="0">
                <a:solidFill>
                  <a:schemeClr val="tx2">
                    <a:lumMod val="50000"/>
                  </a:schemeClr>
                </a:solidFill>
                <a:latin typeface="黑体" pitchFamily="49" charset="-122"/>
                <a:ea typeface="黑体" pitchFamily="49" charset="-122"/>
              </a:rPr>
              <a:t>备份</a:t>
            </a:r>
            <a:r>
              <a:rPr lang="zh-CN" altLang="en-US" dirty="0">
                <a:solidFill>
                  <a:schemeClr val="tx2">
                    <a:lumMod val="50000"/>
                  </a:schemeClr>
                </a:solidFill>
                <a:latin typeface="黑体" pitchFamily="49" charset="-122"/>
                <a:ea typeface="黑体" pitchFamily="49" charset="-122"/>
              </a:rPr>
              <a:t>完成对话框。</a:t>
            </a:r>
            <a:endParaRPr lang="zh-CN" altLang="en-US" dirty="0">
              <a:solidFill>
                <a:schemeClr val="tx2">
                  <a:lumMod val="50000"/>
                </a:schemeClr>
              </a:solidFill>
            </a:endParaRPr>
          </a:p>
        </p:txBody>
      </p:sp>
      <p:grpSp>
        <p:nvGrpSpPr>
          <p:cNvPr id="25" name="Group 10"/>
          <p:cNvGrpSpPr>
            <a:grpSpLocks/>
          </p:cNvGrpSpPr>
          <p:nvPr/>
        </p:nvGrpSpPr>
        <p:grpSpPr bwMode="auto">
          <a:xfrm>
            <a:off x="1136424" y="4853212"/>
            <a:ext cx="928694" cy="428628"/>
            <a:chOff x="4320" y="1152"/>
            <a:chExt cx="414" cy="402"/>
          </a:xfrm>
          <a:solidFill>
            <a:srgbClr val="7030A0"/>
          </a:solidFill>
        </p:grpSpPr>
        <p:sp>
          <p:nvSpPr>
            <p:cNvPr id="26" name="AutoShape 11"/>
            <p:cNvSpPr>
              <a:spLocks noChangeArrowheads="1"/>
            </p:cNvSpPr>
            <p:nvPr/>
          </p:nvSpPr>
          <p:spPr bwMode="gray">
            <a:xfrm>
              <a:off x="4320" y="1152"/>
              <a:ext cx="414" cy="402"/>
            </a:xfrm>
            <a:prstGeom prst="roundRect">
              <a:avLst>
                <a:gd name="adj" fmla="val 11921"/>
              </a:avLst>
            </a:prstGeom>
            <a:grpFill/>
            <a:ln w="25400">
              <a:solidFill>
                <a:srgbClr val="FFFFFF"/>
              </a:solidFill>
              <a:round/>
              <a:headEnd/>
              <a:tailEnd/>
            </a:ln>
            <a:effectLst>
              <a:outerShdw dist="53882" dir="2700000" algn="ctr" rotWithShape="0">
                <a:srgbClr val="000000">
                  <a:alpha val="50000"/>
                </a:srgbClr>
              </a:outerShdw>
            </a:effectLst>
          </p:spPr>
          <p:txBody>
            <a:bodyPr wrap="none" anchor="ctr"/>
            <a:lstStyle/>
            <a:p>
              <a:endParaRPr lang="zh-CN" altLang="en-US"/>
            </a:p>
          </p:txBody>
        </p:sp>
        <p:sp>
          <p:nvSpPr>
            <p:cNvPr id="27" name="Freeform 12"/>
            <p:cNvSpPr>
              <a:spLocks/>
            </p:cNvSpPr>
            <p:nvPr/>
          </p:nvSpPr>
          <p:spPr bwMode="gray">
            <a:xfrm>
              <a:off x="4346" y="1178"/>
              <a:ext cx="206" cy="201"/>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pFill/>
            <a:ln w="0">
              <a:noFill/>
              <a:prstDash val="solid"/>
              <a:round/>
              <a:headEnd/>
              <a:tailEnd/>
            </a:ln>
          </p:spPr>
          <p:txBody>
            <a:bodyPr/>
            <a:lstStyle/>
            <a:p>
              <a:endParaRPr lang="zh-CN" altLang="en-US"/>
            </a:p>
          </p:txBody>
        </p:sp>
      </p:grpSp>
      <p:sp>
        <p:nvSpPr>
          <p:cNvPr id="28" name="Rectangle 16"/>
          <p:cNvSpPr>
            <a:spLocks noChangeArrowheads="1"/>
          </p:cNvSpPr>
          <p:nvPr/>
        </p:nvSpPr>
        <p:spPr bwMode="black">
          <a:xfrm>
            <a:off x="1174523" y="4877022"/>
            <a:ext cx="777777" cy="369332"/>
          </a:xfrm>
          <a:prstGeom prst="rect">
            <a:avLst/>
          </a:prstGeom>
          <a:noFill/>
          <a:ln w="9525" algn="ctr">
            <a:noFill/>
            <a:miter lim="800000"/>
            <a:headEnd/>
            <a:tailEnd/>
          </a:ln>
          <a:effectLst>
            <a:outerShdw dist="17961" dir="2700000" algn="ctr" rotWithShape="0">
              <a:srgbClr val="C0C0C0"/>
            </a:outerShdw>
          </a:effectLst>
        </p:spPr>
        <p:txBody>
          <a:bodyPr wrap="none">
            <a:spAutoFit/>
            <a:flatTx/>
          </a:bodyPr>
          <a:lstStyle/>
          <a:p>
            <a:r>
              <a:rPr lang="zh-CN" altLang="en-US" b="1" dirty="0" smtClean="0">
                <a:solidFill>
                  <a:srgbClr val="FFFFFF"/>
                </a:solidFill>
                <a:ea typeface="宋体" pitchFamily="2" charset="-122"/>
              </a:rPr>
              <a:t>步骤</a:t>
            </a:r>
            <a:r>
              <a:rPr lang="en-US" altLang="zh-CN" b="1" dirty="0" smtClean="0">
                <a:solidFill>
                  <a:srgbClr val="FFFFFF"/>
                </a:solidFill>
                <a:ea typeface="宋体" pitchFamily="2" charset="-122"/>
              </a:rPr>
              <a:t>6</a:t>
            </a:r>
            <a:endParaRPr lang="en-US" altLang="zh-CN" b="1" dirty="0">
              <a:solidFill>
                <a:srgbClr val="FFFFFF"/>
              </a:solidFill>
              <a:ea typeface="宋体" pitchFamily="2" charset="-122"/>
            </a:endParaRPr>
          </a:p>
        </p:txBody>
      </p:sp>
      <p:sp>
        <p:nvSpPr>
          <p:cNvPr id="29" name="AutoShape 19"/>
          <p:cNvSpPr>
            <a:spLocks noChangeArrowheads="1"/>
          </p:cNvSpPr>
          <p:nvPr/>
        </p:nvSpPr>
        <p:spPr bwMode="ltGray">
          <a:xfrm>
            <a:off x="2282434" y="4762928"/>
            <a:ext cx="5974313" cy="638492"/>
          </a:xfrm>
          <a:prstGeom prst="roundRect">
            <a:avLst>
              <a:gd name="adj" fmla="val 16667"/>
            </a:avLst>
          </a:prstGeom>
          <a:solidFill>
            <a:srgbClr val="FFFFFF"/>
          </a:solidFill>
          <a:ln w="57150" algn="ctr">
            <a:solidFill>
              <a:srgbClr val="7030A0"/>
            </a:solidFill>
            <a:round/>
            <a:headEnd/>
            <a:tailEnd/>
          </a:ln>
          <a:effectLst/>
        </p:spPr>
        <p:txBody>
          <a:bodyPr wrap="none" anchor="ctr"/>
          <a:lstStyle/>
          <a:p>
            <a:endParaRPr lang="zh-CN" altLang="en-US"/>
          </a:p>
        </p:txBody>
      </p:sp>
      <p:sp>
        <p:nvSpPr>
          <p:cNvPr id="30" name="Rectangle 20"/>
          <p:cNvSpPr>
            <a:spLocks noChangeArrowheads="1"/>
          </p:cNvSpPr>
          <p:nvPr/>
        </p:nvSpPr>
        <p:spPr bwMode="auto">
          <a:xfrm>
            <a:off x="2389100" y="4912508"/>
            <a:ext cx="5716983" cy="369332"/>
          </a:xfrm>
          <a:prstGeom prst="rect">
            <a:avLst/>
          </a:prstGeom>
          <a:noFill/>
          <a:ln w="9525" algn="ctr">
            <a:noFill/>
            <a:miter lim="800000"/>
            <a:headEnd/>
            <a:tailEnd/>
          </a:ln>
          <a:effectLst/>
        </p:spPr>
        <p:txBody>
          <a:bodyPr wrap="square">
            <a:spAutoFit/>
          </a:bodyPr>
          <a:lstStyle/>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对象资源管理器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中，删除</a:t>
            </a:r>
            <a:r>
              <a:rPr lang="en-US" altLang="zh-CN" dirty="0" smtClean="0">
                <a:solidFill>
                  <a:schemeClr val="tx2">
                    <a:lumMod val="50000"/>
                  </a:schemeClr>
                </a:solidFill>
                <a:latin typeface="黑体" pitchFamily="49" charset="-122"/>
                <a:ea typeface="黑体" pitchFamily="49" charset="-122"/>
              </a:rPr>
              <a:t>Student</a:t>
            </a:r>
            <a:r>
              <a:rPr lang="zh-CN" altLang="en-US" dirty="0" smtClean="0">
                <a:solidFill>
                  <a:schemeClr val="tx2">
                    <a:lumMod val="50000"/>
                  </a:schemeClr>
                </a:solidFill>
                <a:latin typeface="黑体" pitchFamily="49" charset="-122"/>
                <a:ea typeface="黑体" pitchFamily="49" charset="-122"/>
              </a:rPr>
              <a:t>数据库</a:t>
            </a:r>
            <a:r>
              <a:rPr lang="zh-CN" altLang="en-US" dirty="0">
                <a:solidFill>
                  <a:schemeClr val="tx2">
                    <a:lumMod val="50000"/>
                  </a:schemeClr>
                </a:solidFill>
                <a:latin typeface="黑体" pitchFamily="49" charset="-122"/>
                <a:ea typeface="黑体" pitchFamily="49" charset="-122"/>
              </a:rPr>
              <a:t>。</a:t>
            </a:r>
            <a:endParaRPr lang="zh-CN" altLang="en-US" dirty="0">
              <a:solidFill>
                <a:schemeClr val="tx2">
                  <a:lumMod val="50000"/>
                </a:schemeClr>
              </a:solidFill>
            </a:endParaRPr>
          </a:p>
        </p:txBody>
      </p:sp>
    </p:spTree>
    <p:extLst>
      <p:ext uri="{BB962C8B-B14F-4D97-AF65-F5344CB8AC3E}">
        <p14:creationId xmlns:p14="http://schemas.microsoft.com/office/powerpoint/2010/main" xmlns="" val="136940783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400" dirty="0"/>
              <a:t>任务</a:t>
            </a:r>
            <a:r>
              <a:rPr lang="en-US" altLang="zh-CN" sz="2400" dirty="0"/>
              <a:t>2    (</a:t>
            </a:r>
            <a:r>
              <a:rPr lang="zh-CN" altLang="en-US" sz="2400" dirty="0"/>
              <a:t>续</a:t>
            </a:r>
            <a:r>
              <a:rPr lang="en-US" altLang="zh-CN" sz="2400" dirty="0"/>
              <a:t>)</a:t>
            </a:r>
            <a:endParaRPr lang="zh-CN" altLang="en-US" sz="2400" dirty="0"/>
          </a:p>
        </p:txBody>
      </p:sp>
      <p:sp>
        <p:nvSpPr>
          <p:cNvPr id="5" name="灯片编号占位符 4"/>
          <p:cNvSpPr>
            <a:spLocks noGrp="1"/>
          </p:cNvSpPr>
          <p:nvPr>
            <p:ph type="sldNum" sz="quarter" idx="11"/>
          </p:nvPr>
        </p:nvSpPr>
        <p:spPr>
          <a:xfrm>
            <a:off x="4139952" y="6309320"/>
            <a:ext cx="838200" cy="261938"/>
          </a:xfrm>
        </p:spPr>
        <p:txBody>
          <a:bodyPr/>
          <a:lstStyle/>
          <a:p>
            <a:pPr>
              <a:defRPr/>
            </a:pPr>
            <a:fld id="{ADDC11FF-0938-4A23-9A1D-507498284974}" type="slidenum">
              <a:rPr lang="en-US" altLang="zh-CN" smtClean="0"/>
              <a:pPr>
                <a:defRPr/>
              </a:pPr>
              <a:t>29</a:t>
            </a:fld>
            <a:endParaRPr lang="en-US" altLang="zh-CN"/>
          </a:p>
        </p:txBody>
      </p:sp>
      <p:grpSp>
        <p:nvGrpSpPr>
          <p:cNvPr id="3" name="Group 6"/>
          <p:cNvGrpSpPr>
            <a:grpSpLocks/>
          </p:cNvGrpSpPr>
          <p:nvPr/>
        </p:nvGrpSpPr>
        <p:grpSpPr bwMode="auto">
          <a:xfrm>
            <a:off x="1148488" y="2268260"/>
            <a:ext cx="928695" cy="428628"/>
            <a:chOff x="4320" y="1152"/>
            <a:chExt cx="414" cy="402"/>
          </a:xfrm>
        </p:grpSpPr>
        <p:sp>
          <p:nvSpPr>
            <p:cNvPr id="7" name="AutoShape 7"/>
            <p:cNvSpPr>
              <a:spLocks noChangeArrowheads="1"/>
            </p:cNvSpPr>
            <p:nvPr/>
          </p:nvSpPr>
          <p:spPr bwMode="ltGray">
            <a:xfrm>
              <a:off x="4320" y="1152"/>
              <a:ext cx="414" cy="402"/>
            </a:xfrm>
            <a:prstGeom prst="roundRect">
              <a:avLst>
                <a:gd name="adj" fmla="val 11921"/>
              </a:avLst>
            </a:prstGeom>
            <a:gradFill rotWithShape="1">
              <a:gsLst>
                <a:gs pos="0">
                  <a:schemeClr val="accent1"/>
                </a:gs>
                <a:gs pos="100000">
                  <a:schemeClr val="accent1">
                    <a:gamma/>
                    <a:shade val="69804"/>
                    <a:invGamma/>
                  </a:schemeClr>
                </a:gs>
              </a:gsLst>
              <a:lin ang="5400000" scaled="1"/>
            </a:gradFill>
            <a:ln w="25400">
              <a:solidFill>
                <a:srgbClr val="FFFFFF"/>
              </a:solidFill>
              <a:round/>
              <a:headEnd/>
              <a:tailEnd/>
            </a:ln>
            <a:effectLst>
              <a:outerShdw dist="53882" dir="2700000" algn="ctr" rotWithShape="0">
                <a:srgbClr val="000000">
                  <a:alpha val="50000"/>
                </a:srgbClr>
              </a:outerShdw>
            </a:effectLst>
          </p:spPr>
          <p:txBody>
            <a:bodyPr wrap="none" anchor="ctr"/>
            <a:lstStyle/>
            <a:p>
              <a:endParaRPr lang="zh-CN" altLang="en-US"/>
            </a:p>
          </p:txBody>
        </p:sp>
        <p:sp>
          <p:nvSpPr>
            <p:cNvPr id="8" name="Freeform 8"/>
            <p:cNvSpPr>
              <a:spLocks/>
            </p:cNvSpPr>
            <p:nvPr/>
          </p:nvSpPr>
          <p:spPr bwMode="ltGray">
            <a:xfrm>
              <a:off x="4346" y="1178"/>
              <a:ext cx="206" cy="201"/>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1">
                    <a:gamma/>
                    <a:tint val="48627"/>
                    <a:invGamma/>
                  </a:schemeClr>
                </a:gs>
                <a:gs pos="50000">
                  <a:schemeClr val="accent1">
                    <a:alpha val="0"/>
                  </a:schemeClr>
                </a:gs>
                <a:gs pos="100000">
                  <a:schemeClr val="accent1">
                    <a:gamma/>
                    <a:tint val="48627"/>
                    <a:invGamma/>
                  </a:schemeClr>
                </a:gs>
              </a:gsLst>
              <a:lin ang="2700000" scaled="1"/>
            </a:gradFill>
            <a:ln w="0">
              <a:noFill/>
              <a:prstDash val="solid"/>
              <a:round/>
              <a:headEnd/>
              <a:tailEnd/>
            </a:ln>
          </p:spPr>
          <p:txBody>
            <a:bodyPr/>
            <a:lstStyle/>
            <a:p>
              <a:endParaRPr lang="zh-CN" altLang="en-US"/>
            </a:p>
          </p:txBody>
        </p:sp>
      </p:grpSp>
      <p:sp>
        <p:nvSpPr>
          <p:cNvPr id="9" name="AutoShape 19"/>
          <p:cNvSpPr>
            <a:spLocks noChangeArrowheads="1"/>
          </p:cNvSpPr>
          <p:nvPr/>
        </p:nvSpPr>
        <p:spPr bwMode="ltGray">
          <a:xfrm>
            <a:off x="2268130" y="1914775"/>
            <a:ext cx="6026085" cy="938161"/>
          </a:xfrm>
          <a:prstGeom prst="roundRect">
            <a:avLst>
              <a:gd name="adj" fmla="val 16667"/>
            </a:avLst>
          </a:prstGeom>
          <a:solidFill>
            <a:srgbClr val="FFFFFF"/>
          </a:solidFill>
          <a:ln w="57150" algn="ctr">
            <a:solidFill>
              <a:schemeClr val="accent1"/>
            </a:solidFill>
            <a:round/>
            <a:headEnd/>
            <a:tailEnd/>
          </a:ln>
          <a:effectLst/>
        </p:spPr>
        <p:txBody>
          <a:bodyPr wrap="none" anchor="ctr"/>
          <a:lstStyle/>
          <a:p>
            <a:endParaRPr lang="zh-CN" altLang="en-US"/>
          </a:p>
        </p:txBody>
      </p:sp>
      <p:sp>
        <p:nvSpPr>
          <p:cNvPr id="10" name="Rectangle 9"/>
          <p:cNvSpPr>
            <a:spLocks noChangeArrowheads="1"/>
          </p:cNvSpPr>
          <p:nvPr/>
        </p:nvSpPr>
        <p:spPr bwMode="black">
          <a:xfrm>
            <a:off x="1205656" y="2277790"/>
            <a:ext cx="777777" cy="369332"/>
          </a:xfrm>
          <a:prstGeom prst="rect">
            <a:avLst/>
          </a:prstGeom>
          <a:noFill/>
          <a:ln w="9525" algn="ctr">
            <a:noFill/>
            <a:miter lim="800000"/>
            <a:headEnd/>
            <a:tailEnd/>
          </a:ln>
          <a:effectLst>
            <a:outerShdw dist="17961" dir="2700000" algn="ctr" rotWithShape="0">
              <a:srgbClr val="C0C0C0"/>
            </a:outerShdw>
          </a:effectLst>
        </p:spPr>
        <p:txBody>
          <a:bodyPr wrap="none">
            <a:spAutoFit/>
            <a:flatTx/>
          </a:bodyPr>
          <a:lstStyle/>
          <a:p>
            <a:r>
              <a:rPr lang="zh-CN" altLang="en-US" b="1" dirty="0" smtClean="0">
                <a:solidFill>
                  <a:srgbClr val="FFFFFF"/>
                </a:solidFill>
                <a:ea typeface="宋体" pitchFamily="2" charset="-122"/>
              </a:rPr>
              <a:t>步骤</a:t>
            </a:r>
            <a:r>
              <a:rPr lang="en-US" altLang="zh-CN" b="1" dirty="0" smtClean="0">
                <a:solidFill>
                  <a:srgbClr val="FFFFFF"/>
                </a:solidFill>
                <a:ea typeface="宋体" pitchFamily="2" charset="-122"/>
              </a:rPr>
              <a:t>7</a:t>
            </a:r>
            <a:endParaRPr lang="en-US" altLang="zh-CN" b="1" dirty="0">
              <a:solidFill>
                <a:srgbClr val="FFFFFF"/>
              </a:solidFill>
              <a:ea typeface="宋体" pitchFamily="2" charset="-122"/>
            </a:endParaRPr>
          </a:p>
        </p:txBody>
      </p:sp>
      <p:sp>
        <p:nvSpPr>
          <p:cNvPr id="11" name="Rectangle 20"/>
          <p:cNvSpPr>
            <a:spLocks noChangeArrowheads="1"/>
          </p:cNvSpPr>
          <p:nvPr/>
        </p:nvSpPr>
        <p:spPr bwMode="auto">
          <a:xfrm>
            <a:off x="2348241" y="1994892"/>
            <a:ext cx="5786478" cy="646331"/>
          </a:xfrm>
          <a:prstGeom prst="rect">
            <a:avLst/>
          </a:prstGeom>
          <a:noFill/>
          <a:ln w="9525" algn="ctr">
            <a:noFill/>
            <a:miter lim="800000"/>
            <a:headEnd/>
            <a:tailEnd/>
          </a:ln>
          <a:effectLst/>
        </p:spPr>
        <p:txBody>
          <a:bodyPr wrap="square">
            <a:spAutoFit/>
          </a:bodyPr>
          <a:lstStyle/>
          <a:p>
            <a:pPr eaLnBrk="0" hangingPunct="0">
              <a:buClr>
                <a:srgbClr val="D7181F"/>
              </a:buClr>
              <a:buFont typeface="Wingdings" pitchFamily="2" charset="2"/>
              <a:buNone/>
            </a:pPr>
            <a:r>
              <a:rPr lang="zh-CN" altLang="en-US" dirty="0">
                <a:solidFill>
                  <a:schemeClr val="tx2">
                    <a:lumMod val="50000"/>
                  </a:schemeClr>
                </a:solidFill>
                <a:latin typeface="黑体" pitchFamily="49" charset="-122"/>
                <a:ea typeface="黑体" pitchFamily="49" charset="-122"/>
              </a:rPr>
              <a:t>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对象资源管理器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中，右键单击</a:t>
            </a:r>
            <a:r>
              <a:rPr lang="en-US" altLang="zh-CN" dirty="0">
                <a:solidFill>
                  <a:schemeClr val="tx2">
                    <a:lumMod val="50000"/>
                  </a:schemeClr>
                </a:solidFill>
                <a:latin typeface="黑体" pitchFamily="49" charset="-122"/>
                <a:ea typeface="黑体" pitchFamily="49" charset="-122"/>
              </a:rPr>
              <a:t>【</a:t>
            </a:r>
            <a:r>
              <a:rPr lang="zh-CN" altLang="en-US" dirty="0" smtClean="0">
                <a:solidFill>
                  <a:schemeClr val="tx2">
                    <a:lumMod val="50000"/>
                  </a:schemeClr>
                </a:solidFill>
                <a:latin typeface="黑体" pitchFamily="49" charset="-122"/>
                <a:ea typeface="黑体" pitchFamily="49" charset="-122"/>
              </a:rPr>
              <a:t>数据库</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，在弹出的快捷菜单中选择</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还原</a:t>
            </a:r>
            <a:r>
              <a:rPr lang="zh-CN" altLang="en-US" dirty="0" smtClean="0">
                <a:solidFill>
                  <a:schemeClr val="tx2">
                    <a:lumMod val="50000"/>
                  </a:schemeClr>
                </a:solidFill>
                <a:latin typeface="黑体" pitchFamily="49" charset="-122"/>
                <a:ea typeface="黑体" pitchFamily="49" charset="-122"/>
              </a:rPr>
              <a:t>数据库</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选项</a:t>
            </a:r>
            <a:endParaRPr lang="en-US" altLang="zh-CN" dirty="0">
              <a:solidFill>
                <a:schemeClr val="tx2">
                  <a:lumMod val="50000"/>
                </a:schemeClr>
              </a:solidFill>
              <a:latin typeface="黑体" pitchFamily="49" charset="-122"/>
              <a:ea typeface="黑体" pitchFamily="49" charset="-122"/>
            </a:endParaRPr>
          </a:p>
        </p:txBody>
      </p:sp>
      <p:grpSp>
        <p:nvGrpSpPr>
          <p:cNvPr id="6" name="Group 10"/>
          <p:cNvGrpSpPr>
            <a:grpSpLocks/>
          </p:cNvGrpSpPr>
          <p:nvPr/>
        </p:nvGrpSpPr>
        <p:grpSpPr bwMode="auto">
          <a:xfrm>
            <a:off x="1136424" y="3925458"/>
            <a:ext cx="928694" cy="428628"/>
            <a:chOff x="4320" y="1152"/>
            <a:chExt cx="414" cy="402"/>
          </a:xfrm>
        </p:grpSpPr>
        <p:sp>
          <p:nvSpPr>
            <p:cNvPr id="13" name="AutoShape 11"/>
            <p:cNvSpPr>
              <a:spLocks noChangeArrowheads="1"/>
            </p:cNvSpPr>
            <p:nvPr/>
          </p:nvSpPr>
          <p:spPr bwMode="gray">
            <a:xfrm>
              <a:off x="4320" y="1152"/>
              <a:ext cx="414" cy="402"/>
            </a:xfrm>
            <a:prstGeom prst="roundRect">
              <a:avLst>
                <a:gd name="adj" fmla="val 11921"/>
              </a:avLst>
            </a:prstGeom>
            <a:gradFill rotWithShape="1">
              <a:gsLst>
                <a:gs pos="0">
                  <a:schemeClr val="accent2"/>
                </a:gs>
                <a:gs pos="100000">
                  <a:schemeClr val="accent2">
                    <a:gamma/>
                    <a:shade val="69804"/>
                    <a:invGamma/>
                  </a:schemeClr>
                </a:gs>
              </a:gsLst>
              <a:lin ang="5400000" scaled="1"/>
            </a:gradFill>
            <a:ln w="25400">
              <a:solidFill>
                <a:srgbClr val="FFFFFF"/>
              </a:solidFill>
              <a:round/>
              <a:headEnd/>
              <a:tailEnd/>
            </a:ln>
            <a:effectLst>
              <a:outerShdw dist="53882" dir="2700000" algn="ctr" rotWithShape="0">
                <a:srgbClr val="000000">
                  <a:alpha val="50000"/>
                </a:srgbClr>
              </a:outerShdw>
            </a:effectLst>
          </p:spPr>
          <p:txBody>
            <a:bodyPr wrap="none" anchor="ctr"/>
            <a:lstStyle/>
            <a:p>
              <a:endParaRPr lang="zh-CN" altLang="en-US"/>
            </a:p>
          </p:txBody>
        </p:sp>
        <p:sp>
          <p:nvSpPr>
            <p:cNvPr id="14" name="Freeform 12"/>
            <p:cNvSpPr>
              <a:spLocks/>
            </p:cNvSpPr>
            <p:nvPr/>
          </p:nvSpPr>
          <p:spPr bwMode="gray">
            <a:xfrm>
              <a:off x="4346" y="1178"/>
              <a:ext cx="206" cy="201"/>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2">
                    <a:gamma/>
                    <a:tint val="48627"/>
                    <a:invGamma/>
                  </a:schemeClr>
                </a:gs>
                <a:gs pos="50000">
                  <a:schemeClr val="accent2">
                    <a:alpha val="0"/>
                  </a:schemeClr>
                </a:gs>
                <a:gs pos="100000">
                  <a:schemeClr val="accent2">
                    <a:gamma/>
                    <a:tint val="48627"/>
                    <a:invGamma/>
                  </a:schemeClr>
                </a:gs>
              </a:gsLst>
              <a:lin ang="2700000" scaled="1"/>
            </a:gradFill>
            <a:ln w="0">
              <a:noFill/>
              <a:prstDash val="solid"/>
              <a:round/>
              <a:headEnd/>
              <a:tailEnd/>
            </a:ln>
          </p:spPr>
          <p:txBody>
            <a:bodyPr/>
            <a:lstStyle/>
            <a:p>
              <a:endParaRPr lang="zh-CN" altLang="en-US"/>
            </a:p>
          </p:txBody>
        </p:sp>
      </p:grpSp>
      <p:sp>
        <p:nvSpPr>
          <p:cNvPr id="15" name="Rectangle 16"/>
          <p:cNvSpPr>
            <a:spLocks noChangeArrowheads="1"/>
          </p:cNvSpPr>
          <p:nvPr/>
        </p:nvSpPr>
        <p:spPr bwMode="black">
          <a:xfrm>
            <a:off x="1174523" y="3949268"/>
            <a:ext cx="777777" cy="369332"/>
          </a:xfrm>
          <a:prstGeom prst="rect">
            <a:avLst/>
          </a:prstGeom>
          <a:noFill/>
          <a:ln w="9525" algn="ctr">
            <a:noFill/>
            <a:miter lim="800000"/>
            <a:headEnd/>
            <a:tailEnd/>
          </a:ln>
          <a:effectLst>
            <a:outerShdw dist="17961" dir="2700000" algn="ctr" rotWithShape="0">
              <a:srgbClr val="C0C0C0"/>
            </a:outerShdw>
          </a:effectLst>
        </p:spPr>
        <p:txBody>
          <a:bodyPr wrap="none">
            <a:spAutoFit/>
            <a:flatTx/>
          </a:bodyPr>
          <a:lstStyle/>
          <a:p>
            <a:r>
              <a:rPr lang="zh-CN" altLang="en-US" b="1" dirty="0" smtClean="0">
                <a:solidFill>
                  <a:srgbClr val="FFFFFF"/>
                </a:solidFill>
                <a:ea typeface="宋体" pitchFamily="2" charset="-122"/>
              </a:rPr>
              <a:t>步骤</a:t>
            </a:r>
            <a:r>
              <a:rPr lang="en-US" altLang="zh-CN" b="1" dirty="0" smtClean="0">
                <a:solidFill>
                  <a:srgbClr val="FFFFFF"/>
                </a:solidFill>
                <a:ea typeface="宋体" pitchFamily="2" charset="-122"/>
              </a:rPr>
              <a:t>8</a:t>
            </a:r>
            <a:endParaRPr lang="en-US" altLang="zh-CN" b="1" dirty="0">
              <a:solidFill>
                <a:srgbClr val="FFFFFF"/>
              </a:solidFill>
              <a:ea typeface="宋体" pitchFamily="2" charset="-122"/>
            </a:endParaRPr>
          </a:p>
        </p:txBody>
      </p:sp>
      <p:sp>
        <p:nvSpPr>
          <p:cNvPr id="16" name="AutoShape 19"/>
          <p:cNvSpPr>
            <a:spLocks noChangeArrowheads="1"/>
          </p:cNvSpPr>
          <p:nvPr/>
        </p:nvSpPr>
        <p:spPr bwMode="ltGray">
          <a:xfrm>
            <a:off x="2282435" y="3068960"/>
            <a:ext cx="3585710" cy="3006338"/>
          </a:xfrm>
          <a:prstGeom prst="roundRect">
            <a:avLst>
              <a:gd name="adj" fmla="val 16667"/>
            </a:avLst>
          </a:prstGeom>
          <a:solidFill>
            <a:srgbClr val="FFFFFF"/>
          </a:solidFill>
          <a:ln w="57150" algn="ctr">
            <a:solidFill>
              <a:schemeClr val="accent6"/>
            </a:solidFill>
            <a:round/>
            <a:headEnd/>
            <a:tailEnd/>
          </a:ln>
          <a:effectLst/>
        </p:spPr>
        <p:txBody>
          <a:bodyPr wrap="none" anchor="ctr"/>
          <a:lstStyle/>
          <a:p>
            <a:endParaRPr lang="zh-CN" altLang="en-US"/>
          </a:p>
        </p:txBody>
      </p:sp>
      <p:sp>
        <p:nvSpPr>
          <p:cNvPr id="17" name="Rectangle 20"/>
          <p:cNvSpPr>
            <a:spLocks noChangeArrowheads="1"/>
          </p:cNvSpPr>
          <p:nvPr/>
        </p:nvSpPr>
        <p:spPr bwMode="auto">
          <a:xfrm>
            <a:off x="2438448" y="3212976"/>
            <a:ext cx="3273683" cy="2862322"/>
          </a:xfrm>
          <a:prstGeom prst="rect">
            <a:avLst/>
          </a:prstGeom>
          <a:noFill/>
          <a:ln w="9525" algn="ctr">
            <a:noFill/>
            <a:miter lim="800000"/>
            <a:headEnd/>
            <a:tailEnd/>
          </a:ln>
          <a:effectLst/>
        </p:spPr>
        <p:txBody>
          <a:bodyPr wrap="square">
            <a:spAutoFit/>
          </a:bodyPr>
          <a:lstStyle/>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在还原数据库窗口中的</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常规</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页面，</a:t>
            </a:r>
            <a:r>
              <a:rPr lang="zh-CN" altLang="en-US" dirty="0" smtClean="0">
                <a:solidFill>
                  <a:schemeClr val="tx2">
                    <a:lumMod val="50000"/>
                  </a:schemeClr>
                </a:solidFill>
                <a:latin typeface="黑体" pitchFamily="49" charset="-122"/>
                <a:ea typeface="黑体" pitchFamily="49" charset="-122"/>
              </a:rPr>
              <a:t>选中</a:t>
            </a:r>
            <a:r>
              <a:rPr lang="en-US" altLang="zh-CN" dirty="0" smtClean="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源设备</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单选按钮，单击旁边的     </a:t>
            </a:r>
            <a:r>
              <a:rPr lang="zh-CN" altLang="en-US" dirty="0" smtClean="0">
                <a:solidFill>
                  <a:schemeClr val="tx2">
                    <a:lumMod val="50000"/>
                  </a:schemeClr>
                </a:solidFill>
                <a:latin typeface="黑体" pitchFamily="49" charset="-122"/>
                <a:ea typeface="黑体" pitchFamily="49" charset="-122"/>
              </a:rPr>
              <a:t>按钮</a:t>
            </a:r>
            <a:r>
              <a:rPr lang="zh-CN" altLang="en-US" dirty="0">
                <a:solidFill>
                  <a:schemeClr val="tx2">
                    <a:lumMod val="50000"/>
                  </a:schemeClr>
                </a:solidFill>
                <a:latin typeface="黑体" pitchFamily="49" charset="-122"/>
                <a:ea typeface="黑体" pitchFamily="49" charset="-122"/>
              </a:rPr>
              <a:t>，在弹出的</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指定备份</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对话框中</a:t>
            </a:r>
            <a:r>
              <a:rPr lang="zh-CN" altLang="en-US" dirty="0" smtClean="0">
                <a:solidFill>
                  <a:schemeClr val="tx2">
                    <a:lumMod val="50000"/>
                  </a:schemeClr>
                </a:solidFill>
                <a:latin typeface="黑体" pitchFamily="49" charset="-122"/>
                <a:ea typeface="黑体" pitchFamily="49" charset="-122"/>
              </a:rPr>
              <a:t>，单击</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添加</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按钮，指定备份文件的路径</a:t>
            </a:r>
            <a:r>
              <a:rPr lang="zh-CN" altLang="en-US" dirty="0" smtClean="0">
                <a:solidFill>
                  <a:schemeClr val="tx2">
                    <a:lumMod val="50000"/>
                  </a:schemeClr>
                </a:solidFill>
                <a:latin typeface="黑体" pitchFamily="49" charset="-122"/>
                <a:ea typeface="黑体" pitchFamily="49" charset="-122"/>
              </a:rPr>
              <a:t>及名称</a:t>
            </a:r>
            <a:r>
              <a:rPr lang="zh-CN" altLang="en-US" dirty="0">
                <a:solidFill>
                  <a:schemeClr val="tx2">
                    <a:lumMod val="50000"/>
                  </a:schemeClr>
                </a:solidFill>
                <a:latin typeface="黑体" pitchFamily="49" charset="-122"/>
                <a:ea typeface="黑体" pitchFamily="49" charset="-122"/>
              </a:rPr>
              <a:t>；在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目标数据库</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下拉列表中</a:t>
            </a:r>
            <a:r>
              <a:rPr lang="zh-CN" altLang="en-US" dirty="0" smtClean="0">
                <a:solidFill>
                  <a:schemeClr val="tx2">
                    <a:lumMod val="50000"/>
                  </a:schemeClr>
                </a:solidFill>
                <a:latin typeface="黑体" pitchFamily="49" charset="-122"/>
                <a:ea typeface="黑体" pitchFamily="49" charset="-122"/>
              </a:rPr>
              <a:t>选择</a:t>
            </a:r>
            <a:r>
              <a:rPr lang="en-US" altLang="zh-CN" dirty="0" smtClean="0">
                <a:solidFill>
                  <a:schemeClr val="tx2">
                    <a:lumMod val="50000"/>
                  </a:schemeClr>
                </a:solidFill>
                <a:latin typeface="黑体" pitchFamily="49" charset="-122"/>
                <a:ea typeface="黑体" pitchFamily="49" charset="-122"/>
              </a:rPr>
              <a:t>【</a:t>
            </a:r>
            <a:r>
              <a:rPr lang="en-US" altLang="zh-CN" dirty="0">
                <a:solidFill>
                  <a:schemeClr val="tx2">
                    <a:lumMod val="50000"/>
                  </a:schemeClr>
                </a:solidFill>
                <a:latin typeface="黑体" pitchFamily="49" charset="-122"/>
                <a:ea typeface="黑体" pitchFamily="49" charset="-122"/>
              </a:rPr>
              <a:t>student】</a:t>
            </a:r>
            <a:r>
              <a:rPr lang="zh-CN" altLang="en-US" dirty="0">
                <a:solidFill>
                  <a:schemeClr val="tx2">
                    <a:lumMod val="50000"/>
                  </a:schemeClr>
                </a:solidFill>
                <a:latin typeface="黑体" pitchFamily="49" charset="-122"/>
                <a:ea typeface="黑体" pitchFamily="49" charset="-122"/>
              </a:rPr>
              <a:t>；其他文本框中的内容保持</a:t>
            </a:r>
            <a:r>
              <a:rPr lang="zh-CN" altLang="en-US" dirty="0" smtClean="0">
                <a:solidFill>
                  <a:schemeClr val="tx2">
                    <a:lumMod val="50000"/>
                  </a:schemeClr>
                </a:solidFill>
                <a:latin typeface="黑体" pitchFamily="49" charset="-122"/>
                <a:ea typeface="黑体" pitchFamily="49" charset="-122"/>
              </a:rPr>
              <a:t>默认</a:t>
            </a:r>
            <a:r>
              <a:rPr lang="zh-CN" altLang="en-US" dirty="0">
                <a:solidFill>
                  <a:schemeClr val="tx2">
                    <a:lumMod val="50000"/>
                  </a:schemeClr>
                </a:solidFill>
                <a:latin typeface="黑体" pitchFamily="49" charset="-122"/>
                <a:ea typeface="黑体" pitchFamily="49" charset="-122"/>
              </a:rPr>
              <a:t>，如图</a:t>
            </a:r>
            <a:r>
              <a:rPr lang="en-US" altLang="zh-CN" dirty="0">
                <a:solidFill>
                  <a:schemeClr val="tx2">
                    <a:lumMod val="50000"/>
                  </a:schemeClr>
                </a:solidFill>
                <a:latin typeface="黑体" pitchFamily="49" charset="-122"/>
                <a:ea typeface="黑体" pitchFamily="49" charset="-122"/>
              </a:rPr>
              <a:t>13.15</a:t>
            </a:r>
            <a:r>
              <a:rPr lang="zh-CN" altLang="en-US" dirty="0">
                <a:solidFill>
                  <a:schemeClr val="tx2">
                    <a:lumMod val="50000"/>
                  </a:schemeClr>
                </a:solidFill>
                <a:latin typeface="黑体" pitchFamily="49" charset="-122"/>
                <a:ea typeface="黑体" pitchFamily="49" charset="-122"/>
              </a:rPr>
              <a:t>所示。</a:t>
            </a:r>
            <a:endParaRPr lang="zh-CN" altLang="en-US" dirty="0">
              <a:solidFill>
                <a:schemeClr val="tx2">
                  <a:lumMod val="50000"/>
                </a:schemeClr>
              </a:solidFill>
            </a:endParaRPr>
          </a:p>
        </p:txBody>
      </p:sp>
      <p:sp>
        <p:nvSpPr>
          <p:cNvPr id="28" name="Rectangle 16"/>
          <p:cNvSpPr>
            <a:spLocks noChangeArrowheads="1"/>
          </p:cNvSpPr>
          <p:nvPr/>
        </p:nvSpPr>
        <p:spPr bwMode="black">
          <a:xfrm>
            <a:off x="1174523" y="4877022"/>
            <a:ext cx="777777" cy="369332"/>
          </a:xfrm>
          <a:prstGeom prst="rect">
            <a:avLst/>
          </a:prstGeom>
          <a:noFill/>
          <a:ln w="9525" algn="ctr">
            <a:noFill/>
            <a:miter lim="800000"/>
            <a:headEnd/>
            <a:tailEnd/>
          </a:ln>
          <a:effectLst>
            <a:outerShdw dist="17961" dir="2700000" algn="ctr" rotWithShape="0">
              <a:srgbClr val="C0C0C0"/>
            </a:outerShdw>
          </a:effectLst>
        </p:spPr>
        <p:txBody>
          <a:bodyPr wrap="none">
            <a:spAutoFit/>
            <a:flatTx/>
          </a:bodyPr>
          <a:lstStyle/>
          <a:p>
            <a:r>
              <a:rPr lang="zh-CN" altLang="en-US" b="1" dirty="0" smtClean="0">
                <a:solidFill>
                  <a:srgbClr val="FFFFFF"/>
                </a:solidFill>
                <a:ea typeface="宋体" pitchFamily="2" charset="-122"/>
              </a:rPr>
              <a:t>步骤</a:t>
            </a:r>
            <a:r>
              <a:rPr lang="en-US" altLang="zh-CN" b="1" dirty="0" smtClean="0">
                <a:solidFill>
                  <a:srgbClr val="FFFFFF"/>
                </a:solidFill>
                <a:ea typeface="宋体" pitchFamily="2" charset="-122"/>
              </a:rPr>
              <a:t>9</a:t>
            </a:r>
            <a:endParaRPr lang="en-US" altLang="zh-CN" b="1" dirty="0">
              <a:solidFill>
                <a:srgbClr val="FFFFFF"/>
              </a:solidFill>
              <a:ea typeface="宋体" pitchFamily="2" charset="-122"/>
            </a:endParaRPr>
          </a:p>
        </p:txBody>
      </p:sp>
      <p:pic>
        <p:nvPicPr>
          <p:cNvPr id="22" name="Picture 4"/>
          <p:cNvPicPr>
            <a:picLocks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499992" y="1994892"/>
            <a:ext cx="4118293" cy="31694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3" name="Rectangle 8"/>
          <p:cNvSpPr>
            <a:spLocks noChangeArrowheads="1"/>
          </p:cNvSpPr>
          <p:nvPr/>
        </p:nvSpPr>
        <p:spPr bwMode="auto">
          <a:xfrm>
            <a:off x="6398854" y="5264142"/>
            <a:ext cx="1862859"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spAutoFit/>
          </a:bodyPr>
          <a:lstStyle/>
          <a:p>
            <a:pPr algn="ctr"/>
            <a:r>
              <a:rPr lang="zh-CN" altLang="en-US" dirty="0">
                <a:solidFill>
                  <a:schemeClr val="accent2"/>
                </a:solidFill>
                <a:latin typeface="宋体" pitchFamily="2" charset="-122"/>
                <a:sym typeface="Times New Roman" pitchFamily="18" charset="0"/>
              </a:rPr>
              <a:t>图</a:t>
            </a:r>
            <a:r>
              <a:rPr lang="en-US" altLang="zh-CN" dirty="0">
                <a:solidFill>
                  <a:schemeClr val="accent2"/>
                </a:solidFill>
                <a:latin typeface="宋体" pitchFamily="2" charset="-122"/>
                <a:sym typeface="Times New Roman" pitchFamily="18" charset="0"/>
              </a:rPr>
              <a:t>13.15  【</a:t>
            </a:r>
            <a:r>
              <a:rPr lang="zh-CN" altLang="en-US" dirty="0">
                <a:solidFill>
                  <a:schemeClr val="accent2"/>
                </a:solidFill>
                <a:latin typeface="宋体" pitchFamily="2" charset="-122"/>
                <a:sym typeface="Times New Roman" pitchFamily="18" charset="0"/>
              </a:rPr>
              <a:t>还原数据库</a:t>
            </a:r>
            <a:r>
              <a:rPr lang="en-US" altLang="zh-CN" dirty="0">
                <a:solidFill>
                  <a:schemeClr val="accent2"/>
                </a:solidFill>
                <a:latin typeface="宋体" pitchFamily="2" charset="-122"/>
                <a:sym typeface="Times New Roman" pitchFamily="18" charset="0"/>
              </a:rPr>
              <a:t>】</a:t>
            </a:r>
            <a:r>
              <a:rPr lang="zh-CN" altLang="en-US" dirty="0">
                <a:solidFill>
                  <a:schemeClr val="accent2"/>
                </a:solidFill>
                <a:latin typeface="宋体" pitchFamily="2" charset="-122"/>
                <a:sym typeface="Times New Roman" pitchFamily="18" charset="0"/>
              </a:rPr>
              <a:t>窗口</a:t>
            </a:r>
            <a:endParaRPr lang="zh-CN" altLang="en-US" b="0" dirty="0"/>
          </a:p>
        </p:txBody>
      </p:sp>
    </p:spTree>
    <p:extLst>
      <p:ext uri="{BB962C8B-B14F-4D97-AF65-F5344CB8AC3E}">
        <p14:creationId xmlns:p14="http://schemas.microsoft.com/office/powerpoint/2010/main" xmlns="" val="11708940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技能目标</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3</a:t>
            </a:fld>
            <a:endParaRPr lang="en-US" altLang="zh-CN"/>
          </a:p>
        </p:txBody>
      </p:sp>
      <p:sp>
        <p:nvSpPr>
          <p:cNvPr id="6" name="AutoShape 29"/>
          <p:cNvSpPr>
            <a:spLocks noChangeArrowheads="1"/>
          </p:cNvSpPr>
          <p:nvPr/>
        </p:nvSpPr>
        <p:spPr bwMode="auto">
          <a:xfrm>
            <a:off x="4819650" y="2571744"/>
            <a:ext cx="4019550" cy="2752731"/>
          </a:xfrm>
          <a:prstGeom prst="roundRect">
            <a:avLst>
              <a:gd name="adj" fmla="val 5208"/>
            </a:avLst>
          </a:prstGeom>
          <a:solidFill>
            <a:srgbClr val="FCFCFC">
              <a:alpha val="70000"/>
            </a:srgbClr>
          </a:solidFill>
          <a:ln w="9525">
            <a:solidFill>
              <a:schemeClr val="tx1"/>
            </a:solidFill>
            <a:prstDash val="dash"/>
            <a:round/>
            <a:headEnd/>
            <a:tailEnd/>
          </a:ln>
          <a:effectLst/>
        </p:spPr>
        <p:txBody>
          <a:bodyPr wrap="none" anchor="ctr"/>
          <a:lstStyle/>
          <a:p>
            <a:endParaRPr lang="zh-CN" altLang="en-US"/>
          </a:p>
        </p:txBody>
      </p:sp>
      <p:sp>
        <p:nvSpPr>
          <p:cNvPr id="8" name="AutoShape 3"/>
          <p:cNvSpPr>
            <a:spLocks noChangeArrowheads="1"/>
          </p:cNvSpPr>
          <p:nvPr/>
        </p:nvSpPr>
        <p:spPr bwMode="gray">
          <a:xfrm flipH="1">
            <a:off x="3286116" y="1922446"/>
            <a:ext cx="995363" cy="835025"/>
          </a:xfrm>
          <a:prstGeom prst="curvedRightArrow">
            <a:avLst>
              <a:gd name="adj1" fmla="val 16542"/>
              <a:gd name="adj2" fmla="val 38977"/>
              <a:gd name="adj3" fmla="val 33846"/>
            </a:avLst>
          </a:prstGeom>
          <a:gradFill rotWithShape="1">
            <a:gsLst>
              <a:gs pos="0">
                <a:srgbClr val="03D4A8"/>
              </a:gs>
              <a:gs pos="25000">
                <a:srgbClr val="21D6E0"/>
              </a:gs>
              <a:gs pos="75000">
                <a:srgbClr val="0087E6"/>
              </a:gs>
              <a:gs pos="100000">
                <a:srgbClr val="005CBF"/>
              </a:gs>
            </a:gsLst>
            <a:lin ang="0" scaled="1"/>
          </a:gradFill>
          <a:ln w="9525">
            <a:noFill/>
            <a:miter lim="800000"/>
            <a:headEnd/>
            <a:tailEnd/>
          </a:ln>
          <a:effectLst/>
        </p:spPr>
        <p:txBody>
          <a:bodyPr wrap="none" anchor="ctr"/>
          <a:lstStyle/>
          <a:p>
            <a:endParaRPr lang="zh-CN" altLang="en-US"/>
          </a:p>
        </p:txBody>
      </p:sp>
      <p:sp>
        <p:nvSpPr>
          <p:cNvPr id="9" name="AutoShape 4"/>
          <p:cNvSpPr>
            <a:spLocks noChangeArrowheads="1"/>
          </p:cNvSpPr>
          <p:nvPr/>
        </p:nvSpPr>
        <p:spPr bwMode="gray">
          <a:xfrm>
            <a:off x="1071538" y="1958958"/>
            <a:ext cx="995362" cy="835025"/>
          </a:xfrm>
          <a:prstGeom prst="curvedRightArrow">
            <a:avLst>
              <a:gd name="adj1" fmla="val 19583"/>
              <a:gd name="adj2" fmla="val 44676"/>
              <a:gd name="adj3" fmla="val 33652"/>
            </a:avLst>
          </a:prstGeom>
          <a:gradFill rotWithShape="1">
            <a:gsLst>
              <a:gs pos="0">
                <a:srgbClr val="03D4A8"/>
              </a:gs>
              <a:gs pos="25000">
                <a:srgbClr val="21D6E0"/>
              </a:gs>
              <a:gs pos="75000">
                <a:srgbClr val="0087E6"/>
              </a:gs>
              <a:gs pos="100000">
                <a:srgbClr val="005CBF"/>
              </a:gs>
            </a:gsLst>
            <a:lin ang="0" scaled="1"/>
          </a:gradFill>
          <a:ln w="9525">
            <a:noFill/>
            <a:miter lim="800000"/>
            <a:headEnd/>
            <a:tailEnd/>
          </a:ln>
          <a:effectLst/>
        </p:spPr>
        <p:txBody>
          <a:bodyPr wrap="none" anchor="ctr"/>
          <a:lstStyle/>
          <a:p>
            <a:endParaRPr lang="zh-CN" altLang="en-US"/>
          </a:p>
        </p:txBody>
      </p:sp>
      <p:sp>
        <p:nvSpPr>
          <p:cNvPr id="28" name="AutoShape 23"/>
          <p:cNvSpPr>
            <a:spLocks/>
          </p:cNvSpPr>
          <p:nvPr/>
        </p:nvSpPr>
        <p:spPr bwMode="blackWhite">
          <a:xfrm>
            <a:off x="4902727" y="4110092"/>
            <a:ext cx="3900487" cy="522287"/>
          </a:xfrm>
          <a:prstGeom prst="callout2">
            <a:avLst>
              <a:gd name="adj1" fmla="val 24316"/>
              <a:gd name="adj2" fmla="val -1954"/>
              <a:gd name="adj3" fmla="val 21884"/>
              <a:gd name="adj4" fmla="val -11843"/>
              <a:gd name="adj5" fmla="val 46256"/>
              <a:gd name="adj6" fmla="val -20432"/>
            </a:avLst>
          </a:prstGeom>
          <a:noFill/>
          <a:ln w="9525">
            <a:solidFill>
              <a:srgbClr val="000000"/>
            </a:solidFill>
            <a:miter lim="800000"/>
            <a:headEnd type="diamond" w="med" len="med"/>
            <a:tailEnd/>
          </a:ln>
          <a:effectLst/>
        </p:spPr>
        <p:txBody>
          <a:bodyPr anchor="ctr"/>
          <a:lstStyle/>
          <a:p>
            <a:pPr eaLnBrk="0" hangingPunct="0"/>
            <a:r>
              <a:rPr lang="zh-CN" altLang="en-US" dirty="0">
                <a:solidFill>
                  <a:schemeClr val="folHlink"/>
                </a:solidFill>
              </a:rPr>
              <a:t>能够进行数据库备份与还原操作</a:t>
            </a:r>
          </a:p>
        </p:txBody>
      </p:sp>
      <p:sp>
        <p:nvSpPr>
          <p:cNvPr id="29" name="AutoShape 24"/>
          <p:cNvSpPr>
            <a:spLocks/>
          </p:cNvSpPr>
          <p:nvPr/>
        </p:nvSpPr>
        <p:spPr bwMode="blackWhite">
          <a:xfrm>
            <a:off x="4883150" y="4837126"/>
            <a:ext cx="3865563" cy="449262"/>
          </a:xfrm>
          <a:prstGeom prst="callout2">
            <a:avLst>
              <a:gd name="adj1" fmla="val 25440"/>
              <a:gd name="adj2" fmla="val -1972"/>
              <a:gd name="adj3" fmla="val 25440"/>
              <a:gd name="adj4" fmla="val -13551"/>
              <a:gd name="adj5" fmla="val 79504"/>
              <a:gd name="adj6" fmla="val -24519"/>
            </a:avLst>
          </a:prstGeom>
          <a:noFill/>
          <a:ln w="9525">
            <a:solidFill>
              <a:srgbClr val="000000"/>
            </a:solidFill>
            <a:miter lim="800000"/>
            <a:headEnd type="diamond" w="med" len="med"/>
            <a:tailEnd/>
          </a:ln>
          <a:effectLst/>
        </p:spPr>
        <p:txBody>
          <a:bodyPr anchor="ctr"/>
          <a:lstStyle/>
          <a:p>
            <a:pPr eaLnBrk="0" hangingPunct="0"/>
            <a:r>
              <a:rPr lang="zh-CN" altLang="en-US" dirty="0">
                <a:solidFill>
                  <a:schemeClr val="hlink"/>
                </a:solidFill>
              </a:rPr>
              <a:t>能够进行数据库导入与导出操作</a:t>
            </a:r>
          </a:p>
        </p:txBody>
      </p:sp>
      <p:sp>
        <p:nvSpPr>
          <p:cNvPr id="31" name="AutoShape 26"/>
          <p:cNvSpPr>
            <a:spLocks noChangeArrowheads="1"/>
          </p:cNvSpPr>
          <p:nvPr/>
        </p:nvSpPr>
        <p:spPr bwMode="ltGray">
          <a:xfrm rot="-544120">
            <a:off x="718616" y="3350211"/>
            <a:ext cx="393700" cy="2108789"/>
          </a:xfrm>
          <a:prstGeom prst="upArrow">
            <a:avLst>
              <a:gd name="adj1" fmla="val 50194"/>
              <a:gd name="adj2" fmla="val 74947"/>
            </a:avLst>
          </a:prstGeom>
          <a:gradFill rotWithShape="1">
            <a:gsLst>
              <a:gs pos="0">
                <a:schemeClr val="accent2"/>
              </a:gs>
              <a:gs pos="100000">
                <a:srgbClr val="FCFCFC">
                  <a:alpha val="0"/>
                </a:srgbClr>
              </a:gs>
            </a:gsLst>
            <a:lin ang="5400000" scaled="1"/>
          </a:gradFill>
          <a:ln w="9525" algn="ctr">
            <a:noFill/>
            <a:miter lim="800000"/>
            <a:headEnd/>
            <a:tailEnd/>
          </a:ln>
          <a:effectLst/>
        </p:spPr>
        <p:txBody>
          <a:bodyPr wrap="none" anchor="ctr"/>
          <a:lstStyle/>
          <a:p>
            <a:endParaRPr lang="zh-CN" altLang="en-US"/>
          </a:p>
        </p:txBody>
      </p:sp>
      <p:sp>
        <p:nvSpPr>
          <p:cNvPr id="32" name="Rectangle 27"/>
          <p:cNvSpPr>
            <a:spLocks noChangeArrowheads="1"/>
          </p:cNvSpPr>
          <p:nvPr/>
        </p:nvSpPr>
        <p:spPr bwMode="gray">
          <a:xfrm>
            <a:off x="304800" y="5611813"/>
            <a:ext cx="1565275" cy="434975"/>
          </a:xfrm>
          <a:prstGeom prst="rect">
            <a:avLst/>
          </a:prstGeom>
          <a:noFill/>
          <a:ln w="9525" algn="ctr">
            <a:noFill/>
            <a:miter lim="800000"/>
            <a:headEnd/>
            <a:tailEnd/>
          </a:ln>
          <a:effectLst/>
        </p:spPr>
        <p:txBody>
          <a:bodyPr>
            <a:spAutoFit/>
          </a:bodyPr>
          <a:lstStyle/>
          <a:p>
            <a:pPr>
              <a:lnSpc>
                <a:spcPct val="70000"/>
              </a:lnSpc>
              <a:buFont typeface="Wingdings" pitchFamily="2" charset="2"/>
              <a:buNone/>
            </a:pPr>
            <a:r>
              <a:rPr lang="en-US" altLang="zh-CN" sz="1600">
                <a:solidFill>
                  <a:srgbClr val="000000"/>
                </a:solidFill>
                <a:ea typeface="宋体" pitchFamily="2" charset="-122"/>
              </a:rPr>
              <a:t>Description of the products</a:t>
            </a:r>
          </a:p>
        </p:txBody>
      </p:sp>
      <p:sp>
        <p:nvSpPr>
          <p:cNvPr id="42" name="AutoShape 22"/>
          <p:cNvSpPr>
            <a:spLocks/>
          </p:cNvSpPr>
          <p:nvPr/>
        </p:nvSpPr>
        <p:spPr bwMode="blackWhite">
          <a:xfrm>
            <a:off x="4929190" y="2698748"/>
            <a:ext cx="3916363" cy="515938"/>
          </a:xfrm>
          <a:prstGeom prst="callout2">
            <a:avLst>
              <a:gd name="adj1" fmla="val 22153"/>
              <a:gd name="adj2" fmla="val -1944"/>
              <a:gd name="adj3" fmla="val 22153"/>
              <a:gd name="adj4" fmla="val -12162"/>
              <a:gd name="adj5" fmla="val 172309"/>
              <a:gd name="adj6" fmla="val -24200"/>
            </a:avLst>
          </a:prstGeom>
          <a:noFill/>
          <a:ln w="9525">
            <a:solidFill>
              <a:srgbClr val="000000"/>
            </a:solidFill>
            <a:miter lim="800000"/>
            <a:headEnd type="diamond" w="med" len="med"/>
            <a:tailEnd/>
          </a:ln>
          <a:effectLst/>
        </p:spPr>
        <p:txBody>
          <a:bodyPr anchor="ctr"/>
          <a:lstStyle/>
          <a:p>
            <a:pPr eaLnBrk="0" hangingPunct="0"/>
            <a:r>
              <a:rPr lang="zh-CN" altLang="en-US" dirty="0">
                <a:solidFill>
                  <a:schemeClr val="tx2">
                    <a:lumMod val="75000"/>
                  </a:schemeClr>
                </a:solidFill>
              </a:rPr>
              <a:t>能够进行数据库分离与附加操作</a:t>
            </a:r>
          </a:p>
        </p:txBody>
      </p:sp>
      <p:grpSp>
        <p:nvGrpSpPr>
          <p:cNvPr id="44" name="组合 43"/>
          <p:cNvGrpSpPr/>
          <p:nvPr/>
        </p:nvGrpSpPr>
        <p:grpSpPr>
          <a:xfrm>
            <a:off x="1163638" y="3336926"/>
            <a:ext cx="3003550" cy="2771774"/>
            <a:chOff x="1163638" y="3336926"/>
            <a:chExt cx="3003550" cy="2771774"/>
          </a:xfrm>
        </p:grpSpPr>
        <p:grpSp>
          <p:nvGrpSpPr>
            <p:cNvPr id="11" name="Group 6"/>
            <p:cNvGrpSpPr>
              <a:grpSpLocks/>
            </p:cNvGrpSpPr>
            <p:nvPr/>
          </p:nvGrpSpPr>
          <p:grpSpPr bwMode="auto">
            <a:xfrm>
              <a:off x="1338448" y="4525850"/>
              <a:ext cx="2706373" cy="1582850"/>
              <a:chOff x="1082" y="2355"/>
              <a:chExt cx="3406" cy="1993"/>
            </a:xfrm>
          </p:grpSpPr>
          <p:sp>
            <p:nvSpPr>
              <p:cNvPr id="24" name="Freeform 7"/>
              <p:cNvSpPr>
                <a:spLocks/>
              </p:cNvSpPr>
              <p:nvPr/>
            </p:nvSpPr>
            <p:spPr bwMode="gray">
              <a:xfrm>
                <a:off x="1082" y="3026"/>
                <a:ext cx="1338" cy="1322"/>
              </a:xfrm>
              <a:custGeom>
                <a:avLst/>
                <a:gdLst/>
                <a:ahLst/>
                <a:cxnLst>
                  <a:cxn ang="0">
                    <a:pos x="51" y="367"/>
                  </a:cxn>
                  <a:cxn ang="0">
                    <a:pos x="1323" y="1322"/>
                  </a:cxn>
                  <a:cxn ang="0">
                    <a:pos x="1323" y="974"/>
                  </a:cxn>
                  <a:cxn ang="0">
                    <a:pos x="0" y="0"/>
                  </a:cxn>
                  <a:cxn ang="0">
                    <a:pos x="51" y="367"/>
                  </a:cxn>
                </a:cxnLst>
                <a:rect l="0" t="0" r="r" b="b"/>
                <a:pathLst>
                  <a:path w="1323" h="1322">
                    <a:moveTo>
                      <a:pt x="51" y="367"/>
                    </a:moveTo>
                    <a:lnTo>
                      <a:pt x="1323" y="1322"/>
                    </a:lnTo>
                    <a:lnTo>
                      <a:pt x="1323" y="974"/>
                    </a:lnTo>
                    <a:lnTo>
                      <a:pt x="0" y="0"/>
                    </a:lnTo>
                    <a:lnTo>
                      <a:pt x="51" y="367"/>
                    </a:lnTo>
                    <a:close/>
                  </a:path>
                </a:pathLst>
              </a:custGeom>
              <a:solidFill>
                <a:srgbClr val="808080"/>
              </a:solidFill>
              <a:ln w="9525" cap="flat" cmpd="sng">
                <a:noFill/>
                <a:prstDash val="solid"/>
                <a:round/>
                <a:headEnd/>
                <a:tailEnd/>
              </a:ln>
              <a:effectLst/>
            </p:spPr>
            <p:txBody>
              <a:bodyPr wrap="none" anchor="ctr"/>
              <a:lstStyle/>
              <a:p>
                <a:endParaRPr lang="zh-CN" altLang="en-US"/>
              </a:p>
            </p:txBody>
          </p:sp>
          <p:sp>
            <p:nvSpPr>
              <p:cNvPr id="25" name="Freeform 8"/>
              <p:cNvSpPr>
                <a:spLocks/>
              </p:cNvSpPr>
              <p:nvPr/>
            </p:nvSpPr>
            <p:spPr bwMode="gray">
              <a:xfrm>
                <a:off x="2405" y="2924"/>
                <a:ext cx="2083" cy="1418"/>
              </a:xfrm>
              <a:custGeom>
                <a:avLst/>
                <a:gdLst/>
                <a:ahLst/>
                <a:cxnLst>
                  <a:cxn ang="0">
                    <a:pos x="0" y="1070"/>
                  </a:cxn>
                  <a:cxn ang="0">
                    <a:pos x="2083" y="0"/>
                  </a:cxn>
                  <a:cxn ang="0">
                    <a:pos x="2045" y="355"/>
                  </a:cxn>
                  <a:cxn ang="0">
                    <a:pos x="7" y="1418"/>
                  </a:cxn>
                  <a:cxn ang="0">
                    <a:pos x="0" y="1070"/>
                  </a:cxn>
                </a:cxnLst>
                <a:rect l="0" t="0" r="r" b="b"/>
                <a:pathLst>
                  <a:path w="2083" h="1418">
                    <a:moveTo>
                      <a:pt x="0" y="1070"/>
                    </a:moveTo>
                    <a:lnTo>
                      <a:pt x="2083" y="0"/>
                    </a:lnTo>
                    <a:lnTo>
                      <a:pt x="2045" y="355"/>
                    </a:lnTo>
                    <a:lnTo>
                      <a:pt x="7" y="1418"/>
                    </a:lnTo>
                    <a:lnTo>
                      <a:pt x="0" y="1070"/>
                    </a:lnTo>
                    <a:close/>
                  </a:path>
                </a:pathLst>
              </a:custGeom>
              <a:solidFill>
                <a:schemeClr val="hlink"/>
              </a:solidFill>
              <a:ln w="9525" cap="flat" cmpd="sng">
                <a:noFill/>
                <a:prstDash val="solid"/>
                <a:round/>
                <a:headEnd/>
                <a:tailEnd/>
              </a:ln>
              <a:effectLst/>
            </p:spPr>
            <p:txBody>
              <a:bodyPr wrap="none" anchor="ctr"/>
              <a:lstStyle/>
              <a:p>
                <a:endParaRPr lang="zh-CN" altLang="en-US"/>
              </a:p>
            </p:txBody>
          </p:sp>
          <p:sp>
            <p:nvSpPr>
              <p:cNvPr id="26" name="Freeform 9"/>
              <p:cNvSpPr>
                <a:spLocks/>
              </p:cNvSpPr>
              <p:nvPr/>
            </p:nvSpPr>
            <p:spPr bwMode="gray">
              <a:xfrm>
                <a:off x="1082" y="2355"/>
                <a:ext cx="3406" cy="1639"/>
              </a:xfrm>
              <a:custGeom>
                <a:avLst/>
                <a:gdLst/>
                <a:ahLst/>
                <a:cxnLst>
                  <a:cxn ang="0">
                    <a:pos x="1323" y="1639"/>
                  </a:cxn>
                  <a:cxn ang="0">
                    <a:pos x="0" y="671"/>
                  </a:cxn>
                  <a:cxn ang="0">
                    <a:pos x="1969" y="0"/>
                  </a:cxn>
                  <a:cxn ang="0">
                    <a:pos x="3406" y="569"/>
                  </a:cxn>
                  <a:cxn ang="0">
                    <a:pos x="1323" y="1639"/>
                  </a:cxn>
                </a:cxnLst>
                <a:rect l="0" t="0" r="r" b="b"/>
                <a:pathLst>
                  <a:path w="3406" h="1639">
                    <a:moveTo>
                      <a:pt x="1323" y="1639"/>
                    </a:moveTo>
                    <a:lnTo>
                      <a:pt x="0" y="671"/>
                    </a:lnTo>
                    <a:lnTo>
                      <a:pt x="1969" y="0"/>
                    </a:lnTo>
                    <a:lnTo>
                      <a:pt x="3406" y="569"/>
                    </a:lnTo>
                    <a:lnTo>
                      <a:pt x="1323" y="1639"/>
                    </a:lnTo>
                    <a:close/>
                  </a:path>
                </a:pathLst>
              </a:custGeom>
              <a:solidFill>
                <a:srgbClr val="969696"/>
              </a:solidFill>
              <a:ln w="9525" cap="flat" cmpd="sng">
                <a:noFill/>
                <a:prstDash val="solid"/>
                <a:round/>
                <a:headEnd/>
                <a:tailEnd/>
              </a:ln>
              <a:effectLst/>
            </p:spPr>
            <p:txBody>
              <a:bodyPr wrap="none" anchor="ctr"/>
              <a:lstStyle/>
              <a:p>
                <a:endParaRPr lang="zh-CN" altLang="en-US"/>
              </a:p>
            </p:txBody>
          </p:sp>
        </p:grpSp>
        <p:sp>
          <p:nvSpPr>
            <p:cNvPr id="23" name="Freeform 13"/>
            <p:cNvSpPr>
              <a:spLocks/>
            </p:cNvSpPr>
            <p:nvPr/>
          </p:nvSpPr>
          <p:spPr bwMode="gray">
            <a:xfrm>
              <a:off x="1280443" y="4139073"/>
              <a:ext cx="2803313" cy="1301702"/>
            </a:xfrm>
            <a:custGeom>
              <a:avLst/>
              <a:gdLst/>
              <a:ahLst/>
              <a:cxnLst>
                <a:cxn ang="0">
                  <a:pos x="1323" y="1639"/>
                </a:cxn>
                <a:cxn ang="0">
                  <a:pos x="0" y="671"/>
                </a:cxn>
                <a:cxn ang="0">
                  <a:pos x="1969" y="0"/>
                </a:cxn>
                <a:cxn ang="0">
                  <a:pos x="3406" y="569"/>
                </a:cxn>
                <a:cxn ang="0">
                  <a:pos x="1323" y="1639"/>
                </a:cxn>
              </a:cxnLst>
              <a:rect l="0" t="0" r="r" b="b"/>
              <a:pathLst>
                <a:path w="3406" h="1639">
                  <a:moveTo>
                    <a:pt x="1323" y="1639"/>
                  </a:moveTo>
                  <a:lnTo>
                    <a:pt x="0" y="671"/>
                  </a:lnTo>
                  <a:lnTo>
                    <a:pt x="1969" y="0"/>
                  </a:lnTo>
                  <a:lnTo>
                    <a:pt x="3406" y="569"/>
                  </a:lnTo>
                  <a:lnTo>
                    <a:pt x="1323" y="1639"/>
                  </a:lnTo>
                  <a:close/>
                </a:path>
              </a:pathLst>
            </a:custGeom>
            <a:solidFill>
              <a:srgbClr val="B4B4B4"/>
            </a:solidFill>
            <a:ln w="9525" cap="flat" cmpd="sng">
              <a:noFill/>
              <a:prstDash val="solid"/>
              <a:round/>
              <a:headEnd/>
              <a:tailEnd/>
            </a:ln>
            <a:effectLst/>
          </p:spPr>
          <p:txBody>
            <a:bodyPr wrap="none" anchor="ctr"/>
            <a:lstStyle/>
            <a:p>
              <a:endParaRPr lang="zh-CN" altLang="en-US"/>
            </a:p>
          </p:txBody>
        </p:sp>
        <p:grpSp>
          <p:nvGrpSpPr>
            <p:cNvPr id="13" name="Group 14"/>
            <p:cNvGrpSpPr>
              <a:grpSpLocks/>
            </p:cNvGrpSpPr>
            <p:nvPr/>
          </p:nvGrpSpPr>
          <p:grpSpPr bwMode="auto">
            <a:xfrm>
              <a:off x="1221643" y="3738792"/>
              <a:ext cx="2925647" cy="1631296"/>
              <a:chOff x="1082" y="2355"/>
              <a:chExt cx="3433" cy="2054"/>
            </a:xfrm>
          </p:grpSpPr>
          <p:sp>
            <p:nvSpPr>
              <p:cNvPr id="18" name="Freeform 15"/>
              <p:cNvSpPr>
                <a:spLocks/>
              </p:cNvSpPr>
              <p:nvPr/>
            </p:nvSpPr>
            <p:spPr bwMode="gray">
              <a:xfrm>
                <a:off x="1082" y="3026"/>
                <a:ext cx="1338" cy="1322"/>
              </a:xfrm>
              <a:custGeom>
                <a:avLst/>
                <a:gdLst/>
                <a:ahLst/>
                <a:cxnLst>
                  <a:cxn ang="0">
                    <a:pos x="51" y="367"/>
                  </a:cxn>
                  <a:cxn ang="0">
                    <a:pos x="1323" y="1322"/>
                  </a:cxn>
                  <a:cxn ang="0">
                    <a:pos x="1323" y="974"/>
                  </a:cxn>
                  <a:cxn ang="0">
                    <a:pos x="0" y="0"/>
                  </a:cxn>
                  <a:cxn ang="0">
                    <a:pos x="51" y="367"/>
                  </a:cxn>
                </a:cxnLst>
                <a:rect l="0" t="0" r="r" b="b"/>
                <a:pathLst>
                  <a:path w="1323" h="1322">
                    <a:moveTo>
                      <a:pt x="51" y="367"/>
                    </a:moveTo>
                    <a:lnTo>
                      <a:pt x="1323" y="1322"/>
                    </a:lnTo>
                    <a:lnTo>
                      <a:pt x="1323" y="974"/>
                    </a:lnTo>
                    <a:lnTo>
                      <a:pt x="0" y="0"/>
                    </a:lnTo>
                    <a:lnTo>
                      <a:pt x="51" y="367"/>
                    </a:lnTo>
                    <a:close/>
                  </a:path>
                </a:pathLst>
              </a:custGeom>
              <a:solidFill>
                <a:srgbClr val="C0C0C0"/>
              </a:solidFill>
              <a:ln w="9525" cap="flat" cmpd="sng">
                <a:noFill/>
                <a:prstDash val="solid"/>
                <a:round/>
                <a:headEnd/>
                <a:tailEnd/>
              </a:ln>
              <a:effectLst/>
            </p:spPr>
            <p:txBody>
              <a:bodyPr wrap="none" anchor="ctr"/>
              <a:lstStyle/>
              <a:p>
                <a:endParaRPr lang="zh-CN" altLang="en-US"/>
              </a:p>
            </p:txBody>
          </p:sp>
          <p:sp>
            <p:nvSpPr>
              <p:cNvPr id="19" name="Freeform 16"/>
              <p:cNvSpPr>
                <a:spLocks/>
              </p:cNvSpPr>
              <p:nvPr/>
            </p:nvSpPr>
            <p:spPr bwMode="gray">
              <a:xfrm>
                <a:off x="2420" y="2991"/>
                <a:ext cx="2083" cy="1418"/>
              </a:xfrm>
              <a:custGeom>
                <a:avLst/>
                <a:gdLst/>
                <a:ahLst/>
                <a:cxnLst>
                  <a:cxn ang="0">
                    <a:pos x="0" y="1070"/>
                  </a:cxn>
                  <a:cxn ang="0">
                    <a:pos x="2083" y="0"/>
                  </a:cxn>
                  <a:cxn ang="0">
                    <a:pos x="2045" y="355"/>
                  </a:cxn>
                  <a:cxn ang="0">
                    <a:pos x="7" y="1418"/>
                  </a:cxn>
                  <a:cxn ang="0">
                    <a:pos x="0" y="1070"/>
                  </a:cxn>
                </a:cxnLst>
                <a:rect l="0" t="0" r="r" b="b"/>
                <a:pathLst>
                  <a:path w="2083" h="1418">
                    <a:moveTo>
                      <a:pt x="0" y="1070"/>
                    </a:moveTo>
                    <a:lnTo>
                      <a:pt x="2083" y="0"/>
                    </a:lnTo>
                    <a:lnTo>
                      <a:pt x="2045" y="355"/>
                    </a:lnTo>
                    <a:lnTo>
                      <a:pt x="7" y="1418"/>
                    </a:lnTo>
                    <a:lnTo>
                      <a:pt x="0" y="1070"/>
                    </a:lnTo>
                    <a:close/>
                  </a:path>
                </a:pathLst>
              </a:custGeom>
              <a:solidFill>
                <a:schemeClr val="folHlink"/>
              </a:solidFill>
              <a:ln w="9525" cap="flat" cmpd="sng">
                <a:noFill/>
                <a:prstDash val="solid"/>
                <a:round/>
                <a:headEnd/>
                <a:tailEnd/>
              </a:ln>
              <a:effectLst/>
            </p:spPr>
            <p:txBody>
              <a:bodyPr wrap="none" anchor="ctr"/>
              <a:lstStyle/>
              <a:p>
                <a:endParaRPr lang="zh-CN" altLang="en-US"/>
              </a:p>
            </p:txBody>
          </p:sp>
          <p:sp>
            <p:nvSpPr>
              <p:cNvPr id="20" name="Freeform 17"/>
              <p:cNvSpPr>
                <a:spLocks/>
              </p:cNvSpPr>
              <p:nvPr/>
            </p:nvSpPr>
            <p:spPr bwMode="gray">
              <a:xfrm>
                <a:off x="1082" y="2355"/>
                <a:ext cx="3406" cy="1639"/>
              </a:xfrm>
              <a:custGeom>
                <a:avLst/>
                <a:gdLst/>
                <a:ahLst/>
                <a:cxnLst>
                  <a:cxn ang="0">
                    <a:pos x="1323" y="1639"/>
                  </a:cxn>
                  <a:cxn ang="0">
                    <a:pos x="0" y="671"/>
                  </a:cxn>
                  <a:cxn ang="0">
                    <a:pos x="1969" y="0"/>
                  </a:cxn>
                  <a:cxn ang="0">
                    <a:pos x="3406" y="569"/>
                  </a:cxn>
                  <a:cxn ang="0">
                    <a:pos x="1323" y="1639"/>
                  </a:cxn>
                </a:cxnLst>
                <a:rect l="0" t="0" r="r" b="b"/>
                <a:pathLst>
                  <a:path w="3406" h="1639">
                    <a:moveTo>
                      <a:pt x="1323" y="1639"/>
                    </a:moveTo>
                    <a:lnTo>
                      <a:pt x="0" y="671"/>
                    </a:lnTo>
                    <a:lnTo>
                      <a:pt x="1969" y="0"/>
                    </a:lnTo>
                    <a:lnTo>
                      <a:pt x="3406" y="569"/>
                    </a:lnTo>
                    <a:lnTo>
                      <a:pt x="1323" y="1639"/>
                    </a:lnTo>
                    <a:close/>
                  </a:path>
                </a:pathLst>
              </a:custGeom>
              <a:solidFill>
                <a:srgbClr val="DDDDDD"/>
              </a:solidFill>
              <a:ln w="9525" cap="flat" cmpd="sng">
                <a:noFill/>
                <a:prstDash val="solid"/>
                <a:round/>
                <a:headEnd/>
                <a:tailEnd/>
              </a:ln>
              <a:effectLst/>
            </p:spPr>
            <p:txBody>
              <a:bodyPr wrap="none" anchor="ctr"/>
              <a:lstStyle/>
              <a:p>
                <a:endParaRPr lang="zh-CN" altLang="en-US"/>
              </a:p>
            </p:txBody>
          </p:sp>
          <p:sp>
            <p:nvSpPr>
              <p:cNvPr id="30" name="Freeform 16"/>
              <p:cNvSpPr>
                <a:spLocks/>
              </p:cNvSpPr>
              <p:nvPr/>
            </p:nvSpPr>
            <p:spPr bwMode="gray">
              <a:xfrm>
                <a:off x="2432" y="2367"/>
                <a:ext cx="2083" cy="1418"/>
              </a:xfrm>
              <a:custGeom>
                <a:avLst/>
                <a:gdLst/>
                <a:ahLst/>
                <a:cxnLst>
                  <a:cxn ang="0">
                    <a:pos x="0" y="1070"/>
                  </a:cxn>
                  <a:cxn ang="0">
                    <a:pos x="2083" y="0"/>
                  </a:cxn>
                  <a:cxn ang="0">
                    <a:pos x="2045" y="355"/>
                  </a:cxn>
                  <a:cxn ang="0">
                    <a:pos x="7" y="1418"/>
                  </a:cxn>
                  <a:cxn ang="0">
                    <a:pos x="0" y="1070"/>
                  </a:cxn>
                </a:cxnLst>
                <a:rect l="0" t="0" r="r" b="b"/>
                <a:pathLst>
                  <a:path w="2083" h="1418">
                    <a:moveTo>
                      <a:pt x="0" y="1070"/>
                    </a:moveTo>
                    <a:lnTo>
                      <a:pt x="2083" y="0"/>
                    </a:lnTo>
                    <a:lnTo>
                      <a:pt x="2045" y="355"/>
                    </a:lnTo>
                    <a:lnTo>
                      <a:pt x="7" y="1418"/>
                    </a:lnTo>
                    <a:lnTo>
                      <a:pt x="0" y="1070"/>
                    </a:lnTo>
                    <a:close/>
                  </a:path>
                </a:pathLst>
              </a:custGeom>
              <a:solidFill>
                <a:srgbClr val="92D050"/>
              </a:solidFill>
              <a:ln w="9525" cap="flat" cmpd="sng">
                <a:noFill/>
                <a:prstDash val="solid"/>
                <a:round/>
                <a:headEnd/>
                <a:tailEnd/>
              </a:ln>
              <a:effectLst/>
            </p:spPr>
            <p:txBody>
              <a:bodyPr wrap="none" anchor="ctr"/>
              <a:lstStyle/>
              <a:p>
                <a:endParaRPr lang="zh-CN" altLang="en-US"/>
              </a:p>
            </p:txBody>
          </p:sp>
        </p:grpSp>
        <p:sp>
          <p:nvSpPr>
            <p:cNvPr id="17" name="Freeform 21"/>
            <p:cNvSpPr>
              <a:spLocks/>
            </p:cNvSpPr>
            <p:nvPr/>
          </p:nvSpPr>
          <p:spPr bwMode="gray">
            <a:xfrm>
              <a:off x="1163638" y="3336926"/>
              <a:ext cx="3003550" cy="1301702"/>
            </a:xfrm>
            <a:custGeom>
              <a:avLst/>
              <a:gdLst/>
              <a:ahLst/>
              <a:cxnLst>
                <a:cxn ang="0">
                  <a:pos x="1323" y="1639"/>
                </a:cxn>
                <a:cxn ang="0">
                  <a:pos x="0" y="671"/>
                </a:cxn>
                <a:cxn ang="0">
                  <a:pos x="1969" y="0"/>
                </a:cxn>
                <a:cxn ang="0">
                  <a:pos x="3406" y="569"/>
                </a:cxn>
                <a:cxn ang="0">
                  <a:pos x="1323" y="1639"/>
                </a:cxn>
              </a:cxnLst>
              <a:rect l="0" t="0" r="r" b="b"/>
              <a:pathLst>
                <a:path w="3406" h="1639">
                  <a:moveTo>
                    <a:pt x="1323" y="1639"/>
                  </a:moveTo>
                  <a:lnTo>
                    <a:pt x="0" y="671"/>
                  </a:lnTo>
                  <a:lnTo>
                    <a:pt x="1969" y="0"/>
                  </a:lnTo>
                  <a:lnTo>
                    <a:pt x="3406" y="569"/>
                  </a:lnTo>
                  <a:lnTo>
                    <a:pt x="1323" y="1639"/>
                  </a:lnTo>
                  <a:close/>
                </a:path>
              </a:pathLst>
            </a:custGeom>
            <a:gradFill rotWithShape="1">
              <a:gsLst>
                <a:gs pos="0">
                  <a:srgbClr val="F8F8F8">
                    <a:gamma/>
                    <a:shade val="86275"/>
                    <a:invGamma/>
                  </a:srgbClr>
                </a:gs>
                <a:gs pos="100000">
                  <a:srgbClr val="F8F8F8"/>
                </a:gs>
              </a:gsLst>
              <a:lin ang="5400000" scaled="1"/>
            </a:gradFill>
            <a:ln w="9525" cap="flat" cmpd="sng">
              <a:noFill/>
              <a:prstDash val="solid"/>
              <a:round/>
              <a:headEnd/>
              <a:tailEnd/>
            </a:ln>
            <a:effectLst/>
          </p:spPr>
          <p:txBody>
            <a:bodyPr wrap="none" anchor="ctr"/>
            <a:lstStyle/>
            <a:p>
              <a:endParaRPr lang="zh-CN" altLang="en-US"/>
            </a:p>
          </p:txBody>
        </p:sp>
      </p:grpSp>
      <p:grpSp>
        <p:nvGrpSpPr>
          <p:cNvPr id="43" name="组合 42"/>
          <p:cNvGrpSpPr/>
          <p:nvPr/>
        </p:nvGrpSpPr>
        <p:grpSpPr>
          <a:xfrm>
            <a:off x="1139822" y="2928934"/>
            <a:ext cx="3003550" cy="1582850"/>
            <a:chOff x="1139822" y="2928934"/>
            <a:chExt cx="3003550" cy="1582850"/>
          </a:xfrm>
        </p:grpSpPr>
        <p:sp>
          <p:nvSpPr>
            <p:cNvPr id="35" name="Freeform 19"/>
            <p:cNvSpPr>
              <a:spLocks/>
            </p:cNvSpPr>
            <p:nvPr/>
          </p:nvSpPr>
          <p:spPr bwMode="gray">
            <a:xfrm>
              <a:off x="1139822" y="3461845"/>
              <a:ext cx="1179903" cy="1049939"/>
            </a:xfrm>
            <a:custGeom>
              <a:avLst/>
              <a:gdLst/>
              <a:ahLst/>
              <a:cxnLst>
                <a:cxn ang="0">
                  <a:pos x="51" y="367"/>
                </a:cxn>
                <a:cxn ang="0">
                  <a:pos x="1323" y="1322"/>
                </a:cxn>
                <a:cxn ang="0">
                  <a:pos x="1323" y="974"/>
                </a:cxn>
                <a:cxn ang="0">
                  <a:pos x="0" y="0"/>
                </a:cxn>
                <a:cxn ang="0">
                  <a:pos x="51" y="367"/>
                </a:cxn>
              </a:cxnLst>
              <a:rect l="0" t="0" r="r" b="b"/>
              <a:pathLst>
                <a:path w="1323" h="1322">
                  <a:moveTo>
                    <a:pt x="51" y="367"/>
                  </a:moveTo>
                  <a:lnTo>
                    <a:pt x="1323" y="1322"/>
                  </a:lnTo>
                  <a:lnTo>
                    <a:pt x="1323" y="974"/>
                  </a:lnTo>
                  <a:lnTo>
                    <a:pt x="0" y="0"/>
                  </a:lnTo>
                  <a:lnTo>
                    <a:pt x="51" y="367"/>
                  </a:lnTo>
                  <a:close/>
                </a:path>
              </a:pathLst>
            </a:custGeom>
            <a:solidFill>
              <a:srgbClr val="DDDDDD"/>
            </a:solidFill>
            <a:ln w="9525" cap="flat" cmpd="sng">
              <a:noFill/>
              <a:prstDash val="solid"/>
              <a:round/>
              <a:headEnd/>
              <a:tailEnd/>
            </a:ln>
            <a:effectLst/>
          </p:spPr>
          <p:txBody>
            <a:bodyPr wrap="none" anchor="ctr"/>
            <a:lstStyle/>
            <a:p>
              <a:endParaRPr lang="zh-CN" altLang="en-US"/>
            </a:p>
          </p:txBody>
        </p:sp>
        <p:sp>
          <p:nvSpPr>
            <p:cNvPr id="36" name="Freeform 20"/>
            <p:cNvSpPr>
              <a:spLocks/>
            </p:cNvSpPr>
            <p:nvPr/>
          </p:nvSpPr>
          <p:spPr bwMode="gray">
            <a:xfrm>
              <a:off x="2306497" y="3380836"/>
              <a:ext cx="1836875" cy="1126182"/>
            </a:xfrm>
            <a:custGeom>
              <a:avLst/>
              <a:gdLst/>
              <a:ahLst/>
              <a:cxnLst>
                <a:cxn ang="0">
                  <a:pos x="0" y="1070"/>
                </a:cxn>
                <a:cxn ang="0">
                  <a:pos x="2083" y="0"/>
                </a:cxn>
                <a:cxn ang="0">
                  <a:pos x="2045" y="355"/>
                </a:cxn>
                <a:cxn ang="0">
                  <a:pos x="7" y="1418"/>
                </a:cxn>
                <a:cxn ang="0">
                  <a:pos x="0" y="1070"/>
                </a:cxn>
              </a:cxnLst>
              <a:rect l="0" t="0" r="r" b="b"/>
              <a:pathLst>
                <a:path w="2083" h="1418">
                  <a:moveTo>
                    <a:pt x="0" y="1070"/>
                  </a:moveTo>
                  <a:lnTo>
                    <a:pt x="2083" y="0"/>
                  </a:lnTo>
                  <a:lnTo>
                    <a:pt x="2045" y="355"/>
                  </a:lnTo>
                  <a:lnTo>
                    <a:pt x="7" y="1418"/>
                  </a:lnTo>
                  <a:lnTo>
                    <a:pt x="0" y="1070"/>
                  </a:lnTo>
                  <a:close/>
                </a:path>
              </a:pathLst>
            </a:custGeom>
            <a:solidFill>
              <a:schemeClr val="tx2">
                <a:lumMod val="75000"/>
              </a:schemeClr>
            </a:solidFill>
            <a:ln w="9525" cap="flat" cmpd="sng">
              <a:noFill/>
              <a:prstDash val="solid"/>
              <a:round/>
              <a:headEnd/>
              <a:tailEnd/>
            </a:ln>
            <a:effectLst/>
          </p:spPr>
          <p:txBody>
            <a:bodyPr wrap="none" anchor="ctr"/>
            <a:lstStyle/>
            <a:p>
              <a:endParaRPr lang="zh-CN" altLang="en-US" dirty="0">
                <a:solidFill>
                  <a:schemeClr val="tx2">
                    <a:lumMod val="75000"/>
                  </a:schemeClr>
                </a:solidFill>
              </a:endParaRPr>
            </a:p>
          </p:txBody>
        </p:sp>
        <p:sp>
          <p:nvSpPr>
            <p:cNvPr id="37" name="Freeform 21"/>
            <p:cNvSpPr>
              <a:spLocks/>
            </p:cNvSpPr>
            <p:nvPr/>
          </p:nvSpPr>
          <p:spPr bwMode="gray">
            <a:xfrm>
              <a:off x="1139822" y="2928934"/>
              <a:ext cx="3003550" cy="1301702"/>
            </a:xfrm>
            <a:custGeom>
              <a:avLst/>
              <a:gdLst/>
              <a:ahLst/>
              <a:cxnLst>
                <a:cxn ang="0">
                  <a:pos x="1323" y="1639"/>
                </a:cxn>
                <a:cxn ang="0">
                  <a:pos x="0" y="671"/>
                </a:cxn>
                <a:cxn ang="0">
                  <a:pos x="1969" y="0"/>
                </a:cxn>
                <a:cxn ang="0">
                  <a:pos x="3406" y="569"/>
                </a:cxn>
                <a:cxn ang="0">
                  <a:pos x="1323" y="1639"/>
                </a:cxn>
              </a:cxnLst>
              <a:rect l="0" t="0" r="r" b="b"/>
              <a:pathLst>
                <a:path w="3406" h="1639">
                  <a:moveTo>
                    <a:pt x="1323" y="1639"/>
                  </a:moveTo>
                  <a:lnTo>
                    <a:pt x="0" y="671"/>
                  </a:lnTo>
                  <a:lnTo>
                    <a:pt x="1969" y="0"/>
                  </a:lnTo>
                  <a:lnTo>
                    <a:pt x="3406" y="569"/>
                  </a:lnTo>
                  <a:lnTo>
                    <a:pt x="1323" y="1639"/>
                  </a:lnTo>
                  <a:close/>
                </a:path>
              </a:pathLst>
            </a:custGeom>
            <a:gradFill rotWithShape="1">
              <a:gsLst>
                <a:gs pos="0">
                  <a:srgbClr val="F8F8F8">
                    <a:gamma/>
                    <a:shade val="86275"/>
                    <a:invGamma/>
                  </a:srgbClr>
                </a:gs>
                <a:gs pos="100000">
                  <a:srgbClr val="F8F8F8"/>
                </a:gs>
              </a:gsLst>
              <a:lin ang="5400000" scaled="1"/>
            </a:gradFill>
            <a:ln w="9525" cap="flat" cmpd="sng">
              <a:noFill/>
              <a:prstDash val="solid"/>
              <a:round/>
              <a:headEnd/>
              <a:tailEnd/>
            </a:ln>
            <a:effectLst/>
          </p:spPr>
          <p:txBody>
            <a:bodyPr wrap="none" anchor="ctr"/>
            <a:lstStyle/>
            <a:p>
              <a:endParaRPr lang="zh-CN" altLang="en-US"/>
            </a:p>
          </p:txBody>
        </p:sp>
      </p:grpSp>
      <p:sp>
        <p:nvSpPr>
          <p:cNvPr id="40" name="矩形 39"/>
          <p:cNvSpPr/>
          <p:nvPr/>
        </p:nvSpPr>
        <p:spPr>
          <a:xfrm rot="21396019">
            <a:off x="2102813" y="782979"/>
            <a:ext cx="1072833" cy="3170099"/>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altLang="zh-CN" sz="20000" b="1" cap="none" spc="50" dirty="0" smtClean="0">
                <a:ln w="11430"/>
                <a:solidFill>
                  <a:srgbClr val="FFC000"/>
                </a:solidFill>
                <a:effectLst>
                  <a:glow rad="63500">
                    <a:schemeClr val="accent1">
                      <a:satMod val="175000"/>
                      <a:alpha val="40000"/>
                    </a:schemeClr>
                  </a:glow>
                  <a:outerShdw blurRad="76200" dist="50800" dir="5400000" algn="tl" rotWithShape="0">
                    <a:srgbClr val="000000">
                      <a:alpha val="65000"/>
                    </a:srgbClr>
                  </a:outerShdw>
                </a:effectLst>
                <a:latin typeface="Arial" pitchFamily="34" charset="0"/>
                <a:cs typeface="Arial" pitchFamily="34" charset="0"/>
              </a:rPr>
              <a:t>4</a:t>
            </a:r>
            <a:endParaRPr lang="zh-CN" altLang="en-US" sz="20000" b="1" cap="none" spc="50" dirty="0">
              <a:ln w="11430"/>
              <a:solidFill>
                <a:srgbClr val="FFC000"/>
              </a:solidFill>
              <a:effectLst>
                <a:glow rad="63500">
                  <a:schemeClr val="accent1">
                    <a:satMod val="175000"/>
                    <a:alpha val="40000"/>
                  </a:schemeClr>
                </a:glow>
                <a:outerShdw blurRad="76200" dist="50800" dir="5400000" algn="tl" rotWithShape="0">
                  <a:srgbClr val="000000">
                    <a:alpha val="65000"/>
                  </a:srgbClr>
                </a:outerShdw>
              </a:effectLst>
              <a:latin typeface="Arial" pitchFamily="34" charset="0"/>
              <a:cs typeface="Arial" pitchFamily="34" charset="0"/>
            </a:endParaRPr>
          </a:p>
        </p:txBody>
      </p:sp>
      <p:sp>
        <p:nvSpPr>
          <p:cNvPr id="33" name="AutoShape 23"/>
          <p:cNvSpPr>
            <a:spLocks/>
          </p:cNvSpPr>
          <p:nvPr/>
        </p:nvSpPr>
        <p:spPr bwMode="blackWhite">
          <a:xfrm>
            <a:off x="4929190" y="3365208"/>
            <a:ext cx="3900487" cy="522287"/>
          </a:xfrm>
          <a:prstGeom prst="callout2">
            <a:avLst>
              <a:gd name="adj1" fmla="val 24316"/>
              <a:gd name="adj2" fmla="val -1954"/>
              <a:gd name="adj3" fmla="val 21884"/>
              <a:gd name="adj4" fmla="val -11843"/>
              <a:gd name="adj5" fmla="val 95174"/>
              <a:gd name="adj6" fmla="val -22501"/>
            </a:avLst>
          </a:prstGeom>
          <a:noFill/>
          <a:ln w="9525">
            <a:solidFill>
              <a:srgbClr val="000000"/>
            </a:solidFill>
            <a:miter lim="800000"/>
            <a:headEnd type="diamond" w="med" len="med"/>
            <a:tailEnd/>
          </a:ln>
          <a:effectLst/>
        </p:spPr>
        <p:txBody>
          <a:bodyPr anchor="ctr"/>
          <a:lstStyle/>
          <a:p>
            <a:pPr eaLnBrk="0" hangingPunct="0"/>
            <a:r>
              <a:rPr lang="zh-CN" altLang="en-US" dirty="0">
                <a:solidFill>
                  <a:schemeClr val="accent2"/>
                </a:solidFill>
                <a:latin typeface="黑体" pitchFamily="49" charset="-122"/>
                <a:ea typeface="黑体" pitchFamily="49" charset="-122"/>
              </a:rPr>
              <a:t>能够进行数据库联机与脱机操作</a:t>
            </a:r>
            <a:endParaRPr lang="zh-CN" altLang="en-US" dirty="0">
              <a:solidFill>
                <a:schemeClr val="folHlink"/>
              </a:solidFill>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400" dirty="0"/>
              <a:t>任务</a:t>
            </a:r>
            <a:r>
              <a:rPr lang="en-US" altLang="zh-CN" sz="2400" dirty="0"/>
              <a:t>2    (</a:t>
            </a:r>
            <a:r>
              <a:rPr lang="zh-CN" altLang="en-US" sz="2400" dirty="0"/>
              <a:t>续</a:t>
            </a:r>
            <a:r>
              <a:rPr lang="en-US" altLang="zh-CN" sz="2400" dirty="0"/>
              <a:t>)</a:t>
            </a:r>
            <a:endParaRPr lang="zh-CN" altLang="en-US" sz="2400" dirty="0"/>
          </a:p>
        </p:txBody>
      </p:sp>
      <p:sp>
        <p:nvSpPr>
          <p:cNvPr id="5" name="灯片编号占位符 4"/>
          <p:cNvSpPr>
            <a:spLocks noGrp="1"/>
          </p:cNvSpPr>
          <p:nvPr>
            <p:ph type="sldNum" sz="quarter" idx="11"/>
          </p:nvPr>
        </p:nvSpPr>
        <p:spPr>
          <a:xfrm>
            <a:off x="4139952" y="6309320"/>
            <a:ext cx="838200" cy="261938"/>
          </a:xfrm>
        </p:spPr>
        <p:txBody>
          <a:bodyPr/>
          <a:lstStyle/>
          <a:p>
            <a:pPr>
              <a:defRPr/>
            </a:pPr>
            <a:fld id="{ADDC11FF-0938-4A23-9A1D-507498284974}" type="slidenum">
              <a:rPr lang="en-US" altLang="zh-CN" smtClean="0"/>
              <a:pPr>
                <a:defRPr/>
              </a:pPr>
              <a:t>30</a:t>
            </a:fld>
            <a:endParaRPr lang="en-US" altLang="zh-CN"/>
          </a:p>
        </p:txBody>
      </p:sp>
      <p:grpSp>
        <p:nvGrpSpPr>
          <p:cNvPr id="3" name="Group 6"/>
          <p:cNvGrpSpPr>
            <a:grpSpLocks/>
          </p:cNvGrpSpPr>
          <p:nvPr/>
        </p:nvGrpSpPr>
        <p:grpSpPr bwMode="auto">
          <a:xfrm>
            <a:off x="1148488" y="2268260"/>
            <a:ext cx="928695" cy="428628"/>
            <a:chOff x="4320" y="1152"/>
            <a:chExt cx="414" cy="402"/>
          </a:xfrm>
        </p:grpSpPr>
        <p:sp>
          <p:nvSpPr>
            <p:cNvPr id="7" name="AutoShape 7"/>
            <p:cNvSpPr>
              <a:spLocks noChangeArrowheads="1"/>
            </p:cNvSpPr>
            <p:nvPr/>
          </p:nvSpPr>
          <p:spPr bwMode="ltGray">
            <a:xfrm>
              <a:off x="4320" y="1152"/>
              <a:ext cx="414" cy="402"/>
            </a:xfrm>
            <a:prstGeom prst="roundRect">
              <a:avLst>
                <a:gd name="adj" fmla="val 11921"/>
              </a:avLst>
            </a:prstGeom>
            <a:gradFill rotWithShape="1">
              <a:gsLst>
                <a:gs pos="0">
                  <a:schemeClr val="accent1"/>
                </a:gs>
                <a:gs pos="100000">
                  <a:schemeClr val="accent1">
                    <a:gamma/>
                    <a:shade val="69804"/>
                    <a:invGamma/>
                  </a:schemeClr>
                </a:gs>
              </a:gsLst>
              <a:lin ang="5400000" scaled="1"/>
            </a:gradFill>
            <a:ln w="25400">
              <a:solidFill>
                <a:srgbClr val="FFFFFF"/>
              </a:solidFill>
              <a:round/>
              <a:headEnd/>
              <a:tailEnd/>
            </a:ln>
            <a:effectLst>
              <a:outerShdw dist="53882" dir="2700000" algn="ctr" rotWithShape="0">
                <a:srgbClr val="000000">
                  <a:alpha val="50000"/>
                </a:srgbClr>
              </a:outerShdw>
            </a:effectLst>
          </p:spPr>
          <p:txBody>
            <a:bodyPr wrap="none" anchor="ctr"/>
            <a:lstStyle/>
            <a:p>
              <a:endParaRPr lang="zh-CN" altLang="en-US"/>
            </a:p>
          </p:txBody>
        </p:sp>
        <p:sp>
          <p:nvSpPr>
            <p:cNvPr id="8" name="Freeform 8"/>
            <p:cNvSpPr>
              <a:spLocks/>
            </p:cNvSpPr>
            <p:nvPr/>
          </p:nvSpPr>
          <p:spPr bwMode="ltGray">
            <a:xfrm>
              <a:off x="4346" y="1178"/>
              <a:ext cx="206" cy="201"/>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1">
                    <a:gamma/>
                    <a:tint val="48627"/>
                    <a:invGamma/>
                  </a:schemeClr>
                </a:gs>
                <a:gs pos="50000">
                  <a:schemeClr val="accent1">
                    <a:alpha val="0"/>
                  </a:schemeClr>
                </a:gs>
                <a:gs pos="100000">
                  <a:schemeClr val="accent1">
                    <a:gamma/>
                    <a:tint val="48627"/>
                    <a:invGamma/>
                  </a:schemeClr>
                </a:gs>
              </a:gsLst>
              <a:lin ang="2700000" scaled="1"/>
            </a:gradFill>
            <a:ln w="0">
              <a:noFill/>
              <a:prstDash val="solid"/>
              <a:round/>
              <a:headEnd/>
              <a:tailEnd/>
            </a:ln>
          </p:spPr>
          <p:txBody>
            <a:bodyPr/>
            <a:lstStyle/>
            <a:p>
              <a:endParaRPr lang="zh-CN" altLang="en-US"/>
            </a:p>
          </p:txBody>
        </p:sp>
      </p:grpSp>
      <p:sp>
        <p:nvSpPr>
          <p:cNvPr id="9" name="AutoShape 19"/>
          <p:cNvSpPr>
            <a:spLocks noChangeArrowheads="1"/>
          </p:cNvSpPr>
          <p:nvPr/>
        </p:nvSpPr>
        <p:spPr bwMode="ltGray">
          <a:xfrm>
            <a:off x="2230662" y="1914775"/>
            <a:ext cx="6026085" cy="715034"/>
          </a:xfrm>
          <a:prstGeom prst="roundRect">
            <a:avLst>
              <a:gd name="adj" fmla="val 16667"/>
            </a:avLst>
          </a:prstGeom>
          <a:solidFill>
            <a:srgbClr val="FFFFFF"/>
          </a:solidFill>
          <a:ln w="57150" algn="ctr">
            <a:solidFill>
              <a:schemeClr val="accent1"/>
            </a:solidFill>
            <a:round/>
            <a:headEnd/>
            <a:tailEnd/>
          </a:ln>
          <a:effectLst/>
        </p:spPr>
        <p:txBody>
          <a:bodyPr wrap="none" anchor="ctr"/>
          <a:lstStyle/>
          <a:p>
            <a:endParaRPr lang="zh-CN" altLang="en-US"/>
          </a:p>
        </p:txBody>
      </p:sp>
      <p:sp>
        <p:nvSpPr>
          <p:cNvPr id="10" name="Rectangle 9"/>
          <p:cNvSpPr>
            <a:spLocks noChangeArrowheads="1"/>
          </p:cNvSpPr>
          <p:nvPr/>
        </p:nvSpPr>
        <p:spPr bwMode="black">
          <a:xfrm>
            <a:off x="1205656" y="2277790"/>
            <a:ext cx="777777" cy="369332"/>
          </a:xfrm>
          <a:prstGeom prst="rect">
            <a:avLst/>
          </a:prstGeom>
          <a:noFill/>
          <a:ln w="9525" algn="ctr">
            <a:noFill/>
            <a:miter lim="800000"/>
            <a:headEnd/>
            <a:tailEnd/>
          </a:ln>
          <a:effectLst>
            <a:outerShdw dist="17961" dir="2700000" algn="ctr" rotWithShape="0">
              <a:srgbClr val="C0C0C0"/>
            </a:outerShdw>
          </a:effectLst>
        </p:spPr>
        <p:txBody>
          <a:bodyPr wrap="none">
            <a:spAutoFit/>
            <a:flatTx/>
          </a:bodyPr>
          <a:lstStyle/>
          <a:p>
            <a:r>
              <a:rPr lang="zh-CN" altLang="en-US" b="1" dirty="0" smtClean="0">
                <a:solidFill>
                  <a:srgbClr val="FFFFFF"/>
                </a:solidFill>
                <a:ea typeface="宋体" pitchFamily="2" charset="-122"/>
              </a:rPr>
              <a:t>步骤</a:t>
            </a:r>
            <a:r>
              <a:rPr lang="en-US" altLang="zh-CN" b="1" dirty="0" smtClean="0">
                <a:solidFill>
                  <a:srgbClr val="FFFFFF"/>
                </a:solidFill>
                <a:ea typeface="宋体" pitchFamily="2" charset="-122"/>
              </a:rPr>
              <a:t>9</a:t>
            </a:r>
            <a:endParaRPr lang="en-US" altLang="zh-CN" b="1" dirty="0">
              <a:solidFill>
                <a:srgbClr val="FFFFFF"/>
              </a:solidFill>
              <a:ea typeface="宋体" pitchFamily="2" charset="-122"/>
            </a:endParaRPr>
          </a:p>
        </p:txBody>
      </p:sp>
      <p:sp>
        <p:nvSpPr>
          <p:cNvPr id="11" name="Rectangle 20"/>
          <p:cNvSpPr>
            <a:spLocks noChangeArrowheads="1"/>
          </p:cNvSpPr>
          <p:nvPr/>
        </p:nvSpPr>
        <p:spPr bwMode="auto">
          <a:xfrm>
            <a:off x="2348241" y="1994892"/>
            <a:ext cx="5786478" cy="369332"/>
          </a:xfrm>
          <a:prstGeom prst="rect">
            <a:avLst/>
          </a:prstGeom>
          <a:noFill/>
          <a:ln w="9525" algn="ctr">
            <a:noFill/>
            <a:miter lim="800000"/>
            <a:headEnd/>
            <a:tailEnd/>
          </a:ln>
          <a:effectLst/>
        </p:spPr>
        <p:txBody>
          <a:bodyPr wrap="square">
            <a:spAutoFit/>
          </a:bodyPr>
          <a:lstStyle/>
          <a:p>
            <a:pPr eaLnBrk="0" hangingPunct="0">
              <a:buClr>
                <a:srgbClr val="D7181F"/>
              </a:buClr>
              <a:buFont typeface="Wingdings" pitchFamily="2" charset="2"/>
              <a:buNone/>
            </a:pPr>
            <a:r>
              <a:rPr lang="zh-CN" altLang="en-US" dirty="0">
                <a:solidFill>
                  <a:schemeClr val="tx2">
                    <a:lumMod val="50000"/>
                  </a:schemeClr>
                </a:solidFill>
                <a:latin typeface="黑体" pitchFamily="49" charset="-122"/>
                <a:ea typeface="黑体" pitchFamily="49" charset="-122"/>
              </a:rPr>
              <a:t>选中</a:t>
            </a:r>
            <a:r>
              <a:rPr lang="en-US" altLang="zh-CN" dirty="0">
                <a:solidFill>
                  <a:schemeClr val="tx2">
                    <a:lumMod val="50000"/>
                  </a:schemeClr>
                </a:solidFill>
                <a:latin typeface="黑体" pitchFamily="49" charset="-122"/>
                <a:ea typeface="黑体" pitchFamily="49" charset="-122"/>
              </a:rPr>
              <a:t>【student-</a:t>
            </a:r>
            <a:r>
              <a:rPr lang="zh-CN" altLang="en-US" dirty="0">
                <a:solidFill>
                  <a:schemeClr val="tx2">
                    <a:lumMod val="50000"/>
                  </a:schemeClr>
                </a:solidFill>
                <a:latin typeface="黑体" pitchFamily="49" charset="-122"/>
                <a:ea typeface="黑体" pitchFamily="49" charset="-122"/>
              </a:rPr>
              <a:t>完整数据库备份</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a:t>
            </a:r>
            <a:r>
              <a:rPr lang="zh-CN" altLang="en-US" dirty="0" smtClean="0">
                <a:solidFill>
                  <a:schemeClr val="tx2">
                    <a:lumMod val="50000"/>
                  </a:schemeClr>
                </a:solidFill>
                <a:latin typeface="黑体" pitchFamily="49" charset="-122"/>
                <a:ea typeface="黑体" pitchFamily="49" charset="-122"/>
              </a:rPr>
              <a:t>单击</a:t>
            </a:r>
            <a:r>
              <a:rPr lang="en-US" altLang="zh-CN" dirty="0" smtClean="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确定</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按钮</a:t>
            </a:r>
            <a:endParaRPr lang="en-US" altLang="zh-CN" dirty="0">
              <a:solidFill>
                <a:schemeClr val="tx2">
                  <a:lumMod val="50000"/>
                </a:schemeClr>
              </a:solidFill>
              <a:latin typeface="黑体" pitchFamily="49" charset="-122"/>
              <a:ea typeface="黑体" pitchFamily="49" charset="-122"/>
            </a:endParaRPr>
          </a:p>
        </p:txBody>
      </p:sp>
      <p:grpSp>
        <p:nvGrpSpPr>
          <p:cNvPr id="6" name="Group 10"/>
          <p:cNvGrpSpPr>
            <a:grpSpLocks/>
          </p:cNvGrpSpPr>
          <p:nvPr/>
        </p:nvGrpSpPr>
        <p:grpSpPr bwMode="auto">
          <a:xfrm>
            <a:off x="1163184" y="3562982"/>
            <a:ext cx="928694" cy="428628"/>
            <a:chOff x="4320" y="1152"/>
            <a:chExt cx="414" cy="402"/>
          </a:xfrm>
        </p:grpSpPr>
        <p:sp>
          <p:nvSpPr>
            <p:cNvPr id="13" name="AutoShape 11"/>
            <p:cNvSpPr>
              <a:spLocks noChangeArrowheads="1"/>
            </p:cNvSpPr>
            <p:nvPr/>
          </p:nvSpPr>
          <p:spPr bwMode="gray">
            <a:xfrm>
              <a:off x="4320" y="1152"/>
              <a:ext cx="414" cy="402"/>
            </a:xfrm>
            <a:prstGeom prst="roundRect">
              <a:avLst>
                <a:gd name="adj" fmla="val 11921"/>
              </a:avLst>
            </a:prstGeom>
            <a:gradFill rotWithShape="1">
              <a:gsLst>
                <a:gs pos="0">
                  <a:schemeClr val="accent2"/>
                </a:gs>
                <a:gs pos="100000">
                  <a:schemeClr val="accent2">
                    <a:gamma/>
                    <a:shade val="69804"/>
                    <a:invGamma/>
                  </a:schemeClr>
                </a:gs>
              </a:gsLst>
              <a:lin ang="5400000" scaled="1"/>
            </a:gradFill>
            <a:ln w="25400">
              <a:solidFill>
                <a:srgbClr val="FFFFFF"/>
              </a:solidFill>
              <a:round/>
              <a:headEnd/>
              <a:tailEnd/>
            </a:ln>
            <a:effectLst>
              <a:outerShdw dist="53882" dir="2700000" algn="ctr" rotWithShape="0">
                <a:srgbClr val="000000">
                  <a:alpha val="50000"/>
                </a:srgbClr>
              </a:outerShdw>
            </a:effectLst>
          </p:spPr>
          <p:txBody>
            <a:bodyPr wrap="none" anchor="ctr"/>
            <a:lstStyle/>
            <a:p>
              <a:endParaRPr lang="zh-CN" altLang="en-US"/>
            </a:p>
          </p:txBody>
        </p:sp>
        <p:sp>
          <p:nvSpPr>
            <p:cNvPr id="14" name="Freeform 12"/>
            <p:cNvSpPr>
              <a:spLocks/>
            </p:cNvSpPr>
            <p:nvPr/>
          </p:nvSpPr>
          <p:spPr bwMode="gray">
            <a:xfrm>
              <a:off x="4346" y="1178"/>
              <a:ext cx="206" cy="201"/>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2">
                    <a:gamma/>
                    <a:tint val="48627"/>
                    <a:invGamma/>
                  </a:schemeClr>
                </a:gs>
                <a:gs pos="50000">
                  <a:schemeClr val="accent2">
                    <a:alpha val="0"/>
                  </a:schemeClr>
                </a:gs>
                <a:gs pos="100000">
                  <a:schemeClr val="accent2">
                    <a:gamma/>
                    <a:tint val="48627"/>
                    <a:invGamma/>
                  </a:schemeClr>
                </a:gs>
              </a:gsLst>
              <a:lin ang="2700000" scaled="1"/>
            </a:gradFill>
            <a:ln w="0">
              <a:noFill/>
              <a:prstDash val="solid"/>
              <a:round/>
              <a:headEnd/>
              <a:tailEnd/>
            </a:ln>
          </p:spPr>
          <p:txBody>
            <a:bodyPr/>
            <a:lstStyle/>
            <a:p>
              <a:endParaRPr lang="zh-CN" altLang="en-US"/>
            </a:p>
          </p:txBody>
        </p:sp>
      </p:grpSp>
      <p:sp>
        <p:nvSpPr>
          <p:cNvPr id="15" name="Rectangle 16"/>
          <p:cNvSpPr>
            <a:spLocks noChangeArrowheads="1"/>
          </p:cNvSpPr>
          <p:nvPr/>
        </p:nvSpPr>
        <p:spPr bwMode="black">
          <a:xfrm>
            <a:off x="1201283" y="3586792"/>
            <a:ext cx="906017" cy="369332"/>
          </a:xfrm>
          <a:prstGeom prst="rect">
            <a:avLst/>
          </a:prstGeom>
          <a:noFill/>
          <a:ln w="9525" algn="ctr">
            <a:noFill/>
            <a:miter lim="800000"/>
            <a:headEnd/>
            <a:tailEnd/>
          </a:ln>
          <a:effectLst>
            <a:outerShdw dist="17961" dir="2700000" algn="ctr" rotWithShape="0">
              <a:srgbClr val="C0C0C0"/>
            </a:outerShdw>
          </a:effectLst>
        </p:spPr>
        <p:txBody>
          <a:bodyPr wrap="none">
            <a:spAutoFit/>
            <a:flatTx/>
          </a:bodyPr>
          <a:lstStyle/>
          <a:p>
            <a:r>
              <a:rPr lang="zh-CN" altLang="en-US" b="1" dirty="0" smtClean="0">
                <a:solidFill>
                  <a:srgbClr val="FFFFFF"/>
                </a:solidFill>
                <a:ea typeface="宋体" pitchFamily="2" charset="-122"/>
              </a:rPr>
              <a:t>步骤</a:t>
            </a:r>
            <a:r>
              <a:rPr lang="en-US" altLang="zh-CN" b="1" dirty="0" smtClean="0">
                <a:solidFill>
                  <a:srgbClr val="FFFFFF"/>
                </a:solidFill>
                <a:ea typeface="宋体" pitchFamily="2" charset="-122"/>
              </a:rPr>
              <a:t>10</a:t>
            </a:r>
            <a:endParaRPr lang="en-US" altLang="zh-CN" b="1" dirty="0">
              <a:solidFill>
                <a:srgbClr val="FFFFFF"/>
              </a:solidFill>
              <a:ea typeface="宋体" pitchFamily="2" charset="-122"/>
            </a:endParaRPr>
          </a:p>
        </p:txBody>
      </p:sp>
      <p:sp>
        <p:nvSpPr>
          <p:cNvPr id="16" name="AutoShape 19"/>
          <p:cNvSpPr>
            <a:spLocks noChangeArrowheads="1"/>
          </p:cNvSpPr>
          <p:nvPr/>
        </p:nvSpPr>
        <p:spPr bwMode="ltGray">
          <a:xfrm>
            <a:off x="2282435" y="2924944"/>
            <a:ext cx="3297678" cy="1728192"/>
          </a:xfrm>
          <a:prstGeom prst="roundRect">
            <a:avLst>
              <a:gd name="adj" fmla="val 16667"/>
            </a:avLst>
          </a:prstGeom>
          <a:solidFill>
            <a:srgbClr val="FFFFFF"/>
          </a:solidFill>
          <a:ln w="57150" algn="ctr">
            <a:solidFill>
              <a:schemeClr val="accent6"/>
            </a:solidFill>
            <a:round/>
            <a:headEnd/>
            <a:tailEnd/>
          </a:ln>
          <a:effectLst/>
        </p:spPr>
        <p:txBody>
          <a:bodyPr wrap="none" anchor="ctr"/>
          <a:lstStyle/>
          <a:p>
            <a:endParaRPr lang="zh-CN" altLang="en-US"/>
          </a:p>
        </p:txBody>
      </p:sp>
      <p:sp>
        <p:nvSpPr>
          <p:cNvPr id="17" name="Rectangle 20"/>
          <p:cNvSpPr>
            <a:spLocks noChangeArrowheads="1"/>
          </p:cNvSpPr>
          <p:nvPr/>
        </p:nvSpPr>
        <p:spPr bwMode="auto">
          <a:xfrm>
            <a:off x="2417737" y="3066354"/>
            <a:ext cx="3162375" cy="1477328"/>
          </a:xfrm>
          <a:prstGeom prst="rect">
            <a:avLst/>
          </a:prstGeom>
          <a:noFill/>
          <a:ln w="9525" algn="ctr">
            <a:noFill/>
            <a:miter lim="800000"/>
            <a:headEnd/>
            <a:tailEnd/>
          </a:ln>
          <a:effectLst/>
        </p:spPr>
        <p:txBody>
          <a:bodyPr wrap="square">
            <a:spAutoFit/>
          </a:bodyPr>
          <a:lstStyle/>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对象资源管理器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中，查看</a:t>
            </a:r>
            <a:r>
              <a:rPr lang="en-US" altLang="zh-CN" dirty="0">
                <a:solidFill>
                  <a:schemeClr val="tx2">
                    <a:lumMod val="50000"/>
                  </a:schemeClr>
                </a:solidFill>
                <a:latin typeface="黑体" pitchFamily="49" charset="-122"/>
                <a:ea typeface="黑体" pitchFamily="49" charset="-122"/>
              </a:rPr>
              <a:t>student</a:t>
            </a:r>
            <a:r>
              <a:rPr lang="zh-CN" altLang="en-US" dirty="0" smtClean="0">
                <a:solidFill>
                  <a:schemeClr val="tx2">
                    <a:lumMod val="50000"/>
                  </a:schemeClr>
                </a:solidFill>
                <a:latin typeface="黑体" pitchFamily="49" charset="-122"/>
                <a:ea typeface="黑体" pitchFamily="49" charset="-122"/>
              </a:rPr>
              <a:t>数据库</a:t>
            </a:r>
            <a:r>
              <a:rPr lang="zh-CN" altLang="en-US" dirty="0">
                <a:solidFill>
                  <a:schemeClr val="tx2">
                    <a:lumMod val="50000"/>
                  </a:schemeClr>
                </a:solidFill>
                <a:latin typeface="黑体" pitchFamily="49" charset="-122"/>
                <a:ea typeface="黑体" pitchFamily="49" charset="-122"/>
              </a:rPr>
              <a:t>下的表，</a:t>
            </a:r>
            <a:r>
              <a:rPr lang="zh-CN" altLang="en-US" dirty="0" smtClean="0">
                <a:solidFill>
                  <a:schemeClr val="tx2">
                    <a:lumMod val="50000"/>
                  </a:schemeClr>
                </a:solidFill>
                <a:latin typeface="黑体" pitchFamily="49" charset="-122"/>
                <a:ea typeface="黑体" pitchFamily="49" charset="-122"/>
              </a:rPr>
              <a:t>如右图所</a:t>
            </a:r>
            <a:r>
              <a:rPr lang="zh-CN" altLang="en-US" dirty="0">
                <a:solidFill>
                  <a:schemeClr val="tx2">
                    <a:lumMod val="50000"/>
                  </a:schemeClr>
                </a:solidFill>
                <a:latin typeface="黑体" pitchFamily="49" charset="-122"/>
                <a:ea typeface="黑体" pitchFamily="49" charset="-122"/>
              </a:rPr>
              <a:t>示，发现</a:t>
            </a:r>
            <a:r>
              <a:rPr lang="zh-CN" altLang="en-US" dirty="0" smtClean="0">
                <a:solidFill>
                  <a:schemeClr val="tx2">
                    <a:lumMod val="50000"/>
                  </a:schemeClr>
                </a:solidFill>
                <a:latin typeface="黑体" pitchFamily="49" charset="-122"/>
                <a:ea typeface="黑体" pitchFamily="49" charset="-122"/>
              </a:rPr>
              <a:t>有</a:t>
            </a:r>
            <a:r>
              <a:rPr lang="en-US" altLang="zh-CN" dirty="0" smtClean="0">
                <a:solidFill>
                  <a:schemeClr val="tx2">
                    <a:lumMod val="50000"/>
                  </a:schemeClr>
                </a:solidFill>
                <a:latin typeface="黑体" pitchFamily="49" charset="-122"/>
                <a:ea typeface="黑体" pitchFamily="49" charset="-122"/>
              </a:rPr>
              <a:t>teachers</a:t>
            </a:r>
            <a:r>
              <a:rPr lang="zh-CN" altLang="en-US" dirty="0">
                <a:solidFill>
                  <a:schemeClr val="tx2">
                    <a:lumMod val="50000"/>
                  </a:schemeClr>
                </a:solidFill>
                <a:latin typeface="黑体" pitchFamily="49" charset="-122"/>
                <a:ea typeface="黑体" pitchFamily="49" charset="-122"/>
              </a:rPr>
              <a:t>表，说明完整备份恢复数据成功</a:t>
            </a:r>
          </a:p>
        </p:txBody>
      </p:sp>
      <p:grpSp>
        <p:nvGrpSpPr>
          <p:cNvPr id="25" name="Group 10"/>
          <p:cNvGrpSpPr>
            <a:grpSpLocks/>
          </p:cNvGrpSpPr>
          <p:nvPr/>
        </p:nvGrpSpPr>
        <p:grpSpPr bwMode="auto">
          <a:xfrm>
            <a:off x="1163184" y="5187106"/>
            <a:ext cx="928694" cy="428628"/>
            <a:chOff x="4320" y="1152"/>
            <a:chExt cx="414" cy="402"/>
          </a:xfrm>
          <a:solidFill>
            <a:srgbClr val="7030A0"/>
          </a:solidFill>
        </p:grpSpPr>
        <p:sp>
          <p:nvSpPr>
            <p:cNvPr id="26" name="AutoShape 11"/>
            <p:cNvSpPr>
              <a:spLocks noChangeArrowheads="1"/>
            </p:cNvSpPr>
            <p:nvPr/>
          </p:nvSpPr>
          <p:spPr bwMode="gray">
            <a:xfrm>
              <a:off x="4320" y="1152"/>
              <a:ext cx="414" cy="402"/>
            </a:xfrm>
            <a:prstGeom prst="roundRect">
              <a:avLst>
                <a:gd name="adj" fmla="val 11921"/>
              </a:avLst>
            </a:prstGeom>
            <a:grpFill/>
            <a:ln w="25400">
              <a:solidFill>
                <a:srgbClr val="FFFFFF"/>
              </a:solidFill>
              <a:round/>
              <a:headEnd/>
              <a:tailEnd/>
            </a:ln>
            <a:effectLst>
              <a:outerShdw dist="53882" dir="2700000" algn="ctr" rotWithShape="0">
                <a:srgbClr val="000000">
                  <a:alpha val="50000"/>
                </a:srgbClr>
              </a:outerShdw>
            </a:effectLst>
          </p:spPr>
          <p:txBody>
            <a:bodyPr wrap="none" anchor="ctr"/>
            <a:lstStyle/>
            <a:p>
              <a:endParaRPr lang="zh-CN" altLang="en-US"/>
            </a:p>
          </p:txBody>
        </p:sp>
        <p:sp>
          <p:nvSpPr>
            <p:cNvPr id="27" name="Freeform 12"/>
            <p:cNvSpPr>
              <a:spLocks/>
            </p:cNvSpPr>
            <p:nvPr/>
          </p:nvSpPr>
          <p:spPr bwMode="gray">
            <a:xfrm>
              <a:off x="4346" y="1178"/>
              <a:ext cx="206" cy="201"/>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pFill/>
            <a:ln w="0">
              <a:noFill/>
              <a:prstDash val="solid"/>
              <a:round/>
              <a:headEnd/>
              <a:tailEnd/>
            </a:ln>
          </p:spPr>
          <p:txBody>
            <a:bodyPr/>
            <a:lstStyle/>
            <a:p>
              <a:endParaRPr lang="zh-CN" altLang="en-US"/>
            </a:p>
          </p:txBody>
        </p:sp>
      </p:grpSp>
      <p:sp>
        <p:nvSpPr>
          <p:cNvPr id="28" name="Rectangle 16"/>
          <p:cNvSpPr>
            <a:spLocks noChangeArrowheads="1"/>
          </p:cNvSpPr>
          <p:nvPr/>
        </p:nvSpPr>
        <p:spPr bwMode="black">
          <a:xfrm>
            <a:off x="1201283" y="5210916"/>
            <a:ext cx="893258" cy="369332"/>
          </a:xfrm>
          <a:prstGeom prst="rect">
            <a:avLst/>
          </a:prstGeom>
          <a:noFill/>
          <a:ln w="9525" algn="ctr">
            <a:noFill/>
            <a:miter lim="800000"/>
            <a:headEnd/>
            <a:tailEnd/>
          </a:ln>
          <a:effectLst>
            <a:outerShdw dist="17961" dir="2700000" algn="ctr" rotWithShape="0">
              <a:srgbClr val="C0C0C0"/>
            </a:outerShdw>
          </a:effectLst>
        </p:spPr>
        <p:txBody>
          <a:bodyPr wrap="none">
            <a:spAutoFit/>
            <a:flatTx/>
          </a:bodyPr>
          <a:lstStyle/>
          <a:p>
            <a:r>
              <a:rPr lang="zh-CN" altLang="en-US" b="1" dirty="0" smtClean="0">
                <a:solidFill>
                  <a:srgbClr val="FFFFFF"/>
                </a:solidFill>
                <a:ea typeface="宋体" pitchFamily="2" charset="-122"/>
              </a:rPr>
              <a:t>步骤</a:t>
            </a:r>
            <a:r>
              <a:rPr lang="en-US" altLang="zh-CN" b="1" dirty="0" smtClean="0">
                <a:solidFill>
                  <a:srgbClr val="FFFFFF"/>
                </a:solidFill>
                <a:ea typeface="宋体" pitchFamily="2" charset="-122"/>
              </a:rPr>
              <a:t>11</a:t>
            </a:r>
            <a:endParaRPr lang="en-US" altLang="zh-CN" b="1" dirty="0">
              <a:solidFill>
                <a:srgbClr val="FFFFFF"/>
              </a:solidFill>
              <a:ea typeface="宋体" pitchFamily="2" charset="-122"/>
            </a:endParaRPr>
          </a:p>
        </p:txBody>
      </p:sp>
      <p:sp>
        <p:nvSpPr>
          <p:cNvPr id="29" name="AutoShape 19"/>
          <p:cNvSpPr>
            <a:spLocks noChangeArrowheads="1"/>
          </p:cNvSpPr>
          <p:nvPr/>
        </p:nvSpPr>
        <p:spPr bwMode="ltGray">
          <a:xfrm>
            <a:off x="2309194" y="5096822"/>
            <a:ext cx="5974313" cy="638492"/>
          </a:xfrm>
          <a:prstGeom prst="roundRect">
            <a:avLst>
              <a:gd name="adj" fmla="val 16667"/>
            </a:avLst>
          </a:prstGeom>
          <a:solidFill>
            <a:srgbClr val="FFFFFF"/>
          </a:solidFill>
          <a:ln w="57150" algn="ctr">
            <a:solidFill>
              <a:srgbClr val="7030A0"/>
            </a:solidFill>
            <a:round/>
            <a:headEnd/>
            <a:tailEnd/>
          </a:ln>
          <a:effectLst/>
        </p:spPr>
        <p:txBody>
          <a:bodyPr wrap="none" anchor="ctr"/>
          <a:lstStyle/>
          <a:p>
            <a:endParaRPr lang="zh-CN" altLang="en-US"/>
          </a:p>
        </p:txBody>
      </p:sp>
      <p:sp>
        <p:nvSpPr>
          <p:cNvPr id="30" name="Rectangle 20"/>
          <p:cNvSpPr>
            <a:spLocks noChangeArrowheads="1"/>
          </p:cNvSpPr>
          <p:nvPr/>
        </p:nvSpPr>
        <p:spPr bwMode="auto">
          <a:xfrm>
            <a:off x="2415860" y="5246402"/>
            <a:ext cx="5716983" cy="369332"/>
          </a:xfrm>
          <a:prstGeom prst="rect">
            <a:avLst/>
          </a:prstGeom>
          <a:noFill/>
          <a:ln w="9525" algn="ctr">
            <a:noFill/>
            <a:miter lim="800000"/>
            <a:headEnd/>
            <a:tailEnd/>
          </a:ln>
          <a:effectLst/>
        </p:spPr>
        <p:txBody>
          <a:bodyPr wrap="square">
            <a:spAutoFit/>
          </a:bodyPr>
          <a:lstStyle/>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对象资源管理器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中，删除</a:t>
            </a:r>
            <a:r>
              <a:rPr lang="en-US" altLang="zh-CN" dirty="0">
                <a:solidFill>
                  <a:schemeClr val="tx2">
                    <a:lumMod val="50000"/>
                  </a:schemeClr>
                </a:solidFill>
                <a:latin typeface="黑体" pitchFamily="49" charset="-122"/>
                <a:ea typeface="黑体" pitchFamily="49" charset="-122"/>
              </a:rPr>
              <a:t>Student</a:t>
            </a:r>
            <a:r>
              <a:rPr lang="zh-CN" altLang="en-US" dirty="0" smtClean="0">
                <a:solidFill>
                  <a:schemeClr val="tx2">
                    <a:lumMod val="50000"/>
                  </a:schemeClr>
                </a:solidFill>
                <a:latin typeface="黑体" pitchFamily="49" charset="-122"/>
                <a:ea typeface="黑体" pitchFamily="49" charset="-122"/>
              </a:rPr>
              <a:t>数据库</a:t>
            </a:r>
            <a:r>
              <a:rPr lang="zh-CN" altLang="en-US" dirty="0">
                <a:solidFill>
                  <a:schemeClr val="tx2">
                    <a:lumMod val="50000"/>
                  </a:schemeClr>
                </a:solidFill>
                <a:latin typeface="黑体" pitchFamily="49" charset="-122"/>
                <a:ea typeface="黑体" pitchFamily="49" charset="-122"/>
              </a:rPr>
              <a:t>。</a:t>
            </a:r>
            <a:endParaRPr lang="zh-CN" altLang="en-US" dirty="0">
              <a:solidFill>
                <a:schemeClr val="tx2">
                  <a:lumMod val="50000"/>
                </a:schemeClr>
              </a:solidFill>
            </a:endParaRPr>
          </a:p>
        </p:txBody>
      </p:sp>
      <p:pic>
        <p:nvPicPr>
          <p:cNvPr id="22" name="Picture 4"/>
          <p:cNvPicPr>
            <a:picLocks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709241" y="2389612"/>
            <a:ext cx="2455022" cy="285679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spTree>
    <p:extLst>
      <p:ext uri="{BB962C8B-B14F-4D97-AF65-F5344CB8AC3E}">
        <p14:creationId xmlns:p14="http://schemas.microsoft.com/office/powerpoint/2010/main" xmlns="" val="44885484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400" dirty="0"/>
              <a:t>任务</a:t>
            </a:r>
            <a:r>
              <a:rPr lang="en-US" altLang="zh-CN" sz="2400" dirty="0"/>
              <a:t>2    (</a:t>
            </a:r>
            <a:r>
              <a:rPr lang="zh-CN" altLang="en-US" sz="2400" dirty="0"/>
              <a:t>续</a:t>
            </a:r>
            <a:r>
              <a:rPr lang="en-US" altLang="zh-CN" sz="2400" dirty="0"/>
              <a:t>)</a:t>
            </a:r>
            <a:endParaRPr lang="zh-CN" altLang="en-US" sz="2400" dirty="0"/>
          </a:p>
        </p:txBody>
      </p:sp>
      <p:sp>
        <p:nvSpPr>
          <p:cNvPr id="5" name="灯片编号占位符 4"/>
          <p:cNvSpPr>
            <a:spLocks noGrp="1"/>
          </p:cNvSpPr>
          <p:nvPr>
            <p:ph type="sldNum" sz="quarter" idx="11"/>
          </p:nvPr>
        </p:nvSpPr>
        <p:spPr>
          <a:xfrm>
            <a:off x="4139952" y="6309320"/>
            <a:ext cx="838200" cy="261938"/>
          </a:xfrm>
        </p:spPr>
        <p:txBody>
          <a:bodyPr/>
          <a:lstStyle/>
          <a:p>
            <a:pPr>
              <a:defRPr/>
            </a:pPr>
            <a:fld id="{ADDC11FF-0938-4A23-9A1D-507498284974}" type="slidenum">
              <a:rPr lang="en-US" altLang="zh-CN" smtClean="0"/>
              <a:pPr>
                <a:defRPr/>
              </a:pPr>
              <a:t>31</a:t>
            </a:fld>
            <a:endParaRPr lang="en-US" altLang="zh-CN"/>
          </a:p>
        </p:txBody>
      </p:sp>
      <p:grpSp>
        <p:nvGrpSpPr>
          <p:cNvPr id="3" name="Group 6"/>
          <p:cNvGrpSpPr>
            <a:grpSpLocks/>
          </p:cNvGrpSpPr>
          <p:nvPr/>
        </p:nvGrpSpPr>
        <p:grpSpPr bwMode="auto">
          <a:xfrm>
            <a:off x="1148488" y="2268260"/>
            <a:ext cx="928695" cy="428628"/>
            <a:chOff x="4320" y="1152"/>
            <a:chExt cx="414" cy="402"/>
          </a:xfrm>
        </p:grpSpPr>
        <p:sp>
          <p:nvSpPr>
            <p:cNvPr id="7" name="AutoShape 7"/>
            <p:cNvSpPr>
              <a:spLocks noChangeArrowheads="1"/>
            </p:cNvSpPr>
            <p:nvPr/>
          </p:nvSpPr>
          <p:spPr bwMode="ltGray">
            <a:xfrm>
              <a:off x="4320" y="1152"/>
              <a:ext cx="414" cy="402"/>
            </a:xfrm>
            <a:prstGeom prst="roundRect">
              <a:avLst>
                <a:gd name="adj" fmla="val 11921"/>
              </a:avLst>
            </a:prstGeom>
            <a:gradFill rotWithShape="1">
              <a:gsLst>
                <a:gs pos="0">
                  <a:schemeClr val="accent1"/>
                </a:gs>
                <a:gs pos="100000">
                  <a:schemeClr val="accent1">
                    <a:gamma/>
                    <a:shade val="69804"/>
                    <a:invGamma/>
                  </a:schemeClr>
                </a:gs>
              </a:gsLst>
              <a:lin ang="5400000" scaled="1"/>
            </a:gradFill>
            <a:ln w="25400">
              <a:solidFill>
                <a:srgbClr val="FFFFFF"/>
              </a:solidFill>
              <a:round/>
              <a:headEnd/>
              <a:tailEnd/>
            </a:ln>
            <a:effectLst>
              <a:outerShdw dist="53882" dir="2700000" algn="ctr" rotWithShape="0">
                <a:srgbClr val="000000">
                  <a:alpha val="50000"/>
                </a:srgbClr>
              </a:outerShdw>
            </a:effectLst>
          </p:spPr>
          <p:txBody>
            <a:bodyPr wrap="none" anchor="ctr"/>
            <a:lstStyle/>
            <a:p>
              <a:endParaRPr lang="zh-CN" altLang="en-US"/>
            </a:p>
          </p:txBody>
        </p:sp>
        <p:sp>
          <p:nvSpPr>
            <p:cNvPr id="8" name="Freeform 8"/>
            <p:cNvSpPr>
              <a:spLocks/>
            </p:cNvSpPr>
            <p:nvPr/>
          </p:nvSpPr>
          <p:spPr bwMode="ltGray">
            <a:xfrm>
              <a:off x="4346" y="1178"/>
              <a:ext cx="206" cy="201"/>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1">
                    <a:gamma/>
                    <a:tint val="48627"/>
                    <a:invGamma/>
                  </a:schemeClr>
                </a:gs>
                <a:gs pos="50000">
                  <a:schemeClr val="accent1">
                    <a:alpha val="0"/>
                  </a:schemeClr>
                </a:gs>
                <a:gs pos="100000">
                  <a:schemeClr val="accent1">
                    <a:gamma/>
                    <a:tint val="48627"/>
                    <a:invGamma/>
                  </a:schemeClr>
                </a:gs>
              </a:gsLst>
              <a:lin ang="2700000" scaled="1"/>
            </a:gradFill>
            <a:ln w="0">
              <a:noFill/>
              <a:prstDash val="solid"/>
              <a:round/>
              <a:headEnd/>
              <a:tailEnd/>
            </a:ln>
          </p:spPr>
          <p:txBody>
            <a:bodyPr/>
            <a:lstStyle/>
            <a:p>
              <a:endParaRPr lang="zh-CN" altLang="en-US"/>
            </a:p>
          </p:txBody>
        </p:sp>
      </p:grpSp>
      <p:sp>
        <p:nvSpPr>
          <p:cNvPr id="9" name="AutoShape 19"/>
          <p:cNvSpPr>
            <a:spLocks noChangeArrowheads="1"/>
          </p:cNvSpPr>
          <p:nvPr/>
        </p:nvSpPr>
        <p:spPr bwMode="ltGray">
          <a:xfrm>
            <a:off x="2268130" y="1914775"/>
            <a:ext cx="6026085" cy="938161"/>
          </a:xfrm>
          <a:prstGeom prst="roundRect">
            <a:avLst>
              <a:gd name="adj" fmla="val 16667"/>
            </a:avLst>
          </a:prstGeom>
          <a:solidFill>
            <a:srgbClr val="FFFFFF"/>
          </a:solidFill>
          <a:ln w="57150" algn="ctr">
            <a:solidFill>
              <a:schemeClr val="accent1"/>
            </a:solidFill>
            <a:round/>
            <a:headEnd/>
            <a:tailEnd/>
          </a:ln>
          <a:effectLst/>
        </p:spPr>
        <p:txBody>
          <a:bodyPr wrap="none" anchor="ctr"/>
          <a:lstStyle/>
          <a:p>
            <a:endParaRPr lang="zh-CN" altLang="en-US"/>
          </a:p>
        </p:txBody>
      </p:sp>
      <p:sp>
        <p:nvSpPr>
          <p:cNvPr id="10" name="Rectangle 9"/>
          <p:cNvSpPr>
            <a:spLocks noChangeArrowheads="1"/>
          </p:cNvSpPr>
          <p:nvPr/>
        </p:nvSpPr>
        <p:spPr bwMode="black">
          <a:xfrm>
            <a:off x="1205656" y="2277790"/>
            <a:ext cx="906017" cy="369332"/>
          </a:xfrm>
          <a:prstGeom prst="rect">
            <a:avLst/>
          </a:prstGeom>
          <a:noFill/>
          <a:ln w="9525" algn="ctr">
            <a:noFill/>
            <a:miter lim="800000"/>
            <a:headEnd/>
            <a:tailEnd/>
          </a:ln>
          <a:effectLst>
            <a:outerShdw dist="17961" dir="2700000" algn="ctr" rotWithShape="0">
              <a:srgbClr val="C0C0C0"/>
            </a:outerShdw>
          </a:effectLst>
        </p:spPr>
        <p:txBody>
          <a:bodyPr wrap="none">
            <a:spAutoFit/>
            <a:flatTx/>
          </a:bodyPr>
          <a:lstStyle/>
          <a:p>
            <a:r>
              <a:rPr lang="zh-CN" altLang="en-US" b="1" dirty="0" smtClean="0">
                <a:solidFill>
                  <a:srgbClr val="FFFFFF"/>
                </a:solidFill>
                <a:ea typeface="宋体" pitchFamily="2" charset="-122"/>
              </a:rPr>
              <a:t>步骤</a:t>
            </a:r>
            <a:r>
              <a:rPr lang="en-US" altLang="zh-CN" b="1" dirty="0" smtClean="0">
                <a:solidFill>
                  <a:srgbClr val="FFFFFF"/>
                </a:solidFill>
                <a:ea typeface="宋体" pitchFamily="2" charset="-122"/>
              </a:rPr>
              <a:t>12</a:t>
            </a:r>
            <a:endParaRPr lang="en-US" altLang="zh-CN" b="1" dirty="0">
              <a:solidFill>
                <a:srgbClr val="FFFFFF"/>
              </a:solidFill>
              <a:ea typeface="宋体" pitchFamily="2" charset="-122"/>
            </a:endParaRPr>
          </a:p>
        </p:txBody>
      </p:sp>
      <p:sp>
        <p:nvSpPr>
          <p:cNvPr id="11" name="Rectangle 20"/>
          <p:cNvSpPr>
            <a:spLocks noChangeArrowheads="1"/>
          </p:cNvSpPr>
          <p:nvPr/>
        </p:nvSpPr>
        <p:spPr bwMode="auto">
          <a:xfrm>
            <a:off x="2348241" y="1994892"/>
            <a:ext cx="5786478" cy="646331"/>
          </a:xfrm>
          <a:prstGeom prst="rect">
            <a:avLst/>
          </a:prstGeom>
          <a:noFill/>
          <a:ln w="9525" algn="ctr">
            <a:noFill/>
            <a:miter lim="800000"/>
            <a:headEnd/>
            <a:tailEnd/>
          </a:ln>
          <a:effectLst/>
        </p:spPr>
        <p:txBody>
          <a:bodyPr wrap="square">
            <a:spAutoFit/>
          </a:bodyPr>
          <a:lstStyle/>
          <a:p>
            <a:pPr eaLnBrk="0" hangingPunct="0">
              <a:buClr>
                <a:srgbClr val="D7181F"/>
              </a:buClr>
              <a:buFont typeface="Wingdings" pitchFamily="2" charset="2"/>
              <a:buNone/>
            </a:pPr>
            <a:r>
              <a:rPr lang="zh-CN" altLang="en-US" dirty="0">
                <a:solidFill>
                  <a:schemeClr val="tx2">
                    <a:lumMod val="50000"/>
                  </a:schemeClr>
                </a:solidFill>
                <a:latin typeface="黑体" pitchFamily="49" charset="-122"/>
                <a:ea typeface="黑体" pitchFamily="49" charset="-122"/>
              </a:rPr>
              <a:t>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对象资源管理器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中，右键单击</a:t>
            </a:r>
            <a:r>
              <a:rPr lang="en-US" altLang="zh-CN" dirty="0">
                <a:solidFill>
                  <a:schemeClr val="tx2">
                    <a:lumMod val="50000"/>
                  </a:schemeClr>
                </a:solidFill>
                <a:latin typeface="黑体" pitchFamily="49" charset="-122"/>
                <a:ea typeface="黑体" pitchFamily="49" charset="-122"/>
              </a:rPr>
              <a:t>【</a:t>
            </a:r>
            <a:r>
              <a:rPr lang="zh-CN" altLang="en-US" dirty="0" smtClean="0">
                <a:solidFill>
                  <a:schemeClr val="tx2">
                    <a:lumMod val="50000"/>
                  </a:schemeClr>
                </a:solidFill>
                <a:latin typeface="黑体" pitchFamily="49" charset="-122"/>
                <a:ea typeface="黑体" pitchFamily="49" charset="-122"/>
              </a:rPr>
              <a:t>数据库</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，在弹出的快捷菜单中选择</a:t>
            </a:r>
            <a:r>
              <a:rPr lang="en-US" altLang="zh-CN" dirty="0">
                <a:solidFill>
                  <a:schemeClr val="tx2">
                    <a:lumMod val="50000"/>
                  </a:schemeClr>
                </a:solidFill>
                <a:latin typeface="黑体" pitchFamily="49" charset="-122"/>
                <a:ea typeface="黑体" pitchFamily="49" charset="-122"/>
              </a:rPr>
              <a:t>【</a:t>
            </a:r>
            <a:r>
              <a:rPr lang="zh-CN" altLang="en-US" dirty="0" smtClean="0">
                <a:solidFill>
                  <a:schemeClr val="tx2">
                    <a:lumMod val="50000"/>
                  </a:schemeClr>
                </a:solidFill>
                <a:latin typeface="黑体" pitchFamily="49" charset="-122"/>
                <a:ea typeface="黑体" pitchFamily="49" charset="-122"/>
              </a:rPr>
              <a:t>还原数据库</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选项</a:t>
            </a:r>
            <a:endParaRPr lang="en-US" altLang="zh-CN" dirty="0">
              <a:solidFill>
                <a:schemeClr val="tx2">
                  <a:lumMod val="50000"/>
                </a:schemeClr>
              </a:solidFill>
              <a:latin typeface="黑体" pitchFamily="49" charset="-122"/>
              <a:ea typeface="黑体" pitchFamily="49" charset="-122"/>
            </a:endParaRPr>
          </a:p>
        </p:txBody>
      </p:sp>
      <p:grpSp>
        <p:nvGrpSpPr>
          <p:cNvPr id="6" name="Group 10"/>
          <p:cNvGrpSpPr>
            <a:grpSpLocks/>
          </p:cNvGrpSpPr>
          <p:nvPr/>
        </p:nvGrpSpPr>
        <p:grpSpPr bwMode="auto">
          <a:xfrm>
            <a:off x="1136424" y="3925458"/>
            <a:ext cx="928694" cy="428628"/>
            <a:chOff x="4320" y="1152"/>
            <a:chExt cx="414" cy="402"/>
          </a:xfrm>
        </p:grpSpPr>
        <p:sp>
          <p:nvSpPr>
            <p:cNvPr id="13" name="AutoShape 11"/>
            <p:cNvSpPr>
              <a:spLocks noChangeArrowheads="1"/>
            </p:cNvSpPr>
            <p:nvPr/>
          </p:nvSpPr>
          <p:spPr bwMode="gray">
            <a:xfrm>
              <a:off x="4320" y="1152"/>
              <a:ext cx="414" cy="402"/>
            </a:xfrm>
            <a:prstGeom prst="roundRect">
              <a:avLst>
                <a:gd name="adj" fmla="val 11921"/>
              </a:avLst>
            </a:prstGeom>
            <a:gradFill rotWithShape="1">
              <a:gsLst>
                <a:gs pos="0">
                  <a:schemeClr val="accent2"/>
                </a:gs>
                <a:gs pos="100000">
                  <a:schemeClr val="accent2">
                    <a:gamma/>
                    <a:shade val="69804"/>
                    <a:invGamma/>
                  </a:schemeClr>
                </a:gs>
              </a:gsLst>
              <a:lin ang="5400000" scaled="1"/>
            </a:gradFill>
            <a:ln w="25400">
              <a:solidFill>
                <a:srgbClr val="FFFFFF"/>
              </a:solidFill>
              <a:round/>
              <a:headEnd/>
              <a:tailEnd/>
            </a:ln>
            <a:effectLst>
              <a:outerShdw dist="53882" dir="2700000" algn="ctr" rotWithShape="0">
                <a:srgbClr val="000000">
                  <a:alpha val="50000"/>
                </a:srgbClr>
              </a:outerShdw>
            </a:effectLst>
          </p:spPr>
          <p:txBody>
            <a:bodyPr wrap="none" anchor="ctr"/>
            <a:lstStyle/>
            <a:p>
              <a:endParaRPr lang="zh-CN" altLang="en-US"/>
            </a:p>
          </p:txBody>
        </p:sp>
        <p:sp>
          <p:nvSpPr>
            <p:cNvPr id="14" name="Freeform 12"/>
            <p:cNvSpPr>
              <a:spLocks/>
            </p:cNvSpPr>
            <p:nvPr/>
          </p:nvSpPr>
          <p:spPr bwMode="gray">
            <a:xfrm>
              <a:off x="4346" y="1178"/>
              <a:ext cx="206" cy="201"/>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2">
                    <a:gamma/>
                    <a:tint val="48627"/>
                    <a:invGamma/>
                  </a:schemeClr>
                </a:gs>
                <a:gs pos="50000">
                  <a:schemeClr val="accent2">
                    <a:alpha val="0"/>
                  </a:schemeClr>
                </a:gs>
                <a:gs pos="100000">
                  <a:schemeClr val="accent2">
                    <a:gamma/>
                    <a:tint val="48627"/>
                    <a:invGamma/>
                  </a:schemeClr>
                </a:gs>
              </a:gsLst>
              <a:lin ang="2700000" scaled="1"/>
            </a:gradFill>
            <a:ln w="0">
              <a:noFill/>
              <a:prstDash val="solid"/>
              <a:round/>
              <a:headEnd/>
              <a:tailEnd/>
            </a:ln>
          </p:spPr>
          <p:txBody>
            <a:bodyPr/>
            <a:lstStyle/>
            <a:p>
              <a:endParaRPr lang="zh-CN" altLang="en-US"/>
            </a:p>
          </p:txBody>
        </p:sp>
      </p:grpSp>
      <p:sp>
        <p:nvSpPr>
          <p:cNvPr id="15" name="Rectangle 16"/>
          <p:cNvSpPr>
            <a:spLocks noChangeArrowheads="1"/>
          </p:cNvSpPr>
          <p:nvPr/>
        </p:nvSpPr>
        <p:spPr bwMode="black">
          <a:xfrm>
            <a:off x="1174523" y="3949268"/>
            <a:ext cx="906017" cy="369332"/>
          </a:xfrm>
          <a:prstGeom prst="rect">
            <a:avLst/>
          </a:prstGeom>
          <a:noFill/>
          <a:ln w="9525" algn="ctr">
            <a:noFill/>
            <a:miter lim="800000"/>
            <a:headEnd/>
            <a:tailEnd/>
          </a:ln>
          <a:effectLst>
            <a:outerShdw dist="17961" dir="2700000" algn="ctr" rotWithShape="0">
              <a:srgbClr val="C0C0C0"/>
            </a:outerShdw>
          </a:effectLst>
        </p:spPr>
        <p:txBody>
          <a:bodyPr wrap="none">
            <a:spAutoFit/>
            <a:flatTx/>
          </a:bodyPr>
          <a:lstStyle/>
          <a:p>
            <a:r>
              <a:rPr lang="zh-CN" altLang="en-US" b="1" dirty="0" smtClean="0">
                <a:solidFill>
                  <a:srgbClr val="FFFFFF"/>
                </a:solidFill>
                <a:ea typeface="宋体" pitchFamily="2" charset="-122"/>
              </a:rPr>
              <a:t>步骤</a:t>
            </a:r>
            <a:r>
              <a:rPr lang="en-US" altLang="zh-CN" b="1" dirty="0" smtClean="0">
                <a:solidFill>
                  <a:srgbClr val="FFFFFF"/>
                </a:solidFill>
                <a:ea typeface="宋体" pitchFamily="2" charset="-122"/>
              </a:rPr>
              <a:t>13</a:t>
            </a:r>
            <a:endParaRPr lang="en-US" altLang="zh-CN" b="1" dirty="0">
              <a:solidFill>
                <a:srgbClr val="FFFFFF"/>
              </a:solidFill>
              <a:ea typeface="宋体" pitchFamily="2" charset="-122"/>
            </a:endParaRPr>
          </a:p>
        </p:txBody>
      </p:sp>
      <p:sp>
        <p:nvSpPr>
          <p:cNvPr id="16" name="AutoShape 19"/>
          <p:cNvSpPr>
            <a:spLocks noChangeArrowheads="1"/>
          </p:cNvSpPr>
          <p:nvPr/>
        </p:nvSpPr>
        <p:spPr bwMode="ltGray">
          <a:xfrm>
            <a:off x="2282435" y="3068960"/>
            <a:ext cx="3297678" cy="3006338"/>
          </a:xfrm>
          <a:prstGeom prst="roundRect">
            <a:avLst>
              <a:gd name="adj" fmla="val 16667"/>
            </a:avLst>
          </a:prstGeom>
          <a:solidFill>
            <a:srgbClr val="FFFFFF"/>
          </a:solidFill>
          <a:ln w="57150" algn="ctr">
            <a:solidFill>
              <a:schemeClr val="accent6"/>
            </a:solidFill>
            <a:round/>
            <a:headEnd/>
            <a:tailEnd/>
          </a:ln>
          <a:effectLst/>
        </p:spPr>
        <p:txBody>
          <a:bodyPr wrap="none" anchor="ctr"/>
          <a:lstStyle/>
          <a:p>
            <a:endParaRPr lang="zh-CN" altLang="en-US"/>
          </a:p>
        </p:txBody>
      </p:sp>
      <p:sp>
        <p:nvSpPr>
          <p:cNvPr id="17" name="Rectangle 20"/>
          <p:cNvSpPr>
            <a:spLocks noChangeArrowheads="1"/>
          </p:cNvSpPr>
          <p:nvPr/>
        </p:nvSpPr>
        <p:spPr bwMode="auto">
          <a:xfrm>
            <a:off x="2460117" y="3140968"/>
            <a:ext cx="3141664" cy="2862322"/>
          </a:xfrm>
          <a:prstGeom prst="rect">
            <a:avLst/>
          </a:prstGeom>
          <a:noFill/>
          <a:ln w="9525" algn="ctr">
            <a:noFill/>
            <a:miter lim="800000"/>
            <a:headEnd/>
            <a:tailEnd/>
          </a:ln>
          <a:effectLst/>
        </p:spPr>
        <p:txBody>
          <a:bodyPr wrap="square">
            <a:spAutoFit/>
          </a:bodyPr>
          <a:lstStyle/>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在还原数据库窗口中的</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常规</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页面，</a:t>
            </a:r>
            <a:r>
              <a:rPr lang="zh-CN" altLang="en-US" dirty="0" smtClean="0">
                <a:solidFill>
                  <a:schemeClr val="tx2">
                    <a:lumMod val="50000"/>
                  </a:schemeClr>
                </a:solidFill>
                <a:latin typeface="黑体" pitchFamily="49" charset="-122"/>
                <a:ea typeface="黑体" pitchFamily="49" charset="-122"/>
              </a:rPr>
              <a:t>选中</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源设备</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单选按钮，单击旁边的</a:t>
            </a:r>
            <a:r>
              <a:rPr lang="zh-CN" altLang="en-US" dirty="0" smtClean="0">
                <a:solidFill>
                  <a:schemeClr val="tx2">
                    <a:lumMod val="50000"/>
                  </a:schemeClr>
                </a:solidFill>
                <a:latin typeface="黑体" pitchFamily="49" charset="-122"/>
                <a:ea typeface="黑体" pitchFamily="49" charset="-122"/>
              </a:rPr>
              <a:t>按钮</a:t>
            </a:r>
            <a:r>
              <a:rPr lang="zh-CN" altLang="en-US" dirty="0">
                <a:solidFill>
                  <a:schemeClr val="tx2">
                    <a:lumMod val="50000"/>
                  </a:schemeClr>
                </a:solidFill>
                <a:latin typeface="黑体" pitchFamily="49" charset="-122"/>
                <a:ea typeface="黑体" pitchFamily="49" charset="-122"/>
              </a:rPr>
              <a:t>，在弹出的</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指定备份</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对话框中，</a:t>
            </a:r>
            <a:r>
              <a:rPr lang="zh-CN" altLang="en-US" dirty="0" smtClean="0">
                <a:solidFill>
                  <a:schemeClr val="tx2">
                    <a:lumMod val="50000"/>
                  </a:schemeClr>
                </a:solidFill>
                <a:latin typeface="黑体" pitchFamily="49" charset="-122"/>
                <a:ea typeface="黑体" pitchFamily="49" charset="-122"/>
              </a:rPr>
              <a:t>通过</a:t>
            </a:r>
            <a:r>
              <a:rPr lang="zh-CN" altLang="en-US" dirty="0">
                <a:solidFill>
                  <a:schemeClr val="tx2">
                    <a:lumMod val="50000"/>
                  </a:schemeClr>
                </a:solidFill>
                <a:latin typeface="黑体" pitchFamily="49" charset="-122"/>
                <a:ea typeface="黑体" pitchFamily="49" charset="-122"/>
              </a:rPr>
              <a:t>单击</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添加</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按钮，指定备份文件的</a:t>
            </a:r>
            <a:r>
              <a:rPr lang="zh-CN" altLang="en-US" dirty="0" smtClean="0">
                <a:solidFill>
                  <a:schemeClr val="tx2">
                    <a:lumMod val="50000"/>
                  </a:schemeClr>
                </a:solidFill>
                <a:latin typeface="黑体" pitchFamily="49" charset="-122"/>
                <a:ea typeface="黑体" pitchFamily="49" charset="-122"/>
              </a:rPr>
              <a:t>路径</a:t>
            </a:r>
            <a:r>
              <a:rPr lang="zh-CN" altLang="en-US" dirty="0">
                <a:solidFill>
                  <a:schemeClr val="tx2">
                    <a:lumMod val="50000"/>
                  </a:schemeClr>
                </a:solidFill>
                <a:latin typeface="黑体" pitchFamily="49" charset="-122"/>
                <a:ea typeface="黑体" pitchFamily="49" charset="-122"/>
              </a:rPr>
              <a:t>及名称；在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目标数据库</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下拉列表</a:t>
            </a:r>
            <a:r>
              <a:rPr lang="zh-CN" altLang="en-US" dirty="0" smtClean="0">
                <a:solidFill>
                  <a:schemeClr val="tx2">
                    <a:lumMod val="50000"/>
                  </a:schemeClr>
                </a:solidFill>
                <a:latin typeface="黑体" pitchFamily="49" charset="-122"/>
                <a:ea typeface="黑体" pitchFamily="49" charset="-122"/>
              </a:rPr>
              <a:t>中选择</a:t>
            </a:r>
            <a:r>
              <a:rPr lang="en-US" altLang="zh-CN" dirty="0">
                <a:solidFill>
                  <a:schemeClr val="tx2">
                    <a:lumMod val="50000"/>
                  </a:schemeClr>
                </a:solidFill>
                <a:latin typeface="黑体" pitchFamily="49" charset="-122"/>
                <a:ea typeface="黑体" pitchFamily="49" charset="-122"/>
              </a:rPr>
              <a:t>【student】</a:t>
            </a:r>
            <a:r>
              <a:rPr lang="zh-CN" altLang="en-US" dirty="0">
                <a:solidFill>
                  <a:schemeClr val="tx2">
                    <a:lumMod val="50000"/>
                  </a:schemeClr>
                </a:solidFill>
                <a:latin typeface="黑体" pitchFamily="49" charset="-122"/>
                <a:ea typeface="黑体" pitchFamily="49" charset="-122"/>
              </a:rPr>
              <a:t>；其他文本框中的内容</a:t>
            </a:r>
            <a:r>
              <a:rPr lang="zh-CN" altLang="en-US" dirty="0" smtClean="0">
                <a:solidFill>
                  <a:schemeClr val="tx2">
                    <a:lumMod val="50000"/>
                  </a:schemeClr>
                </a:solidFill>
                <a:latin typeface="黑体" pitchFamily="49" charset="-122"/>
                <a:ea typeface="黑体" pitchFamily="49" charset="-122"/>
              </a:rPr>
              <a:t>保持</a:t>
            </a:r>
            <a:r>
              <a:rPr lang="zh-CN" altLang="en-US" dirty="0">
                <a:solidFill>
                  <a:schemeClr val="tx2">
                    <a:lumMod val="50000"/>
                  </a:schemeClr>
                </a:solidFill>
                <a:latin typeface="黑体" pitchFamily="49" charset="-122"/>
                <a:ea typeface="黑体" pitchFamily="49" charset="-122"/>
              </a:rPr>
              <a:t>默认，如图</a:t>
            </a:r>
            <a:r>
              <a:rPr lang="en-US" altLang="zh-CN" dirty="0">
                <a:solidFill>
                  <a:schemeClr val="tx2">
                    <a:lumMod val="50000"/>
                  </a:schemeClr>
                </a:solidFill>
                <a:latin typeface="黑体" pitchFamily="49" charset="-122"/>
                <a:ea typeface="黑体" pitchFamily="49" charset="-122"/>
              </a:rPr>
              <a:t>13.17</a:t>
            </a:r>
            <a:r>
              <a:rPr lang="zh-CN" altLang="en-US" dirty="0">
                <a:solidFill>
                  <a:schemeClr val="tx2">
                    <a:lumMod val="50000"/>
                  </a:schemeClr>
                </a:solidFill>
                <a:latin typeface="黑体" pitchFamily="49" charset="-122"/>
                <a:ea typeface="黑体" pitchFamily="49" charset="-122"/>
              </a:rPr>
              <a:t>所示</a:t>
            </a:r>
          </a:p>
        </p:txBody>
      </p:sp>
      <p:pic>
        <p:nvPicPr>
          <p:cNvPr id="19" name="Picture 4"/>
          <p:cNvPicPr>
            <a:picLocks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355976" y="1556792"/>
            <a:ext cx="4673173" cy="4000563"/>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sp>
        <p:nvSpPr>
          <p:cNvPr id="20" name="Rectangle 6"/>
          <p:cNvSpPr>
            <a:spLocks noChangeArrowheads="1"/>
          </p:cNvSpPr>
          <p:nvPr/>
        </p:nvSpPr>
        <p:spPr bwMode="auto">
          <a:xfrm>
            <a:off x="5980287" y="5485348"/>
            <a:ext cx="2154431" cy="646331"/>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square" anchor="ctr">
            <a:spAutoFit/>
          </a:bodyPr>
          <a:lstStyle/>
          <a:p>
            <a:pPr algn="ctr"/>
            <a:r>
              <a:rPr lang="zh-CN" altLang="en-US" dirty="0">
                <a:solidFill>
                  <a:schemeClr val="accent2"/>
                </a:solidFill>
                <a:latin typeface="宋体" pitchFamily="2" charset="-122"/>
                <a:sym typeface="Times New Roman" pitchFamily="18" charset="0"/>
              </a:rPr>
              <a:t>图</a:t>
            </a:r>
            <a:r>
              <a:rPr lang="en-US" altLang="zh-CN" dirty="0">
                <a:solidFill>
                  <a:schemeClr val="accent2"/>
                </a:solidFill>
                <a:latin typeface="宋体" pitchFamily="2" charset="-122"/>
                <a:sym typeface="Times New Roman" pitchFamily="18" charset="0"/>
              </a:rPr>
              <a:t>13.17  【</a:t>
            </a:r>
            <a:r>
              <a:rPr lang="zh-CN" altLang="en-US" dirty="0">
                <a:solidFill>
                  <a:schemeClr val="accent2"/>
                </a:solidFill>
                <a:latin typeface="宋体" pitchFamily="2" charset="-122"/>
                <a:sym typeface="Times New Roman" pitchFamily="18" charset="0"/>
              </a:rPr>
              <a:t>还原数据库</a:t>
            </a:r>
            <a:r>
              <a:rPr lang="en-US" altLang="zh-CN" dirty="0">
                <a:solidFill>
                  <a:schemeClr val="accent2"/>
                </a:solidFill>
                <a:latin typeface="宋体" pitchFamily="2" charset="-122"/>
                <a:sym typeface="Times New Roman" pitchFamily="18" charset="0"/>
              </a:rPr>
              <a:t>】</a:t>
            </a:r>
            <a:r>
              <a:rPr lang="zh-CN" altLang="en-US" dirty="0">
                <a:solidFill>
                  <a:schemeClr val="accent2"/>
                </a:solidFill>
                <a:latin typeface="宋体" pitchFamily="2" charset="-122"/>
                <a:sym typeface="Times New Roman" pitchFamily="18" charset="0"/>
              </a:rPr>
              <a:t>窗口</a:t>
            </a:r>
            <a:endParaRPr lang="zh-CN" altLang="en-US" b="0" dirty="0"/>
          </a:p>
        </p:txBody>
      </p:sp>
    </p:spTree>
    <p:extLst>
      <p:ext uri="{BB962C8B-B14F-4D97-AF65-F5344CB8AC3E}">
        <p14:creationId xmlns:p14="http://schemas.microsoft.com/office/powerpoint/2010/main" xmlns="" val="30625519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400" dirty="0"/>
              <a:t>任务</a:t>
            </a:r>
            <a:r>
              <a:rPr lang="en-US" altLang="zh-CN" sz="2400" dirty="0"/>
              <a:t>2    (</a:t>
            </a:r>
            <a:r>
              <a:rPr lang="zh-CN" altLang="en-US" sz="2400" dirty="0"/>
              <a:t>续</a:t>
            </a:r>
            <a:r>
              <a:rPr lang="en-US" altLang="zh-CN" sz="2400" dirty="0"/>
              <a:t>)</a:t>
            </a:r>
            <a:endParaRPr lang="zh-CN" altLang="en-US" sz="2400" dirty="0"/>
          </a:p>
        </p:txBody>
      </p:sp>
      <p:sp>
        <p:nvSpPr>
          <p:cNvPr id="5" name="灯片编号占位符 4"/>
          <p:cNvSpPr>
            <a:spLocks noGrp="1"/>
          </p:cNvSpPr>
          <p:nvPr>
            <p:ph type="sldNum" sz="quarter" idx="11"/>
          </p:nvPr>
        </p:nvSpPr>
        <p:spPr>
          <a:xfrm>
            <a:off x="4139952" y="6309320"/>
            <a:ext cx="838200" cy="261938"/>
          </a:xfrm>
        </p:spPr>
        <p:txBody>
          <a:bodyPr/>
          <a:lstStyle/>
          <a:p>
            <a:pPr>
              <a:defRPr/>
            </a:pPr>
            <a:fld id="{ADDC11FF-0938-4A23-9A1D-507498284974}" type="slidenum">
              <a:rPr lang="en-US" altLang="zh-CN" smtClean="0"/>
              <a:pPr>
                <a:defRPr/>
              </a:pPr>
              <a:t>32</a:t>
            </a:fld>
            <a:endParaRPr lang="en-US" altLang="zh-CN"/>
          </a:p>
        </p:txBody>
      </p:sp>
      <p:grpSp>
        <p:nvGrpSpPr>
          <p:cNvPr id="3" name="Group 6"/>
          <p:cNvGrpSpPr>
            <a:grpSpLocks/>
          </p:cNvGrpSpPr>
          <p:nvPr/>
        </p:nvGrpSpPr>
        <p:grpSpPr bwMode="auto">
          <a:xfrm>
            <a:off x="1148488" y="2268260"/>
            <a:ext cx="928695" cy="428628"/>
            <a:chOff x="4320" y="1152"/>
            <a:chExt cx="414" cy="402"/>
          </a:xfrm>
        </p:grpSpPr>
        <p:sp>
          <p:nvSpPr>
            <p:cNvPr id="7" name="AutoShape 7"/>
            <p:cNvSpPr>
              <a:spLocks noChangeArrowheads="1"/>
            </p:cNvSpPr>
            <p:nvPr/>
          </p:nvSpPr>
          <p:spPr bwMode="ltGray">
            <a:xfrm>
              <a:off x="4320" y="1152"/>
              <a:ext cx="414" cy="402"/>
            </a:xfrm>
            <a:prstGeom prst="roundRect">
              <a:avLst>
                <a:gd name="adj" fmla="val 11921"/>
              </a:avLst>
            </a:prstGeom>
            <a:gradFill rotWithShape="1">
              <a:gsLst>
                <a:gs pos="0">
                  <a:schemeClr val="accent1"/>
                </a:gs>
                <a:gs pos="100000">
                  <a:schemeClr val="accent1">
                    <a:gamma/>
                    <a:shade val="69804"/>
                    <a:invGamma/>
                  </a:schemeClr>
                </a:gs>
              </a:gsLst>
              <a:lin ang="5400000" scaled="1"/>
            </a:gradFill>
            <a:ln w="25400">
              <a:solidFill>
                <a:srgbClr val="FFFFFF"/>
              </a:solidFill>
              <a:round/>
              <a:headEnd/>
              <a:tailEnd/>
            </a:ln>
            <a:effectLst>
              <a:outerShdw dist="53882" dir="2700000" algn="ctr" rotWithShape="0">
                <a:srgbClr val="000000">
                  <a:alpha val="50000"/>
                </a:srgbClr>
              </a:outerShdw>
            </a:effectLst>
          </p:spPr>
          <p:txBody>
            <a:bodyPr wrap="none" anchor="ctr"/>
            <a:lstStyle/>
            <a:p>
              <a:endParaRPr lang="zh-CN" altLang="en-US"/>
            </a:p>
          </p:txBody>
        </p:sp>
        <p:sp>
          <p:nvSpPr>
            <p:cNvPr id="8" name="Freeform 8"/>
            <p:cNvSpPr>
              <a:spLocks/>
            </p:cNvSpPr>
            <p:nvPr/>
          </p:nvSpPr>
          <p:spPr bwMode="ltGray">
            <a:xfrm>
              <a:off x="4346" y="1178"/>
              <a:ext cx="206" cy="201"/>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1">
                    <a:gamma/>
                    <a:tint val="48627"/>
                    <a:invGamma/>
                  </a:schemeClr>
                </a:gs>
                <a:gs pos="50000">
                  <a:schemeClr val="accent1">
                    <a:alpha val="0"/>
                  </a:schemeClr>
                </a:gs>
                <a:gs pos="100000">
                  <a:schemeClr val="accent1">
                    <a:gamma/>
                    <a:tint val="48627"/>
                    <a:invGamma/>
                  </a:schemeClr>
                </a:gs>
              </a:gsLst>
              <a:lin ang="2700000" scaled="1"/>
            </a:gradFill>
            <a:ln w="0">
              <a:noFill/>
              <a:prstDash val="solid"/>
              <a:round/>
              <a:headEnd/>
              <a:tailEnd/>
            </a:ln>
          </p:spPr>
          <p:txBody>
            <a:bodyPr/>
            <a:lstStyle/>
            <a:p>
              <a:endParaRPr lang="zh-CN" altLang="en-US"/>
            </a:p>
          </p:txBody>
        </p:sp>
      </p:grpSp>
      <p:sp>
        <p:nvSpPr>
          <p:cNvPr id="9" name="AutoShape 19"/>
          <p:cNvSpPr>
            <a:spLocks noChangeArrowheads="1"/>
          </p:cNvSpPr>
          <p:nvPr/>
        </p:nvSpPr>
        <p:spPr bwMode="ltGray">
          <a:xfrm>
            <a:off x="2268130" y="1914775"/>
            <a:ext cx="6026085" cy="938161"/>
          </a:xfrm>
          <a:prstGeom prst="roundRect">
            <a:avLst>
              <a:gd name="adj" fmla="val 16667"/>
            </a:avLst>
          </a:prstGeom>
          <a:solidFill>
            <a:srgbClr val="FFFFFF"/>
          </a:solidFill>
          <a:ln w="57150" algn="ctr">
            <a:solidFill>
              <a:schemeClr val="accent1"/>
            </a:solidFill>
            <a:round/>
            <a:headEnd/>
            <a:tailEnd/>
          </a:ln>
          <a:effectLst/>
        </p:spPr>
        <p:txBody>
          <a:bodyPr wrap="none" anchor="ctr"/>
          <a:lstStyle/>
          <a:p>
            <a:endParaRPr lang="zh-CN" altLang="en-US"/>
          </a:p>
        </p:txBody>
      </p:sp>
      <p:sp>
        <p:nvSpPr>
          <p:cNvPr id="10" name="Rectangle 9"/>
          <p:cNvSpPr>
            <a:spLocks noChangeArrowheads="1"/>
          </p:cNvSpPr>
          <p:nvPr/>
        </p:nvSpPr>
        <p:spPr bwMode="black">
          <a:xfrm>
            <a:off x="1205656" y="2277790"/>
            <a:ext cx="906017" cy="369332"/>
          </a:xfrm>
          <a:prstGeom prst="rect">
            <a:avLst/>
          </a:prstGeom>
          <a:noFill/>
          <a:ln w="9525" algn="ctr">
            <a:noFill/>
            <a:miter lim="800000"/>
            <a:headEnd/>
            <a:tailEnd/>
          </a:ln>
          <a:effectLst>
            <a:outerShdw dist="17961" dir="2700000" algn="ctr" rotWithShape="0">
              <a:srgbClr val="C0C0C0"/>
            </a:outerShdw>
          </a:effectLst>
        </p:spPr>
        <p:txBody>
          <a:bodyPr wrap="none">
            <a:spAutoFit/>
            <a:flatTx/>
          </a:bodyPr>
          <a:lstStyle/>
          <a:p>
            <a:r>
              <a:rPr lang="zh-CN" altLang="en-US" b="1" dirty="0" smtClean="0">
                <a:solidFill>
                  <a:srgbClr val="FFFFFF"/>
                </a:solidFill>
                <a:ea typeface="宋体" pitchFamily="2" charset="-122"/>
              </a:rPr>
              <a:t>步骤</a:t>
            </a:r>
            <a:r>
              <a:rPr lang="en-US" altLang="zh-CN" b="1" dirty="0" smtClean="0">
                <a:solidFill>
                  <a:srgbClr val="FFFFFF"/>
                </a:solidFill>
                <a:ea typeface="宋体" pitchFamily="2" charset="-122"/>
              </a:rPr>
              <a:t>14</a:t>
            </a:r>
            <a:endParaRPr lang="en-US" altLang="zh-CN" b="1" dirty="0">
              <a:solidFill>
                <a:srgbClr val="FFFFFF"/>
              </a:solidFill>
              <a:ea typeface="宋体" pitchFamily="2" charset="-122"/>
            </a:endParaRPr>
          </a:p>
        </p:txBody>
      </p:sp>
      <p:sp>
        <p:nvSpPr>
          <p:cNvPr id="11" name="Rectangle 20"/>
          <p:cNvSpPr>
            <a:spLocks noChangeArrowheads="1"/>
          </p:cNvSpPr>
          <p:nvPr/>
        </p:nvSpPr>
        <p:spPr bwMode="auto">
          <a:xfrm>
            <a:off x="2348241" y="2050557"/>
            <a:ext cx="5786478" cy="646331"/>
          </a:xfrm>
          <a:prstGeom prst="rect">
            <a:avLst/>
          </a:prstGeom>
          <a:noFill/>
          <a:ln w="9525" algn="ctr">
            <a:noFill/>
            <a:miter lim="800000"/>
            <a:headEnd/>
            <a:tailEnd/>
          </a:ln>
          <a:effectLst/>
        </p:spPr>
        <p:txBody>
          <a:bodyPr wrap="square">
            <a:spAutoFit/>
          </a:bodyPr>
          <a:lstStyle/>
          <a:p>
            <a:pPr eaLnBrk="0" hangingPunct="0">
              <a:buClr>
                <a:srgbClr val="D7181F"/>
              </a:buClr>
              <a:buFont typeface="Wingdings" pitchFamily="2" charset="2"/>
              <a:buNone/>
            </a:pPr>
            <a:r>
              <a:rPr lang="zh-CN" altLang="en-US" dirty="0">
                <a:solidFill>
                  <a:schemeClr val="tx2">
                    <a:lumMod val="50000"/>
                  </a:schemeClr>
                </a:solidFill>
                <a:latin typeface="黑体" pitchFamily="49" charset="-122"/>
                <a:ea typeface="黑体" pitchFamily="49" charset="-122"/>
              </a:rPr>
              <a:t>选中</a:t>
            </a:r>
            <a:r>
              <a:rPr lang="en-US" altLang="zh-CN" dirty="0">
                <a:solidFill>
                  <a:schemeClr val="tx2">
                    <a:lumMod val="50000"/>
                  </a:schemeClr>
                </a:solidFill>
                <a:latin typeface="黑体" pitchFamily="49" charset="-122"/>
                <a:ea typeface="黑体" pitchFamily="49" charset="-122"/>
              </a:rPr>
              <a:t>【student-</a:t>
            </a:r>
            <a:r>
              <a:rPr lang="zh-CN" altLang="en-US" dirty="0">
                <a:solidFill>
                  <a:schemeClr val="tx2">
                    <a:lumMod val="50000"/>
                  </a:schemeClr>
                </a:solidFill>
                <a:latin typeface="黑体" pitchFamily="49" charset="-122"/>
                <a:ea typeface="黑体" pitchFamily="49" charset="-122"/>
              </a:rPr>
              <a:t>完整数据库备份</a:t>
            </a:r>
            <a:r>
              <a:rPr lang="en-US" altLang="zh-CN" dirty="0">
                <a:solidFill>
                  <a:schemeClr val="tx2">
                    <a:lumMod val="50000"/>
                  </a:schemeClr>
                </a:solidFill>
                <a:latin typeface="黑体" pitchFamily="49" charset="-122"/>
                <a:ea typeface="黑体" pitchFamily="49" charset="-122"/>
              </a:rPr>
              <a:t>】</a:t>
            </a:r>
            <a:r>
              <a:rPr lang="zh-CN" altLang="en-US" dirty="0" smtClean="0">
                <a:solidFill>
                  <a:schemeClr val="tx2">
                    <a:lumMod val="50000"/>
                  </a:schemeClr>
                </a:solidFill>
                <a:latin typeface="黑体" pitchFamily="49" charset="-122"/>
                <a:ea typeface="黑体" pitchFamily="49" charset="-122"/>
              </a:rPr>
              <a:t>和</a:t>
            </a:r>
            <a:r>
              <a:rPr lang="en-US" altLang="zh-CN" dirty="0" smtClean="0">
                <a:solidFill>
                  <a:schemeClr val="tx2">
                    <a:lumMod val="50000"/>
                  </a:schemeClr>
                </a:solidFill>
                <a:latin typeface="黑体" pitchFamily="49" charset="-122"/>
                <a:ea typeface="黑体" pitchFamily="49" charset="-122"/>
              </a:rPr>
              <a:t>【</a:t>
            </a:r>
            <a:r>
              <a:rPr lang="en-US" altLang="zh-CN" dirty="0">
                <a:solidFill>
                  <a:schemeClr val="tx2">
                    <a:lumMod val="50000"/>
                  </a:schemeClr>
                </a:solidFill>
                <a:latin typeface="黑体" pitchFamily="49" charset="-122"/>
                <a:ea typeface="黑体" pitchFamily="49" charset="-122"/>
              </a:rPr>
              <a:t>student-</a:t>
            </a:r>
            <a:r>
              <a:rPr lang="zh-CN" altLang="en-US" dirty="0">
                <a:solidFill>
                  <a:schemeClr val="tx2">
                    <a:lumMod val="50000"/>
                  </a:schemeClr>
                </a:solidFill>
                <a:latin typeface="黑体" pitchFamily="49" charset="-122"/>
                <a:ea typeface="黑体" pitchFamily="49" charset="-122"/>
              </a:rPr>
              <a:t>差异数据库备份</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，单击</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确定</a:t>
            </a:r>
            <a:r>
              <a:rPr lang="en-US" altLang="zh-CN" dirty="0" smtClean="0">
                <a:solidFill>
                  <a:schemeClr val="tx2">
                    <a:lumMod val="50000"/>
                  </a:schemeClr>
                </a:solidFill>
                <a:latin typeface="黑体" pitchFamily="49" charset="-122"/>
                <a:ea typeface="黑体" pitchFamily="49" charset="-122"/>
              </a:rPr>
              <a:t>】</a:t>
            </a:r>
            <a:r>
              <a:rPr lang="zh-CN" altLang="en-US" dirty="0" smtClean="0">
                <a:solidFill>
                  <a:schemeClr val="tx2">
                    <a:lumMod val="50000"/>
                  </a:schemeClr>
                </a:solidFill>
                <a:latin typeface="黑体" pitchFamily="49" charset="-122"/>
                <a:ea typeface="黑体" pitchFamily="49" charset="-122"/>
              </a:rPr>
              <a:t>按钮</a:t>
            </a:r>
            <a:endParaRPr lang="en-US" altLang="zh-CN" dirty="0">
              <a:solidFill>
                <a:schemeClr val="tx2">
                  <a:lumMod val="50000"/>
                </a:schemeClr>
              </a:solidFill>
              <a:latin typeface="黑体" pitchFamily="49" charset="-122"/>
              <a:ea typeface="黑体" pitchFamily="49" charset="-122"/>
            </a:endParaRPr>
          </a:p>
        </p:txBody>
      </p:sp>
      <p:grpSp>
        <p:nvGrpSpPr>
          <p:cNvPr id="6" name="Group 10"/>
          <p:cNvGrpSpPr>
            <a:grpSpLocks/>
          </p:cNvGrpSpPr>
          <p:nvPr/>
        </p:nvGrpSpPr>
        <p:grpSpPr bwMode="auto">
          <a:xfrm>
            <a:off x="1136424" y="3925458"/>
            <a:ext cx="928694" cy="428628"/>
            <a:chOff x="4320" y="1152"/>
            <a:chExt cx="414" cy="402"/>
          </a:xfrm>
        </p:grpSpPr>
        <p:sp>
          <p:nvSpPr>
            <p:cNvPr id="13" name="AutoShape 11"/>
            <p:cNvSpPr>
              <a:spLocks noChangeArrowheads="1"/>
            </p:cNvSpPr>
            <p:nvPr/>
          </p:nvSpPr>
          <p:spPr bwMode="gray">
            <a:xfrm>
              <a:off x="4320" y="1152"/>
              <a:ext cx="414" cy="402"/>
            </a:xfrm>
            <a:prstGeom prst="roundRect">
              <a:avLst>
                <a:gd name="adj" fmla="val 11921"/>
              </a:avLst>
            </a:prstGeom>
            <a:gradFill rotWithShape="1">
              <a:gsLst>
                <a:gs pos="0">
                  <a:schemeClr val="accent2"/>
                </a:gs>
                <a:gs pos="100000">
                  <a:schemeClr val="accent2">
                    <a:gamma/>
                    <a:shade val="69804"/>
                    <a:invGamma/>
                  </a:schemeClr>
                </a:gs>
              </a:gsLst>
              <a:lin ang="5400000" scaled="1"/>
            </a:gradFill>
            <a:ln w="25400">
              <a:solidFill>
                <a:srgbClr val="FFFFFF"/>
              </a:solidFill>
              <a:round/>
              <a:headEnd/>
              <a:tailEnd/>
            </a:ln>
            <a:effectLst>
              <a:outerShdw dist="53882" dir="2700000" algn="ctr" rotWithShape="0">
                <a:srgbClr val="000000">
                  <a:alpha val="50000"/>
                </a:srgbClr>
              </a:outerShdw>
            </a:effectLst>
          </p:spPr>
          <p:txBody>
            <a:bodyPr wrap="none" anchor="ctr"/>
            <a:lstStyle/>
            <a:p>
              <a:endParaRPr lang="zh-CN" altLang="en-US"/>
            </a:p>
          </p:txBody>
        </p:sp>
        <p:sp>
          <p:nvSpPr>
            <p:cNvPr id="14" name="Freeform 12"/>
            <p:cNvSpPr>
              <a:spLocks/>
            </p:cNvSpPr>
            <p:nvPr/>
          </p:nvSpPr>
          <p:spPr bwMode="gray">
            <a:xfrm>
              <a:off x="4346" y="1178"/>
              <a:ext cx="206" cy="201"/>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2">
                    <a:gamma/>
                    <a:tint val="48627"/>
                    <a:invGamma/>
                  </a:schemeClr>
                </a:gs>
                <a:gs pos="50000">
                  <a:schemeClr val="accent2">
                    <a:alpha val="0"/>
                  </a:schemeClr>
                </a:gs>
                <a:gs pos="100000">
                  <a:schemeClr val="accent2">
                    <a:gamma/>
                    <a:tint val="48627"/>
                    <a:invGamma/>
                  </a:schemeClr>
                </a:gs>
              </a:gsLst>
              <a:lin ang="2700000" scaled="1"/>
            </a:gradFill>
            <a:ln w="0">
              <a:noFill/>
              <a:prstDash val="solid"/>
              <a:round/>
              <a:headEnd/>
              <a:tailEnd/>
            </a:ln>
          </p:spPr>
          <p:txBody>
            <a:bodyPr/>
            <a:lstStyle/>
            <a:p>
              <a:endParaRPr lang="zh-CN" altLang="en-US"/>
            </a:p>
          </p:txBody>
        </p:sp>
      </p:grpSp>
      <p:sp>
        <p:nvSpPr>
          <p:cNvPr id="15" name="Rectangle 16"/>
          <p:cNvSpPr>
            <a:spLocks noChangeArrowheads="1"/>
          </p:cNvSpPr>
          <p:nvPr/>
        </p:nvSpPr>
        <p:spPr bwMode="black">
          <a:xfrm>
            <a:off x="1174523" y="3949268"/>
            <a:ext cx="906017" cy="369332"/>
          </a:xfrm>
          <a:prstGeom prst="rect">
            <a:avLst/>
          </a:prstGeom>
          <a:noFill/>
          <a:ln w="9525" algn="ctr">
            <a:noFill/>
            <a:miter lim="800000"/>
            <a:headEnd/>
            <a:tailEnd/>
          </a:ln>
          <a:effectLst>
            <a:outerShdw dist="17961" dir="2700000" algn="ctr" rotWithShape="0">
              <a:srgbClr val="C0C0C0"/>
            </a:outerShdw>
          </a:effectLst>
        </p:spPr>
        <p:txBody>
          <a:bodyPr wrap="none">
            <a:spAutoFit/>
            <a:flatTx/>
          </a:bodyPr>
          <a:lstStyle/>
          <a:p>
            <a:r>
              <a:rPr lang="zh-CN" altLang="en-US" b="1" dirty="0" smtClean="0">
                <a:solidFill>
                  <a:srgbClr val="FFFFFF"/>
                </a:solidFill>
                <a:ea typeface="宋体" pitchFamily="2" charset="-122"/>
              </a:rPr>
              <a:t>步骤</a:t>
            </a:r>
            <a:r>
              <a:rPr lang="en-US" altLang="zh-CN" b="1" dirty="0" smtClean="0">
                <a:solidFill>
                  <a:srgbClr val="FFFFFF"/>
                </a:solidFill>
                <a:ea typeface="宋体" pitchFamily="2" charset="-122"/>
              </a:rPr>
              <a:t>15</a:t>
            </a:r>
            <a:endParaRPr lang="en-US" altLang="zh-CN" b="1" dirty="0">
              <a:solidFill>
                <a:srgbClr val="FFFFFF"/>
              </a:solidFill>
              <a:ea typeface="宋体" pitchFamily="2" charset="-122"/>
            </a:endParaRPr>
          </a:p>
        </p:txBody>
      </p:sp>
      <p:sp>
        <p:nvSpPr>
          <p:cNvPr id="16" name="AutoShape 19"/>
          <p:cNvSpPr>
            <a:spLocks noChangeArrowheads="1"/>
          </p:cNvSpPr>
          <p:nvPr/>
        </p:nvSpPr>
        <p:spPr bwMode="ltGray">
          <a:xfrm>
            <a:off x="2282435" y="3501008"/>
            <a:ext cx="3297678" cy="1984340"/>
          </a:xfrm>
          <a:prstGeom prst="roundRect">
            <a:avLst>
              <a:gd name="adj" fmla="val 16667"/>
            </a:avLst>
          </a:prstGeom>
          <a:solidFill>
            <a:srgbClr val="FFFFFF"/>
          </a:solidFill>
          <a:ln w="57150" algn="ctr">
            <a:solidFill>
              <a:schemeClr val="accent6"/>
            </a:solidFill>
            <a:round/>
            <a:headEnd/>
            <a:tailEnd/>
          </a:ln>
          <a:effectLst/>
        </p:spPr>
        <p:txBody>
          <a:bodyPr wrap="none" anchor="ctr"/>
          <a:lstStyle/>
          <a:p>
            <a:endParaRPr lang="zh-CN" altLang="en-US"/>
          </a:p>
        </p:txBody>
      </p:sp>
      <p:sp>
        <p:nvSpPr>
          <p:cNvPr id="17" name="Rectangle 20"/>
          <p:cNvSpPr>
            <a:spLocks noChangeArrowheads="1"/>
          </p:cNvSpPr>
          <p:nvPr/>
        </p:nvSpPr>
        <p:spPr bwMode="auto">
          <a:xfrm>
            <a:off x="2438449" y="3924375"/>
            <a:ext cx="3141664" cy="1200329"/>
          </a:xfrm>
          <a:prstGeom prst="rect">
            <a:avLst/>
          </a:prstGeom>
          <a:noFill/>
          <a:ln w="9525" algn="ctr">
            <a:noFill/>
            <a:miter lim="800000"/>
            <a:headEnd/>
            <a:tailEnd/>
          </a:ln>
          <a:effectLst/>
        </p:spPr>
        <p:txBody>
          <a:bodyPr wrap="square">
            <a:spAutoFit/>
          </a:bodyPr>
          <a:lstStyle/>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对象资源管理器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中，查看</a:t>
            </a:r>
            <a:r>
              <a:rPr lang="en-US" altLang="zh-CN" dirty="0">
                <a:solidFill>
                  <a:schemeClr val="tx2">
                    <a:lumMod val="50000"/>
                  </a:schemeClr>
                </a:solidFill>
                <a:latin typeface="黑体" pitchFamily="49" charset="-122"/>
                <a:ea typeface="黑体" pitchFamily="49" charset="-122"/>
              </a:rPr>
              <a:t>student</a:t>
            </a:r>
            <a:r>
              <a:rPr lang="zh-CN" altLang="en-US" dirty="0" smtClean="0">
                <a:solidFill>
                  <a:schemeClr val="tx2">
                    <a:lumMod val="50000"/>
                  </a:schemeClr>
                </a:solidFill>
                <a:latin typeface="黑体" pitchFamily="49" charset="-122"/>
                <a:ea typeface="黑体" pitchFamily="49" charset="-122"/>
              </a:rPr>
              <a:t>数据库</a:t>
            </a:r>
            <a:r>
              <a:rPr lang="zh-CN" altLang="en-US" dirty="0">
                <a:solidFill>
                  <a:schemeClr val="tx2">
                    <a:lumMod val="50000"/>
                  </a:schemeClr>
                </a:solidFill>
                <a:latin typeface="黑体" pitchFamily="49" charset="-122"/>
                <a:ea typeface="黑体" pitchFamily="49" charset="-122"/>
              </a:rPr>
              <a:t>下的表，发现没有</a:t>
            </a:r>
            <a:r>
              <a:rPr lang="en-US" altLang="zh-CN" dirty="0">
                <a:solidFill>
                  <a:schemeClr val="tx2">
                    <a:lumMod val="50000"/>
                  </a:schemeClr>
                </a:solidFill>
                <a:latin typeface="黑体" pitchFamily="49" charset="-122"/>
                <a:ea typeface="黑体" pitchFamily="49" charset="-122"/>
              </a:rPr>
              <a:t>teachers</a:t>
            </a:r>
            <a:r>
              <a:rPr lang="zh-CN" altLang="en-US" dirty="0">
                <a:solidFill>
                  <a:schemeClr val="tx2">
                    <a:lumMod val="50000"/>
                  </a:schemeClr>
                </a:solidFill>
                <a:latin typeface="黑体" pitchFamily="49" charset="-122"/>
                <a:ea typeface="黑体" pitchFamily="49" charset="-122"/>
              </a:rPr>
              <a:t>表，说明</a:t>
            </a:r>
            <a:r>
              <a:rPr lang="zh-CN" altLang="en-US" dirty="0" smtClean="0">
                <a:solidFill>
                  <a:schemeClr val="tx2">
                    <a:lumMod val="50000"/>
                  </a:schemeClr>
                </a:solidFill>
                <a:latin typeface="黑体" pitchFamily="49" charset="-122"/>
                <a:ea typeface="黑体" pitchFamily="49" charset="-122"/>
              </a:rPr>
              <a:t>差异</a:t>
            </a:r>
            <a:r>
              <a:rPr lang="zh-CN" altLang="en-US" dirty="0">
                <a:solidFill>
                  <a:schemeClr val="tx2">
                    <a:lumMod val="50000"/>
                  </a:schemeClr>
                </a:solidFill>
                <a:latin typeface="黑体" pitchFamily="49" charset="-122"/>
                <a:ea typeface="黑体" pitchFamily="49" charset="-122"/>
              </a:rPr>
              <a:t>备份恢复数据成功</a:t>
            </a:r>
          </a:p>
        </p:txBody>
      </p:sp>
      <p:pic>
        <p:nvPicPr>
          <p:cNvPr id="21" name="Picture 4"/>
          <p:cNvPicPr>
            <a:picLocks noChangeArrowheads="1"/>
          </p:cNvPicPr>
          <p:nvPr/>
        </p:nvPicPr>
        <p:blipFill>
          <a:blip r:embed="rId2" cstate="print">
            <a:extLst>
              <a:ext uri="{28A0092B-C50C-407E-A947-70E740481C1C}">
                <a14:useLocalDpi xmlns:a14="http://schemas.microsoft.com/office/drawing/2010/main" xmlns="" val="0"/>
              </a:ext>
            </a:extLst>
          </a:blip>
          <a:srcRect b="7285"/>
          <a:stretch>
            <a:fillRect/>
          </a:stretch>
        </p:blipFill>
        <p:spPr bwMode="auto">
          <a:xfrm>
            <a:off x="5774063" y="3185218"/>
            <a:ext cx="2780647" cy="319611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spTree>
    <p:extLst>
      <p:ext uri="{BB962C8B-B14F-4D97-AF65-F5344CB8AC3E}">
        <p14:creationId xmlns:p14="http://schemas.microsoft.com/office/powerpoint/2010/main" xmlns="" val="175086641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051720" y="354805"/>
            <a:ext cx="5926768" cy="487363"/>
          </a:xfrm>
        </p:spPr>
        <p:txBody>
          <a:bodyPr/>
          <a:lstStyle/>
          <a:p>
            <a:r>
              <a:rPr lang="zh-CN" altLang="en-US" sz="2400" dirty="0">
                <a:latin typeface="黑体" pitchFamily="49" charset="-122"/>
              </a:rPr>
              <a:t>任务</a:t>
            </a:r>
            <a:r>
              <a:rPr lang="en-US" altLang="zh-CN" sz="2400" dirty="0" smtClean="0">
                <a:latin typeface="黑体" pitchFamily="49" charset="-122"/>
              </a:rPr>
              <a:t>3</a:t>
            </a:r>
            <a:r>
              <a:rPr lang="zh-CN" altLang="en-US" sz="2400" dirty="0">
                <a:latin typeface="黑体" pitchFamily="49" charset="-122"/>
              </a:rPr>
              <a:t>假设系统默认路径下已存有</a:t>
            </a:r>
            <a:r>
              <a:rPr lang="en-US" altLang="zh-CN" sz="2400" dirty="0">
                <a:latin typeface="黑体" pitchFamily="49" charset="-122"/>
              </a:rPr>
              <a:t>Student</a:t>
            </a:r>
            <a:r>
              <a:rPr lang="zh-CN" altLang="en-US" sz="2400" dirty="0">
                <a:latin typeface="黑体" pitchFamily="49" charset="-122"/>
              </a:rPr>
              <a:t>数据库的完整备份和差异备份</a:t>
            </a:r>
            <a:endParaRPr lang="zh-CN" altLang="en-US" sz="2400"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33</a:t>
            </a:fld>
            <a:endParaRPr lang="en-US" altLang="zh-CN"/>
          </a:p>
        </p:txBody>
      </p:sp>
      <p:sp>
        <p:nvSpPr>
          <p:cNvPr id="11" name="AutoShape 4"/>
          <p:cNvSpPr>
            <a:spLocks noChangeArrowheads="1"/>
          </p:cNvSpPr>
          <p:nvPr/>
        </p:nvSpPr>
        <p:spPr bwMode="gray">
          <a:xfrm>
            <a:off x="1445314" y="1691203"/>
            <a:ext cx="6533174" cy="1563380"/>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12" name="AutoShape 11"/>
          <p:cNvSpPr>
            <a:spLocks noChangeArrowheads="1"/>
          </p:cNvSpPr>
          <p:nvPr/>
        </p:nvSpPr>
        <p:spPr bwMode="gray">
          <a:xfrm>
            <a:off x="1236426" y="3600167"/>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3" name="Arc 13"/>
          <p:cNvSpPr>
            <a:spLocks/>
          </p:cNvSpPr>
          <p:nvPr/>
        </p:nvSpPr>
        <p:spPr bwMode="gray">
          <a:xfrm rot="5400000">
            <a:off x="1900339" y="3684845"/>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chemeClr val="accent6">
              <a:lumMod val="60000"/>
              <a:lumOff val="40000"/>
            </a:schemeClr>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14" name="Text Box 16"/>
          <p:cNvSpPr txBox="1">
            <a:spLocks noChangeArrowheads="1"/>
          </p:cNvSpPr>
          <p:nvPr/>
        </p:nvSpPr>
        <p:spPr bwMode="gray">
          <a:xfrm>
            <a:off x="1169758" y="3644213"/>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1</a:t>
            </a:r>
            <a:endParaRPr lang="en-US" altLang="zh-CN" sz="2000" b="1" dirty="0">
              <a:solidFill>
                <a:srgbClr val="000000"/>
              </a:solidFill>
              <a:ea typeface="宋体" pitchFamily="2" charset="-122"/>
            </a:endParaRPr>
          </a:p>
        </p:txBody>
      </p:sp>
      <p:sp>
        <p:nvSpPr>
          <p:cNvPr id="15" name="Rectangle 20"/>
          <p:cNvSpPr>
            <a:spLocks noChangeArrowheads="1"/>
          </p:cNvSpPr>
          <p:nvPr/>
        </p:nvSpPr>
        <p:spPr bwMode="black">
          <a:xfrm>
            <a:off x="2380910" y="3462853"/>
            <a:ext cx="5597578" cy="923330"/>
          </a:xfrm>
          <a:prstGeom prst="rect">
            <a:avLst/>
          </a:prstGeom>
          <a:noFill/>
          <a:ln w="9525" algn="ctr">
            <a:noFill/>
            <a:miter lim="800000"/>
            <a:headEnd/>
            <a:tailEnd/>
          </a:ln>
          <a:effectLst/>
        </p:spPr>
        <p:txBody>
          <a:bodyPr wrap="square">
            <a:spAutoFit/>
          </a:bodyPr>
          <a:lstStyle/>
          <a:p>
            <a:pPr algn="just"/>
            <a:r>
              <a:rPr lang="zh-CN" altLang="en-US" dirty="0">
                <a:solidFill>
                  <a:schemeClr val="tx2">
                    <a:lumMod val="50000"/>
                  </a:schemeClr>
                </a:solidFill>
                <a:latin typeface="黑体" pitchFamily="49" charset="-122"/>
                <a:ea typeface="黑体" pitchFamily="49" charset="-122"/>
              </a:rPr>
              <a:t>先对</a:t>
            </a:r>
            <a:r>
              <a:rPr lang="en-US" altLang="zh-CN" dirty="0">
                <a:solidFill>
                  <a:schemeClr val="tx2">
                    <a:lumMod val="50000"/>
                  </a:schemeClr>
                </a:solidFill>
                <a:latin typeface="黑体" pitchFamily="49" charset="-122"/>
                <a:ea typeface="黑体" pitchFamily="49" charset="-122"/>
              </a:rPr>
              <a:t>Student</a:t>
            </a:r>
            <a:r>
              <a:rPr lang="zh-CN" altLang="en-US" dirty="0">
                <a:solidFill>
                  <a:schemeClr val="tx2">
                    <a:lumMod val="50000"/>
                  </a:schemeClr>
                </a:solidFill>
                <a:latin typeface="黑体" pitchFamily="49" charset="-122"/>
                <a:ea typeface="黑体" pitchFamily="49" charset="-122"/>
              </a:rPr>
              <a:t>数据库进行完整备份。</a:t>
            </a:r>
          </a:p>
          <a:p>
            <a:pPr algn="just"/>
            <a:r>
              <a:rPr lang="zh-CN" altLang="en-US" dirty="0">
                <a:solidFill>
                  <a:schemeClr val="tx2">
                    <a:lumMod val="50000"/>
                  </a:schemeClr>
                </a:solidFill>
                <a:latin typeface="黑体" pitchFamily="49" charset="-122"/>
                <a:ea typeface="黑体" pitchFamily="49" charset="-122"/>
              </a:rPr>
              <a:t>注意：可以利用前面已做过的备份来继续进行</a:t>
            </a:r>
            <a:r>
              <a:rPr lang="zh-CN" altLang="en-US" dirty="0" smtClean="0">
                <a:solidFill>
                  <a:schemeClr val="tx2">
                    <a:lumMod val="50000"/>
                  </a:schemeClr>
                </a:solidFill>
                <a:latin typeface="黑体" pitchFamily="49" charset="-122"/>
                <a:ea typeface="黑体" pitchFamily="49" charset="-122"/>
              </a:rPr>
              <a:t>事务日志</a:t>
            </a:r>
            <a:r>
              <a:rPr lang="zh-CN" altLang="en-US" dirty="0">
                <a:solidFill>
                  <a:schemeClr val="tx2">
                    <a:lumMod val="50000"/>
                  </a:schemeClr>
                </a:solidFill>
                <a:latin typeface="黑体" pitchFamily="49" charset="-122"/>
                <a:ea typeface="黑体" pitchFamily="49" charset="-122"/>
              </a:rPr>
              <a:t>备份操作</a:t>
            </a:r>
            <a:endParaRPr lang="zh-CN" altLang="en-US" sz="1400" dirty="0">
              <a:solidFill>
                <a:schemeClr val="tx2">
                  <a:lumMod val="50000"/>
                </a:schemeClr>
              </a:solidFill>
              <a:latin typeface="黑体" pitchFamily="49" charset="-122"/>
              <a:ea typeface="黑体" pitchFamily="49" charset="-122"/>
            </a:endParaRPr>
          </a:p>
        </p:txBody>
      </p:sp>
      <p:sp>
        <p:nvSpPr>
          <p:cNvPr id="16" name="AutoShape 4"/>
          <p:cNvSpPr>
            <a:spLocks noChangeArrowheads="1"/>
          </p:cNvSpPr>
          <p:nvPr/>
        </p:nvSpPr>
        <p:spPr bwMode="gray">
          <a:xfrm>
            <a:off x="2098452" y="4442966"/>
            <a:ext cx="2613449" cy="1381229"/>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17" name="AutoShape 11"/>
          <p:cNvSpPr>
            <a:spLocks noChangeArrowheads="1"/>
          </p:cNvSpPr>
          <p:nvPr/>
        </p:nvSpPr>
        <p:spPr bwMode="gray">
          <a:xfrm>
            <a:off x="1233046" y="4563158"/>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8" name="Arc 13"/>
          <p:cNvSpPr>
            <a:spLocks/>
          </p:cNvSpPr>
          <p:nvPr/>
        </p:nvSpPr>
        <p:spPr bwMode="gray">
          <a:xfrm rot="5400000">
            <a:off x="1896959" y="4647836"/>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chemeClr val="accent6">
              <a:lumMod val="60000"/>
              <a:lumOff val="40000"/>
            </a:schemeClr>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19" name="Text Box 16"/>
          <p:cNvSpPr txBox="1">
            <a:spLocks noChangeArrowheads="1"/>
          </p:cNvSpPr>
          <p:nvPr/>
        </p:nvSpPr>
        <p:spPr bwMode="gray">
          <a:xfrm>
            <a:off x="1161608" y="4582350"/>
            <a:ext cx="884237"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2</a:t>
            </a:r>
            <a:endParaRPr lang="en-US" altLang="zh-CN" sz="2000" b="1" dirty="0">
              <a:solidFill>
                <a:srgbClr val="000000"/>
              </a:solidFill>
              <a:ea typeface="宋体" pitchFamily="2" charset="-122"/>
            </a:endParaRPr>
          </a:p>
        </p:txBody>
      </p:sp>
      <p:sp>
        <p:nvSpPr>
          <p:cNvPr id="20" name="Rectangle 20"/>
          <p:cNvSpPr>
            <a:spLocks noChangeArrowheads="1"/>
          </p:cNvSpPr>
          <p:nvPr/>
        </p:nvSpPr>
        <p:spPr bwMode="black">
          <a:xfrm>
            <a:off x="2411252" y="4500757"/>
            <a:ext cx="2196672" cy="1323439"/>
          </a:xfrm>
          <a:prstGeom prst="rect">
            <a:avLst/>
          </a:prstGeom>
          <a:noFill/>
          <a:ln w="9525" algn="ctr">
            <a:noFill/>
            <a:miter lim="800000"/>
            <a:headEnd/>
            <a:tailEnd/>
          </a:ln>
          <a:effectLst/>
        </p:spPr>
        <p:txBody>
          <a:bodyPr wrap="square">
            <a:spAutoFit/>
          </a:bodyPr>
          <a:lstStyle/>
          <a:p>
            <a:pPr algn="just"/>
            <a:r>
              <a:rPr lang="zh-CN" altLang="en-US" sz="1600" dirty="0">
                <a:solidFill>
                  <a:schemeClr val="tx2">
                    <a:lumMod val="50000"/>
                  </a:schemeClr>
                </a:solidFill>
                <a:latin typeface="黑体" pitchFamily="49" charset="-122"/>
                <a:ea typeface="黑体" pitchFamily="49" charset="-122"/>
              </a:rPr>
              <a:t>在</a:t>
            </a:r>
            <a:r>
              <a:rPr lang="en-US" altLang="zh-CN" sz="1600" dirty="0">
                <a:solidFill>
                  <a:schemeClr val="tx2">
                    <a:lumMod val="50000"/>
                  </a:schemeClr>
                </a:solidFill>
                <a:latin typeface="黑体" pitchFamily="49" charset="-122"/>
                <a:ea typeface="黑体" pitchFamily="49" charset="-122"/>
              </a:rPr>
              <a:t>【</a:t>
            </a:r>
            <a:r>
              <a:rPr lang="zh-CN" altLang="en-US" sz="1600" dirty="0">
                <a:solidFill>
                  <a:schemeClr val="tx2">
                    <a:lumMod val="50000"/>
                  </a:schemeClr>
                </a:solidFill>
                <a:latin typeface="黑体" pitchFamily="49" charset="-122"/>
                <a:ea typeface="黑体" pitchFamily="49" charset="-122"/>
              </a:rPr>
              <a:t>对象资源管理器</a:t>
            </a:r>
            <a:r>
              <a:rPr lang="en-US" altLang="zh-CN" sz="1600" dirty="0">
                <a:solidFill>
                  <a:schemeClr val="tx2">
                    <a:lumMod val="50000"/>
                  </a:schemeClr>
                </a:solidFill>
                <a:latin typeface="黑体" pitchFamily="49" charset="-122"/>
                <a:ea typeface="黑体" pitchFamily="49" charset="-122"/>
              </a:rPr>
              <a:t>】</a:t>
            </a:r>
            <a:r>
              <a:rPr lang="zh-CN" altLang="en-US" sz="1600" dirty="0">
                <a:solidFill>
                  <a:schemeClr val="tx2">
                    <a:lumMod val="50000"/>
                  </a:schemeClr>
                </a:solidFill>
                <a:latin typeface="黑体" pitchFamily="49" charset="-122"/>
                <a:ea typeface="黑体" pitchFamily="49" charset="-122"/>
              </a:rPr>
              <a:t>中，展开</a:t>
            </a:r>
            <a:r>
              <a:rPr lang="en-US" altLang="zh-CN" sz="1600" dirty="0">
                <a:solidFill>
                  <a:schemeClr val="tx2">
                    <a:lumMod val="50000"/>
                  </a:schemeClr>
                </a:solidFill>
                <a:latin typeface="黑体" pitchFamily="49" charset="-122"/>
                <a:ea typeface="黑体" pitchFamily="49" charset="-122"/>
              </a:rPr>
              <a:t>Student</a:t>
            </a:r>
            <a:r>
              <a:rPr lang="zh-CN" altLang="en-US" sz="1600" dirty="0" smtClean="0">
                <a:solidFill>
                  <a:schemeClr val="tx2">
                    <a:lumMod val="50000"/>
                  </a:schemeClr>
                </a:solidFill>
                <a:latin typeface="黑体" pitchFamily="49" charset="-122"/>
                <a:ea typeface="黑体" pitchFamily="49" charset="-122"/>
              </a:rPr>
              <a:t>数据库</a:t>
            </a:r>
            <a:r>
              <a:rPr lang="zh-CN" altLang="en-US" sz="1600" dirty="0">
                <a:solidFill>
                  <a:schemeClr val="tx2">
                    <a:lumMod val="50000"/>
                  </a:schemeClr>
                </a:solidFill>
                <a:latin typeface="黑体" pitchFamily="49" charset="-122"/>
                <a:ea typeface="黑体" pitchFamily="49" charset="-122"/>
              </a:rPr>
              <a:t>，打开</a:t>
            </a:r>
            <a:r>
              <a:rPr lang="en-US" altLang="zh-CN" sz="1600" dirty="0">
                <a:solidFill>
                  <a:schemeClr val="tx2">
                    <a:lumMod val="50000"/>
                  </a:schemeClr>
                </a:solidFill>
                <a:latin typeface="黑体" pitchFamily="49" charset="-122"/>
                <a:ea typeface="黑体" pitchFamily="49" charset="-122"/>
              </a:rPr>
              <a:t>teachers</a:t>
            </a:r>
            <a:r>
              <a:rPr lang="zh-CN" altLang="en-US" sz="1600" dirty="0">
                <a:solidFill>
                  <a:schemeClr val="tx2">
                    <a:lumMod val="50000"/>
                  </a:schemeClr>
                </a:solidFill>
                <a:latin typeface="黑体" pitchFamily="49" charset="-122"/>
                <a:ea typeface="黑体" pitchFamily="49" charset="-122"/>
              </a:rPr>
              <a:t>表，添加两条新记录</a:t>
            </a:r>
            <a:r>
              <a:rPr lang="zh-CN" altLang="en-US" sz="1600" dirty="0" smtClean="0">
                <a:solidFill>
                  <a:schemeClr val="tx2">
                    <a:lumMod val="50000"/>
                  </a:schemeClr>
                </a:solidFill>
                <a:latin typeface="黑体" pitchFamily="49" charset="-122"/>
                <a:ea typeface="黑体" pitchFamily="49" charset="-122"/>
              </a:rPr>
              <a:t>如图</a:t>
            </a:r>
            <a:r>
              <a:rPr lang="en-US" altLang="zh-CN" sz="1600" dirty="0">
                <a:solidFill>
                  <a:schemeClr val="tx2">
                    <a:lumMod val="50000"/>
                  </a:schemeClr>
                </a:solidFill>
                <a:latin typeface="黑体" pitchFamily="49" charset="-122"/>
                <a:ea typeface="黑体" pitchFamily="49" charset="-122"/>
              </a:rPr>
              <a:t>13.19</a:t>
            </a:r>
            <a:r>
              <a:rPr lang="zh-CN" altLang="en-US" sz="1600" dirty="0">
                <a:solidFill>
                  <a:schemeClr val="tx2">
                    <a:lumMod val="50000"/>
                  </a:schemeClr>
                </a:solidFill>
                <a:latin typeface="黑体" pitchFamily="49" charset="-122"/>
                <a:ea typeface="黑体" pitchFamily="49" charset="-122"/>
              </a:rPr>
              <a:t>所示。</a:t>
            </a:r>
          </a:p>
        </p:txBody>
      </p:sp>
      <p:sp>
        <p:nvSpPr>
          <p:cNvPr id="21" name="AutoShape 4"/>
          <p:cNvSpPr>
            <a:spLocks noChangeArrowheads="1"/>
          </p:cNvSpPr>
          <p:nvPr/>
        </p:nvSpPr>
        <p:spPr bwMode="gray">
          <a:xfrm>
            <a:off x="2134364" y="3462853"/>
            <a:ext cx="5978581" cy="923330"/>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4" name="矩形 3"/>
          <p:cNvSpPr/>
          <p:nvPr/>
        </p:nvSpPr>
        <p:spPr>
          <a:xfrm>
            <a:off x="1603726" y="1777255"/>
            <a:ext cx="6374762" cy="1477328"/>
          </a:xfrm>
          <a:prstGeom prst="rect">
            <a:avLst/>
          </a:prstGeom>
        </p:spPr>
        <p:txBody>
          <a:bodyPr wrap="square">
            <a:spAutoFit/>
          </a:bodyPr>
          <a:lstStyle/>
          <a:p>
            <a:r>
              <a:rPr lang="zh-CN" altLang="en-US" dirty="0"/>
              <a:t>运行一段时间后，</a:t>
            </a:r>
            <a:r>
              <a:rPr lang="en-US" altLang="zh-CN" dirty="0"/>
              <a:t>SQL Server 2005</a:t>
            </a:r>
            <a:r>
              <a:rPr lang="zh-CN" altLang="en-US" dirty="0"/>
              <a:t>数据库服务器出现故障，导致</a:t>
            </a:r>
            <a:r>
              <a:rPr lang="en-US" altLang="zh-CN" dirty="0"/>
              <a:t>Student</a:t>
            </a:r>
            <a:r>
              <a:rPr lang="zh-CN" altLang="en-US" dirty="0"/>
              <a:t>数据库中的数据文件被破坏但是可以确定的是事务日志文件尚完好。此时灾难已经发生了但是前面的备份只包含了最后一次差异备份时的数据。用事务日志备份实现差异备份之后到灾难发生之时的所有数据。</a:t>
            </a:r>
          </a:p>
        </p:txBody>
      </p:sp>
      <p:pic>
        <p:nvPicPr>
          <p:cNvPr id="22" name="Picture 5"/>
          <p:cNvPicPr>
            <a:picLocks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885492" y="4502125"/>
            <a:ext cx="2320462" cy="2167235"/>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sp>
        <p:nvSpPr>
          <p:cNvPr id="23" name="Rectangle 6"/>
          <p:cNvSpPr>
            <a:spLocks noChangeArrowheads="1"/>
          </p:cNvSpPr>
          <p:nvPr/>
        </p:nvSpPr>
        <p:spPr bwMode="auto">
          <a:xfrm>
            <a:off x="7205954" y="4723836"/>
            <a:ext cx="980512" cy="1200329"/>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square" anchor="ctr">
            <a:spAutoFit/>
          </a:bodyPr>
          <a:lstStyle/>
          <a:p>
            <a:pPr algn="ctr">
              <a:buFont typeface="Arial" pitchFamily="34" charset="0"/>
              <a:buNone/>
              <a:tabLst>
                <a:tab pos="539750" algn="l"/>
                <a:tab pos="800100" algn="l"/>
              </a:tabLst>
            </a:pPr>
            <a:r>
              <a:rPr lang="zh-CN" altLang="en-US" sz="1800" dirty="0">
                <a:solidFill>
                  <a:schemeClr val="accent2"/>
                </a:solidFill>
                <a:sym typeface="Arial" pitchFamily="34" charset="0"/>
              </a:rPr>
              <a:t>图</a:t>
            </a:r>
            <a:r>
              <a:rPr lang="en-US" altLang="zh-CN" sz="1800" dirty="0">
                <a:solidFill>
                  <a:schemeClr val="accent2"/>
                </a:solidFill>
                <a:sym typeface="Arial" pitchFamily="34" charset="0"/>
              </a:rPr>
              <a:t>13.19  </a:t>
            </a:r>
            <a:r>
              <a:rPr lang="zh-CN" altLang="en-US" sz="1800" dirty="0">
                <a:solidFill>
                  <a:schemeClr val="accent2"/>
                </a:solidFill>
                <a:sym typeface="Arial" pitchFamily="34" charset="0"/>
              </a:rPr>
              <a:t>添加教师记录</a:t>
            </a:r>
            <a:endParaRPr lang="zh-CN" altLang="en-US" b="0"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400" dirty="0">
                <a:latin typeface="黑体" pitchFamily="49" charset="-122"/>
              </a:rPr>
              <a:t>任务</a:t>
            </a:r>
            <a:r>
              <a:rPr lang="en-US" altLang="zh-CN" sz="2400" dirty="0" smtClean="0">
                <a:latin typeface="黑体" pitchFamily="49" charset="-122"/>
              </a:rPr>
              <a:t>3(</a:t>
            </a:r>
            <a:r>
              <a:rPr lang="zh-CN" altLang="en-US" sz="2400" dirty="0" smtClean="0">
                <a:latin typeface="黑体" pitchFamily="49" charset="-122"/>
              </a:rPr>
              <a:t>续</a:t>
            </a:r>
            <a:r>
              <a:rPr lang="en-US" altLang="zh-CN" sz="2400" dirty="0" smtClean="0">
                <a:latin typeface="黑体" pitchFamily="49" charset="-122"/>
              </a:rPr>
              <a:t>)</a:t>
            </a:r>
            <a:endParaRPr lang="zh-CN" altLang="en-US" sz="2400"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34</a:t>
            </a:fld>
            <a:endParaRPr lang="en-US" altLang="zh-CN"/>
          </a:p>
        </p:txBody>
      </p:sp>
      <p:sp>
        <p:nvSpPr>
          <p:cNvPr id="12" name="AutoShape 11"/>
          <p:cNvSpPr>
            <a:spLocks noChangeArrowheads="1"/>
          </p:cNvSpPr>
          <p:nvPr/>
        </p:nvSpPr>
        <p:spPr bwMode="gray">
          <a:xfrm>
            <a:off x="1186673" y="1923853"/>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3" name="Arc 13"/>
          <p:cNvSpPr>
            <a:spLocks/>
          </p:cNvSpPr>
          <p:nvPr/>
        </p:nvSpPr>
        <p:spPr bwMode="gray">
          <a:xfrm rot="5400000">
            <a:off x="1850586" y="2008531"/>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chemeClr val="accent6">
              <a:lumMod val="60000"/>
              <a:lumOff val="40000"/>
            </a:schemeClr>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14" name="Text Box 16"/>
          <p:cNvSpPr txBox="1">
            <a:spLocks noChangeArrowheads="1"/>
          </p:cNvSpPr>
          <p:nvPr/>
        </p:nvSpPr>
        <p:spPr bwMode="gray">
          <a:xfrm>
            <a:off x="1120005" y="1967899"/>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3</a:t>
            </a:r>
            <a:endParaRPr lang="en-US" altLang="zh-CN" sz="2000" b="1" dirty="0">
              <a:solidFill>
                <a:srgbClr val="000000"/>
              </a:solidFill>
              <a:ea typeface="宋体" pitchFamily="2" charset="-122"/>
            </a:endParaRPr>
          </a:p>
        </p:txBody>
      </p:sp>
      <p:sp>
        <p:nvSpPr>
          <p:cNvPr id="15" name="Rectangle 20"/>
          <p:cNvSpPr>
            <a:spLocks noChangeArrowheads="1"/>
          </p:cNvSpPr>
          <p:nvPr/>
        </p:nvSpPr>
        <p:spPr bwMode="black">
          <a:xfrm>
            <a:off x="2331157" y="1786539"/>
            <a:ext cx="5597578" cy="646331"/>
          </a:xfrm>
          <a:prstGeom prst="rect">
            <a:avLst/>
          </a:prstGeom>
          <a:noFill/>
          <a:ln w="9525" algn="ctr">
            <a:noFill/>
            <a:miter lim="800000"/>
            <a:headEnd/>
            <a:tailEnd/>
          </a:ln>
          <a:effectLst/>
        </p:spPr>
        <p:txBody>
          <a:bodyPr wrap="square">
            <a:spAutoFit/>
          </a:bodyPr>
          <a:lstStyle/>
          <a:p>
            <a:pPr algn="just"/>
            <a:r>
              <a:rPr lang="zh-CN" altLang="en-US" dirty="0">
                <a:solidFill>
                  <a:schemeClr val="tx2">
                    <a:lumMod val="50000"/>
                  </a:schemeClr>
                </a:solidFill>
                <a:latin typeface="黑体" pitchFamily="49" charset="-122"/>
                <a:ea typeface="黑体" pitchFamily="49" charset="-122"/>
              </a:rPr>
              <a:t>右键单击</a:t>
            </a:r>
            <a:r>
              <a:rPr lang="en-US" altLang="zh-CN" dirty="0">
                <a:solidFill>
                  <a:schemeClr val="tx2">
                    <a:lumMod val="50000"/>
                  </a:schemeClr>
                </a:solidFill>
                <a:latin typeface="黑体" pitchFamily="49" charset="-122"/>
                <a:ea typeface="黑体" pitchFamily="49" charset="-122"/>
              </a:rPr>
              <a:t>【Student】</a:t>
            </a:r>
            <a:r>
              <a:rPr lang="zh-CN" altLang="en-US" dirty="0">
                <a:solidFill>
                  <a:schemeClr val="tx2">
                    <a:lumMod val="50000"/>
                  </a:schemeClr>
                </a:solidFill>
                <a:latin typeface="黑体" pitchFamily="49" charset="-122"/>
                <a:ea typeface="黑体" pitchFamily="49" charset="-122"/>
              </a:rPr>
              <a:t>，选择</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任务</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下的</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备份</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选项</a:t>
            </a:r>
            <a:endParaRPr lang="zh-CN" altLang="en-US" sz="1400" dirty="0">
              <a:solidFill>
                <a:schemeClr val="tx2">
                  <a:lumMod val="50000"/>
                </a:schemeClr>
              </a:solidFill>
              <a:latin typeface="黑体" pitchFamily="49" charset="-122"/>
              <a:ea typeface="黑体" pitchFamily="49" charset="-122"/>
            </a:endParaRPr>
          </a:p>
        </p:txBody>
      </p:sp>
      <p:sp>
        <p:nvSpPr>
          <p:cNvPr id="16" name="AutoShape 4"/>
          <p:cNvSpPr>
            <a:spLocks noChangeArrowheads="1"/>
          </p:cNvSpPr>
          <p:nvPr/>
        </p:nvSpPr>
        <p:spPr bwMode="gray">
          <a:xfrm>
            <a:off x="2077261" y="2886844"/>
            <a:ext cx="2613449" cy="1381229"/>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17" name="AutoShape 11"/>
          <p:cNvSpPr>
            <a:spLocks noChangeArrowheads="1"/>
          </p:cNvSpPr>
          <p:nvPr/>
        </p:nvSpPr>
        <p:spPr bwMode="gray">
          <a:xfrm>
            <a:off x="1211855" y="3007036"/>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8" name="Arc 13"/>
          <p:cNvSpPr>
            <a:spLocks/>
          </p:cNvSpPr>
          <p:nvPr/>
        </p:nvSpPr>
        <p:spPr bwMode="gray">
          <a:xfrm rot="5400000">
            <a:off x="1875768" y="3091714"/>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chemeClr val="accent6">
              <a:lumMod val="60000"/>
              <a:lumOff val="40000"/>
            </a:schemeClr>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19" name="Text Box 16"/>
          <p:cNvSpPr txBox="1">
            <a:spLocks noChangeArrowheads="1"/>
          </p:cNvSpPr>
          <p:nvPr/>
        </p:nvSpPr>
        <p:spPr bwMode="gray">
          <a:xfrm>
            <a:off x="1140417" y="3026228"/>
            <a:ext cx="884237"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4</a:t>
            </a:r>
            <a:endParaRPr lang="en-US" altLang="zh-CN" sz="2000" b="1" dirty="0">
              <a:solidFill>
                <a:srgbClr val="000000"/>
              </a:solidFill>
              <a:ea typeface="宋体" pitchFamily="2" charset="-122"/>
            </a:endParaRPr>
          </a:p>
        </p:txBody>
      </p:sp>
      <p:sp>
        <p:nvSpPr>
          <p:cNvPr id="20" name="Rectangle 20"/>
          <p:cNvSpPr>
            <a:spLocks noChangeArrowheads="1"/>
          </p:cNvSpPr>
          <p:nvPr/>
        </p:nvSpPr>
        <p:spPr bwMode="black">
          <a:xfrm>
            <a:off x="2335402" y="3026228"/>
            <a:ext cx="2196672" cy="1077218"/>
          </a:xfrm>
          <a:prstGeom prst="rect">
            <a:avLst/>
          </a:prstGeom>
          <a:noFill/>
          <a:ln w="9525" algn="ctr">
            <a:noFill/>
            <a:miter lim="800000"/>
            <a:headEnd/>
            <a:tailEnd/>
          </a:ln>
          <a:effectLst/>
        </p:spPr>
        <p:txBody>
          <a:bodyPr wrap="square">
            <a:spAutoFit/>
          </a:bodyPr>
          <a:lstStyle/>
          <a:p>
            <a:pPr algn="just"/>
            <a:r>
              <a:rPr lang="zh-CN" altLang="en-US" sz="1600" dirty="0">
                <a:solidFill>
                  <a:schemeClr val="tx2">
                    <a:lumMod val="50000"/>
                  </a:schemeClr>
                </a:solidFill>
                <a:latin typeface="黑体" pitchFamily="49" charset="-122"/>
                <a:ea typeface="黑体" pitchFamily="49" charset="-122"/>
              </a:rPr>
              <a:t>在备份数据库窗口中，选择</a:t>
            </a:r>
            <a:r>
              <a:rPr lang="en-US" altLang="zh-CN" sz="1600" dirty="0">
                <a:solidFill>
                  <a:schemeClr val="tx2">
                    <a:lumMod val="50000"/>
                  </a:schemeClr>
                </a:solidFill>
                <a:latin typeface="黑体" pitchFamily="49" charset="-122"/>
                <a:ea typeface="黑体" pitchFamily="49" charset="-122"/>
              </a:rPr>
              <a:t>【</a:t>
            </a:r>
            <a:r>
              <a:rPr lang="zh-CN" altLang="en-US" sz="1600" dirty="0">
                <a:solidFill>
                  <a:schemeClr val="tx2">
                    <a:lumMod val="50000"/>
                  </a:schemeClr>
                </a:solidFill>
                <a:latin typeface="黑体" pitchFamily="49" charset="-122"/>
                <a:ea typeface="黑体" pitchFamily="49" charset="-122"/>
              </a:rPr>
              <a:t>备份类型</a:t>
            </a:r>
            <a:r>
              <a:rPr lang="en-US" altLang="zh-CN" sz="1600" dirty="0" smtClean="0">
                <a:solidFill>
                  <a:schemeClr val="tx2">
                    <a:lumMod val="50000"/>
                  </a:schemeClr>
                </a:solidFill>
                <a:latin typeface="黑体" pitchFamily="49" charset="-122"/>
                <a:ea typeface="黑体" pitchFamily="49" charset="-122"/>
              </a:rPr>
              <a:t>】</a:t>
            </a:r>
            <a:r>
              <a:rPr lang="zh-CN" altLang="en-US" sz="1600" dirty="0" smtClean="0">
                <a:solidFill>
                  <a:schemeClr val="tx2">
                    <a:lumMod val="50000"/>
                  </a:schemeClr>
                </a:solidFill>
                <a:latin typeface="黑体" pitchFamily="49" charset="-122"/>
                <a:ea typeface="黑体" pitchFamily="49" charset="-122"/>
              </a:rPr>
              <a:t>为</a:t>
            </a:r>
            <a:r>
              <a:rPr lang="zh-CN" altLang="en-US" sz="1600" dirty="0">
                <a:solidFill>
                  <a:schemeClr val="tx2">
                    <a:lumMod val="50000"/>
                  </a:schemeClr>
                </a:solidFill>
                <a:latin typeface="黑体" pitchFamily="49" charset="-122"/>
                <a:ea typeface="黑体" pitchFamily="49" charset="-122"/>
              </a:rPr>
              <a:t>事务日志，其余设置默认</a:t>
            </a:r>
            <a:r>
              <a:rPr lang="en-US" altLang="zh-CN" sz="1600" dirty="0">
                <a:solidFill>
                  <a:schemeClr val="tx2">
                    <a:lumMod val="50000"/>
                  </a:schemeClr>
                </a:solidFill>
                <a:latin typeface="黑体" pitchFamily="49" charset="-122"/>
                <a:ea typeface="黑体" pitchFamily="49" charset="-122"/>
              </a:rPr>
              <a:t>.</a:t>
            </a:r>
            <a:r>
              <a:rPr lang="zh-CN" altLang="en-US" sz="1600" dirty="0">
                <a:solidFill>
                  <a:schemeClr val="tx2">
                    <a:lumMod val="50000"/>
                  </a:schemeClr>
                </a:solidFill>
                <a:latin typeface="黑体" pitchFamily="49" charset="-122"/>
                <a:ea typeface="黑体" pitchFamily="49" charset="-122"/>
              </a:rPr>
              <a:t>如图</a:t>
            </a:r>
            <a:r>
              <a:rPr lang="en-US" altLang="zh-CN" sz="1600" dirty="0" smtClean="0">
                <a:solidFill>
                  <a:schemeClr val="tx2">
                    <a:lumMod val="50000"/>
                  </a:schemeClr>
                </a:solidFill>
                <a:latin typeface="黑体" pitchFamily="49" charset="-122"/>
                <a:ea typeface="黑体" pitchFamily="49" charset="-122"/>
              </a:rPr>
              <a:t>13.20</a:t>
            </a:r>
            <a:endParaRPr lang="en-US" altLang="zh-CN" sz="1600" dirty="0">
              <a:solidFill>
                <a:schemeClr val="tx2">
                  <a:lumMod val="50000"/>
                </a:schemeClr>
              </a:solidFill>
              <a:latin typeface="黑体" pitchFamily="49" charset="-122"/>
              <a:ea typeface="黑体" pitchFamily="49" charset="-122"/>
            </a:endParaRPr>
          </a:p>
        </p:txBody>
      </p:sp>
      <p:sp>
        <p:nvSpPr>
          <p:cNvPr id="21" name="AutoShape 4"/>
          <p:cNvSpPr>
            <a:spLocks noChangeArrowheads="1"/>
          </p:cNvSpPr>
          <p:nvPr/>
        </p:nvSpPr>
        <p:spPr bwMode="gray">
          <a:xfrm>
            <a:off x="2084611" y="1786539"/>
            <a:ext cx="5978581" cy="923330"/>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35" name="AutoShape 4"/>
          <p:cNvSpPr>
            <a:spLocks noChangeArrowheads="1"/>
          </p:cNvSpPr>
          <p:nvPr/>
        </p:nvSpPr>
        <p:spPr bwMode="gray">
          <a:xfrm>
            <a:off x="2138670" y="4468154"/>
            <a:ext cx="2552040" cy="1913174"/>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36" name="AutoShape 11"/>
          <p:cNvSpPr>
            <a:spLocks noChangeArrowheads="1"/>
          </p:cNvSpPr>
          <p:nvPr/>
        </p:nvSpPr>
        <p:spPr bwMode="gray">
          <a:xfrm>
            <a:off x="1273264" y="4588346"/>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37" name="Arc 13"/>
          <p:cNvSpPr>
            <a:spLocks/>
          </p:cNvSpPr>
          <p:nvPr/>
        </p:nvSpPr>
        <p:spPr bwMode="gray">
          <a:xfrm rot="5400000">
            <a:off x="1937177" y="4673024"/>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chemeClr val="accent6">
              <a:lumMod val="60000"/>
              <a:lumOff val="40000"/>
            </a:schemeClr>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38" name="Text Box 16"/>
          <p:cNvSpPr txBox="1">
            <a:spLocks noChangeArrowheads="1"/>
          </p:cNvSpPr>
          <p:nvPr/>
        </p:nvSpPr>
        <p:spPr bwMode="gray">
          <a:xfrm>
            <a:off x="1201826" y="4607538"/>
            <a:ext cx="884237"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5</a:t>
            </a:r>
            <a:endParaRPr lang="en-US" altLang="zh-CN" sz="2000" b="1" dirty="0">
              <a:solidFill>
                <a:srgbClr val="000000"/>
              </a:solidFill>
              <a:ea typeface="宋体" pitchFamily="2" charset="-122"/>
            </a:endParaRPr>
          </a:p>
        </p:txBody>
      </p:sp>
      <p:sp>
        <p:nvSpPr>
          <p:cNvPr id="39" name="Rectangle 20"/>
          <p:cNvSpPr>
            <a:spLocks noChangeArrowheads="1"/>
          </p:cNvSpPr>
          <p:nvPr/>
        </p:nvSpPr>
        <p:spPr bwMode="black">
          <a:xfrm>
            <a:off x="2396811" y="4516800"/>
            <a:ext cx="2196672" cy="1815882"/>
          </a:xfrm>
          <a:prstGeom prst="rect">
            <a:avLst/>
          </a:prstGeom>
          <a:noFill/>
          <a:ln w="9525" algn="ctr">
            <a:noFill/>
            <a:miter lim="800000"/>
            <a:headEnd/>
            <a:tailEnd/>
          </a:ln>
          <a:effectLst/>
        </p:spPr>
        <p:txBody>
          <a:bodyPr wrap="square">
            <a:spAutoFit/>
          </a:bodyPr>
          <a:lstStyle/>
          <a:p>
            <a:pPr indent="266700">
              <a:buFont typeface="Arial" pitchFamily="34" charset="0"/>
              <a:buNone/>
              <a:tabLst>
                <a:tab pos="539750" algn="l"/>
                <a:tab pos="800100" algn="l"/>
              </a:tabLst>
            </a:pPr>
            <a:r>
              <a:rPr lang="zh-CN" altLang="en-US" sz="1600" dirty="0">
                <a:solidFill>
                  <a:schemeClr val="tx2">
                    <a:lumMod val="50000"/>
                  </a:schemeClr>
                </a:solidFill>
                <a:latin typeface="黑体" pitchFamily="49" charset="-122"/>
                <a:ea typeface="黑体" pitchFamily="49" charset="-122"/>
                <a:sym typeface="Times New Roman" pitchFamily="18" charset="0"/>
              </a:rPr>
              <a:t>在选择页单击</a:t>
            </a:r>
            <a:r>
              <a:rPr lang="en-US" altLang="zh-CN" sz="1600" dirty="0">
                <a:solidFill>
                  <a:schemeClr val="tx2">
                    <a:lumMod val="50000"/>
                  </a:schemeClr>
                </a:solidFill>
                <a:latin typeface="黑体" pitchFamily="49" charset="-122"/>
                <a:ea typeface="黑体" pitchFamily="49" charset="-122"/>
                <a:sym typeface="Times New Roman" pitchFamily="18" charset="0"/>
              </a:rPr>
              <a:t>【</a:t>
            </a:r>
            <a:r>
              <a:rPr lang="zh-CN" altLang="en-US" sz="1600" dirty="0">
                <a:solidFill>
                  <a:schemeClr val="tx2">
                    <a:lumMod val="50000"/>
                  </a:schemeClr>
                </a:solidFill>
                <a:latin typeface="黑体" pitchFamily="49" charset="-122"/>
                <a:ea typeface="黑体" pitchFamily="49" charset="-122"/>
                <a:sym typeface="Times New Roman" pitchFamily="18" charset="0"/>
              </a:rPr>
              <a:t>选项</a:t>
            </a:r>
            <a:r>
              <a:rPr lang="en-US" altLang="zh-CN" sz="1600" dirty="0">
                <a:solidFill>
                  <a:schemeClr val="tx2">
                    <a:lumMod val="50000"/>
                  </a:schemeClr>
                </a:solidFill>
                <a:latin typeface="黑体" pitchFamily="49" charset="-122"/>
                <a:ea typeface="黑体" pitchFamily="49" charset="-122"/>
                <a:sym typeface="Times New Roman" pitchFamily="18" charset="0"/>
              </a:rPr>
              <a:t>】</a:t>
            </a:r>
            <a:r>
              <a:rPr lang="zh-CN" altLang="en-US" sz="1600" dirty="0">
                <a:solidFill>
                  <a:schemeClr val="tx2">
                    <a:lumMod val="50000"/>
                  </a:schemeClr>
                </a:solidFill>
                <a:latin typeface="黑体" pitchFamily="49" charset="-122"/>
                <a:ea typeface="黑体" pitchFamily="49" charset="-122"/>
                <a:sym typeface="Times New Roman" pitchFamily="18" charset="0"/>
              </a:rPr>
              <a:t>，选择</a:t>
            </a:r>
            <a:r>
              <a:rPr lang="en-US" altLang="zh-CN" sz="1600" dirty="0">
                <a:solidFill>
                  <a:schemeClr val="tx2">
                    <a:lumMod val="50000"/>
                  </a:schemeClr>
                </a:solidFill>
                <a:latin typeface="黑体" pitchFamily="49" charset="-122"/>
                <a:ea typeface="黑体" pitchFamily="49" charset="-122"/>
                <a:sym typeface="Times New Roman" pitchFamily="18" charset="0"/>
              </a:rPr>
              <a:t>【</a:t>
            </a:r>
            <a:r>
              <a:rPr lang="zh-CN" altLang="en-US" sz="1600" dirty="0">
                <a:solidFill>
                  <a:schemeClr val="tx2">
                    <a:lumMod val="50000"/>
                  </a:schemeClr>
                </a:solidFill>
                <a:latin typeface="黑体" pitchFamily="49" charset="-122"/>
                <a:ea typeface="黑体" pitchFamily="49" charset="-122"/>
                <a:sym typeface="Times New Roman" pitchFamily="18" charset="0"/>
              </a:rPr>
              <a:t>事务日志</a:t>
            </a:r>
            <a:r>
              <a:rPr lang="en-US" altLang="zh-CN" sz="1600" dirty="0" smtClean="0">
                <a:solidFill>
                  <a:schemeClr val="tx2">
                    <a:lumMod val="50000"/>
                  </a:schemeClr>
                </a:solidFill>
                <a:latin typeface="黑体" pitchFamily="49" charset="-122"/>
                <a:ea typeface="黑体" pitchFamily="49" charset="-122"/>
                <a:sym typeface="Times New Roman" pitchFamily="18" charset="0"/>
              </a:rPr>
              <a:t>】</a:t>
            </a:r>
            <a:r>
              <a:rPr lang="zh-CN" altLang="en-US" sz="1600" dirty="0" smtClean="0">
                <a:solidFill>
                  <a:schemeClr val="tx2">
                    <a:lumMod val="50000"/>
                  </a:schemeClr>
                </a:solidFill>
                <a:latin typeface="黑体" pitchFamily="49" charset="-122"/>
                <a:ea typeface="黑体" pitchFamily="49" charset="-122"/>
                <a:sym typeface="Times New Roman" pitchFamily="18" charset="0"/>
              </a:rPr>
              <a:t>选项</a:t>
            </a:r>
            <a:r>
              <a:rPr lang="zh-CN" altLang="en-US" sz="1600" dirty="0">
                <a:solidFill>
                  <a:schemeClr val="tx2">
                    <a:lumMod val="50000"/>
                  </a:schemeClr>
                </a:solidFill>
                <a:latin typeface="黑体" pitchFamily="49" charset="-122"/>
                <a:ea typeface="黑体" pitchFamily="49" charset="-122"/>
                <a:sym typeface="Times New Roman" pitchFamily="18" charset="0"/>
              </a:rPr>
              <a:t>下的</a:t>
            </a:r>
            <a:r>
              <a:rPr lang="en-US" altLang="zh-CN" sz="1600" dirty="0">
                <a:solidFill>
                  <a:schemeClr val="tx2">
                    <a:lumMod val="50000"/>
                  </a:schemeClr>
                </a:solidFill>
                <a:latin typeface="黑体" pitchFamily="49" charset="-122"/>
                <a:ea typeface="黑体" pitchFamily="49" charset="-122"/>
                <a:sym typeface="Times New Roman" pitchFamily="18" charset="0"/>
              </a:rPr>
              <a:t>【</a:t>
            </a:r>
            <a:r>
              <a:rPr lang="zh-CN" altLang="en-US" sz="1600" dirty="0">
                <a:solidFill>
                  <a:schemeClr val="tx2">
                    <a:lumMod val="50000"/>
                  </a:schemeClr>
                </a:solidFill>
                <a:latin typeface="黑体" pitchFamily="49" charset="-122"/>
                <a:ea typeface="黑体" pitchFamily="49" charset="-122"/>
                <a:sym typeface="Times New Roman" pitchFamily="18" charset="0"/>
              </a:rPr>
              <a:t>备份日志尾部，并使数据库</a:t>
            </a:r>
            <a:r>
              <a:rPr lang="zh-CN" altLang="en-US" sz="1600" dirty="0" smtClean="0">
                <a:solidFill>
                  <a:schemeClr val="tx2">
                    <a:lumMod val="50000"/>
                  </a:schemeClr>
                </a:solidFill>
                <a:latin typeface="黑体" pitchFamily="49" charset="-122"/>
                <a:ea typeface="黑体" pitchFamily="49" charset="-122"/>
                <a:sym typeface="Times New Roman" pitchFamily="18" charset="0"/>
              </a:rPr>
              <a:t>处于</a:t>
            </a:r>
            <a:r>
              <a:rPr lang="zh-CN" altLang="en-US" sz="1600" dirty="0">
                <a:solidFill>
                  <a:schemeClr val="tx2">
                    <a:lumMod val="50000"/>
                  </a:schemeClr>
                </a:solidFill>
                <a:latin typeface="黑体" pitchFamily="49" charset="-122"/>
                <a:ea typeface="黑体" pitchFamily="49" charset="-122"/>
                <a:sym typeface="Times New Roman" pitchFamily="18" charset="0"/>
              </a:rPr>
              <a:t>还原状态</a:t>
            </a:r>
            <a:r>
              <a:rPr lang="en-US" altLang="zh-CN" sz="1600" dirty="0">
                <a:solidFill>
                  <a:schemeClr val="tx2">
                    <a:lumMod val="50000"/>
                  </a:schemeClr>
                </a:solidFill>
                <a:latin typeface="黑体" pitchFamily="49" charset="-122"/>
                <a:ea typeface="黑体" pitchFamily="49" charset="-122"/>
                <a:sym typeface="Times New Roman" pitchFamily="18" charset="0"/>
              </a:rPr>
              <a:t>】</a:t>
            </a:r>
            <a:r>
              <a:rPr lang="zh-CN" altLang="en-US" sz="1600" dirty="0">
                <a:solidFill>
                  <a:schemeClr val="tx2">
                    <a:lumMod val="50000"/>
                  </a:schemeClr>
                </a:solidFill>
                <a:latin typeface="黑体" pitchFamily="49" charset="-122"/>
                <a:ea typeface="黑体" pitchFamily="49" charset="-122"/>
                <a:sym typeface="Times New Roman" pitchFamily="18" charset="0"/>
              </a:rPr>
              <a:t>单选按钮，其余设置默认</a:t>
            </a:r>
            <a:r>
              <a:rPr lang="zh-CN" altLang="en-US" sz="1600" dirty="0" smtClean="0">
                <a:solidFill>
                  <a:schemeClr val="tx2">
                    <a:lumMod val="50000"/>
                  </a:schemeClr>
                </a:solidFill>
                <a:latin typeface="黑体" pitchFamily="49" charset="-122"/>
                <a:ea typeface="黑体" pitchFamily="49" charset="-122"/>
                <a:sym typeface="Times New Roman" pitchFamily="18" charset="0"/>
              </a:rPr>
              <a:t>，如</a:t>
            </a:r>
            <a:r>
              <a:rPr lang="zh-CN" altLang="en-US" sz="1600" dirty="0">
                <a:solidFill>
                  <a:schemeClr val="tx2">
                    <a:lumMod val="50000"/>
                  </a:schemeClr>
                </a:solidFill>
                <a:latin typeface="黑体" pitchFamily="49" charset="-122"/>
                <a:ea typeface="黑体" pitchFamily="49" charset="-122"/>
                <a:sym typeface="Times New Roman" pitchFamily="18" charset="0"/>
              </a:rPr>
              <a:t>图</a:t>
            </a:r>
            <a:r>
              <a:rPr lang="en-US" altLang="zh-CN" sz="1600" dirty="0">
                <a:solidFill>
                  <a:schemeClr val="tx2">
                    <a:lumMod val="50000"/>
                  </a:schemeClr>
                </a:solidFill>
                <a:latin typeface="黑体" pitchFamily="49" charset="-122"/>
                <a:ea typeface="黑体" pitchFamily="49" charset="-122"/>
                <a:sym typeface="Times New Roman" pitchFamily="18" charset="0"/>
              </a:rPr>
              <a:t>13.21</a:t>
            </a:r>
            <a:r>
              <a:rPr lang="zh-CN" altLang="en-US" sz="1600" dirty="0">
                <a:solidFill>
                  <a:schemeClr val="tx2">
                    <a:lumMod val="50000"/>
                  </a:schemeClr>
                </a:solidFill>
                <a:latin typeface="黑体" pitchFamily="49" charset="-122"/>
                <a:ea typeface="黑体" pitchFamily="49" charset="-122"/>
                <a:sym typeface="Times New Roman" pitchFamily="18" charset="0"/>
              </a:rPr>
              <a:t>所示</a:t>
            </a:r>
            <a:endParaRPr lang="en-US" altLang="zh-CN" sz="1600" dirty="0">
              <a:solidFill>
                <a:schemeClr val="tx2">
                  <a:lumMod val="50000"/>
                </a:schemeClr>
              </a:solidFill>
              <a:latin typeface="黑体" pitchFamily="49" charset="-122"/>
              <a:ea typeface="黑体" pitchFamily="49" charset="-122"/>
            </a:endParaRPr>
          </a:p>
        </p:txBody>
      </p:sp>
      <p:sp>
        <p:nvSpPr>
          <p:cNvPr id="41" name="Rectangle 6"/>
          <p:cNvSpPr>
            <a:spLocks noChangeArrowheads="1"/>
          </p:cNvSpPr>
          <p:nvPr/>
        </p:nvSpPr>
        <p:spPr bwMode="auto">
          <a:xfrm>
            <a:off x="7641009" y="3261050"/>
            <a:ext cx="1202845" cy="92333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square" anchor="ctr">
            <a:spAutoFit/>
          </a:bodyPr>
          <a:lstStyle/>
          <a:p>
            <a:pPr algn="ctr"/>
            <a:r>
              <a:rPr lang="zh-CN" altLang="en-US" sz="1800" dirty="0">
                <a:solidFill>
                  <a:schemeClr val="accent2"/>
                </a:solidFill>
                <a:latin typeface="宋体" pitchFamily="2" charset="-122"/>
                <a:sym typeface="Times New Roman" pitchFamily="18" charset="0"/>
              </a:rPr>
              <a:t>图</a:t>
            </a:r>
            <a:r>
              <a:rPr lang="en-US" altLang="zh-CN" sz="1800" dirty="0">
                <a:solidFill>
                  <a:schemeClr val="accent2"/>
                </a:solidFill>
                <a:latin typeface="宋体" pitchFamily="2" charset="-122"/>
                <a:sym typeface="Times New Roman" pitchFamily="18" charset="0"/>
              </a:rPr>
              <a:t>13.20  </a:t>
            </a:r>
            <a:r>
              <a:rPr lang="zh-CN" altLang="en-US" sz="1800" dirty="0">
                <a:solidFill>
                  <a:schemeClr val="accent2"/>
                </a:solidFill>
                <a:latin typeface="宋体" pitchFamily="2" charset="-122"/>
                <a:sym typeface="Times New Roman" pitchFamily="18" charset="0"/>
              </a:rPr>
              <a:t>设置事务日志备份</a:t>
            </a:r>
            <a:endParaRPr lang="zh-CN" altLang="en-US" b="0" dirty="0"/>
          </a:p>
        </p:txBody>
      </p:sp>
      <p:sp>
        <p:nvSpPr>
          <p:cNvPr id="43" name="Rectangle 6"/>
          <p:cNvSpPr>
            <a:spLocks noChangeArrowheads="1"/>
          </p:cNvSpPr>
          <p:nvPr/>
        </p:nvSpPr>
        <p:spPr bwMode="auto">
          <a:xfrm>
            <a:off x="7660100" y="4833716"/>
            <a:ext cx="1025972" cy="1200329"/>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square" anchor="ctr">
            <a:spAutoFit/>
          </a:bodyPr>
          <a:lstStyle/>
          <a:p>
            <a:r>
              <a:rPr lang="zh-CN" altLang="en-US" sz="1800" dirty="0">
                <a:solidFill>
                  <a:schemeClr val="accent2"/>
                </a:solidFill>
                <a:sym typeface="Times New Roman" pitchFamily="18" charset="0"/>
              </a:rPr>
              <a:t>图</a:t>
            </a:r>
            <a:r>
              <a:rPr lang="en-US" altLang="zh-CN" sz="1800" dirty="0">
                <a:solidFill>
                  <a:schemeClr val="accent2"/>
                </a:solidFill>
                <a:sym typeface="Times New Roman" pitchFamily="18" charset="0"/>
              </a:rPr>
              <a:t>13.21  </a:t>
            </a:r>
            <a:r>
              <a:rPr lang="zh-CN" altLang="en-US" sz="1800" dirty="0">
                <a:solidFill>
                  <a:schemeClr val="accent2"/>
                </a:solidFill>
                <a:sym typeface="Times New Roman" pitchFamily="18" charset="0"/>
              </a:rPr>
              <a:t>设置日志尾部备份</a:t>
            </a:r>
            <a:r>
              <a:rPr lang="zh-CN" altLang="en-US" sz="1800" dirty="0">
                <a:solidFill>
                  <a:schemeClr val="accent2"/>
                </a:solidFill>
                <a:sym typeface="Arial" pitchFamily="34" charset="0"/>
              </a:rPr>
              <a:t> </a:t>
            </a:r>
            <a:endParaRPr lang="zh-CN" altLang="en-US" b="0" dirty="0"/>
          </a:p>
        </p:txBody>
      </p:sp>
      <p:pic>
        <p:nvPicPr>
          <p:cNvPr id="23" name="Picture 4"/>
          <p:cNvPicPr>
            <a:picLocks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707904" y="1412776"/>
            <a:ext cx="3933105" cy="317731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pic>
        <p:nvPicPr>
          <p:cNvPr id="24" name="Picture 8"/>
          <p:cNvPicPr>
            <a:picLocks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131840" y="2432870"/>
            <a:ext cx="4488987" cy="407818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spTree>
    <p:extLst>
      <p:ext uri="{BB962C8B-B14F-4D97-AF65-F5344CB8AC3E}">
        <p14:creationId xmlns:p14="http://schemas.microsoft.com/office/powerpoint/2010/main" xmlns="" val="29915237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400" dirty="0">
                <a:latin typeface="黑体" pitchFamily="49" charset="-122"/>
              </a:rPr>
              <a:t>任务</a:t>
            </a:r>
            <a:r>
              <a:rPr lang="en-US" altLang="zh-CN" sz="2400" dirty="0" smtClean="0">
                <a:latin typeface="黑体" pitchFamily="49" charset="-122"/>
              </a:rPr>
              <a:t>3(</a:t>
            </a:r>
            <a:r>
              <a:rPr lang="zh-CN" altLang="en-US" sz="2400" dirty="0" smtClean="0">
                <a:latin typeface="黑体" pitchFamily="49" charset="-122"/>
              </a:rPr>
              <a:t>续</a:t>
            </a:r>
            <a:r>
              <a:rPr lang="en-US" altLang="zh-CN" sz="2400" dirty="0" smtClean="0">
                <a:latin typeface="黑体" pitchFamily="49" charset="-122"/>
              </a:rPr>
              <a:t>)</a:t>
            </a:r>
            <a:endParaRPr lang="zh-CN" altLang="en-US" sz="2400"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35</a:t>
            </a:fld>
            <a:endParaRPr lang="en-US" altLang="zh-CN"/>
          </a:p>
        </p:txBody>
      </p:sp>
      <p:sp>
        <p:nvSpPr>
          <p:cNvPr id="12" name="AutoShape 11"/>
          <p:cNvSpPr>
            <a:spLocks noChangeArrowheads="1"/>
          </p:cNvSpPr>
          <p:nvPr/>
        </p:nvSpPr>
        <p:spPr bwMode="gray">
          <a:xfrm>
            <a:off x="1186673" y="1923853"/>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3" name="Arc 13"/>
          <p:cNvSpPr>
            <a:spLocks/>
          </p:cNvSpPr>
          <p:nvPr/>
        </p:nvSpPr>
        <p:spPr bwMode="gray">
          <a:xfrm rot="5400000">
            <a:off x="1850586" y="2008531"/>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chemeClr val="accent6">
              <a:lumMod val="60000"/>
              <a:lumOff val="40000"/>
            </a:schemeClr>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14" name="Text Box 16"/>
          <p:cNvSpPr txBox="1">
            <a:spLocks noChangeArrowheads="1"/>
          </p:cNvSpPr>
          <p:nvPr/>
        </p:nvSpPr>
        <p:spPr bwMode="gray">
          <a:xfrm>
            <a:off x="1120005" y="1967899"/>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6</a:t>
            </a:r>
            <a:endParaRPr lang="en-US" altLang="zh-CN" sz="2000" b="1" dirty="0">
              <a:solidFill>
                <a:srgbClr val="000000"/>
              </a:solidFill>
              <a:ea typeface="宋体" pitchFamily="2" charset="-122"/>
            </a:endParaRPr>
          </a:p>
        </p:txBody>
      </p:sp>
      <p:sp>
        <p:nvSpPr>
          <p:cNvPr id="15" name="Rectangle 20"/>
          <p:cNvSpPr>
            <a:spLocks noChangeArrowheads="1"/>
          </p:cNvSpPr>
          <p:nvPr/>
        </p:nvSpPr>
        <p:spPr bwMode="black">
          <a:xfrm>
            <a:off x="2331157" y="1921933"/>
            <a:ext cx="5597578" cy="646331"/>
          </a:xfrm>
          <a:prstGeom prst="rect">
            <a:avLst/>
          </a:prstGeom>
          <a:noFill/>
          <a:ln w="9525" algn="ctr">
            <a:noFill/>
            <a:miter lim="800000"/>
            <a:headEnd/>
            <a:tailEnd/>
          </a:ln>
          <a:effectLst/>
        </p:spPr>
        <p:txBody>
          <a:bodyPr wrap="square">
            <a:spAutoFit/>
          </a:bodyPr>
          <a:lstStyle/>
          <a:p>
            <a:pPr algn="just"/>
            <a:r>
              <a:rPr lang="zh-CN" altLang="en-US" dirty="0">
                <a:solidFill>
                  <a:schemeClr val="tx2">
                    <a:lumMod val="50000"/>
                  </a:schemeClr>
                </a:solidFill>
                <a:latin typeface="黑体" pitchFamily="49" charset="-122"/>
                <a:ea typeface="黑体" pitchFamily="49" charset="-122"/>
              </a:rPr>
              <a:t>单击</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确认</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按钮，完成事务日志备份，如</a:t>
            </a:r>
          </a:p>
          <a:p>
            <a:pPr algn="just"/>
            <a:r>
              <a:rPr lang="zh-CN" altLang="en-US" dirty="0">
                <a:solidFill>
                  <a:schemeClr val="tx2">
                    <a:lumMod val="50000"/>
                  </a:schemeClr>
                </a:solidFill>
                <a:latin typeface="黑体" pitchFamily="49" charset="-122"/>
                <a:ea typeface="黑体" pitchFamily="49" charset="-122"/>
              </a:rPr>
              <a:t>       图</a:t>
            </a:r>
            <a:r>
              <a:rPr lang="en-US" altLang="zh-CN" dirty="0">
                <a:solidFill>
                  <a:schemeClr val="tx2">
                    <a:lumMod val="50000"/>
                  </a:schemeClr>
                </a:solidFill>
                <a:latin typeface="黑体" pitchFamily="49" charset="-122"/>
                <a:ea typeface="黑体" pitchFamily="49" charset="-122"/>
              </a:rPr>
              <a:t>13.22</a:t>
            </a:r>
            <a:r>
              <a:rPr lang="zh-CN" altLang="en-US" dirty="0">
                <a:solidFill>
                  <a:schemeClr val="tx2">
                    <a:lumMod val="50000"/>
                  </a:schemeClr>
                </a:solidFill>
                <a:latin typeface="黑体" pitchFamily="49" charset="-122"/>
                <a:ea typeface="黑体" pitchFamily="49" charset="-122"/>
              </a:rPr>
              <a:t>所示</a:t>
            </a:r>
            <a:endParaRPr lang="zh-CN" altLang="en-US" sz="1400" dirty="0">
              <a:solidFill>
                <a:schemeClr val="tx2">
                  <a:lumMod val="50000"/>
                </a:schemeClr>
              </a:solidFill>
              <a:latin typeface="黑体" pitchFamily="49" charset="-122"/>
              <a:ea typeface="黑体" pitchFamily="49" charset="-122"/>
            </a:endParaRPr>
          </a:p>
        </p:txBody>
      </p:sp>
      <p:sp>
        <p:nvSpPr>
          <p:cNvPr id="16" name="AutoShape 4"/>
          <p:cNvSpPr>
            <a:spLocks noChangeArrowheads="1"/>
          </p:cNvSpPr>
          <p:nvPr/>
        </p:nvSpPr>
        <p:spPr bwMode="gray">
          <a:xfrm>
            <a:off x="2077261" y="2886844"/>
            <a:ext cx="2613449" cy="1381229"/>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17" name="AutoShape 11"/>
          <p:cNvSpPr>
            <a:spLocks noChangeArrowheads="1"/>
          </p:cNvSpPr>
          <p:nvPr/>
        </p:nvSpPr>
        <p:spPr bwMode="gray">
          <a:xfrm>
            <a:off x="1211855" y="3007036"/>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8" name="Arc 13"/>
          <p:cNvSpPr>
            <a:spLocks/>
          </p:cNvSpPr>
          <p:nvPr/>
        </p:nvSpPr>
        <p:spPr bwMode="gray">
          <a:xfrm rot="5400000">
            <a:off x="1875768" y="3091714"/>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chemeClr val="accent6">
              <a:lumMod val="60000"/>
              <a:lumOff val="40000"/>
            </a:schemeClr>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19" name="Text Box 16"/>
          <p:cNvSpPr txBox="1">
            <a:spLocks noChangeArrowheads="1"/>
          </p:cNvSpPr>
          <p:nvPr/>
        </p:nvSpPr>
        <p:spPr bwMode="gray">
          <a:xfrm>
            <a:off x="1140417" y="3026228"/>
            <a:ext cx="884237"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7</a:t>
            </a:r>
            <a:endParaRPr lang="en-US" altLang="zh-CN" sz="2000" b="1" dirty="0">
              <a:solidFill>
                <a:srgbClr val="000000"/>
              </a:solidFill>
              <a:ea typeface="宋体" pitchFamily="2" charset="-122"/>
            </a:endParaRPr>
          </a:p>
        </p:txBody>
      </p:sp>
      <p:sp>
        <p:nvSpPr>
          <p:cNvPr id="20" name="Rectangle 20"/>
          <p:cNvSpPr>
            <a:spLocks noChangeArrowheads="1"/>
          </p:cNvSpPr>
          <p:nvPr/>
        </p:nvSpPr>
        <p:spPr bwMode="black">
          <a:xfrm>
            <a:off x="2335401" y="3026228"/>
            <a:ext cx="2258081" cy="1077218"/>
          </a:xfrm>
          <a:prstGeom prst="rect">
            <a:avLst/>
          </a:prstGeom>
          <a:noFill/>
          <a:ln w="9525" algn="ctr">
            <a:noFill/>
            <a:miter lim="800000"/>
            <a:headEnd/>
            <a:tailEnd/>
          </a:ln>
          <a:effectLst/>
        </p:spPr>
        <p:txBody>
          <a:bodyPr wrap="square">
            <a:spAutoFit/>
          </a:bodyPr>
          <a:lstStyle/>
          <a:p>
            <a:r>
              <a:rPr lang="zh-CN" altLang="en-US" sz="1600" dirty="0">
                <a:solidFill>
                  <a:schemeClr val="tx2">
                    <a:lumMod val="50000"/>
                  </a:schemeClr>
                </a:solidFill>
                <a:latin typeface="黑体" pitchFamily="49" charset="-122"/>
                <a:ea typeface="黑体" pitchFamily="49" charset="-122"/>
              </a:rPr>
              <a:t>在</a:t>
            </a:r>
            <a:r>
              <a:rPr lang="en-US" altLang="zh-CN" sz="1600" dirty="0">
                <a:solidFill>
                  <a:schemeClr val="tx2">
                    <a:lumMod val="50000"/>
                  </a:schemeClr>
                </a:solidFill>
                <a:latin typeface="黑体" pitchFamily="49" charset="-122"/>
                <a:ea typeface="黑体" pitchFamily="49" charset="-122"/>
              </a:rPr>
              <a:t>【</a:t>
            </a:r>
            <a:r>
              <a:rPr lang="zh-CN" altLang="en-US" sz="1600" dirty="0">
                <a:solidFill>
                  <a:schemeClr val="tx2">
                    <a:lumMod val="50000"/>
                  </a:schemeClr>
                </a:solidFill>
                <a:latin typeface="黑体" pitchFamily="49" charset="-122"/>
                <a:ea typeface="黑体" pitchFamily="49" charset="-122"/>
              </a:rPr>
              <a:t>对象资源管理器</a:t>
            </a:r>
            <a:r>
              <a:rPr lang="en-US" altLang="zh-CN" sz="1600" dirty="0">
                <a:solidFill>
                  <a:schemeClr val="tx2">
                    <a:lumMod val="50000"/>
                  </a:schemeClr>
                </a:solidFill>
                <a:latin typeface="黑体" pitchFamily="49" charset="-122"/>
                <a:ea typeface="黑体" pitchFamily="49" charset="-122"/>
              </a:rPr>
              <a:t>】</a:t>
            </a:r>
            <a:r>
              <a:rPr lang="zh-CN" altLang="en-US" sz="1600" dirty="0">
                <a:solidFill>
                  <a:schemeClr val="tx2">
                    <a:lumMod val="50000"/>
                  </a:schemeClr>
                </a:solidFill>
                <a:latin typeface="黑体" pitchFamily="49" charset="-122"/>
                <a:ea typeface="黑体" pitchFamily="49" charset="-122"/>
              </a:rPr>
              <a:t>中，</a:t>
            </a:r>
            <a:r>
              <a:rPr lang="zh-CN" altLang="en-US" sz="1600" dirty="0" smtClean="0">
                <a:solidFill>
                  <a:schemeClr val="tx2">
                    <a:lumMod val="50000"/>
                  </a:schemeClr>
                </a:solidFill>
                <a:latin typeface="黑体" pitchFamily="49" charset="-122"/>
                <a:ea typeface="黑体" pitchFamily="49" charset="-122"/>
              </a:rPr>
              <a:t>右键</a:t>
            </a:r>
            <a:r>
              <a:rPr lang="en-US" altLang="zh-CN" sz="1600" dirty="0" smtClean="0">
                <a:solidFill>
                  <a:schemeClr val="tx2">
                    <a:lumMod val="50000"/>
                  </a:schemeClr>
                </a:solidFill>
                <a:latin typeface="黑体" pitchFamily="49" charset="-122"/>
                <a:ea typeface="黑体" pitchFamily="49" charset="-122"/>
              </a:rPr>
              <a:t>【</a:t>
            </a:r>
            <a:r>
              <a:rPr lang="en-US" altLang="zh-CN" sz="1600" dirty="0">
                <a:solidFill>
                  <a:schemeClr val="tx2">
                    <a:lumMod val="50000"/>
                  </a:schemeClr>
                </a:solidFill>
                <a:latin typeface="黑体" pitchFamily="49" charset="-122"/>
                <a:ea typeface="黑体" pitchFamily="49" charset="-122"/>
              </a:rPr>
              <a:t>Student】</a:t>
            </a:r>
            <a:r>
              <a:rPr lang="zh-CN" altLang="en-US" sz="1600" dirty="0">
                <a:solidFill>
                  <a:schemeClr val="tx2">
                    <a:lumMod val="50000"/>
                  </a:schemeClr>
                </a:solidFill>
                <a:latin typeface="黑体" pitchFamily="49" charset="-122"/>
                <a:ea typeface="黑体" pitchFamily="49" charset="-122"/>
              </a:rPr>
              <a:t>，选择</a:t>
            </a:r>
            <a:r>
              <a:rPr lang="en-US" altLang="zh-CN" sz="1600" dirty="0">
                <a:solidFill>
                  <a:schemeClr val="tx2">
                    <a:lumMod val="50000"/>
                  </a:schemeClr>
                </a:solidFill>
                <a:latin typeface="黑体" pitchFamily="49" charset="-122"/>
                <a:ea typeface="黑体" pitchFamily="49" charset="-122"/>
              </a:rPr>
              <a:t>【</a:t>
            </a:r>
            <a:r>
              <a:rPr lang="zh-CN" altLang="en-US" sz="1600" dirty="0">
                <a:solidFill>
                  <a:schemeClr val="tx2">
                    <a:lumMod val="50000"/>
                  </a:schemeClr>
                </a:solidFill>
                <a:latin typeface="黑体" pitchFamily="49" charset="-122"/>
                <a:ea typeface="黑体" pitchFamily="49" charset="-122"/>
              </a:rPr>
              <a:t>任务</a:t>
            </a:r>
            <a:r>
              <a:rPr lang="en-US" altLang="zh-CN" sz="1600" dirty="0">
                <a:solidFill>
                  <a:schemeClr val="tx2">
                    <a:lumMod val="50000"/>
                  </a:schemeClr>
                </a:solidFill>
                <a:latin typeface="黑体" pitchFamily="49" charset="-122"/>
                <a:ea typeface="黑体" pitchFamily="49" charset="-122"/>
              </a:rPr>
              <a:t>】</a:t>
            </a:r>
            <a:r>
              <a:rPr lang="zh-CN" altLang="en-US" sz="1600" dirty="0">
                <a:solidFill>
                  <a:schemeClr val="tx2">
                    <a:lumMod val="50000"/>
                  </a:schemeClr>
                </a:solidFill>
                <a:latin typeface="黑体" pitchFamily="49" charset="-122"/>
                <a:ea typeface="黑体" pitchFamily="49" charset="-122"/>
              </a:rPr>
              <a:t>下的</a:t>
            </a:r>
            <a:r>
              <a:rPr lang="en-US" altLang="zh-CN" sz="1600" dirty="0">
                <a:solidFill>
                  <a:schemeClr val="tx2">
                    <a:lumMod val="50000"/>
                  </a:schemeClr>
                </a:solidFill>
                <a:latin typeface="黑体" pitchFamily="49" charset="-122"/>
                <a:ea typeface="黑体" pitchFamily="49" charset="-122"/>
              </a:rPr>
              <a:t>【</a:t>
            </a:r>
            <a:r>
              <a:rPr lang="zh-CN" altLang="en-US" sz="1600" dirty="0">
                <a:solidFill>
                  <a:schemeClr val="tx2">
                    <a:lumMod val="50000"/>
                  </a:schemeClr>
                </a:solidFill>
                <a:latin typeface="黑体" pitchFamily="49" charset="-122"/>
                <a:ea typeface="黑体" pitchFamily="49" charset="-122"/>
              </a:rPr>
              <a:t>备份</a:t>
            </a:r>
            <a:r>
              <a:rPr lang="en-US" altLang="zh-CN" sz="1600" dirty="0" smtClean="0">
                <a:solidFill>
                  <a:schemeClr val="tx2">
                    <a:lumMod val="50000"/>
                  </a:schemeClr>
                </a:solidFill>
                <a:latin typeface="黑体" pitchFamily="49" charset="-122"/>
                <a:ea typeface="黑体" pitchFamily="49" charset="-122"/>
              </a:rPr>
              <a:t>】|【</a:t>
            </a:r>
            <a:r>
              <a:rPr lang="zh-CN" altLang="en-US" sz="1600" dirty="0">
                <a:solidFill>
                  <a:schemeClr val="tx2">
                    <a:lumMod val="50000"/>
                  </a:schemeClr>
                </a:solidFill>
                <a:latin typeface="黑体" pitchFamily="49" charset="-122"/>
                <a:ea typeface="黑体" pitchFamily="49" charset="-122"/>
              </a:rPr>
              <a:t>数据库</a:t>
            </a:r>
            <a:r>
              <a:rPr lang="en-US" altLang="zh-CN" sz="1600" dirty="0">
                <a:solidFill>
                  <a:schemeClr val="tx2">
                    <a:lumMod val="50000"/>
                  </a:schemeClr>
                </a:solidFill>
                <a:latin typeface="黑体" pitchFamily="49" charset="-122"/>
                <a:ea typeface="黑体" pitchFamily="49" charset="-122"/>
              </a:rPr>
              <a:t>】</a:t>
            </a:r>
            <a:r>
              <a:rPr lang="zh-CN" altLang="en-US" sz="1600" dirty="0">
                <a:solidFill>
                  <a:schemeClr val="tx2">
                    <a:lumMod val="50000"/>
                  </a:schemeClr>
                </a:solidFill>
                <a:latin typeface="黑体" pitchFamily="49" charset="-122"/>
                <a:ea typeface="黑体" pitchFamily="49" charset="-122"/>
              </a:rPr>
              <a:t>选项</a:t>
            </a:r>
            <a:endParaRPr lang="en-US" altLang="zh-CN" sz="1600" dirty="0">
              <a:solidFill>
                <a:schemeClr val="tx2">
                  <a:lumMod val="50000"/>
                </a:schemeClr>
              </a:solidFill>
              <a:latin typeface="黑体" pitchFamily="49" charset="-122"/>
              <a:ea typeface="黑体" pitchFamily="49" charset="-122"/>
            </a:endParaRPr>
          </a:p>
        </p:txBody>
      </p:sp>
      <p:sp>
        <p:nvSpPr>
          <p:cNvPr id="21" name="AutoShape 4"/>
          <p:cNvSpPr>
            <a:spLocks noChangeArrowheads="1"/>
          </p:cNvSpPr>
          <p:nvPr/>
        </p:nvSpPr>
        <p:spPr bwMode="gray">
          <a:xfrm>
            <a:off x="2084611" y="1786539"/>
            <a:ext cx="5978581" cy="923330"/>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35" name="AutoShape 4"/>
          <p:cNvSpPr>
            <a:spLocks noChangeArrowheads="1"/>
          </p:cNvSpPr>
          <p:nvPr/>
        </p:nvSpPr>
        <p:spPr bwMode="gray">
          <a:xfrm>
            <a:off x="2138670" y="4468154"/>
            <a:ext cx="5924522" cy="1697150"/>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36" name="AutoShape 11"/>
          <p:cNvSpPr>
            <a:spLocks noChangeArrowheads="1"/>
          </p:cNvSpPr>
          <p:nvPr/>
        </p:nvSpPr>
        <p:spPr bwMode="gray">
          <a:xfrm>
            <a:off x="1273264" y="4588346"/>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37" name="Arc 13"/>
          <p:cNvSpPr>
            <a:spLocks/>
          </p:cNvSpPr>
          <p:nvPr/>
        </p:nvSpPr>
        <p:spPr bwMode="gray">
          <a:xfrm rot="5400000">
            <a:off x="1937177" y="4673024"/>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chemeClr val="accent6">
              <a:lumMod val="60000"/>
              <a:lumOff val="40000"/>
            </a:schemeClr>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38" name="Text Box 16"/>
          <p:cNvSpPr txBox="1">
            <a:spLocks noChangeArrowheads="1"/>
          </p:cNvSpPr>
          <p:nvPr/>
        </p:nvSpPr>
        <p:spPr bwMode="gray">
          <a:xfrm>
            <a:off x="1201826" y="4607538"/>
            <a:ext cx="884237"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8</a:t>
            </a:r>
            <a:endParaRPr lang="en-US" altLang="zh-CN" sz="2000" b="1" dirty="0">
              <a:solidFill>
                <a:srgbClr val="000000"/>
              </a:solidFill>
              <a:ea typeface="宋体" pitchFamily="2" charset="-122"/>
            </a:endParaRPr>
          </a:p>
        </p:txBody>
      </p:sp>
      <p:sp>
        <p:nvSpPr>
          <p:cNvPr id="39" name="Rectangle 20"/>
          <p:cNvSpPr>
            <a:spLocks noChangeArrowheads="1"/>
          </p:cNvSpPr>
          <p:nvPr/>
        </p:nvSpPr>
        <p:spPr bwMode="black">
          <a:xfrm>
            <a:off x="2396810" y="4516800"/>
            <a:ext cx="5415549" cy="1569660"/>
          </a:xfrm>
          <a:prstGeom prst="rect">
            <a:avLst/>
          </a:prstGeom>
          <a:noFill/>
          <a:ln w="9525" algn="ctr">
            <a:noFill/>
            <a:miter lim="800000"/>
            <a:headEnd/>
            <a:tailEnd/>
          </a:ln>
          <a:effectLst/>
        </p:spPr>
        <p:txBody>
          <a:bodyPr wrap="square">
            <a:spAutoFit/>
          </a:bodyPr>
          <a:lstStyle/>
          <a:p>
            <a:pPr indent="266700">
              <a:buFont typeface="Arial" pitchFamily="34" charset="0"/>
              <a:buNone/>
              <a:tabLst>
                <a:tab pos="539750" algn="l"/>
                <a:tab pos="800100" algn="l"/>
              </a:tabLst>
            </a:pPr>
            <a:r>
              <a:rPr lang="zh-CN" altLang="en-US" sz="1600" dirty="0">
                <a:solidFill>
                  <a:schemeClr val="tx2">
                    <a:lumMod val="50000"/>
                  </a:schemeClr>
                </a:solidFill>
                <a:latin typeface="黑体" pitchFamily="49" charset="-122"/>
                <a:ea typeface="黑体" pitchFamily="49" charset="-122"/>
                <a:sym typeface="Times New Roman" pitchFamily="18" charset="0"/>
              </a:rPr>
              <a:t>在还原数据库窗口中的</a:t>
            </a:r>
            <a:r>
              <a:rPr lang="en-US" altLang="zh-CN" sz="1600" dirty="0">
                <a:solidFill>
                  <a:schemeClr val="tx2">
                    <a:lumMod val="50000"/>
                  </a:schemeClr>
                </a:solidFill>
                <a:latin typeface="黑体" pitchFamily="49" charset="-122"/>
                <a:ea typeface="黑体" pitchFamily="49" charset="-122"/>
                <a:sym typeface="Times New Roman" pitchFamily="18" charset="0"/>
              </a:rPr>
              <a:t>【</a:t>
            </a:r>
            <a:r>
              <a:rPr lang="zh-CN" altLang="en-US" sz="1600" dirty="0">
                <a:solidFill>
                  <a:schemeClr val="tx2">
                    <a:lumMod val="50000"/>
                  </a:schemeClr>
                </a:solidFill>
                <a:latin typeface="黑体" pitchFamily="49" charset="-122"/>
                <a:ea typeface="黑体" pitchFamily="49" charset="-122"/>
                <a:sym typeface="Times New Roman" pitchFamily="18" charset="0"/>
              </a:rPr>
              <a:t>常规</a:t>
            </a:r>
            <a:r>
              <a:rPr lang="en-US" altLang="zh-CN" sz="1600" dirty="0">
                <a:solidFill>
                  <a:schemeClr val="tx2">
                    <a:lumMod val="50000"/>
                  </a:schemeClr>
                </a:solidFill>
                <a:latin typeface="黑体" pitchFamily="49" charset="-122"/>
                <a:ea typeface="黑体" pitchFamily="49" charset="-122"/>
                <a:sym typeface="Times New Roman" pitchFamily="18" charset="0"/>
              </a:rPr>
              <a:t>】</a:t>
            </a:r>
            <a:r>
              <a:rPr lang="zh-CN" altLang="en-US" sz="1600" dirty="0">
                <a:solidFill>
                  <a:schemeClr val="tx2">
                    <a:lumMod val="50000"/>
                  </a:schemeClr>
                </a:solidFill>
                <a:latin typeface="黑体" pitchFamily="49" charset="-122"/>
                <a:ea typeface="黑体" pitchFamily="49" charset="-122"/>
                <a:sym typeface="Times New Roman" pitchFamily="18" charset="0"/>
              </a:rPr>
              <a:t>页面，</a:t>
            </a:r>
            <a:r>
              <a:rPr lang="zh-CN" altLang="en-US" sz="1600" dirty="0" smtClean="0">
                <a:solidFill>
                  <a:schemeClr val="tx2">
                    <a:lumMod val="50000"/>
                  </a:schemeClr>
                </a:solidFill>
                <a:latin typeface="黑体" pitchFamily="49" charset="-122"/>
                <a:ea typeface="黑体" pitchFamily="49" charset="-122"/>
                <a:sym typeface="Times New Roman" pitchFamily="18" charset="0"/>
              </a:rPr>
              <a:t>选中</a:t>
            </a:r>
            <a:r>
              <a:rPr lang="en-US" altLang="zh-CN" sz="1600" dirty="0" smtClean="0">
                <a:solidFill>
                  <a:schemeClr val="tx2">
                    <a:lumMod val="50000"/>
                  </a:schemeClr>
                </a:solidFill>
                <a:latin typeface="黑体" pitchFamily="49" charset="-122"/>
                <a:ea typeface="黑体" pitchFamily="49" charset="-122"/>
                <a:sym typeface="Times New Roman" pitchFamily="18" charset="0"/>
              </a:rPr>
              <a:t>【</a:t>
            </a:r>
            <a:r>
              <a:rPr lang="zh-CN" altLang="en-US" sz="1600" dirty="0">
                <a:solidFill>
                  <a:schemeClr val="tx2">
                    <a:lumMod val="50000"/>
                  </a:schemeClr>
                </a:solidFill>
                <a:latin typeface="黑体" pitchFamily="49" charset="-122"/>
                <a:ea typeface="黑体" pitchFamily="49" charset="-122"/>
                <a:sym typeface="Times New Roman" pitchFamily="18" charset="0"/>
              </a:rPr>
              <a:t>源设备</a:t>
            </a:r>
            <a:r>
              <a:rPr lang="en-US" altLang="zh-CN" sz="1600" dirty="0">
                <a:solidFill>
                  <a:schemeClr val="tx2">
                    <a:lumMod val="50000"/>
                  </a:schemeClr>
                </a:solidFill>
                <a:latin typeface="黑体" pitchFamily="49" charset="-122"/>
                <a:ea typeface="黑体" pitchFamily="49" charset="-122"/>
                <a:sym typeface="Times New Roman" pitchFamily="18" charset="0"/>
              </a:rPr>
              <a:t>】</a:t>
            </a:r>
            <a:r>
              <a:rPr lang="zh-CN" altLang="en-US" sz="1600" dirty="0">
                <a:solidFill>
                  <a:schemeClr val="tx2">
                    <a:lumMod val="50000"/>
                  </a:schemeClr>
                </a:solidFill>
                <a:latin typeface="黑体" pitchFamily="49" charset="-122"/>
                <a:ea typeface="黑体" pitchFamily="49" charset="-122"/>
                <a:sym typeface="Times New Roman" pitchFamily="18" charset="0"/>
              </a:rPr>
              <a:t>单选按钮，单击旁边的按钮，在</a:t>
            </a:r>
            <a:r>
              <a:rPr lang="zh-CN" altLang="en-US" sz="1600" dirty="0" smtClean="0">
                <a:solidFill>
                  <a:schemeClr val="tx2">
                    <a:lumMod val="50000"/>
                  </a:schemeClr>
                </a:solidFill>
                <a:latin typeface="黑体" pitchFamily="49" charset="-122"/>
                <a:ea typeface="黑体" pitchFamily="49" charset="-122"/>
                <a:sym typeface="Times New Roman" pitchFamily="18" charset="0"/>
              </a:rPr>
              <a:t>弹出</a:t>
            </a:r>
            <a:r>
              <a:rPr lang="zh-CN" altLang="en-US" sz="1600" dirty="0">
                <a:solidFill>
                  <a:schemeClr val="tx2">
                    <a:lumMod val="50000"/>
                  </a:schemeClr>
                </a:solidFill>
                <a:latin typeface="黑体" pitchFamily="49" charset="-122"/>
                <a:ea typeface="黑体" pitchFamily="49" charset="-122"/>
                <a:sym typeface="Times New Roman" pitchFamily="18" charset="0"/>
              </a:rPr>
              <a:t>的</a:t>
            </a:r>
            <a:r>
              <a:rPr lang="en-US" altLang="zh-CN" sz="1600" dirty="0">
                <a:solidFill>
                  <a:schemeClr val="tx2">
                    <a:lumMod val="50000"/>
                  </a:schemeClr>
                </a:solidFill>
                <a:latin typeface="黑体" pitchFamily="49" charset="-122"/>
                <a:ea typeface="黑体" pitchFamily="49" charset="-122"/>
                <a:sym typeface="Times New Roman" pitchFamily="18" charset="0"/>
              </a:rPr>
              <a:t>【</a:t>
            </a:r>
            <a:r>
              <a:rPr lang="zh-CN" altLang="en-US" sz="1600" dirty="0">
                <a:solidFill>
                  <a:schemeClr val="tx2">
                    <a:lumMod val="50000"/>
                  </a:schemeClr>
                </a:solidFill>
                <a:latin typeface="黑体" pitchFamily="49" charset="-122"/>
                <a:ea typeface="黑体" pitchFamily="49" charset="-122"/>
                <a:sym typeface="Times New Roman" pitchFamily="18" charset="0"/>
              </a:rPr>
              <a:t>指定备份</a:t>
            </a:r>
            <a:r>
              <a:rPr lang="en-US" altLang="zh-CN" sz="1600" dirty="0">
                <a:solidFill>
                  <a:schemeClr val="tx2">
                    <a:lumMod val="50000"/>
                  </a:schemeClr>
                </a:solidFill>
                <a:latin typeface="黑体" pitchFamily="49" charset="-122"/>
                <a:ea typeface="黑体" pitchFamily="49" charset="-122"/>
                <a:sym typeface="Times New Roman" pitchFamily="18" charset="0"/>
              </a:rPr>
              <a:t>】</a:t>
            </a:r>
            <a:r>
              <a:rPr lang="zh-CN" altLang="en-US" sz="1600" dirty="0">
                <a:solidFill>
                  <a:schemeClr val="tx2">
                    <a:lumMod val="50000"/>
                  </a:schemeClr>
                </a:solidFill>
                <a:latin typeface="黑体" pitchFamily="49" charset="-122"/>
                <a:ea typeface="黑体" pitchFamily="49" charset="-122"/>
                <a:sym typeface="Times New Roman" pitchFamily="18" charset="0"/>
              </a:rPr>
              <a:t>对话框中，通过单击</a:t>
            </a:r>
            <a:r>
              <a:rPr lang="en-US" altLang="zh-CN" sz="1600" dirty="0">
                <a:solidFill>
                  <a:schemeClr val="tx2">
                    <a:lumMod val="50000"/>
                  </a:schemeClr>
                </a:solidFill>
                <a:latin typeface="黑体" pitchFamily="49" charset="-122"/>
                <a:ea typeface="黑体" pitchFamily="49" charset="-122"/>
                <a:sym typeface="Times New Roman" pitchFamily="18" charset="0"/>
              </a:rPr>
              <a:t>【</a:t>
            </a:r>
            <a:r>
              <a:rPr lang="zh-CN" altLang="en-US" sz="1600" dirty="0">
                <a:solidFill>
                  <a:schemeClr val="tx2">
                    <a:lumMod val="50000"/>
                  </a:schemeClr>
                </a:solidFill>
                <a:latin typeface="黑体" pitchFamily="49" charset="-122"/>
                <a:ea typeface="黑体" pitchFamily="49" charset="-122"/>
                <a:sym typeface="Times New Roman" pitchFamily="18" charset="0"/>
              </a:rPr>
              <a:t>添加</a:t>
            </a:r>
            <a:r>
              <a:rPr lang="en-US" altLang="zh-CN" sz="1600" dirty="0" smtClean="0">
                <a:solidFill>
                  <a:schemeClr val="tx2">
                    <a:lumMod val="50000"/>
                  </a:schemeClr>
                </a:solidFill>
                <a:latin typeface="黑体" pitchFamily="49" charset="-122"/>
                <a:ea typeface="黑体" pitchFamily="49" charset="-122"/>
                <a:sym typeface="Times New Roman" pitchFamily="18" charset="0"/>
              </a:rPr>
              <a:t>】</a:t>
            </a:r>
            <a:r>
              <a:rPr lang="zh-CN" altLang="en-US" sz="1600" dirty="0" smtClean="0">
                <a:solidFill>
                  <a:schemeClr val="tx2">
                    <a:lumMod val="50000"/>
                  </a:schemeClr>
                </a:solidFill>
                <a:latin typeface="黑体" pitchFamily="49" charset="-122"/>
                <a:ea typeface="黑体" pitchFamily="49" charset="-122"/>
                <a:sym typeface="Times New Roman" pitchFamily="18" charset="0"/>
              </a:rPr>
              <a:t>按钮</a:t>
            </a:r>
            <a:r>
              <a:rPr lang="zh-CN" altLang="en-US" sz="1600" dirty="0">
                <a:solidFill>
                  <a:schemeClr val="tx2">
                    <a:lumMod val="50000"/>
                  </a:schemeClr>
                </a:solidFill>
                <a:latin typeface="黑体" pitchFamily="49" charset="-122"/>
                <a:ea typeface="黑体" pitchFamily="49" charset="-122"/>
                <a:sym typeface="Times New Roman" pitchFamily="18" charset="0"/>
              </a:rPr>
              <a:t>，指定备份文件的路径及名称；在</a:t>
            </a:r>
            <a:r>
              <a:rPr lang="en-US" altLang="zh-CN" sz="1600" dirty="0">
                <a:solidFill>
                  <a:schemeClr val="tx2">
                    <a:lumMod val="50000"/>
                  </a:schemeClr>
                </a:solidFill>
                <a:latin typeface="黑体" pitchFamily="49" charset="-122"/>
                <a:ea typeface="黑体" pitchFamily="49" charset="-122"/>
                <a:sym typeface="Times New Roman" pitchFamily="18" charset="0"/>
              </a:rPr>
              <a:t>【</a:t>
            </a:r>
            <a:r>
              <a:rPr lang="zh-CN" altLang="en-US" sz="1600" dirty="0" smtClean="0">
                <a:solidFill>
                  <a:schemeClr val="tx2">
                    <a:lumMod val="50000"/>
                  </a:schemeClr>
                </a:solidFill>
                <a:latin typeface="黑体" pitchFamily="49" charset="-122"/>
                <a:ea typeface="黑体" pitchFamily="49" charset="-122"/>
                <a:sym typeface="Times New Roman" pitchFamily="18" charset="0"/>
              </a:rPr>
              <a:t>目标数据库</a:t>
            </a:r>
            <a:r>
              <a:rPr lang="en-US" altLang="zh-CN" sz="1600" dirty="0">
                <a:solidFill>
                  <a:schemeClr val="tx2">
                    <a:lumMod val="50000"/>
                  </a:schemeClr>
                </a:solidFill>
                <a:latin typeface="黑体" pitchFamily="49" charset="-122"/>
                <a:ea typeface="黑体" pitchFamily="49" charset="-122"/>
                <a:sym typeface="Times New Roman" pitchFamily="18" charset="0"/>
              </a:rPr>
              <a:t>】</a:t>
            </a:r>
            <a:r>
              <a:rPr lang="zh-CN" altLang="en-US" sz="1600" dirty="0">
                <a:solidFill>
                  <a:schemeClr val="tx2">
                    <a:lumMod val="50000"/>
                  </a:schemeClr>
                </a:solidFill>
                <a:latin typeface="黑体" pitchFamily="49" charset="-122"/>
                <a:ea typeface="黑体" pitchFamily="49" charset="-122"/>
                <a:sym typeface="Times New Roman" pitchFamily="18" charset="0"/>
              </a:rPr>
              <a:t>下拉列表中选择</a:t>
            </a:r>
            <a:r>
              <a:rPr lang="en-US" altLang="zh-CN" sz="1600" dirty="0">
                <a:solidFill>
                  <a:schemeClr val="tx2">
                    <a:lumMod val="50000"/>
                  </a:schemeClr>
                </a:solidFill>
                <a:latin typeface="黑体" pitchFamily="49" charset="-122"/>
                <a:ea typeface="黑体" pitchFamily="49" charset="-122"/>
                <a:sym typeface="Times New Roman" pitchFamily="18" charset="0"/>
              </a:rPr>
              <a:t>【student】</a:t>
            </a:r>
            <a:r>
              <a:rPr lang="zh-CN" altLang="en-US" sz="1600" dirty="0">
                <a:solidFill>
                  <a:schemeClr val="tx2">
                    <a:lumMod val="50000"/>
                  </a:schemeClr>
                </a:solidFill>
                <a:latin typeface="黑体" pitchFamily="49" charset="-122"/>
                <a:ea typeface="黑体" pitchFamily="49" charset="-122"/>
                <a:sym typeface="Times New Roman" pitchFamily="18" charset="0"/>
              </a:rPr>
              <a:t>；</a:t>
            </a:r>
            <a:r>
              <a:rPr lang="zh-CN" altLang="en-US" sz="1600" dirty="0" smtClean="0">
                <a:solidFill>
                  <a:schemeClr val="tx2">
                    <a:lumMod val="50000"/>
                  </a:schemeClr>
                </a:solidFill>
                <a:latin typeface="黑体" pitchFamily="49" charset="-122"/>
                <a:ea typeface="黑体" pitchFamily="49" charset="-122"/>
                <a:sym typeface="Times New Roman" pitchFamily="18" charset="0"/>
              </a:rPr>
              <a:t>选中</a:t>
            </a:r>
            <a:r>
              <a:rPr lang="en-US" altLang="zh-CN" sz="1600" dirty="0" smtClean="0">
                <a:solidFill>
                  <a:schemeClr val="tx2">
                    <a:lumMod val="50000"/>
                  </a:schemeClr>
                </a:solidFill>
                <a:latin typeface="黑体" pitchFamily="49" charset="-122"/>
                <a:ea typeface="黑体" pitchFamily="49" charset="-122"/>
                <a:sym typeface="Times New Roman" pitchFamily="18" charset="0"/>
              </a:rPr>
              <a:t>【</a:t>
            </a:r>
            <a:r>
              <a:rPr lang="zh-CN" altLang="en-US" sz="1600" dirty="0">
                <a:solidFill>
                  <a:schemeClr val="tx2">
                    <a:lumMod val="50000"/>
                  </a:schemeClr>
                </a:solidFill>
                <a:latin typeface="黑体" pitchFamily="49" charset="-122"/>
                <a:ea typeface="黑体" pitchFamily="49" charset="-122"/>
                <a:sym typeface="Times New Roman" pitchFamily="18" charset="0"/>
              </a:rPr>
              <a:t>选择用于还原的备份集</a:t>
            </a:r>
            <a:r>
              <a:rPr lang="en-US" altLang="zh-CN" sz="1600" dirty="0">
                <a:solidFill>
                  <a:schemeClr val="tx2">
                    <a:lumMod val="50000"/>
                  </a:schemeClr>
                </a:solidFill>
                <a:latin typeface="黑体" pitchFamily="49" charset="-122"/>
                <a:ea typeface="黑体" pitchFamily="49" charset="-122"/>
                <a:sym typeface="Times New Roman" pitchFamily="18" charset="0"/>
              </a:rPr>
              <a:t>】</a:t>
            </a:r>
            <a:r>
              <a:rPr lang="zh-CN" altLang="en-US" sz="1600" dirty="0">
                <a:solidFill>
                  <a:schemeClr val="tx2">
                    <a:lumMod val="50000"/>
                  </a:schemeClr>
                </a:solidFill>
                <a:latin typeface="黑体" pitchFamily="49" charset="-122"/>
                <a:ea typeface="黑体" pitchFamily="49" charset="-122"/>
                <a:sym typeface="Times New Roman" pitchFamily="18" charset="0"/>
              </a:rPr>
              <a:t>下的</a:t>
            </a:r>
            <a:r>
              <a:rPr lang="en-US" altLang="zh-CN" sz="1600" dirty="0">
                <a:solidFill>
                  <a:schemeClr val="tx2">
                    <a:lumMod val="50000"/>
                  </a:schemeClr>
                </a:solidFill>
                <a:latin typeface="黑体" pitchFamily="49" charset="-122"/>
                <a:ea typeface="黑体" pitchFamily="49" charset="-122"/>
                <a:sym typeface="Times New Roman" pitchFamily="18" charset="0"/>
              </a:rPr>
              <a:t>【student-</a:t>
            </a:r>
            <a:r>
              <a:rPr lang="zh-CN" altLang="en-US" sz="1600" dirty="0" smtClean="0">
                <a:solidFill>
                  <a:schemeClr val="tx2">
                    <a:lumMod val="50000"/>
                  </a:schemeClr>
                </a:solidFill>
                <a:latin typeface="黑体" pitchFamily="49" charset="-122"/>
                <a:ea typeface="黑体" pitchFamily="49" charset="-122"/>
                <a:sym typeface="Times New Roman" pitchFamily="18" charset="0"/>
              </a:rPr>
              <a:t>完整</a:t>
            </a:r>
            <a:r>
              <a:rPr lang="zh-CN" altLang="en-US" sz="1600" dirty="0">
                <a:solidFill>
                  <a:schemeClr val="tx2">
                    <a:lumMod val="50000"/>
                  </a:schemeClr>
                </a:solidFill>
                <a:latin typeface="黑体" pitchFamily="49" charset="-122"/>
                <a:ea typeface="黑体" pitchFamily="49" charset="-122"/>
                <a:sym typeface="Times New Roman" pitchFamily="18" charset="0"/>
              </a:rPr>
              <a:t>数据库备份</a:t>
            </a:r>
            <a:r>
              <a:rPr lang="en-US" altLang="zh-CN" sz="1600" dirty="0">
                <a:solidFill>
                  <a:schemeClr val="tx2">
                    <a:lumMod val="50000"/>
                  </a:schemeClr>
                </a:solidFill>
                <a:latin typeface="黑体" pitchFamily="49" charset="-122"/>
                <a:ea typeface="黑体" pitchFamily="49" charset="-122"/>
                <a:sym typeface="Times New Roman" pitchFamily="18" charset="0"/>
              </a:rPr>
              <a:t>】</a:t>
            </a:r>
            <a:r>
              <a:rPr lang="zh-CN" altLang="en-US" sz="1600" dirty="0">
                <a:solidFill>
                  <a:schemeClr val="tx2">
                    <a:lumMod val="50000"/>
                  </a:schemeClr>
                </a:solidFill>
                <a:latin typeface="黑体" pitchFamily="49" charset="-122"/>
                <a:ea typeface="黑体" pitchFamily="49" charset="-122"/>
                <a:sym typeface="Times New Roman" pitchFamily="18" charset="0"/>
              </a:rPr>
              <a:t>选项；其他文本框中的内容</a:t>
            </a:r>
            <a:r>
              <a:rPr lang="zh-CN" altLang="en-US" sz="1600" dirty="0" smtClean="0">
                <a:solidFill>
                  <a:schemeClr val="tx2">
                    <a:lumMod val="50000"/>
                  </a:schemeClr>
                </a:solidFill>
                <a:latin typeface="黑体" pitchFamily="49" charset="-122"/>
                <a:ea typeface="黑体" pitchFamily="49" charset="-122"/>
                <a:sym typeface="Times New Roman" pitchFamily="18" charset="0"/>
              </a:rPr>
              <a:t>保持</a:t>
            </a:r>
            <a:r>
              <a:rPr lang="zh-CN" altLang="en-US" sz="1600" dirty="0">
                <a:solidFill>
                  <a:schemeClr val="tx2">
                    <a:lumMod val="50000"/>
                  </a:schemeClr>
                </a:solidFill>
                <a:latin typeface="黑体" pitchFamily="49" charset="-122"/>
                <a:ea typeface="黑体" pitchFamily="49" charset="-122"/>
                <a:sym typeface="Times New Roman" pitchFamily="18" charset="0"/>
              </a:rPr>
              <a:t>默认</a:t>
            </a:r>
            <a:endParaRPr lang="en-US" altLang="zh-CN" sz="1600" dirty="0">
              <a:solidFill>
                <a:schemeClr val="tx2">
                  <a:lumMod val="50000"/>
                </a:schemeClr>
              </a:solidFill>
              <a:latin typeface="黑体" pitchFamily="49" charset="-122"/>
              <a:ea typeface="黑体" pitchFamily="49" charset="-122"/>
            </a:endParaRPr>
          </a:p>
        </p:txBody>
      </p:sp>
      <p:pic>
        <p:nvPicPr>
          <p:cNvPr id="23"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b="12157"/>
          <a:stretch>
            <a:fillRect/>
          </a:stretch>
        </p:blipFill>
        <p:spPr bwMode="auto">
          <a:xfrm>
            <a:off x="5073901" y="2568264"/>
            <a:ext cx="2256975" cy="189989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sp>
        <p:nvSpPr>
          <p:cNvPr id="24" name="Rectangle 6"/>
          <p:cNvSpPr>
            <a:spLocks noChangeArrowheads="1"/>
          </p:cNvSpPr>
          <p:nvPr/>
        </p:nvSpPr>
        <p:spPr bwMode="auto">
          <a:xfrm>
            <a:off x="7330877" y="2977293"/>
            <a:ext cx="1129553" cy="1200329"/>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square" anchor="ctr">
            <a:spAutoFit/>
          </a:bodyPr>
          <a:lstStyle/>
          <a:p>
            <a:pPr algn="ctr">
              <a:buFont typeface="Arial" pitchFamily="34" charset="0"/>
              <a:buChar char="•"/>
              <a:tabLst>
                <a:tab pos="539750" algn="l"/>
                <a:tab pos="800100" algn="l"/>
              </a:tabLst>
            </a:pPr>
            <a:r>
              <a:rPr lang="zh-CN" altLang="en-US" dirty="0">
                <a:solidFill>
                  <a:schemeClr val="accent2"/>
                </a:solidFill>
                <a:latin typeface="宋体" pitchFamily="2" charset="-122"/>
                <a:sym typeface="Times New Roman" pitchFamily="18" charset="0"/>
              </a:rPr>
              <a:t>图</a:t>
            </a:r>
            <a:r>
              <a:rPr lang="en-US" altLang="zh-CN" dirty="0">
                <a:solidFill>
                  <a:schemeClr val="accent2"/>
                </a:solidFill>
                <a:latin typeface="宋体" pitchFamily="2" charset="-122"/>
                <a:sym typeface="Times New Roman" pitchFamily="18" charset="0"/>
              </a:rPr>
              <a:t>13.22  </a:t>
            </a:r>
            <a:r>
              <a:rPr lang="zh-CN" altLang="en-US" dirty="0">
                <a:solidFill>
                  <a:schemeClr val="accent2"/>
                </a:solidFill>
                <a:latin typeface="宋体" pitchFamily="2" charset="-122"/>
                <a:sym typeface="Times New Roman" pitchFamily="18" charset="0"/>
              </a:rPr>
              <a:t>设置事务日志备份完成</a:t>
            </a:r>
            <a:endParaRPr lang="zh-CN" altLang="en-US" b="0" dirty="0"/>
          </a:p>
        </p:txBody>
      </p:sp>
    </p:spTree>
    <p:extLst>
      <p:ext uri="{BB962C8B-B14F-4D97-AF65-F5344CB8AC3E}">
        <p14:creationId xmlns:p14="http://schemas.microsoft.com/office/powerpoint/2010/main" xmlns="" val="257950254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400" dirty="0">
                <a:latin typeface="黑体" pitchFamily="49" charset="-122"/>
              </a:rPr>
              <a:t>任务</a:t>
            </a:r>
            <a:r>
              <a:rPr lang="en-US" altLang="zh-CN" sz="2400" dirty="0" smtClean="0">
                <a:latin typeface="黑体" pitchFamily="49" charset="-122"/>
              </a:rPr>
              <a:t>3(</a:t>
            </a:r>
            <a:r>
              <a:rPr lang="zh-CN" altLang="en-US" sz="2400" dirty="0" smtClean="0">
                <a:latin typeface="黑体" pitchFamily="49" charset="-122"/>
              </a:rPr>
              <a:t>续</a:t>
            </a:r>
            <a:r>
              <a:rPr lang="en-US" altLang="zh-CN" sz="2400" dirty="0" smtClean="0">
                <a:latin typeface="黑体" pitchFamily="49" charset="-122"/>
              </a:rPr>
              <a:t>)</a:t>
            </a:r>
            <a:endParaRPr lang="zh-CN" altLang="en-US" sz="2400"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36</a:t>
            </a:fld>
            <a:endParaRPr lang="en-US" altLang="zh-CN"/>
          </a:p>
        </p:txBody>
      </p:sp>
      <p:sp>
        <p:nvSpPr>
          <p:cNvPr id="16" name="AutoShape 4"/>
          <p:cNvSpPr>
            <a:spLocks noChangeArrowheads="1"/>
          </p:cNvSpPr>
          <p:nvPr/>
        </p:nvSpPr>
        <p:spPr bwMode="gray">
          <a:xfrm>
            <a:off x="2073607" y="1797220"/>
            <a:ext cx="2786425" cy="2201487"/>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17" name="AutoShape 11"/>
          <p:cNvSpPr>
            <a:spLocks noChangeArrowheads="1"/>
          </p:cNvSpPr>
          <p:nvPr/>
        </p:nvSpPr>
        <p:spPr bwMode="gray">
          <a:xfrm>
            <a:off x="1208201" y="1917412"/>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8" name="Arc 13"/>
          <p:cNvSpPr>
            <a:spLocks/>
          </p:cNvSpPr>
          <p:nvPr/>
        </p:nvSpPr>
        <p:spPr bwMode="gray">
          <a:xfrm rot="5400000">
            <a:off x="1872114" y="2002090"/>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chemeClr val="accent6">
              <a:lumMod val="60000"/>
              <a:lumOff val="40000"/>
            </a:schemeClr>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19" name="Text Box 16"/>
          <p:cNvSpPr txBox="1">
            <a:spLocks noChangeArrowheads="1"/>
          </p:cNvSpPr>
          <p:nvPr/>
        </p:nvSpPr>
        <p:spPr bwMode="gray">
          <a:xfrm>
            <a:off x="1136763" y="1936604"/>
            <a:ext cx="884237"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9</a:t>
            </a:r>
            <a:endParaRPr lang="en-US" altLang="zh-CN" sz="2000" b="1" dirty="0">
              <a:solidFill>
                <a:srgbClr val="000000"/>
              </a:solidFill>
              <a:ea typeface="宋体" pitchFamily="2" charset="-122"/>
            </a:endParaRPr>
          </a:p>
        </p:txBody>
      </p:sp>
      <p:sp>
        <p:nvSpPr>
          <p:cNvPr id="20" name="Rectangle 20"/>
          <p:cNvSpPr>
            <a:spLocks noChangeArrowheads="1"/>
          </p:cNvSpPr>
          <p:nvPr/>
        </p:nvSpPr>
        <p:spPr bwMode="black">
          <a:xfrm>
            <a:off x="2331747" y="1936604"/>
            <a:ext cx="2384269" cy="2062103"/>
          </a:xfrm>
          <a:prstGeom prst="rect">
            <a:avLst/>
          </a:prstGeom>
          <a:noFill/>
          <a:ln w="9525" algn="ctr">
            <a:noFill/>
            <a:miter lim="800000"/>
            <a:headEnd/>
            <a:tailEnd/>
          </a:ln>
          <a:effectLst/>
        </p:spPr>
        <p:txBody>
          <a:bodyPr wrap="square">
            <a:spAutoFit/>
          </a:bodyPr>
          <a:lstStyle/>
          <a:p>
            <a:r>
              <a:rPr lang="zh-CN" altLang="en-US" sz="1600" dirty="0">
                <a:solidFill>
                  <a:schemeClr val="tx2">
                    <a:lumMod val="50000"/>
                  </a:schemeClr>
                </a:solidFill>
                <a:latin typeface="黑体" pitchFamily="49" charset="-122"/>
                <a:ea typeface="黑体" pitchFamily="49" charset="-122"/>
              </a:rPr>
              <a:t>在选择页单击</a:t>
            </a:r>
            <a:r>
              <a:rPr lang="en-US" altLang="zh-CN" sz="1600" dirty="0">
                <a:solidFill>
                  <a:schemeClr val="tx2">
                    <a:lumMod val="50000"/>
                  </a:schemeClr>
                </a:solidFill>
                <a:latin typeface="黑体" pitchFamily="49" charset="-122"/>
                <a:ea typeface="黑体" pitchFamily="49" charset="-122"/>
              </a:rPr>
              <a:t>【</a:t>
            </a:r>
            <a:r>
              <a:rPr lang="zh-CN" altLang="en-US" sz="1600" dirty="0">
                <a:solidFill>
                  <a:schemeClr val="tx2">
                    <a:lumMod val="50000"/>
                  </a:schemeClr>
                </a:solidFill>
                <a:latin typeface="黑体" pitchFamily="49" charset="-122"/>
                <a:ea typeface="黑体" pitchFamily="49" charset="-122"/>
              </a:rPr>
              <a:t>选项</a:t>
            </a:r>
            <a:r>
              <a:rPr lang="en-US" altLang="zh-CN" sz="1600" dirty="0">
                <a:solidFill>
                  <a:schemeClr val="tx2">
                    <a:lumMod val="50000"/>
                  </a:schemeClr>
                </a:solidFill>
                <a:latin typeface="黑体" pitchFamily="49" charset="-122"/>
                <a:ea typeface="黑体" pitchFamily="49" charset="-122"/>
              </a:rPr>
              <a:t>】</a:t>
            </a:r>
            <a:r>
              <a:rPr lang="zh-CN" altLang="en-US" sz="1600" dirty="0">
                <a:solidFill>
                  <a:schemeClr val="tx2">
                    <a:lumMod val="50000"/>
                  </a:schemeClr>
                </a:solidFill>
                <a:latin typeface="黑体" pitchFamily="49" charset="-122"/>
                <a:ea typeface="黑体" pitchFamily="49" charset="-122"/>
              </a:rPr>
              <a:t>，选择</a:t>
            </a:r>
            <a:r>
              <a:rPr lang="en-US" altLang="zh-CN" sz="1600" dirty="0">
                <a:solidFill>
                  <a:schemeClr val="tx2">
                    <a:lumMod val="50000"/>
                  </a:schemeClr>
                </a:solidFill>
                <a:latin typeface="黑体" pitchFamily="49" charset="-122"/>
                <a:ea typeface="黑体" pitchFamily="49" charset="-122"/>
              </a:rPr>
              <a:t>【</a:t>
            </a:r>
            <a:r>
              <a:rPr lang="zh-CN" altLang="en-US" sz="1600" dirty="0">
                <a:solidFill>
                  <a:schemeClr val="tx2">
                    <a:lumMod val="50000"/>
                  </a:schemeClr>
                </a:solidFill>
                <a:latin typeface="黑体" pitchFamily="49" charset="-122"/>
                <a:ea typeface="黑体" pitchFamily="49" charset="-122"/>
              </a:rPr>
              <a:t>恢复</a:t>
            </a:r>
            <a:r>
              <a:rPr lang="zh-CN" altLang="en-US" sz="1600" dirty="0" smtClean="0">
                <a:solidFill>
                  <a:schemeClr val="tx2">
                    <a:lumMod val="50000"/>
                  </a:schemeClr>
                </a:solidFill>
                <a:latin typeface="黑体" pitchFamily="49" charset="-122"/>
                <a:ea typeface="黑体" pitchFamily="49" charset="-122"/>
              </a:rPr>
              <a:t>状态</a:t>
            </a:r>
            <a:r>
              <a:rPr lang="en-US" altLang="zh-CN" sz="1600" dirty="0" smtClean="0">
                <a:solidFill>
                  <a:schemeClr val="tx2">
                    <a:lumMod val="50000"/>
                  </a:schemeClr>
                </a:solidFill>
                <a:latin typeface="黑体" pitchFamily="49" charset="-122"/>
                <a:ea typeface="黑体" pitchFamily="49" charset="-122"/>
              </a:rPr>
              <a:t>】</a:t>
            </a:r>
            <a:r>
              <a:rPr lang="zh-CN" altLang="en-US" sz="1600" dirty="0">
                <a:solidFill>
                  <a:schemeClr val="tx2">
                    <a:lumMod val="50000"/>
                  </a:schemeClr>
                </a:solidFill>
                <a:latin typeface="黑体" pitchFamily="49" charset="-122"/>
                <a:ea typeface="黑体" pitchFamily="49" charset="-122"/>
              </a:rPr>
              <a:t>选项下</a:t>
            </a:r>
            <a:r>
              <a:rPr lang="en-US" altLang="zh-CN" sz="1600" dirty="0">
                <a:solidFill>
                  <a:schemeClr val="tx2">
                    <a:lumMod val="50000"/>
                  </a:schemeClr>
                </a:solidFill>
                <a:latin typeface="黑体" pitchFamily="49" charset="-122"/>
                <a:ea typeface="黑体" pitchFamily="49" charset="-122"/>
              </a:rPr>
              <a:t>【</a:t>
            </a:r>
            <a:r>
              <a:rPr lang="zh-CN" altLang="en-US" sz="1600" dirty="0">
                <a:solidFill>
                  <a:schemeClr val="tx2">
                    <a:lumMod val="50000"/>
                  </a:schemeClr>
                </a:solidFill>
                <a:latin typeface="黑体" pitchFamily="49" charset="-122"/>
                <a:ea typeface="黑体" pitchFamily="49" charset="-122"/>
              </a:rPr>
              <a:t>不对数据库执行任何操作，</a:t>
            </a:r>
            <a:r>
              <a:rPr lang="zh-CN" altLang="en-US" sz="1600" dirty="0" smtClean="0">
                <a:solidFill>
                  <a:schemeClr val="tx2">
                    <a:lumMod val="50000"/>
                  </a:schemeClr>
                </a:solidFill>
                <a:latin typeface="黑体" pitchFamily="49" charset="-122"/>
                <a:ea typeface="黑体" pitchFamily="49" charset="-122"/>
              </a:rPr>
              <a:t>不回</a:t>
            </a:r>
            <a:r>
              <a:rPr lang="zh-CN" altLang="en-US" sz="1600" dirty="0">
                <a:solidFill>
                  <a:schemeClr val="tx2">
                    <a:lumMod val="50000"/>
                  </a:schemeClr>
                </a:solidFill>
                <a:latin typeface="黑体" pitchFamily="49" charset="-122"/>
                <a:ea typeface="黑体" pitchFamily="49" charset="-122"/>
              </a:rPr>
              <a:t>滚未提交的事务。可以还原其他事务</a:t>
            </a:r>
            <a:r>
              <a:rPr lang="zh-CN" altLang="en-US" sz="1600" dirty="0" smtClean="0">
                <a:solidFill>
                  <a:schemeClr val="tx2">
                    <a:lumMod val="50000"/>
                  </a:schemeClr>
                </a:solidFill>
                <a:latin typeface="黑体" pitchFamily="49" charset="-122"/>
                <a:ea typeface="黑体" pitchFamily="49" charset="-122"/>
              </a:rPr>
              <a:t>日志</a:t>
            </a:r>
            <a:r>
              <a:rPr lang="en-US" altLang="zh-CN" sz="1600" dirty="0">
                <a:solidFill>
                  <a:schemeClr val="tx2">
                    <a:lumMod val="50000"/>
                  </a:schemeClr>
                </a:solidFill>
                <a:latin typeface="黑体" pitchFamily="49" charset="-122"/>
                <a:ea typeface="黑体" pitchFamily="49" charset="-122"/>
              </a:rPr>
              <a:t>】</a:t>
            </a:r>
            <a:r>
              <a:rPr lang="zh-CN" altLang="en-US" sz="1600" dirty="0">
                <a:solidFill>
                  <a:schemeClr val="tx2">
                    <a:lumMod val="50000"/>
                  </a:schemeClr>
                </a:solidFill>
                <a:latin typeface="黑体" pitchFamily="49" charset="-122"/>
                <a:ea typeface="黑体" pitchFamily="49" charset="-122"/>
              </a:rPr>
              <a:t>，其他文本框中的内容保持默认，</a:t>
            </a:r>
            <a:r>
              <a:rPr lang="zh-CN" altLang="en-US" sz="1600" dirty="0" smtClean="0">
                <a:solidFill>
                  <a:schemeClr val="tx2">
                    <a:lumMod val="50000"/>
                  </a:schemeClr>
                </a:solidFill>
                <a:latin typeface="黑体" pitchFamily="49" charset="-122"/>
                <a:ea typeface="黑体" pitchFamily="49" charset="-122"/>
              </a:rPr>
              <a:t>如图</a:t>
            </a:r>
            <a:r>
              <a:rPr lang="en-US" altLang="zh-CN" sz="1600" dirty="0">
                <a:solidFill>
                  <a:schemeClr val="tx2">
                    <a:lumMod val="50000"/>
                  </a:schemeClr>
                </a:solidFill>
                <a:latin typeface="黑体" pitchFamily="49" charset="-122"/>
                <a:ea typeface="黑体" pitchFamily="49" charset="-122"/>
              </a:rPr>
              <a:t>13.23</a:t>
            </a:r>
            <a:r>
              <a:rPr lang="zh-CN" altLang="en-US" sz="1600" dirty="0">
                <a:solidFill>
                  <a:schemeClr val="tx2">
                    <a:lumMod val="50000"/>
                  </a:schemeClr>
                </a:solidFill>
                <a:latin typeface="黑体" pitchFamily="49" charset="-122"/>
                <a:ea typeface="黑体" pitchFamily="49" charset="-122"/>
              </a:rPr>
              <a:t>所示</a:t>
            </a:r>
            <a:endParaRPr lang="en-US" altLang="zh-CN" sz="1600" dirty="0">
              <a:solidFill>
                <a:schemeClr val="tx2">
                  <a:lumMod val="50000"/>
                </a:schemeClr>
              </a:solidFill>
              <a:latin typeface="黑体" pitchFamily="49" charset="-122"/>
              <a:ea typeface="黑体" pitchFamily="49" charset="-122"/>
            </a:endParaRPr>
          </a:p>
        </p:txBody>
      </p:sp>
      <p:sp>
        <p:nvSpPr>
          <p:cNvPr id="35" name="AutoShape 4"/>
          <p:cNvSpPr>
            <a:spLocks noChangeArrowheads="1"/>
          </p:cNvSpPr>
          <p:nvPr/>
        </p:nvSpPr>
        <p:spPr bwMode="gray">
          <a:xfrm>
            <a:off x="1975922" y="4137038"/>
            <a:ext cx="2962261" cy="1697150"/>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36" name="AutoShape 11"/>
          <p:cNvSpPr>
            <a:spLocks noChangeArrowheads="1"/>
          </p:cNvSpPr>
          <p:nvPr/>
        </p:nvSpPr>
        <p:spPr bwMode="gray">
          <a:xfrm>
            <a:off x="1069429" y="4353062"/>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37" name="Arc 13"/>
          <p:cNvSpPr>
            <a:spLocks/>
          </p:cNvSpPr>
          <p:nvPr/>
        </p:nvSpPr>
        <p:spPr bwMode="gray">
          <a:xfrm rot="5400000">
            <a:off x="1902831" y="4454478"/>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chemeClr val="accent6">
              <a:lumMod val="60000"/>
              <a:lumOff val="40000"/>
            </a:schemeClr>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38" name="Text Box 16"/>
          <p:cNvSpPr txBox="1">
            <a:spLocks noChangeArrowheads="1"/>
          </p:cNvSpPr>
          <p:nvPr/>
        </p:nvSpPr>
        <p:spPr bwMode="gray">
          <a:xfrm>
            <a:off x="997991" y="4372254"/>
            <a:ext cx="1081088"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10</a:t>
            </a:r>
            <a:endParaRPr lang="en-US" altLang="zh-CN" sz="2000" b="1" dirty="0">
              <a:solidFill>
                <a:srgbClr val="000000"/>
              </a:solidFill>
              <a:ea typeface="宋体" pitchFamily="2" charset="-122"/>
            </a:endParaRPr>
          </a:p>
        </p:txBody>
      </p:sp>
      <p:sp>
        <p:nvSpPr>
          <p:cNvPr id="39" name="Rectangle 20"/>
          <p:cNvSpPr>
            <a:spLocks noChangeArrowheads="1"/>
          </p:cNvSpPr>
          <p:nvPr/>
        </p:nvSpPr>
        <p:spPr bwMode="black">
          <a:xfrm>
            <a:off x="2248647" y="4428303"/>
            <a:ext cx="2354149" cy="830997"/>
          </a:xfrm>
          <a:prstGeom prst="rect">
            <a:avLst/>
          </a:prstGeom>
          <a:noFill/>
          <a:ln w="9525" algn="ctr">
            <a:noFill/>
            <a:miter lim="800000"/>
            <a:headEnd/>
            <a:tailEnd/>
          </a:ln>
          <a:effectLst/>
        </p:spPr>
        <p:txBody>
          <a:bodyPr wrap="square">
            <a:spAutoFit/>
          </a:bodyPr>
          <a:lstStyle/>
          <a:p>
            <a:pPr indent="266700">
              <a:buFont typeface="Arial" pitchFamily="34" charset="0"/>
              <a:buNone/>
              <a:tabLst>
                <a:tab pos="539750" algn="l"/>
                <a:tab pos="800100" algn="l"/>
              </a:tabLst>
            </a:pPr>
            <a:r>
              <a:rPr lang="zh-CN" altLang="en-US" sz="1600" dirty="0">
                <a:solidFill>
                  <a:schemeClr val="tx2">
                    <a:lumMod val="50000"/>
                  </a:schemeClr>
                </a:solidFill>
                <a:latin typeface="黑体" pitchFamily="49" charset="-122"/>
                <a:ea typeface="黑体" pitchFamily="49" charset="-122"/>
                <a:sym typeface="Times New Roman" pitchFamily="18" charset="0"/>
              </a:rPr>
              <a:t>单击</a:t>
            </a:r>
            <a:r>
              <a:rPr lang="en-US" altLang="zh-CN" sz="1600" dirty="0">
                <a:solidFill>
                  <a:schemeClr val="tx2">
                    <a:lumMod val="50000"/>
                  </a:schemeClr>
                </a:solidFill>
                <a:latin typeface="黑体" pitchFamily="49" charset="-122"/>
                <a:ea typeface="黑体" pitchFamily="49" charset="-122"/>
                <a:sym typeface="Times New Roman" pitchFamily="18" charset="0"/>
              </a:rPr>
              <a:t>【</a:t>
            </a:r>
            <a:r>
              <a:rPr lang="zh-CN" altLang="en-US" sz="1600" dirty="0">
                <a:solidFill>
                  <a:schemeClr val="tx2">
                    <a:lumMod val="50000"/>
                  </a:schemeClr>
                </a:solidFill>
                <a:latin typeface="黑体" pitchFamily="49" charset="-122"/>
                <a:ea typeface="黑体" pitchFamily="49" charset="-122"/>
                <a:sym typeface="Times New Roman" pitchFamily="18" charset="0"/>
              </a:rPr>
              <a:t>确认</a:t>
            </a:r>
            <a:r>
              <a:rPr lang="en-US" altLang="zh-CN" sz="1600" dirty="0">
                <a:solidFill>
                  <a:schemeClr val="tx2">
                    <a:lumMod val="50000"/>
                  </a:schemeClr>
                </a:solidFill>
                <a:latin typeface="黑体" pitchFamily="49" charset="-122"/>
                <a:ea typeface="黑体" pitchFamily="49" charset="-122"/>
                <a:sym typeface="Times New Roman" pitchFamily="18" charset="0"/>
              </a:rPr>
              <a:t>】</a:t>
            </a:r>
            <a:r>
              <a:rPr lang="zh-CN" altLang="en-US" sz="1600" dirty="0">
                <a:solidFill>
                  <a:schemeClr val="tx2">
                    <a:lumMod val="50000"/>
                  </a:schemeClr>
                </a:solidFill>
                <a:latin typeface="黑体" pitchFamily="49" charset="-122"/>
                <a:ea typeface="黑体" pitchFamily="49" charset="-122"/>
                <a:sym typeface="Times New Roman" pitchFamily="18" charset="0"/>
              </a:rPr>
              <a:t>按钮，完成完整备份恢复</a:t>
            </a:r>
            <a:r>
              <a:rPr lang="zh-CN" altLang="en-US" sz="1600" dirty="0" smtClean="0">
                <a:solidFill>
                  <a:schemeClr val="tx2">
                    <a:lumMod val="50000"/>
                  </a:schemeClr>
                </a:solidFill>
                <a:latin typeface="黑体" pitchFamily="49" charset="-122"/>
                <a:ea typeface="黑体" pitchFamily="49" charset="-122"/>
                <a:sym typeface="Times New Roman" pitchFamily="18" charset="0"/>
              </a:rPr>
              <a:t>，如</a:t>
            </a:r>
            <a:r>
              <a:rPr lang="zh-CN" altLang="en-US" sz="1600" dirty="0">
                <a:solidFill>
                  <a:schemeClr val="tx2">
                    <a:lumMod val="50000"/>
                  </a:schemeClr>
                </a:solidFill>
                <a:latin typeface="黑体" pitchFamily="49" charset="-122"/>
                <a:ea typeface="黑体" pitchFamily="49" charset="-122"/>
                <a:sym typeface="Times New Roman" pitchFamily="18" charset="0"/>
              </a:rPr>
              <a:t>图</a:t>
            </a:r>
            <a:r>
              <a:rPr lang="en-US" altLang="zh-CN" sz="1600" dirty="0">
                <a:solidFill>
                  <a:schemeClr val="tx2">
                    <a:lumMod val="50000"/>
                  </a:schemeClr>
                </a:solidFill>
                <a:latin typeface="黑体" pitchFamily="49" charset="-122"/>
                <a:ea typeface="黑体" pitchFamily="49" charset="-122"/>
                <a:sym typeface="Times New Roman" pitchFamily="18" charset="0"/>
              </a:rPr>
              <a:t>13.24</a:t>
            </a:r>
            <a:r>
              <a:rPr lang="zh-CN" altLang="en-US" sz="1600" dirty="0">
                <a:solidFill>
                  <a:schemeClr val="tx2">
                    <a:lumMod val="50000"/>
                  </a:schemeClr>
                </a:solidFill>
                <a:latin typeface="黑体" pitchFamily="49" charset="-122"/>
                <a:ea typeface="黑体" pitchFamily="49" charset="-122"/>
                <a:sym typeface="Times New Roman" pitchFamily="18" charset="0"/>
              </a:rPr>
              <a:t>所示</a:t>
            </a:r>
            <a:endParaRPr lang="en-US" altLang="zh-CN" sz="1600" dirty="0">
              <a:solidFill>
                <a:schemeClr val="tx2">
                  <a:lumMod val="50000"/>
                </a:schemeClr>
              </a:solidFill>
              <a:latin typeface="黑体" pitchFamily="49" charset="-122"/>
              <a:ea typeface="黑体" pitchFamily="49" charset="-122"/>
            </a:endParaRPr>
          </a:p>
        </p:txBody>
      </p:sp>
      <p:pic>
        <p:nvPicPr>
          <p:cNvPr id="22" name="Picture 4"/>
          <p:cNvPicPr>
            <a:picLocks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716016" y="1124744"/>
            <a:ext cx="3528392" cy="284794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sp>
        <p:nvSpPr>
          <p:cNvPr id="25" name="Rectangle 6"/>
          <p:cNvSpPr>
            <a:spLocks noChangeArrowheads="1"/>
          </p:cNvSpPr>
          <p:nvPr/>
        </p:nvSpPr>
        <p:spPr bwMode="auto">
          <a:xfrm>
            <a:off x="4860032" y="3603352"/>
            <a:ext cx="3824608" cy="36933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square" anchor="ctr">
            <a:spAutoFit/>
          </a:bodyPr>
          <a:lstStyle/>
          <a:p>
            <a:pPr algn="ctr"/>
            <a:r>
              <a:rPr lang="zh-CN" altLang="en-US" dirty="0">
                <a:solidFill>
                  <a:schemeClr val="accent2"/>
                </a:solidFill>
                <a:latin typeface="宋体" pitchFamily="2" charset="-122"/>
                <a:sym typeface="Times New Roman" pitchFamily="18" charset="0"/>
              </a:rPr>
              <a:t>图</a:t>
            </a:r>
            <a:r>
              <a:rPr lang="en-US" altLang="zh-CN" dirty="0">
                <a:solidFill>
                  <a:schemeClr val="accent2"/>
                </a:solidFill>
                <a:latin typeface="宋体" pitchFamily="2" charset="-122"/>
                <a:sym typeface="Times New Roman" pitchFamily="18" charset="0"/>
              </a:rPr>
              <a:t>13.23  </a:t>
            </a:r>
            <a:r>
              <a:rPr lang="zh-CN" altLang="en-US" dirty="0">
                <a:solidFill>
                  <a:schemeClr val="accent2"/>
                </a:solidFill>
                <a:latin typeface="宋体" pitchFamily="2" charset="-122"/>
                <a:sym typeface="Times New Roman" pitchFamily="18" charset="0"/>
              </a:rPr>
              <a:t>设置完整备份的恢复</a:t>
            </a:r>
            <a:endParaRPr lang="zh-CN" altLang="en-US" b="0" dirty="0"/>
          </a:p>
        </p:txBody>
      </p:sp>
      <p:pic>
        <p:nvPicPr>
          <p:cNvPr id="26" name="Picture 4"/>
          <p:cNvPicPr>
            <a:picLocks noChangeArrowheads="1"/>
          </p:cNvPicPr>
          <p:nvPr/>
        </p:nvPicPr>
        <p:blipFill>
          <a:blip r:embed="rId3" cstate="print">
            <a:extLst>
              <a:ext uri="{28A0092B-C50C-407E-A947-70E740481C1C}">
                <a14:useLocalDpi xmlns:a14="http://schemas.microsoft.com/office/drawing/2010/main" xmlns="" val="0"/>
              </a:ext>
            </a:extLst>
          </a:blip>
          <a:srcRect b="10196"/>
          <a:stretch>
            <a:fillRect/>
          </a:stretch>
        </p:blipFill>
        <p:spPr bwMode="auto">
          <a:xfrm>
            <a:off x="5235090" y="4214648"/>
            <a:ext cx="2232248" cy="19506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7" name="Rectangle 6"/>
          <p:cNvSpPr>
            <a:spLocks noChangeArrowheads="1"/>
          </p:cNvSpPr>
          <p:nvPr/>
        </p:nvSpPr>
        <p:spPr bwMode="auto">
          <a:xfrm>
            <a:off x="7420671" y="4772364"/>
            <a:ext cx="1257527" cy="9233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spAutoFit/>
          </a:bodyPr>
          <a:lstStyle/>
          <a:p>
            <a:pPr algn="ctr">
              <a:buFont typeface="Arial" pitchFamily="34" charset="0"/>
              <a:buChar char="•"/>
              <a:tabLst>
                <a:tab pos="539750" algn="l"/>
                <a:tab pos="800100" algn="l"/>
              </a:tabLst>
            </a:pPr>
            <a:r>
              <a:rPr lang="zh-CN" altLang="en-US" dirty="0">
                <a:solidFill>
                  <a:schemeClr val="accent2"/>
                </a:solidFill>
                <a:latin typeface="宋体" pitchFamily="2" charset="-122"/>
                <a:sym typeface="Times New Roman" pitchFamily="18" charset="0"/>
              </a:rPr>
              <a:t>图</a:t>
            </a:r>
            <a:r>
              <a:rPr lang="en-US" altLang="zh-CN" dirty="0">
                <a:solidFill>
                  <a:schemeClr val="accent2"/>
                </a:solidFill>
                <a:latin typeface="宋体" pitchFamily="2" charset="-122"/>
                <a:sym typeface="Times New Roman" pitchFamily="18" charset="0"/>
              </a:rPr>
              <a:t>13.24  </a:t>
            </a:r>
            <a:r>
              <a:rPr lang="zh-CN" altLang="en-US" dirty="0">
                <a:solidFill>
                  <a:schemeClr val="accent2"/>
                </a:solidFill>
                <a:latin typeface="宋体" pitchFamily="2" charset="-122"/>
                <a:sym typeface="Times New Roman" pitchFamily="18" charset="0"/>
              </a:rPr>
              <a:t>完整备份恢复完成</a:t>
            </a:r>
            <a:endParaRPr lang="zh-CN" altLang="en-US" b="0" dirty="0"/>
          </a:p>
        </p:txBody>
      </p:sp>
    </p:spTree>
    <p:extLst>
      <p:ext uri="{BB962C8B-B14F-4D97-AF65-F5344CB8AC3E}">
        <p14:creationId xmlns:p14="http://schemas.microsoft.com/office/powerpoint/2010/main" xmlns="" val="250842722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400" dirty="0">
                <a:latin typeface="黑体" pitchFamily="49" charset="-122"/>
              </a:rPr>
              <a:t>任务</a:t>
            </a:r>
            <a:r>
              <a:rPr lang="en-US" altLang="zh-CN" sz="2400" dirty="0" smtClean="0">
                <a:latin typeface="黑体" pitchFamily="49" charset="-122"/>
              </a:rPr>
              <a:t>3(</a:t>
            </a:r>
            <a:r>
              <a:rPr lang="zh-CN" altLang="en-US" sz="2400" dirty="0" smtClean="0">
                <a:latin typeface="黑体" pitchFamily="49" charset="-122"/>
              </a:rPr>
              <a:t>续</a:t>
            </a:r>
            <a:r>
              <a:rPr lang="en-US" altLang="zh-CN" sz="2400" dirty="0" smtClean="0">
                <a:latin typeface="黑体" pitchFamily="49" charset="-122"/>
              </a:rPr>
              <a:t>)</a:t>
            </a:r>
            <a:endParaRPr lang="zh-CN" altLang="en-US" sz="2400"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37</a:t>
            </a:fld>
            <a:endParaRPr lang="en-US" altLang="zh-CN"/>
          </a:p>
        </p:txBody>
      </p:sp>
      <p:sp>
        <p:nvSpPr>
          <p:cNvPr id="16" name="AutoShape 4"/>
          <p:cNvSpPr>
            <a:spLocks noChangeArrowheads="1"/>
          </p:cNvSpPr>
          <p:nvPr/>
        </p:nvSpPr>
        <p:spPr bwMode="gray">
          <a:xfrm>
            <a:off x="2073607" y="1797221"/>
            <a:ext cx="2786425" cy="1631780"/>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17" name="AutoShape 11"/>
          <p:cNvSpPr>
            <a:spLocks noChangeArrowheads="1"/>
          </p:cNvSpPr>
          <p:nvPr/>
        </p:nvSpPr>
        <p:spPr bwMode="gray">
          <a:xfrm>
            <a:off x="1208201" y="1917412"/>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8" name="Arc 13"/>
          <p:cNvSpPr>
            <a:spLocks/>
          </p:cNvSpPr>
          <p:nvPr/>
        </p:nvSpPr>
        <p:spPr bwMode="gray">
          <a:xfrm rot="5400000">
            <a:off x="1872114" y="2002090"/>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chemeClr val="accent6">
              <a:lumMod val="60000"/>
              <a:lumOff val="40000"/>
            </a:schemeClr>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19" name="Text Box 16"/>
          <p:cNvSpPr txBox="1">
            <a:spLocks noChangeArrowheads="1"/>
          </p:cNvSpPr>
          <p:nvPr/>
        </p:nvSpPr>
        <p:spPr bwMode="gray">
          <a:xfrm>
            <a:off x="1136763" y="1936604"/>
            <a:ext cx="963393"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11</a:t>
            </a:r>
            <a:endParaRPr lang="en-US" altLang="zh-CN" sz="2000" b="1" dirty="0">
              <a:solidFill>
                <a:srgbClr val="000000"/>
              </a:solidFill>
              <a:ea typeface="宋体" pitchFamily="2" charset="-122"/>
            </a:endParaRPr>
          </a:p>
        </p:txBody>
      </p:sp>
      <p:sp>
        <p:nvSpPr>
          <p:cNvPr id="20" name="Rectangle 20"/>
          <p:cNvSpPr>
            <a:spLocks noChangeArrowheads="1"/>
          </p:cNvSpPr>
          <p:nvPr/>
        </p:nvSpPr>
        <p:spPr bwMode="black">
          <a:xfrm>
            <a:off x="2331747" y="1936604"/>
            <a:ext cx="2384269" cy="1323439"/>
          </a:xfrm>
          <a:prstGeom prst="rect">
            <a:avLst/>
          </a:prstGeom>
          <a:noFill/>
          <a:ln w="9525" algn="ctr">
            <a:noFill/>
            <a:miter lim="800000"/>
            <a:headEnd/>
            <a:tailEnd/>
          </a:ln>
          <a:effectLst/>
        </p:spPr>
        <p:txBody>
          <a:bodyPr wrap="square">
            <a:spAutoFit/>
          </a:bodyPr>
          <a:lstStyle/>
          <a:p>
            <a:r>
              <a:rPr lang="zh-CN" altLang="en-US" sz="1600" dirty="0">
                <a:solidFill>
                  <a:schemeClr val="tx2">
                    <a:lumMod val="50000"/>
                  </a:schemeClr>
                </a:solidFill>
                <a:latin typeface="黑体" pitchFamily="49" charset="-122"/>
                <a:ea typeface="黑体" pitchFamily="49" charset="-122"/>
              </a:rPr>
              <a:t>在</a:t>
            </a:r>
            <a:r>
              <a:rPr lang="en-US" altLang="zh-CN" sz="1600" dirty="0">
                <a:solidFill>
                  <a:schemeClr val="tx2">
                    <a:lumMod val="50000"/>
                  </a:schemeClr>
                </a:solidFill>
                <a:latin typeface="黑体" pitchFamily="49" charset="-122"/>
                <a:ea typeface="黑体" pitchFamily="49" charset="-122"/>
              </a:rPr>
              <a:t>【</a:t>
            </a:r>
            <a:r>
              <a:rPr lang="zh-CN" altLang="en-US" sz="1600" dirty="0">
                <a:solidFill>
                  <a:schemeClr val="tx2">
                    <a:lumMod val="50000"/>
                  </a:schemeClr>
                </a:solidFill>
                <a:latin typeface="黑体" pitchFamily="49" charset="-122"/>
                <a:ea typeface="黑体" pitchFamily="49" charset="-122"/>
              </a:rPr>
              <a:t>对象资源管理器</a:t>
            </a:r>
            <a:r>
              <a:rPr lang="en-US" altLang="zh-CN" sz="1600" dirty="0">
                <a:solidFill>
                  <a:schemeClr val="tx2">
                    <a:lumMod val="50000"/>
                  </a:schemeClr>
                </a:solidFill>
                <a:latin typeface="黑体" pitchFamily="49" charset="-122"/>
                <a:ea typeface="黑体" pitchFamily="49" charset="-122"/>
              </a:rPr>
              <a:t>】</a:t>
            </a:r>
            <a:r>
              <a:rPr lang="zh-CN" altLang="en-US" sz="1600" dirty="0">
                <a:solidFill>
                  <a:schemeClr val="tx2">
                    <a:lumMod val="50000"/>
                  </a:schemeClr>
                </a:solidFill>
                <a:latin typeface="黑体" pitchFamily="49" charset="-122"/>
                <a:ea typeface="黑体" pitchFamily="49" charset="-122"/>
              </a:rPr>
              <a:t>中，右键</a:t>
            </a:r>
            <a:r>
              <a:rPr lang="zh-CN" altLang="en-US" sz="1600" dirty="0" smtClean="0">
                <a:solidFill>
                  <a:schemeClr val="tx2">
                    <a:lumMod val="50000"/>
                  </a:schemeClr>
                </a:solidFill>
                <a:latin typeface="黑体" pitchFamily="49" charset="-122"/>
                <a:ea typeface="黑体" pitchFamily="49" charset="-122"/>
              </a:rPr>
              <a:t>单</a:t>
            </a:r>
            <a:r>
              <a:rPr lang="en-US" altLang="zh-CN" sz="1600" dirty="0" smtClean="0">
                <a:solidFill>
                  <a:schemeClr val="tx2">
                    <a:lumMod val="50000"/>
                  </a:schemeClr>
                </a:solidFill>
                <a:latin typeface="黑体" pitchFamily="49" charset="-122"/>
                <a:ea typeface="黑体" pitchFamily="49" charset="-122"/>
              </a:rPr>
              <a:t>【</a:t>
            </a:r>
            <a:r>
              <a:rPr lang="en-US" altLang="zh-CN" sz="1600" dirty="0">
                <a:solidFill>
                  <a:schemeClr val="tx2">
                    <a:lumMod val="50000"/>
                  </a:schemeClr>
                </a:solidFill>
                <a:latin typeface="黑体" pitchFamily="49" charset="-122"/>
                <a:ea typeface="黑体" pitchFamily="49" charset="-122"/>
              </a:rPr>
              <a:t>Student】</a:t>
            </a:r>
            <a:r>
              <a:rPr lang="zh-CN" altLang="en-US" sz="1600" dirty="0">
                <a:solidFill>
                  <a:schemeClr val="tx2">
                    <a:lumMod val="50000"/>
                  </a:schemeClr>
                </a:solidFill>
                <a:latin typeface="黑体" pitchFamily="49" charset="-122"/>
                <a:ea typeface="黑体" pitchFamily="49" charset="-122"/>
              </a:rPr>
              <a:t>，选择</a:t>
            </a:r>
            <a:r>
              <a:rPr lang="en-US" altLang="zh-CN" sz="1600" dirty="0">
                <a:solidFill>
                  <a:schemeClr val="tx2">
                    <a:lumMod val="50000"/>
                  </a:schemeClr>
                </a:solidFill>
                <a:latin typeface="黑体" pitchFamily="49" charset="-122"/>
                <a:ea typeface="黑体" pitchFamily="49" charset="-122"/>
              </a:rPr>
              <a:t>【</a:t>
            </a:r>
            <a:r>
              <a:rPr lang="zh-CN" altLang="en-US" sz="1600" dirty="0">
                <a:solidFill>
                  <a:schemeClr val="tx2">
                    <a:lumMod val="50000"/>
                  </a:schemeClr>
                </a:solidFill>
                <a:latin typeface="黑体" pitchFamily="49" charset="-122"/>
                <a:ea typeface="黑体" pitchFamily="49" charset="-122"/>
              </a:rPr>
              <a:t>任务</a:t>
            </a:r>
            <a:r>
              <a:rPr lang="en-US" altLang="zh-CN" sz="1600" dirty="0">
                <a:solidFill>
                  <a:schemeClr val="tx2">
                    <a:lumMod val="50000"/>
                  </a:schemeClr>
                </a:solidFill>
                <a:latin typeface="黑体" pitchFamily="49" charset="-122"/>
                <a:ea typeface="黑体" pitchFamily="49" charset="-122"/>
              </a:rPr>
              <a:t>】</a:t>
            </a:r>
            <a:r>
              <a:rPr lang="zh-CN" altLang="en-US" sz="1600" dirty="0">
                <a:solidFill>
                  <a:schemeClr val="tx2">
                    <a:lumMod val="50000"/>
                  </a:schemeClr>
                </a:solidFill>
                <a:latin typeface="黑体" pitchFamily="49" charset="-122"/>
                <a:ea typeface="黑体" pitchFamily="49" charset="-122"/>
              </a:rPr>
              <a:t>下的</a:t>
            </a:r>
            <a:r>
              <a:rPr lang="en-US" altLang="zh-CN" sz="1600" dirty="0">
                <a:solidFill>
                  <a:schemeClr val="tx2">
                    <a:lumMod val="50000"/>
                  </a:schemeClr>
                </a:solidFill>
                <a:latin typeface="黑体" pitchFamily="49" charset="-122"/>
                <a:ea typeface="黑体" pitchFamily="49" charset="-122"/>
              </a:rPr>
              <a:t>【</a:t>
            </a:r>
            <a:r>
              <a:rPr lang="zh-CN" altLang="en-US" sz="1600" dirty="0">
                <a:solidFill>
                  <a:schemeClr val="tx2">
                    <a:lumMod val="50000"/>
                  </a:schemeClr>
                </a:solidFill>
                <a:latin typeface="黑体" pitchFamily="49" charset="-122"/>
                <a:ea typeface="黑体" pitchFamily="49" charset="-122"/>
              </a:rPr>
              <a:t>备份</a:t>
            </a:r>
            <a:r>
              <a:rPr lang="en-US" altLang="zh-CN" sz="1600" dirty="0" smtClean="0">
                <a:solidFill>
                  <a:schemeClr val="tx2">
                    <a:lumMod val="50000"/>
                  </a:schemeClr>
                </a:solidFill>
                <a:latin typeface="黑体" pitchFamily="49" charset="-122"/>
                <a:ea typeface="黑体" pitchFamily="49" charset="-122"/>
              </a:rPr>
              <a:t>】|【</a:t>
            </a:r>
            <a:r>
              <a:rPr lang="zh-CN" altLang="en-US" sz="1600" dirty="0">
                <a:solidFill>
                  <a:schemeClr val="tx2">
                    <a:lumMod val="50000"/>
                  </a:schemeClr>
                </a:solidFill>
                <a:latin typeface="黑体" pitchFamily="49" charset="-122"/>
                <a:ea typeface="黑体" pitchFamily="49" charset="-122"/>
              </a:rPr>
              <a:t>事务日志</a:t>
            </a:r>
            <a:r>
              <a:rPr lang="en-US" altLang="zh-CN" sz="1600" dirty="0">
                <a:solidFill>
                  <a:schemeClr val="tx2">
                    <a:lumMod val="50000"/>
                  </a:schemeClr>
                </a:solidFill>
                <a:latin typeface="黑体" pitchFamily="49" charset="-122"/>
                <a:ea typeface="黑体" pitchFamily="49" charset="-122"/>
              </a:rPr>
              <a:t>】</a:t>
            </a:r>
            <a:r>
              <a:rPr lang="zh-CN" altLang="en-US" sz="1600" dirty="0">
                <a:solidFill>
                  <a:schemeClr val="tx2">
                    <a:lumMod val="50000"/>
                  </a:schemeClr>
                </a:solidFill>
                <a:latin typeface="黑体" pitchFamily="49" charset="-122"/>
                <a:ea typeface="黑体" pitchFamily="49" charset="-122"/>
              </a:rPr>
              <a:t>选项，如图</a:t>
            </a:r>
            <a:r>
              <a:rPr lang="en-US" altLang="zh-CN" sz="1600" dirty="0">
                <a:solidFill>
                  <a:schemeClr val="tx2">
                    <a:lumMod val="50000"/>
                  </a:schemeClr>
                </a:solidFill>
                <a:latin typeface="黑体" pitchFamily="49" charset="-122"/>
                <a:ea typeface="黑体" pitchFamily="49" charset="-122"/>
              </a:rPr>
              <a:t>13.25</a:t>
            </a:r>
            <a:r>
              <a:rPr lang="zh-CN" altLang="en-US" sz="1600" dirty="0">
                <a:solidFill>
                  <a:schemeClr val="tx2">
                    <a:lumMod val="50000"/>
                  </a:schemeClr>
                </a:solidFill>
                <a:latin typeface="黑体" pitchFamily="49" charset="-122"/>
                <a:ea typeface="黑体" pitchFamily="49" charset="-122"/>
              </a:rPr>
              <a:t>所示</a:t>
            </a:r>
            <a:endParaRPr lang="en-US" altLang="zh-CN" sz="1600" dirty="0">
              <a:solidFill>
                <a:schemeClr val="tx2">
                  <a:lumMod val="50000"/>
                </a:schemeClr>
              </a:solidFill>
              <a:latin typeface="黑体" pitchFamily="49" charset="-122"/>
              <a:ea typeface="黑体" pitchFamily="49" charset="-122"/>
            </a:endParaRPr>
          </a:p>
        </p:txBody>
      </p:sp>
      <p:sp>
        <p:nvSpPr>
          <p:cNvPr id="35" name="AutoShape 4"/>
          <p:cNvSpPr>
            <a:spLocks noChangeArrowheads="1"/>
          </p:cNvSpPr>
          <p:nvPr/>
        </p:nvSpPr>
        <p:spPr bwMode="gray">
          <a:xfrm>
            <a:off x="1951745" y="3556988"/>
            <a:ext cx="2962261" cy="2752331"/>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36" name="AutoShape 11"/>
          <p:cNvSpPr>
            <a:spLocks noChangeArrowheads="1"/>
          </p:cNvSpPr>
          <p:nvPr/>
        </p:nvSpPr>
        <p:spPr bwMode="gray">
          <a:xfrm>
            <a:off x="1069429" y="4353062"/>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37" name="Arc 13"/>
          <p:cNvSpPr>
            <a:spLocks/>
          </p:cNvSpPr>
          <p:nvPr/>
        </p:nvSpPr>
        <p:spPr bwMode="gray">
          <a:xfrm rot="5400000">
            <a:off x="1902831" y="4454478"/>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chemeClr val="accent6">
              <a:lumMod val="60000"/>
              <a:lumOff val="40000"/>
            </a:schemeClr>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38" name="Text Box 16"/>
          <p:cNvSpPr txBox="1">
            <a:spLocks noChangeArrowheads="1"/>
          </p:cNvSpPr>
          <p:nvPr/>
        </p:nvSpPr>
        <p:spPr bwMode="gray">
          <a:xfrm>
            <a:off x="997991" y="4372254"/>
            <a:ext cx="1081088"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12</a:t>
            </a:r>
            <a:endParaRPr lang="en-US" altLang="zh-CN" sz="2000" b="1" dirty="0">
              <a:solidFill>
                <a:srgbClr val="000000"/>
              </a:solidFill>
              <a:ea typeface="宋体" pitchFamily="2" charset="-122"/>
            </a:endParaRPr>
          </a:p>
        </p:txBody>
      </p:sp>
      <p:sp>
        <p:nvSpPr>
          <p:cNvPr id="39" name="Rectangle 20"/>
          <p:cNvSpPr>
            <a:spLocks noChangeArrowheads="1"/>
          </p:cNvSpPr>
          <p:nvPr/>
        </p:nvSpPr>
        <p:spPr bwMode="black">
          <a:xfrm>
            <a:off x="2161125" y="3556988"/>
            <a:ext cx="2611385" cy="2800767"/>
          </a:xfrm>
          <a:prstGeom prst="rect">
            <a:avLst/>
          </a:prstGeom>
          <a:noFill/>
          <a:ln w="9525" algn="ctr">
            <a:noFill/>
            <a:miter lim="800000"/>
            <a:headEnd/>
            <a:tailEnd/>
          </a:ln>
          <a:effectLst/>
        </p:spPr>
        <p:txBody>
          <a:bodyPr wrap="square">
            <a:spAutoFit/>
          </a:bodyPr>
          <a:lstStyle/>
          <a:p>
            <a:pPr indent="266700">
              <a:buFont typeface="Arial" pitchFamily="34" charset="0"/>
              <a:buNone/>
              <a:tabLst>
                <a:tab pos="539750" algn="l"/>
                <a:tab pos="800100" algn="l"/>
              </a:tabLst>
            </a:pPr>
            <a:r>
              <a:rPr lang="zh-CN" altLang="en-US" sz="1600" dirty="0">
                <a:solidFill>
                  <a:schemeClr val="tx2">
                    <a:lumMod val="50000"/>
                  </a:schemeClr>
                </a:solidFill>
                <a:latin typeface="黑体" pitchFamily="49" charset="-122"/>
                <a:ea typeface="黑体" pitchFamily="49" charset="-122"/>
                <a:sym typeface="Times New Roman" pitchFamily="18" charset="0"/>
              </a:rPr>
              <a:t>在还原数据库窗口中的</a:t>
            </a:r>
            <a:r>
              <a:rPr lang="en-US" altLang="zh-CN" sz="1600" dirty="0">
                <a:solidFill>
                  <a:schemeClr val="tx2">
                    <a:lumMod val="50000"/>
                  </a:schemeClr>
                </a:solidFill>
                <a:latin typeface="黑体" pitchFamily="49" charset="-122"/>
                <a:ea typeface="黑体" pitchFamily="49" charset="-122"/>
                <a:sym typeface="Times New Roman" pitchFamily="18" charset="0"/>
              </a:rPr>
              <a:t>【</a:t>
            </a:r>
            <a:r>
              <a:rPr lang="zh-CN" altLang="en-US" sz="1600" dirty="0">
                <a:solidFill>
                  <a:schemeClr val="tx2">
                    <a:lumMod val="50000"/>
                  </a:schemeClr>
                </a:solidFill>
                <a:latin typeface="黑体" pitchFamily="49" charset="-122"/>
                <a:ea typeface="黑体" pitchFamily="49" charset="-122"/>
                <a:sym typeface="Times New Roman" pitchFamily="18" charset="0"/>
              </a:rPr>
              <a:t>常规</a:t>
            </a:r>
            <a:r>
              <a:rPr lang="en-US" altLang="zh-CN" sz="1600" dirty="0">
                <a:solidFill>
                  <a:schemeClr val="tx2">
                    <a:lumMod val="50000"/>
                  </a:schemeClr>
                </a:solidFill>
                <a:latin typeface="黑体" pitchFamily="49" charset="-122"/>
                <a:ea typeface="黑体" pitchFamily="49" charset="-122"/>
                <a:sym typeface="Times New Roman" pitchFamily="18" charset="0"/>
              </a:rPr>
              <a:t>】</a:t>
            </a:r>
            <a:r>
              <a:rPr lang="zh-CN" altLang="en-US" sz="1600" dirty="0">
                <a:solidFill>
                  <a:schemeClr val="tx2">
                    <a:lumMod val="50000"/>
                  </a:schemeClr>
                </a:solidFill>
                <a:latin typeface="黑体" pitchFamily="49" charset="-122"/>
                <a:ea typeface="黑体" pitchFamily="49" charset="-122"/>
                <a:sym typeface="Times New Roman" pitchFamily="18" charset="0"/>
              </a:rPr>
              <a:t>页面，</a:t>
            </a:r>
            <a:r>
              <a:rPr lang="zh-CN" altLang="en-US" sz="1600" dirty="0" smtClean="0">
                <a:solidFill>
                  <a:schemeClr val="tx2">
                    <a:lumMod val="50000"/>
                  </a:schemeClr>
                </a:solidFill>
                <a:latin typeface="黑体" pitchFamily="49" charset="-122"/>
                <a:ea typeface="黑体" pitchFamily="49" charset="-122"/>
                <a:sym typeface="Times New Roman" pitchFamily="18" charset="0"/>
              </a:rPr>
              <a:t>选中</a:t>
            </a:r>
            <a:r>
              <a:rPr lang="en-US" altLang="zh-CN" sz="1600" dirty="0" smtClean="0">
                <a:solidFill>
                  <a:schemeClr val="tx2">
                    <a:lumMod val="50000"/>
                  </a:schemeClr>
                </a:solidFill>
                <a:latin typeface="黑体" pitchFamily="49" charset="-122"/>
                <a:ea typeface="黑体" pitchFamily="49" charset="-122"/>
                <a:sym typeface="Times New Roman" pitchFamily="18" charset="0"/>
              </a:rPr>
              <a:t>【</a:t>
            </a:r>
            <a:r>
              <a:rPr lang="zh-CN" altLang="en-US" sz="1600" dirty="0" smtClean="0">
                <a:solidFill>
                  <a:schemeClr val="tx2">
                    <a:lumMod val="50000"/>
                  </a:schemeClr>
                </a:solidFill>
                <a:latin typeface="黑体" pitchFamily="49" charset="-122"/>
                <a:ea typeface="黑体" pitchFamily="49" charset="-122"/>
                <a:sym typeface="Times New Roman" pitchFamily="18" charset="0"/>
              </a:rPr>
              <a:t>从文件或磁带</a:t>
            </a:r>
            <a:r>
              <a:rPr lang="en-US" altLang="zh-CN" sz="1600" dirty="0" smtClean="0">
                <a:solidFill>
                  <a:schemeClr val="tx2">
                    <a:lumMod val="50000"/>
                  </a:schemeClr>
                </a:solidFill>
                <a:latin typeface="黑体" pitchFamily="49" charset="-122"/>
                <a:ea typeface="黑体" pitchFamily="49" charset="-122"/>
                <a:sym typeface="Times New Roman" pitchFamily="18" charset="0"/>
              </a:rPr>
              <a:t>】</a:t>
            </a:r>
            <a:r>
              <a:rPr lang="zh-CN" altLang="en-US" sz="1600" dirty="0" smtClean="0">
                <a:solidFill>
                  <a:schemeClr val="tx2">
                    <a:lumMod val="50000"/>
                  </a:schemeClr>
                </a:solidFill>
                <a:latin typeface="黑体" pitchFamily="49" charset="-122"/>
                <a:ea typeface="黑体" pitchFamily="49" charset="-122"/>
                <a:sym typeface="Times New Roman" pitchFamily="18" charset="0"/>
              </a:rPr>
              <a:t>单选按钮，单击旁边的</a:t>
            </a:r>
            <a:r>
              <a:rPr lang="zh-CN" altLang="en-US" sz="1600" dirty="0">
                <a:solidFill>
                  <a:schemeClr val="tx2">
                    <a:lumMod val="50000"/>
                  </a:schemeClr>
                </a:solidFill>
                <a:latin typeface="黑体" pitchFamily="49" charset="-122"/>
                <a:ea typeface="黑体" pitchFamily="49" charset="-122"/>
                <a:sym typeface="Times New Roman" pitchFamily="18" charset="0"/>
              </a:rPr>
              <a:t>按钮，指定备份文件的路径及名称；</a:t>
            </a:r>
            <a:r>
              <a:rPr lang="zh-CN" altLang="en-US" sz="1600" dirty="0" smtClean="0">
                <a:solidFill>
                  <a:schemeClr val="tx2">
                    <a:lumMod val="50000"/>
                  </a:schemeClr>
                </a:solidFill>
                <a:latin typeface="黑体" pitchFamily="49" charset="-122"/>
                <a:ea typeface="黑体" pitchFamily="49" charset="-122"/>
                <a:sym typeface="Times New Roman" pitchFamily="18" charset="0"/>
              </a:rPr>
              <a:t>在</a:t>
            </a:r>
            <a:r>
              <a:rPr lang="en-US" altLang="zh-CN" sz="1600" dirty="0" smtClean="0">
                <a:solidFill>
                  <a:schemeClr val="tx2">
                    <a:lumMod val="50000"/>
                  </a:schemeClr>
                </a:solidFill>
                <a:latin typeface="黑体" pitchFamily="49" charset="-122"/>
                <a:ea typeface="黑体" pitchFamily="49" charset="-122"/>
                <a:sym typeface="Times New Roman" pitchFamily="18" charset="0"/>
              </a:rPr>
              <a:t>【</a:t>
            </a:r>
            <a:r>
              <a:rPr lang="zh-CN" altLang="en-US" sz="1600" dirty="0">
                <a:solidFill>
                  <a:schemeClr val="tx2">
                    <a:lumMod val="50000"/>
                  </a:schemeClr>
                </a:solidFill>
                <a:latin typeface="黑体" pitchFamily="49" charset="-122"/>
                <a:ea typeface="黑体" pitchFamily="49" charset="-122"/>
                <a:sym typeface="Times New Roman" pitchFamily="18" charset="0"/>
              </a:rPr>
              <a:t>目标数据库</a:t>
            </a:r>
            <a:r>
              <a:rPr lang="en-US" altLang="zh-CN" sz="1600" dirty="0">
                <a:solidFill>
                  <a:schemeClr val="tx2">
                    <a:lumMod val="50000"/>
                  </a:schemeClr>
                </a:solidFill>
                <a:latin typeface="黑体" pitchFamily="49" charset="-122"/>
                <a:ea typeface="黑体" pitchFamily="49" charset="-122"/>
                <a:sym typeface="Times New Roman" pitchFamily="18" charset="0"/>
              </a:rPr>
              <a:t>】</a:t>
            </a:r>
            <a:r>
              <a:rPr lang="zh-CN" altLang="en-US" sz="1600" dirty="0">
                <a:solidFill>
                  <a:schemeClr val="tx2">
                    <a:lumMod val="50000"/>
                  </a:schemeClr>
                </a:solidFill>
                <a:latin typeface="黑体" pitchFamily="49" charset="-122"/>
                <a:ea typeface="黑体" pitchFamily="49" charset="-122"/>
                <a:sym typeface="Times New Roman" pitchFamily="18" charset="0"/>
              </a:rPr>
              <a:t>下拉列表中</a:t>
            </a:r>
            <a:r>
              <a:rPr lang="zh-CN" altLang="en-US" sz="1600" dirty="0" smtClean="0">
                <a:solidFill>
                  <a:schemeClr val="tx2">
                    <a:lumMod val="50000"/>
                  </a:schemeClr>
                </a:solidFill>
                <a:latin typeface="黑体" pitchFamily="49" charset="-122"/>
                <a:ea typeface="黑体" pitchFamily="49" charset="-122"/>
                <a:sym typeface="Times New Roman" pitchFamily="18" charset="0"/>
              </a:rPr>
              <a:t>选择</a:t>
            </a:r>
            <a:r>
              <a:rPr lang="en-US" altLang="zh-CN" sz="1600" dirty="0" smtClean="0">
                <a:solidFill>
                  <a:schemeClr val="tx2">
                    <a:lumMod val="50000"/>
                  </a:schemeClr>
                </a:solidFill>
                <a:latin typeface="黑体" pitchFamily="49" charset="-122"/>
                <a:ea typeface="黑体" pitchFamily="49" charset="-122"/>
                <a:sym typeface="Times New Roman" pitchFamily="18" charset="0"/>
              </a:rPr>
              <a:t>【</a:t>
            </a:r>
            <a:r>
              <a:rPr lang="en-US" altLang="zh-CN" sz="1600" dirty="0">
                <a:solidFill>
                  <a:schemeClr val="tx2">
                    <a:lumMod val="50000"/>
                  </a:schemeClr>
                </a:solidFill>
                <a:latin typeface="黑体" pitchFamily="49" charset="-122"/>
                <a:ea typeface="黑体" pitchFamily="49" charset="-122"/>
                <a:sym typeface="Times New Roman" pitchFamily="18" charset="0"/>
              </a:rPr>
              <a:t>student】</a:t>
            </a:r>
            <a:r>
              <a:rPr lang="zh-CN" altLang="en-US" sz="1600" dirty="0">
                <a:solidFill>
                  <a:schemeClr val="tx2">
                    <a:lumMod val="50000"/>
                  </a:schemeClr>
                </a:solidFill>
                <a:latin typeface="黑体" pitchFamily="49" charset="-122"/>
                <a:ea typeface="黑体" pitchFamily="49" charset="-122"/>
                <a:sym typeface="Times New Roman" pitchFamily="18" charset="0"/>
              </a:rPr>
              <a:t>，从</a:t>
            </a:r>
            <a:r>
              <a:rPr lang="en-US" altLang="zh-CN" sz="1600" dirty="0">
                <a:solidFill>
                  <a:schemeClr val="tx2">
                    <a:lumMod val="50000"/>
                  </a:schemeClr>
                </a:solidFill>
                <a:latin typeface="黑体" pitchFamily="49" charset="-122"/>
                <a:ea typeface="黑体" pitchFamily="49" charset="-122"/>
                <a:sym typeface="Times New Roman" pitchFamily="18" charset="0"/>
              </a:rPr>
              <a:t>【</a:t>
            </a:r>
            <a:r>
              <a:rPr lang="zh-CN" altLang="en-US" sz="1600" dirty="0">
                <a:solidFill>
                  <a:schemeClr val="tx2">
                    <a:lumMod val="50000"/>
                  </a:schemeClr>
                </a:solidFill>
                <a:latin typeface="黑体" pitchFamily="49" charset="-122"/>
                <a:ea typeface="黑体" pitchFamily="49" charset="-122"/>
                <a:sym typeface="Times New Roman" pitchFamily="18" charset="0"/>
              </a:rPr>
              <a:t>选择要用于还原的事务</a:t>
            </a:r>
            <a:r>
              <a:rPr lang="zh-CN" altLang="en-US" sz="1600" dirty="0" smtClean="0">
                <a:solidFill>
                  <a:schemeClr val="tx2">
                    <a:lumMod val="50000"/>
                  </a:schemeClr>
                </a:solidFill>
                <a:latin typeface="黑体" pitchFamily="49" charset="-122"/>
                <a:ea typeface="黑体" pitchFamily="49" charset="-122"/>
                <a:sym typeface="Times New Roman" pitchFamily="18" charset="0"/>
              </a:rPr>
              <a:t>日志</a:t>
            </a:r>
            <a:r>
              <a:rPr lang="zh-CN" altLang="en-US" sz="1600" dirty="0">
                <a:solidFill>
                  <a:schemeClr val="tx2">
                    <a:lumMod val="50000"/>
                  </a:schemeClr>
                </a:solidFill>
                <a:latin typeface="黑体" pitchFamily="49" charset="-122"/>
                <a:ea typeface="黑体" pitchFamily="49" charset="-122"/>
                <a:sym typeface="Times New Roman" pitchFamily="18" charset="0"/>
              </a:rPr>
              <a:t>备份</a:t>
            </a:r>
            <a:r>
              <a:rPr lang="en-US" altLang="zh-CN" sz="1600" dirty="0">
                <a:solidFill>
                  <a:schemeClr val="tx2">
                    <a:lumMod val="50000"/>
                  </a:schemeClr>
                </a:solidFill>
                <a:latin typeface="黑体" pitchFamily="49" charset="-122"/>
                <a:ea typeface="黑体" pitchFamily="49" charset="-122"/>
                <a:sym typeface="Times New Roman" pitchFamily="18" charset="0"/>
              </a:rPr>
              <a:t>】</a:t>
            </a:r>
            <a:r>
              <a:rPr lang="zh-CN" altLang="en-US" sz="1600" dirty="0">
                <a:solidFill>
                  <a:schemeClr val="tx2">
                    <a:lumMod val="50000"/>
                  </a:schemeClr>
                </a:solidFill>
                <a:latin typeface="黑体" pitchFamily="49" charset="-122"/>
                <a:ea typeface="黑体" pitchFamily="49" charset="-122"/>
                <a:sym typeface="Times New Roman" pitchFamily="18" charset="0"/>
              </a:rPr>
              <a:t>中，选中</a:t>
            </a:r>
            <a:r>
              <a:rPr lang="en-US" altLang="zh-CN" sz="1600" dirty="0">
                <a:solidFill>
                  <a:schemeClr val="tx2">
                    <a:lumMod val="50000"/>
                  </a:schemeClr>
                </a:solidFill>
                <a:latin typeface="黑体" pitchFamily="49" charset="-122"/>
                <a:ea typeface="黑体" pitchFamily="49" charset="-122"/>
                <a:sym typeface="Times New Roman" pitchFamily="18" charset="0"/>
              </a:rPr>
              <a:t>【student-</a:t>
            </a:r>
            <a:r>
              <a:rPr lang="zh-CN" altLang="en-US" sz="1600" dirty="0">
                <a:solidFill>
                  <a:schemeClr val="tx2">
                    <a:lumMod val="50000"/>
                  </a:schemeClr>
                </a:solidFill>
                <a:latin typeface="黑体" pitchFamily="49" charset="-122"/>
                <a:ea typeface="黑体" pitchFamily="49" charset="-122"/>
                <a:sym typeface="Times New Roman" pitchFamily="18" charset="0"/>
              </a:rPr>
              <a:t>事务日志</a:t>
            </a:r>
            <a:r>
              <a:rPr lang="zh-CN" altLang="en-US" sz="1600" dirty="0" smtClean="0">
                <a:solidFill>
                  <a:schemeClr val="tx2">
                    <a:lumMod val="50000"/>
                  </a:schemeClr>
                </a:solidFill>
                <a:latin typeface="黑体" pitchFamily="49" charset="-122"/>
                <a:ea typeface="黑体" pitchFamily="49" charset="-122"/>
                <a:sym typeface="Times New Roman" pitchFamily="18" charset="0"/>
              </a:rPr>
              <a:t>备份</a:t>
            </a:r>
            <a:r>
              <a:rPr lang="en-US" altLang="zh-CN" sz="1600" dirty="0">
                <a:solidFill>
                  <a:schemeClr val="tx2">
                    <a:lumMod val="50000"/>
                  </a:schemeClr>
                </a:solidFill>
                <a:latin typeface="黑体" pitchFamily="49" charset="-122"/>
                <a:ea typeface="黑体" pitchFamily="49" charset="-122"/>
                <a:sym typeface="Times New Roman" pitchFamily="18" charset="0"/>
              </a:rPr>
              <a:t>】</a:t>
            </a:r>
            <a:r>
              <a:rPr lang="zh-CN" altLang="en-US" sz="1600" dirty="0">
                <a:solidFill>
                  <a:schemeClr val="tx2">
                    <a:lumMod val="50000"/>
                  </a:schemeClr>
                </a:solidFill>
                <a:latin typeface="黑体" pitchFamily="49" charset="-122"/>
                <a:ea typeface="黑体" pitchFamily="49" charset="-122"/>
                <a:sym typeface="Times New Roman" pitchFamily="18" charset="0"/>
              </a:rPr>
              <a:t>，如图</a:t>
            </a:r>
            <a:r>
              <a:rPr lang="en-US" altLang="zh-CN" sz="1600" dirty="0">
                <a:solidFill>
                  <a:schemeClr val="tx2">
                    <a:lumMod val="50000"/>
                  </a:schemeClr>
                </a:solidFill>
                <a:latin typeface="黑体" pitchFamily="49" charset="-122"/>
                <a:ea typeface="黑体" pitchFamily="49" charset="-122"/>
                <a:sym typeface="Times New Roman" pitchFamily="18" charset="0"/>
              </a:rPr>
              <a:t>13.26</a:t>
            </a:r>
            <a:r>
              <a:rPr lang="zh-CN" altLang="en-US" sz="1600" dirty="0">
                <a:solidFill>
                  <a:schemeClr val="tx2">
                    <a:lumMod val="50000"/>
                  </a:schemeClr>
                </a:solidFill>
                <a:latin typeface="黑体" pitchFamily="49" charset="-122"/>
                <a:ea typeface="黑体" pitchFamily="49" charset="-122"/>
                <a:sym typeface="Times New Roman" pitchFamily="18" charset="0"/>
              </a:rPr>
              <a:t>所示</a:t>
            </a:r>
            <a:endParaRPr lang="en-US" altLang="zh-CN" sz="1600" dirty="0">
              <a:solidFill>
                <a:schemeClr val="tx2">
                  <a:lumMod val="50000"/>
                </a:schemeClr>
              </a:solidFill>
              <a:latin typeface="黑体" pitchFamily="49" charset="-122"/>
              <a:ea typeface="黑体" pitchFamily="49" charset="-122"/>
            </a:endParaRPr>
          </a:p>
        </p:txBody>
      </p:sp>
      <p:pic>
        <p:nvPicPr>
          <p:cNvPr id="21" name="Picture 4"/>
          <p:cNvPicPr>
            <a:picLocks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240098" y="1338183"/>
            <a:ext cx="2212222" cy="25202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3" name="Rectangle 6"/>
          <p:cNvSpPr>
            <a:spLocks noChangeArrowheads="1"/>
          </p:cNvSpPr>
          <p:nvPr/>
        </p:nvSpPr>
        <p:spPr bwMode="auto">
          <a:xfrm>
            <a:off x="7452320" y="2336713"/>
            <a:ext cx="1188363" cy="9233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spAutoFit/>
          </a:bodyPr>
          <a:lstStyle/>
          <a:p>
            <a:pPr algn="ctr"/>
            <a:r>
              <a:rPr lang="zh-CN" altLang="en-US">
                <a:solidFill>
                  <a:schemeClr val="accent2"/>
                </a:solidFill>
                <a:latin typeface="宋体" pitchFamily="2" charset="-122"/>
                <a:sym typeface="Times New Roman" pitchFamily="18" charset="0"/>
              </a:rPr>
              <a:t>图</a:t>
            </a:r>
            <a:r>
              <a:rPr lang="en-US" altLang="zh-CN">
                <a:solidFill>
                  <a:schemeClr val="accent2"/>
                </a:solidFill>
                <a:latin typeface="宋体" pitchFamily="2" charset="-122"/>
                <a:sym typeface="Times New Roman" pitchFamily="18" charset="0"/>
              </a:rPr>
              <a:t>13.25  </a:t>
            </a:r>
            <a:r>
              <a:rPr lang="zh-CN" altLang="en-US">
                <a:solidFill>
                  <a:schemeClr val="accent2"/>
                </a:solidFill>
                <a:latin typeface="宋体" pitchFamily="2" charset="-122"/>
                <a:sym typeface="Times New Roman" pitchFamily="18" charset="0"/>
              </a:rPr>
              <a:t>选择</a:t>
            </a:r>
            <a:r>
              <a:rPr lang="en-US" altLang="zh-CN">
                <a:solidFill>
                  <a:schemeClr val="accent2"/>
                </a:solidFill>
                <a:latin typeface="宋体" pitchFamily="2" charset="-122"/>
                <a:sym typeface="Times New Roman" pitchFamily="18" charset="0"/>
              </a:rPr>
              <a:t>【</a:t>
            </a:r>
            <a:r>
              <a:rPr lang="zh-CN" altLang="en-US">
                <a:solidFill>
                  <a:schemeClr val="accent2"/>
                </a:solidFill>
                <a:latin typeface="宋体" pitchFamily="2" charset="-122"/>
                <a:sym typeface="Times New Roman" pitchFamily="18" charset="0"/>
              </a:rPr>
              <a:t>事务日志</a:t>
            </a:r>
            <a:r>
              <a:rPr lang="en-US" altLang="zh-CN">
                <a:solidFill>
                  <a:schemeClr val="accent2"/>
                </a:solidFill>
                <a:latin typeface="宋体" pitchFamily="2" charset="-122"/>
                <a:sym typeface="Times New Roman" pitchFamily="18" charset="0"/>
              </a:rPr>
              <a:t>】</a:t>
            </a:r>
            <a:endParaRPr lang="en-US" altLang="zh-CN" b="0"/>
          </a:p>
        </p:txBody>
      </p:sp>
      <p:sp>
        <p:nvSpPr>
          <p:cNvPr id="28" name="Rectangle 8"/>
          <p:cNvSpPr>
            <a:spLocks noChangeArrowheads="1"/>
          </p:cNvSpPr>
          <p:nvPr/>
        </p:nvSpPr>
        <p:spPr bwMode="auto">
          <a:xfrm>
            <a:off x="4914006" y="6017636"/>
            <a:ext cx="4009579" cy="36933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square" anchor="ctr">
            <a:spAutoFit/>
          </a:bodyPr>
          <a:lstStyle/>
          <a:p>
            <a:pPr algn="ctr"/>
            <a:r>
              <a:rPr lang="zh-CN" altLang="en-US" dirty="0">
                <a:solidFill>
                  <a:schemeClr val="accent2"/>
                </a:solidFill>
                <a:latin typeface="宋体" pitchFamily="2" charset="-122"/>
                <a:sym typeface="Times New Roman" pitchFamily="18" charset="0"/>
              </a:rPr>
              <a:t>图</a:t>
            </a:r>
            <a:r>
              <a:rPr lang="en-US" altLang="zh-CN" dirty="0">
                <a:solidFill>
                  <a:schemeClr val="accent2"/>
                </a:solidFill>
                <a:latin typeface="宋体" pitchFamily="2" charset="-122"/>
                <a:sym typeface="Times New Roman" pitchFamily="18" charset="0"/>
              </a:rPr>
              <a:t>13.26  【</a:t>
            </a:r>
            <a:r>
              <a:rPr lang="zh-CN" altLang="en-US" dirty="0">
                <a:solidFill>
                  <a:schemeClr val="accent2"/>
                </a:solidFill>
                <a:latin typeface="宋体" pitchFamily="2" charset="-122"/>
                <a:sym typeface="Times New Roman" pitchFamily="18" charset="0"/>
              </a:rPr>
              <a:t>还原事务日志</a:t>
            </a:r>
            <a:r>
              <a:rPr lang="en-US" altLang="zh-CN" dirty="0">
                <a:solidFill>
                  <a:schemeClr val="accent2"/>
                </a:solidFill>
                <a:latin typeface="宋体" pitchFamily="2" charset="-122"/>
                <a:sym typeface="Times New Roman" pitchFamily="18" charset="0"/>
              </a:rPr>
              <a:t>】</a:t>
            </a:r>
            <a:r>
              <a:rPr lang="zh-CN" altLang="en-US" dirty="0">
                <a:solidFill>
                  <a:schemeClr val="accent2"/>
                </a:solidFill>
                <a:latin typeface="宋体" pitchFamily="2" charset="-122"/>
                <a:sym typeface="Times New Roman" pitchFamily="18" charset="0"/>
              </a:rPr>
              <a:t>窗口</a:t>
            </a:r>
            <a:endParaRPr lang="zh-CN" altLang="en-US" b="0" dirty="0"/>
          </a:p>
        </p:txBody>
      </p:sp>
      <p:pic>
        <p:nvPicPr>
          <p:cNvPr id="22" name="Picture 4"/>
          <p:cNvPicPr>
            <a:picLocks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739219" y="3123621"/>
            <a:ext cx="3387153" cy="2958536"/>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spTree>
    <p:extLst>
      <p:ext uri="{BB962C8B-B14F-4D97-AF65-F5344CB8AC3E}">
        <p14:creationId xmlns:p14="http://schemas.microsoft.com/office/powerpoint/2010/main" xmlns="" val="40362397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400" dirty="0">
                <a:latin typeface="黑体" pitchFamily="49" charset="-122"/>
              </a:rPr>
              <a:t>任务</a:t>
            </a:r>
            <a:r>
              <a:rPr lang="en-US" altLang="zh-CN" sz="2400" dirty="0" smtClean="0">
                <a:latin typeface="黑体" pitchFamily="49" charset="-122"/>
              </a:rPr>
              <a:t>3(</a:t>
            </a:r>
            <a:r>
              <a:rPr lang="zh-CN" altLang="en-US" sz="2400" dirty="0" smtClean="0">
                <a:latin typeface="黑体" pitchFamily="49" charset="-122"/>
              </a:rPr>
              <a:t>续</a:t>
            </a:r>
            <a:r>
              <a:rPr lang="en-US" altLang="zh-CN" sz="2400" dirty="0" smtClean="0">
                <a:latin typeface="黑体" pitchFamily="49" charset="-122"/>
              </a:rPr>
              <a:t>)</a:t>
            </a:r>
            <a:endParaRPr lang="zh-CN" altLang="en-US" sz="2400"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38</a:t>
            </a:fld>
            <a:endParaRPr lang="en-US" altLang="zh-CN"/>
          </a:p>
        </p:txBody>
      </p:sp>
      <p:sp>
        <p:nvSpPr>
          <p:cNvPr id="16" name="AutoShape 4"/>
          <p:cNvSpPr>
            <a:spLocks noChangeArrowheads="1"/>
          </p:cNvSpPr>
          <p:nvPr/>
        </p:nvSpPr>
        <p:spPr bwMode="gray">
          <a:xfrm>
            <a:off x="2073607" y="1797220"/>
            <a:ext cx="2786425" cy="2201487"/>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17" name="AutoShape 11"/>
          <p:cNvSpPr>
            <a:spLocks noChangeArrowheads="1"/>
          </p:cNvSpPr>
          <p:nvPr/>
        </p:nvSpPr>
        <p:spPr bwMode="gray">
          <a:xfrm>
            <a:off x="1208201" y="1917412"/>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8" name="Arc 13"/>
          <p:cNvSpPr>
            <a:spLocks/>
          </p:cNvSpPr>
          <p:nvPr/>
        </p:nvSpPr>
        <p:spPr bwMode="gray">
          <a:xfrm rot="5400000">
            <a:off x="1872114" y="2002090"/>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chemeClr val="accent6">
              <a:lumMod val="60000"/>
              <a:lumOff val="40000"/>
            </a:schemeClr>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19" name="Text Box 16"/>
          <p:cNvSpPr txBox="1">
            <a:spLocks noChangeArrowheads="1"/>
          </p:cNvSpPr>
          <p:nvPr/>
        </p:nvSpPr>
        <p:spPr bwMode="gray">
          <a:xfrm>
            <a:off x="1136763" y="1936604"/>
            <a:ext cx="1081088"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13</a:t>
            </a:r>
            <a:endParaRPr lang="en-US" altLang="zh-CN" sz="2000" b="1" dirty="0">
              <a:solidFill>
                <a:srgbClr val="000000"/>
              </a:solidFill>
              <a:ea typeface="宋体" pitchFamily="2" charset="-122"/>
            </a:endParaRPr>
          </a:p>
        </p:txBody>
      </p:sp>
      <p:sp>
        <p:nvSpPr>
          <p:cNvPr id="20" name="Rectangle 20"/>
          <p:cNvSpPr>
            <a:spLocks noChangeArrowheads="1"/>
          </p:cNvSpPr>
          <p:nvPr/>
        </p:nvSpPr>
        <p:spPr bwMode="black">
          <a:xfrm>
            <a:off x="2331747" y="1866911"/>
            <a:ext cx="2384269" cy="2062103"/>
          </a:xfrm>
          <a:prstGeom prst="rect">
            <a:avLst/>
          </a:prstGeom>
          <a:noFill/>
          <a:ln w="9525" algn="ctr">
            <a:noFill/>
            <a:miter lim="800000"/>
            <a:headEnd/>
            <a:tailEnd/>
          </a:ln>
          <a:effectLst/>
        </p:spPr>
        <p:txBody>
          <a:bodyPr wrap="square">
            <a:spAutoFit/>
          </a:bodyPr>
          <a:lstStyle/>
          <a:p>
            <a:r>
              <a:rPr lang="zh-CN" altLang="en-US" sz="1600" dirty="0">
                <a:solidFill>
                  <a:schemeClr val="tx2">
                    <a:lumMod val="50000"/>
                  </a:schemeClr>
                </a:solidFill>
                <a:latin typeface="黑体" pitchFamily="49" charset="-122"/>
                <a:ea typeface="黑体" pitchFamily="49" charset="-122"/>
              </a:rPr>
              <a:t>在选择页单击</a:t>
            </a:r>
            <a:r>
              <a:rPr lang="en-US" altLang="zh-CN" sz="1600" dirty="0">
                <a:solidFill>
                  <a:schemeClr val="tx2">
                    <a:lumMod val="50000"/>
                  </a:schemeClr>
                </a:solidFill>
                <a:latin typeface="黑体" pitchFamily="49" charset="-122"/>
                <a:ea typeface="黑体" pitchFamily="49" charset="-122"/>
              </a:rPr>
              <a:t>【</a:t>
            </a:r>
            <a:r>
              <a:rPr lang="zh-CN" altLang="en-US" sz="1600" dirty="0">
                <a:solidFill>
                  <a:schemeClr val="tx2">
                    <a:lumMod val="50000"/>
                  </a:schemeClr>
                </a:solidFill>
                <a:latin typeface="黑体" pitchFamily="49" charset="-122"/>
                <a:ea typeface="黑体" pitchFamily="49" charset="-122"/>
              </a:rPr>
              <a:t>选项</a:t>
            </a:r>
            <a:r>
              <a:rPr lang="en-US" altLang="zh-CN" sz="1600" dirty="0">
                <a:solidFill>
                  <a:schemeClr val="tx2">
                    <a:lumMod val="50000"/>
                  </a:schemeClr>
                </a:solidFill>
                <a:latin typeface="黑体" pitchFamily="49" charset="-122"/>
                <a:ea typeface="黑体" pitchFamily="49" charset="-122"/>
              </a:rPr>
              <a:t>】</a:t>
            </a:r>
            <a:r>
              <a:rPr lang="zh-CN" altLang="en-US" sz="1600" dirty="0">
                <a:solidFill>
                  <a:schemeClr val="tx2">
                    <a:lumMod val="50000"/>
                  </a:schemeClr>
                </a:solidFill>
                <a:latin typeface="黑体" pitchFamily="49" charset="-122"/>
                <a:ea typeface="黑体" pitchFamily="49" charset="-122"/>
              </a:rPr>
              <a:t>，选择</a:t>
            </a:r>
            <a:r>
              <a:rPr lang="en-US" altLang="zh-CN" sz="1600" dirty="0">
                <a:solidFill>
                  <a:schemeClr val="tx2">
                    <a:lumMod val="50000"/>
                  </a:schemeClr>
                </a:solidFill>
                <a:latin typeface="黑体" pitchFamily="49" charset="-122"/>
                <a:ea typeface="黑体" pitchFamily="49" charset="-122"/>
              </a:rPr>
              <a:t>【</a:t>
            </a:r>
            <a:r>
              <a:rPr lang="zh-CN" altLang="en-US" sz="1600" dirty="0">
                <a:solidFill>
                  <a:schemeClr val="tx2">
                    <a:lumMod val="50000"/>
                  </a:schemeClr>
                </a:solidFill>
                <a:latin typeface="黑体" pitchFamily="49" charset="-122"/>
                <a:ea typeface="黑体" pitchFamily="49" charset="-122"/>
              </a:rPr>
              <a:t>恢复状态</a:t>
            </a:r>
            <a:r>
              <a:rPr lang="en-US" altLang="zh-CN" sz="1600" dirty="0" smtClean="0">
                <a:solidFill>
                  <a:schemeClr val="tx2">
                    <a:lumMod val="50000"/>
                  </a:schemeClr>
                </a:solidFill>
                <a:latin typeface="黑体" pitchFamily="49" charset="-122"/>
                <a:ea typeface="黑体" pitchFamily="49" charset="-122"/>
              </a:rPr>
              <a:t>】</a:t>
            </a:r>
            <a:r>
              <a:rPr lang="zh-CN" altLang="en-US" sz="1600" dirty="0" smtClean="0">
                <a:solidFill>
                  <a:schemeClr val="tx2">
                    <a:lumMod val="50000"/>
                  </a:schemeClr>
                </a:solidFill>
                <a:latin typeface="黑体" pitchFamily="49" charset="-122"/>
                <a:ea typeface="黑体" pitchFamily="49" charset="-122"/>
              </a:rPr>
              <a:t>选项</a:t>
            </a:r>
            <a:r>
              <a:rPr lang="zh-CN" altLang="en-US" sz="1600" dirty="0">
                <a:solidFill>
                  <a:schemeClr val="tx2">
                    <a:lumMod val="50000"/>
                  </a:schemeClr>
                </a:solidFill>
                <a:latin typeface="黑体" pitchFamily="49" charset="-122"/>
                <a:ea typeface="黑体" pitchFamily="49" charset="-122"/>
              </a:rPr>
              <a:t>下</a:t>
            </a:r>
            <a:r>
              <a:rPr lang="en-US" altLang="zh-CN" sz="1600" dirty="0">
                <a:solidFill>
                  <a:schemeClr val="tx2">
                    <a:lumMod val="50000"/>
                  </a:schemeClr>
                </a:solidFill>
                <a:latin typeface="黑体" pitchFamily="49" charset="-122"/>
                <a:ea typeface="黑体" pitchFamily="49" charset="-122"/>
              </a:rPr>
              <a:t>【</a:t>
            </a:r>
            <a:r>
              <a:rPr lang="zh-CN" altLang="en-US" sz="1600" dirty="0">
                <a:solidFill>
                  <a:schemeClr val="tx2">
                    <a:lumMod val="50000"/>
                  </a:schemeClr>
                </a:solidFill>
                <a:latin typeface="黑体" pitchFamily="49" charset="-122"/>
                <a:ea typeface="黑体" pitchFamily="49" charset="-122"/>
              </a:rPr>
              <a:t>回滚未提交的事务使数据库处于</a:t>
            </a:r>
            <a:r>
              <a:rPr lang="zh-CN" altLang="en-US" sz="1600" dirty="0" smtClean="0">
                <a:solidFill>
                  <a:schemeClr val="tx2">
                    <a:lumMod val="50000"/>
                  </a:schemeClr>
                </a:solidFill>
                <a:latin typeface="黑体" pitchFamily="49" charset="-122"/>
                <a:ea typeface="黑体" pitchFamily="49" charset="-122"/>
              </a:rPr>
              <a:t>可以</a:t>
            </a:r>
            <a:r>
              <a:rPr lang="zh-CN" altLang="en-US" sz="1600" dirty="0">
                <a:solidFill>
                  <a:schemeClr val="tx2">
                    <a:lumMod val="50000"/>
                  </a:schemeClr>
                </a:solidFill>
                <a:latin typeface="黑体" pitchFamily="49" charset="-122"/>
                <a:ea typeface="黑体" pitchFamily="49" charset="-122"/>
              </a:rPr>
              <a:t>使用的状态。无法还原其他事务日志</a:t>
            </a:r>
            <a:r>
              <a:rPr lang="en-US" altLang="zh-CN" sz="1600" dirty="0">
                <a:solidFill>
                  <a:schemeClr val="tx2">
                    <a:lumMod val="50000"/>
                  </a:schemeClr>
                </a:solidFill>
                <a:latin typeface="黑体" pitchFamily="49" charset="-122"/>
                <a:ea typeface="黑体" pitchFamily="49" charset="-122"/>
              </a:rPr>
              <a:t>】</a:t>
            </a:r>
            <a:r>
              <a:rPr lang="zh-CN" altLang="en-US" sz="1600" dirty="0" smtClean="0">
                <a:solidFill>
                  <a:schemeClr val="tx2">
                    <a:lumMod val="50000"/>
                  </a:schemeClr>
                </a:solidFill>
                <a:latin typeface="黑体" pitchFamily="49" charset="-122"/>
                <a:ea typeface="黑体" pitchFamily="49" charset="-122"/>
              </a:rPr>
              <a:t>，其他</a:t>
            </a:r>
            <a:r>
              <a:rPr lang="zh-CN" altLang="en-US" sz="1600" dirty="0">
                <a:solidFill>
                  <a:schemeClr val="tx2">
                    <a:lumMod val="50000"/>
                  </a:schemeClr>
                </a:solidFill>
                <a:latin typeface="黑体" pitchFamily="49" charset="-122"/>
                <a:ea typeface="黑体" pitchFamily="49" charset="-122"/>
              </a:rPr>
              <a:t>文本框中的内容保持默认，如图</a:t>
            </a:r>
            <a:r>
              <a:rPr lang="en-US" altLang="zh-CN" sz="1600" dirty="0">
                <a:solidFill>
                  <a:schemeClr val="tx2">
                    <a:lumMod val="50000"/>
                  </a:schemeClr>
                </a:solidFill>
                <a:latin typeface="黑体" pitchFamily="49" charset="-122"/>
                <a:ea typeface="黑体" pitchFamily="49" charset="-122"/>
              </a:rPr>
              <a:t>13.27</a:t>
            </a:r>
          </a:p>
        </p:txBody>
      </p:sp>
      <p:sp>
        <p:nvSpPr>
          <p:cNvPr id="35" name="AutoShape 4"/>
          <p:cNvSpPr>
            <a:spLocks noChangeArrowheads="1"/>
          </p:cNvSpPr>
          <p:nvPr/>
        </p:nvSpPr>
        <p:spPr bwMode="gray">
          <a:xfrm>
            <a:off x="1975922" y="4221088"/>
            <a:ext cx="6340494" cy="551276"/>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36" name="AutoShape 11"/>
          <p:cNvSpPr>
            <a:spLocks noChangeArrowheads="1"/>
          </p:cNvSpPr>
          <p:nvPr/>
        </p:nvSpPr>
        <p:spPr bwMode="gray">
          <a:xfrm>
            <a:off x="1093606" y="4235237"/>
            <a:ext cx="1238141"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37" name="Arc 13"/>
          <p:cNvSpPr>
            <a:spLocks/>
          </p:cNvSpPr>
          <p:nvPr/>
        </p:nvSpPr>
        <p:spPr bwMode="gray">
          <a:xfrm rot="5400000">
            <a:off x="1927008" y="4336653"/>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chemeClr val="accent6">
              <a:lumMod val="60000"/>
              <a:lumOff val="40000"/>
            </a:schemeClr>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38" name="Text Box 16"/>
          <p:cNvSpPr txBox="1">
            <a:spLocks noChangeArrowheads="1"/>
          </p:cNvSpPr>
          <p:nvPr/>
        </p:nvSpPr>
        <p:spPr bwMode="gray">
          <a:xfrm>
            <a:off x="1022168" y="4254429"/>
            <a:ext cx="1081088"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14</a:t>
            </a:r>
            <a:endParaRPr lang="en-US" altLang="zh-CN" sz="2000" b="1" dirty="0">
              <a:solidFill>
                <a:srgbClr val="000000"/>
              </a:solidFill>
              <a:ea typeface="宋体" pitchFamily="2" charset="-122"/>
            </a:endParaRPr>
          </a:p>
        </p:txBody>
      </p:sp>
      <p:sp>
        <p:nvSpPr>
          <p:cNvPr id="39" name="Rectangle 20"/>
          <p:cNvSpPr>
            <a:spLocks noChangeArrowheads="1"/>
          </p:cNvSpPr>
          <p:nvPr/>
        </p:nvSpPr>
        <p:spPr bwMode="black">
          <a:xfrm>
            <a:off x="2248647" y="4343836"/>
            <a:ext cx="5851745" cy="338554"/>
          </a:xfrm>
          <a:prstGeom prst="rect">
            <a:avLst/>
          </a:prstGeom>
          <a:noFill/>
          <a:ln w="9525" algn="ctr">
            <a:noFill/>
            <a:miter lim="800000"/>
            <a:headEnd/>
            <a:tailEnd/>
          </a:ln>
          <a:effectLst/>
        </p:spPr>
        <p:txBody>
          <a:bodyPr wrap="square">
            <a:spAutoFit/>
          </a:bodyPr>
          <a:lstStyle/>
          <a:p>
            <a:pPr indent="266700">
              <a:buFont typeface="Arial" pitchFamily="34" charset="0"/>
              <a:buNone/>
              <a:tabLst>
                <a:tab pos="539750" algn="l"/>
                <a:tab pos="800100" algn="l"/>
              </a:tabLst>
            </a:pPr>
            <a:r>
              <a:rPr lang="zh-CN" altLang="en-US" sz="1600" dirty="0">
                <a:solidFill>
                  <a:schemeClr val="tx2">
                    <a:lumMod val="50000"/>
                  </a:schemeClr>
                </a:solidFill>
                <a:latin typeface="黑体" pitchFamily="49" charset="-122"/>
                <a:ea typeface="黑体" pitchFamily="49" charset="-122"/>
                <a:sym typeface="Times New Roman" pitchFamily="18" charset="0"/>
              </a:rPr>
              <a:t>单击</a:t>
            </a:r>
            <a:r>
              <a:rPr lang="en-US" altLang="zh-CN" sz="1600" dirty="0">
                <a:solidFill>
                  <a:schemeClr val="tx2">
                    <a:lumMod val="50000"/>
                  </a:schemeClr>
                </a:solidFill>
                <a:latin typeface="黑体" pitchFamily="49" charset="-122"/>
                <a:ea typeface="黑体" pitchFamily="49" charset="-122"/>
                <a:sym typeface="Times New Roman" pitchFamily="18" charset="0"/>
              </a:rPr>
              <a:t>【</a:t>
            </a:r>
            <a:r>
              <a:rPr lang="zh-CN" altLang="en-US" sz="1600" dirty="0">
                <a:solidFill>
                  <a:schemeClr val="tx2">
                    <a:lumMod val="50000"/>
                  </a:schemeClr>
                </a:solidFill>
                <a:latin typeface="黑体" pitchFamily="49" charset="-122"/>
                <a:ea typeface="黑体" pitchFamily="49" charset="-122"/>
                <a:sym typeface="Times New Roman" pitchFamily="18" charset="0"/>
              </a:rPr>
              <a:t>确定</a:t>
            </a:r>
            <a:r>
              <a:rPr lang="en-US" altLang="zh-CN" sz="1600" dirty="0">
                <a:solidFill>
                  <a:schemeClr val="tx2">
                    <a:lumMod val="50000"/>
                  </a:schemeClr>
                </a:solidFill>
                <a:latin typeface="黑体" pitchFamily="49" charset="-122"/>
                <a:ea typeface="黑体" pitchFamily="49" charset="-122"/>
                <a:sym typeface="Times New Roman" pitchFamily="18" charset="0"/>
              </a:rPr>
              <a:t>】</a:t>
            </a:r>
            <a:r>
              <a:rPr lang="zh-CN" altLang="en-US" sz="1600" dirty="0">
                <a:solidFill>
                  <a:schemeClr val="tx2">
                    <a:lumMod val="50000"/>
                  </a:schemeClr>
                </a:solidFill>
                <a:latin typeface="黑体" pitchFamily="49" charset="-122"/>
                <a:ea typeface="黑体" pitchFamily="49" charset="-122"/>
                <a:sym typeface="Times New Roman" pitchFamily="18" charset="0"/>
              </a:rPr>
              <a:t>按钮，完成事务日志备份恢复</a:t>
            </a:r>
            <a:endParaRPr lang="en-US" altLang="zh-CN" sz="1600" dirty="0">
              <a:solidFill>
                <a:schemeClr val="tx2">
                  <a:lumMod val="50000"/>
                </a:schemeClr>
              </a:solidFill>
              <a:latin typeface="黑体" pitchFamily="49" charset="-122"/>
              <a:ea typeface="黑体" pitchFamily="49" charset="-122"/>
            </a:endParaRPr>
          </a:p>
        </p:txBody>
      </p:sp>
      <p:sp>
        <p:nvSpPr>
          <p:cNvPr id="23" name="Rectangle 6"/>
          <p:cNvSpPr>
            <a:spLocks noChangeArrowheads="1"/>
          </p:cNvSpPr>
          <p:nvPr/>
        </p:nvSpPr>
        <p:spPr bwMode="auto">
          <a:xfrm>
            <a:off x="4914897" y="3629375"/>
            <a:ext cx="3566537" cy="36933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square" anchor="ctr">
            <a:spAutoFit/>
          </a:bodyPr>
          <a:lstStyle/>
          <a:p>
            <a:pPr algn="ctr"/>
            <a:r>
              <a:rPr lang="zh-CN" altLang="en-US" dirty="0">
                <a:solidFill>
                  <a:schemeClr val="accent2"/>
                </a:solidFill>
                <a:latin typeface="宋体" pitchFamily="2" charset="-122"/>
                <a:sym typeface="Times New Roman" pitchFamily="18" charset="0"/>
              </a:rPr>
              <a:t>图</a:t>
            </a:r>
            <a:r>
              <a:rPr lang="en-US" altLang="zh-CN" dirty="0">
                <a:solidFill>
                  <a:schemeClr val="accent2"/>
                </a:solidFill>
                <a:latin typeface="宋体" pitchFamily="2" charset="-122"/>
                <a:sym typeface="Times New Roman" pitchFamily="18" charset="0"/>
              </a:rPr>
              <a:t>13.27  </a:t>
            </a:r>
            <a:r>
              <a:rPr lang="zh-CN" altLang="en-US" dirty="0">
                <a:solidFill>
                  <a:schemeClr val="accent2"/>
                </a:solidFill>
                <a:latin typeface="宋体" pitchFamily="2" charset="-122"/>
                <a:sym typeface="Times New Roman" pitchFamily="18" charset="0"/>
              </a:rPr>
              <a:t>还原事务日志恢复状态</a:t>
            </a:r>
            <a:endParaRPr lang="zh-CN" altLang="en-US" b="0" dirty="0"/>
          </a:p>
        </p:txBody>
      </p:sp>
      <p:sp>
        <p:nvSpPr>
          <p:cNvPr id="24" name="AutoShape 4"/>
          <p:cNvSpPr>
            <a:spLocks noChangeArrowheads="1"/>
          </p:cNvSpPr>
          <p:nvPr/>
        </p:nvSpPr>
        <p:spPr bwMode="gray">
          <a:xfrm>
            <a:off x="2069439" y="4942178"/>
            <a:ext cx="6340494" cy="791078"/>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28" name="AutoShape 11"/>
          <p:cNvSpPr>
            <a:spLocks noChangeArrowheads="1"/>
          </p:cNvSpPr>
          <p:nvPr/>
        </p:nvSpPr>
        <p:spPr bwMode="gray">
          <a:xfrm>
            <a:off x="1187123" y="5118470"/>
            <a:ext cx="1238141"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29" name="Arc 13"/>
          <p:cNvSpPr>
            <a:spLocks/>
          </p:cNvSpPr>
          <p:nvPr/>
        </p:nvSpPr>
        <p:spPr bwMode="gray">
          <a:xfrm rot="5400000">
            <a:off x="2020525" y="5219886"/>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chemeClr val="accent6">
              <a:lumMod val="60000"/>
              <a:lumOff val="40000"/>
            </a:schemeClr>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30" name="Text Box 16"/>
          <p:cNvSpPr txBox="1">
            <a:spLocks noChangeArrowheads="1"/>
          </p:cNvSpPr>
          <p:nvPr/>
        </p:nvSpPr>
        <p:spPr bwMode="gray">
          <a:xfrm>
            <a:off x="1115685" y="5137662"/>
            <a:ext cx="1081088"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15</a:t>
            </a:r>
            <a:endParaRPr lang="en-US" altLang="zh-CN" sz="2000" b="1" dirty="0">
              <a:solidFill>
                <a:srgbClr val="000000"/>
              </a:solidFill>
              <a:ea typeface="宋体" pitchFamily="2" charset="-122"/>
            </a:endParaRPr>
          </a:p>
        </p:txBody>
      </p:sp>
      <p:sp>
        <p:nvSpPr>
          <p:cNvPr id="31" name="Rectangle 20"/>
          <p:cNvSpPr>
            <a:spLocks noChangeArrowheads="1"/>
          </p:cNvSpPr>
          <p:nvPr/>
        </p:nvSpPr>
        <p:spPr bwMode="black">
          <a:xfrm>
            <a:off x="2342164" y="5064926"/>
            <a:ext cx="5851745" cy="584775"/>
          </a:xfrm>
          <a:prstGeom prst="rect">
            <a:avLst/>
          </a:prstGeom>
          <a:noFill/>
          <a:ln w="9525" algn="ctr">
            <a:noFill/>
            <a:miter lim="800000"/>
            <a:headEnd/>
            <a:tailEnd/>
          </a:ln>
          <a:effectLst/>
        </p:spPr>
        <p:txBody>
          <a:bodyPr wrap="square">
            <a:spAutoFit/>
          </a:bodyPr>
          <a:lstStyle/>
          <a:p>
            <a:pPr indent="266700">
              <a:buFont typeface="Arial" pitchFamily="34" charset="0"/>
              <a:buNone/>
              <a:tabLst>
                <a:tab pos="539750" algn="l"/>
                <a:tab pos="800100" algn="l"/>
              </a:tabLst>
            </a:pPr>
            <a:r>
              <a:rPr lang="zh-CN" altLang="en-US" sz="1600" dirty="0">
                <a:solidFill>
                  <a:schemeClr val="tx2">
                    <a:lumMod val="50000"/>
                  </a:schemeClr>
                </a:solidFill>
                <a:latin typeface="黑体" pitchFamily="49" charset="-122"/>
                <a:ea typeface="黑体" pitchFamily="49" charset="-122"/>
                <a:sym typeface="Times New Roman" pitchFamily="18" charset="0"/>
              </a:rPr>
              <a:t>在</a:t>
            </a:r>
            <a:r>
              <a:rPr lang="en-US" altLang="zh-CN" sz="1600" dirty="0">
                <a:solidFill>
                  <a:schemeClr val="tx2">
                    <a:lumMod val="50000"/>
                  </a:schemeClr>
                </a:solidFill>
                <a:latin typeface="黑体" pitchFamily="49" charset="-122"/>
                <a:ea typeface="黑体" pitchFamily="49" charset="-122"/>
                <a:sym typeface="Times New Roman" pitchFamily="18" charset="0"/>
              </a:rPr>
              <a:t>【</a:t>
            </a:r>
            <a:r>
              <a:rPr lang="zh-CN" altLang="en-US" sz="1600" dirty="0">
                <a:solidFill>
                  <a:schemeClr val="tx2">
                    <a:lumMod val="50000"/>
                  </a:schemeClr>
                </a:solidFill>
                <a:latin typeface="黑体" pitchFamily="49" charset="-122"/>
                <a:ea typeface="黑体" pitchFamily="49" charset="-122"/>
                <a:sym typeface="Times New Roman" pitchFamily="18" charset="0"/>
              </a:rPr>
              <a:t>对象资源管理器</a:t>
            </a:r>
            <a:r>
              <a:rPr lang="en-US" altLang="zh-CN" sz="1600" dirty="0">
                <a:solidFill>
                  <a:schemeClr val="tx2">
                    <a:lumMod val="50000"/>
                  </a:schemeClr>
                </a:solidFill>
                <a:latin typeface="黑体" pitchFamily="49" charset="-122"/>
                <a:ea typeface="黑体" pitchFamily="49" charset="-122"/>
                <a:sym typeface="Times New Roman" pitchFamily="18" charset="0"/>
              </a:rPr>
              <a:t>】</a:t>
            </a:r>
            <a:r>
              <a:rPr lang="zh-CN" altLang="en-US" sz="1600" dirty="0">
                <a:solidFill>
                  <a:schemeClr val="tx2">
                    <a:lumMod val="50000"/>
                  </a:schemeClr>
                </a:solidFill>
                <a:latin typeface="黑体" pitchFamily="49" charset="-122"/>
                <a:ea typeface="黑体" pitchFamily="49" charset="-122"/>
                <a:sym typeface="Times New Roman" pitchFamily="18" charset="0"/>
              </a:rPr>
              <a:t>中，查看</a:t>
            </a:r>
            <a:r>
              <a:rPr lang="en-US" altLang="zh-CN" sz="1600" dirty="0">
                <a:solidFill>
                  <a:schemeClr val="tx2">
                    <a:lumMod val="50000"/>
                  </a:schemeClr>
                </a:solidFill>
                <a:latin typeface="黑体" pitchFamily="49" charset="-122"/>
                <a:ea typeface="黑体" pitchFamily="49" charset="-122"/>
                <a:sym typeface="Times New Roman" pitchFamily="18" charset="0"/>
              </a:rPr>
              <a:t>student</a:t>
            </a:r>
            <a:r>
              <a:rPr lang="zh-CN" altLang="en-US" sz="1600" dirty="0" smtClean="0">
                <a:solidFill>
                  <a:schemeClr val="tx2">
                    <a:lumMod val="50000"/>
                  </a:schemeClr>
                </a:solidFill>
                <a:latin typeface="黑体" pitchFamily="49" charset="-122"/>
                <a:ea typeface="黑体" pitchFamily="49" charset="-122"/>
                <a:sym typeface="Times New Roman" pitchFamily="18" charset="0"/>
              </a:rPr>
              <a:t>数据库</a:t>
            </a:r>
            <a:r>
              <a:rPr lang="zh-CN" altLang="en-US" sz="1600" dirty="0">
                <a:solidFill>
                  <a:schemeClr val="tx2">
                    <a:lumMod val="50000"/>
                  </a:schemeClr>
                </a:solidFill>
                <a:latin typeface="黑体" pitchFamily="49" charset="-122"/>
                <a:ea typeface="黑体" pitchFamily="49" charset="-122"/>
                <a:sym typeface="Times New Roman" pitchFamily="18" charset="0"/>
              </a:rPr>
              <a:t>，</a:t>
            </a:r>
            <a:r>
              <a:rPr lang="zh-CN" altLang="en-US" sz="1600" dirty="0" smtClean="0">
                <a:solidFill>
                  <a:schemeClr val="tx2">
                    <a:lumMod val="50000"/>
                  </a:schemeClr>
                </a:solidFill>
                <a:latin typeface="黑体" pitchFamily="49" charset="-122"/>
                <a:ea typeface="黑体" pitchFamily="49" charset="-122"/>
                <a:sym typeface="Times New Roman" pitchFamily="18" charset="0"/>
              </a:rPr>
              <a:t>打开   </a:t>
            </a:r>
            <a:endParaRPr lang="en-US" altLang="zh-CN" sz="1600" dirty="0" smtClean="0">
              <a:solidFill>
                <a:schemeClr val="tx2">
                  <a:lumMod val="50000"/>
                </a:schemeClr>
              </a:solidFill>
              <a:latin typeface="黑体" pitchFamily="49" charset="-122"/>
              <a:ea typeface="黑体" pitchFamily="49" charset="-122"/>
              <a:sym typeface="Times New Roman" pitchFamily="18" charset="0"/>
            </a:endParaRPr>
          </a:p>
          <a:p>
            <a:pPr indent="266700">
              <a:buFont typeface="Arial" pitchFamily="34" charset="0"/>
              <a:buNone/>
              <a:tabLst>
                <a:tab pos="539750" algn="l"/>
                <a:tab pos="800100" algn="l"/>
              </a:tabLst>
            </a:pPr>
            <a:r>
              <a:rPr lang="en-US" altLang="zh-CN" sz="1600" dirty="0" smtClean="0">
                <a:solidFill>
                  <a:schemeClr val="tx2">
                    <a:lumMod val="50000"/>
                  </a:schemeClr>
                </a:solidFill>
                <a:latin typeface="黑体" pitchFamily="49" charset="-122"/>
                <a:ea typeface="黑体" pitchFamily="49" charset="-122"/>
                <a:sym typeface="Times New Roman" pitchFamily="18" charset="0"/>
              </a:rPr>
              <a:t>teachers</a:t>
            </a:r>
            <a:r>
              <a:rPr lang="zh-CN" altLang="en-US" sz="1600" dirty="0">
                <a:solidFill>
                  <a:schemeClr val="tx2">
                    <a:lumMod val="50000"/>
                  </a:schemeClr>
                </a:solidFill>
                <a:latin typeface="黑体" pitchFamily="49" charset="-122"/>
                <a:ea typeface="黑体" pitchFamily="49" charset="-122"/>
                <a:sym typeface="Times New Roman" pitchFamily="18" charset="0"/>
              </a:rPr>
              <a:t>表发现有新录入的两</a:t>
            </a:r>
            <a:r>
              <a:rPr lang="zh-CN" altLang="en-US" sz="1600" dirty="0" smtClean="0">
                <a:solidFill>
                  <a:schemeClr val="tx2">
                    <a:lumMod val="50000"/>
                  </a:schemeClr>
                </a:solidFill>
                <a:latin typeface="黑体" pitchFamily="49" charset="-122"/>
                <a:ea typeface="黑体" pitchFamily="49" charset="-122"/>
                <a:sym typeface="Times New Roman" pitchFamily="18" charset="0"/>
              </a:rPr>
              <a:t>条记录，验证恢复成功</a:t>
            </a:r>
            <a:endParaRPr lang="en-US" altLang="zh-CN" sz="1600" dirty="0">
              <a:solidFill>
                <a:schemeClr val="tx2">
                  <a:lumMod val="50000"/>
                </a:schemeClr>
              </a:solidFill>
              <a:latin typeface="黑体" pitchFamily="49" charset="-122"/>
              <a:ea typeface="黑体" pitchFamily="49" charset="-122"/>
            </a:endParaRPr>
          </a:p>
        </p:txBody>
      </p:sp>
      <p:pic>
        <p:nvPicPr>
          <p:cNvPr id="22" name="Picture 4"/>
          <p:cNvPicPr>
            <a:picLocks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099370" y="1268760"/>
            <a:ext cx="3649094" cy="3105366"/>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spTree>
    <p:extLst>
      <p:ext uri="{BB962C8B-B14F-4D97-AF65-F5344CB8AC3E}">
        <p14:creationId xmlns:p14="http://schemas.microsoft.com/office/powerpoint/2010/main" xmlns="" val="33671561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arn(inVertical)">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3</a:t>
            </a:r>
            <a:r>
              <a:rPr lang="zh-CN" altLang="en-US" dirty="0" smtClean="0"/>
              <a:t>（</a:t>
            </a:r>
            <a:r>
              <a:rPr lang="zh-CN" altLang="en-US" dirty="0"/>
              <a:t>续）</a:t>
            </a:r>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39</a:t>
            </a:fld>
            <a:endParaRPr lang="en-US" altLang="zh-CN"/>
          </a:p>
        </p:txBody>
      </p:sp>
      <p:sp>
        <p:nvSpPr>
          <p:cNvPr id="7" name="Rectangle 3"/>
          <p:cNvSpPr txBox="1">
            <a:spLocks noChangeArrowheads="1"/>
          </p:cNvSpPr>
          <p:nvPr/>
        </p:nvSpPr>
        <p:spPr bwMode="auto">
          <a:xfrm>
            <a:off x="1206715" y="2204615"/>
            <a:ext cx="7056784" cy="37449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449263" indent="-449263" algn="l" rtl="0" eaLnBrk="0" fontAlgn="base" hangingPunct="0">
              <a:lnSpc>
                <a:spcPct val="120000"/>
              </a:lnSpc>
              <a:spcBef>
                <a:spcPct val="20000"/>
              </a:spcBef>
              <a:spcAft>
                <a:spcPct val="10000"/>
              </a:spcAft>
              <a:buClr>
                <a:schemeClr val="tx2"/>
              </a:buClr>
              <a:buFont typeface="Wingdings" pitchFamily="2" charset="2"/>
              <a:buChar char="¯"/>
              <a:defRPr sz="2400" b="1">
                <a:solidFill>
                  <a:schemeClr val="tx1"/>
                </a:solidFill>
                <a:latin typeface="+mn-lt"/>
                <a:ea typeface="+mn-ea"/>
                <a:cs typeface="+mn-cs"/>
              </a:defRPr>
            </a:lvl1pPr>
            <a:lvl2pPr marL="1074738" indent="-446088" algn="l" rtl="0" eaLnBrk="0" fontAlgn="base" hangingPunct="0">
              <a:lnSpc>
                <a:spcPct val="120000"/>
              </a:lnSpc>
              <a:spcBef>
                <a:spcPct val="20000"/>
              </a:spcBef>
              <a:spcAft>
                <a:spcPct val="10000"/>
              </a:spcAft>
              <a:buClr>
                <a:schemeClr val="accent1"/>
              </a:buClr>
              <a:buFont typeface="Wingdings" pitchFamily="2" charset="2"/>
              <a:buChar char="µ"/>
              <a:defRPr sz="2000">
                <a:solidFill>
                  <a:schemeClr val="tx1"/>
                </a:solidFill>
                <a:latin typeface="+mn-lt"/>
                <a:ea typeface="+mn-ea"/>
              </a:defRPr>
            </a:lvl2pPr>
            <a:lvl3pPr marL="1611313" indent="-357188" algn="l" rtl="0" eaLnBrk="0" fontAlgn="base" hangingPunct="0">
              <a:lnSpc>
                <a:spcPct val="120000"/>
              </a:lnSpc>
              <a:spcBef>
                <a:spcPct val="20000"/>
              </a:spcBef>
              <a:spcAft>
                <a:spcPct val="10000"/>
              </a:spcAft>
              <a:buClr>
                <a:schemeClr val="tx1"/>
              </a:buClr>
              <a:buFont typeface="Wingdings" pitchFamily="2" charset="2"/>
              <a:buChar char="ü"/>
              <a:defRPr sz="2000">
                <a:solidFill>
                  <a:schemeClr val="tx1"/>
                </a:solidFill>
                <a:latin typeface="+mn-lt"/>
                <a:ea typeface="+mn-ea"/>
              </a:defRPr>
            </a:lvl3pPr>
            <a:lvl4pPr marL="2019300" indent="-228600" algn="l" rtl="0" eaLnBrk="0" fontAlgn="base" hangingPunct="0">
              <a:lnSpc>
                <a:spcPct val="120000"/>
              </a:lnSpc>
              <a:spcBef>
                <a:spcPct val="20000"/>
              </a:spcBef>
              <a:spcAft>
                <a:spcPct val="10000"/>
              </a:spcAft>
              <a:buChar char="–"/>
              <a:defRPr sz="2000">
                <a:solidFill>
                  <a:schemeClr val="tx1"/>
                </a:solidFill>
                <a:latin typeface="+mn-lt"/>
                <a:ea typeface="+mn-ea"/>
              </a:defRPr>
            </a:lvl4pPr>
            <a:lvl5pPr marL="2427288" indent="-228600" algn="l" rtl="0" eaLnBrk="0" fontAlgn="base" hangingPunct="0">
              <a:lnSpc>
                <a:spcPct val="120000"/>
              </a:lnSpc>
              <a:spcBef>
                <a:spcPct val="20000"/>
              </a:spcBef>
              <a:spcAft>
                <a:spcPct val="10000"/>
              </a:spcAft>
              <a:buChar char="»"/>
              <a:defRPr sz="2000">
                <a:solidFill>
                  <a:schemeClr val="tx1"/>
                </a:solidFill>
                <a:latin typeface="+mn-lt"/>
                <a:ea typeface="+mn-ea"/>
              </a:defRPr>
            </a:lvl5pPr>
            <a:lvl6pPr marL="2884488" indent="-228600" algn="l" rtl="0" eaLnBrk="0" fontAlgn="base" hangingPunct="0">
              <a:lnSpc>
                <a:spcPct val="120000"/>
              </a:lnSpc>
              <a:spcBef>
                <a:spcPct val="20000"/>
              </a:spcBef>
              <a:spcAft>
                <a:spcPct val="10000"/>
              </a:spcAft>
              <a:buChar char="»"/>
              <a:defRPr sz="2000">
                <a:latin typeface="+mn-lt"/>
                <a:ea typeface="+mn-ea"/>
              </a:defRPr>
            </a:lvl6pPr>
            <a:lvl7pPr marL="3341688" indent="-228600" algn="l" rtl="0" eaLnBrk="0" fontAlgn="base" hangingPunct="0">
              <a:lnSpc>
                <a:spcPct val="120000"/>
              </a:lnSpc>
              <a:spcBef>
                <a:spcPct val="20000"/>
              </a:spcBef>
              <a:spcAft>
                <a:spcPct val="10000"/>
              </a:spcAft>
              <a:buChar char="»"/>
              <a:defRPr sz="2000">
                <a:latin typeface="+mn-lt"/>
                <a:ea typeface="+mn-ea"/>
              </a:defRPr>
            </a:lvl7pPr>
            <a:lvl8pPr marL="3798888" indent="-228600" algn="l" rtl="0" eaLnBrk="0" fontAlgn="base" hangingPunct="0">
              <a:lnSpc>
                <a:spcPct val="120000"/>
              </a:lnSpc>
              <a:spcBef>
                <a:spcPct val="20000"/>
              </a:spcBef>
              <a:spcAft>
                <a:spcPct val="10000"/>
              </a:spcAft>
              <a:buChar char="»"/>
              <a:defRPr sz="2000">
                <a:latin typeface="+mn-lt"/>
                <a:ea typeface="+mn-ea"/>
              </a:defRPr>
            </a:lvl8pPr>
            <a:lvl9pPr marL="4256088" indent="-228600" algn="l" rtl="0" eaLnBrk="0" fontAlgn="base" hangingPunct="0">
              <a:lnSpc>
                <a:spcPct val="120000"/>
              </a:lnSpc>
              <a:spcBef>
                <a:spcPct val="20000"/>
              </a:spcBef>
              <a:spcAft>
                <a:spcPct val="10000"/>
              </a:spcAft>
              <a:buChar char="»"/>
              <a:defRPr sz="2000">
                <a:latin typeface="+mn-lt"/>
                <a:ea typeface="+mn-ea"/>
              </a:defRPr>
            </a:lvl9pPr>
          </a:lstStyle>
          <a:p>
            <a:pPr lvl="0" eaLnBrk="1" hangingPunct="1">
              <a:buClr>
                <a:srgbClr val="184BB2"/>
              </a:buClr>
              <a:buNone/>
              <a:defRPr/>
            </a:pPr>
            <a:r>
              <a:rPr lang="zh-CN" altLang="en-US" sz="1800" kern="0" dirty="0">
                <a:solidFill>
                  <a:schemeClr val="tx2">
                    <a:lumMod val="50000"/>
                  </a:schemeClr>
                </a:solidFill>
                <a:latin typeface="黑体" pitchFamily="49" charset="-122"/>
                <a:ea typeface="黑体" pitchFamily="49" charset="-122"/>
              </a:rPr>
              <a:t>知识总结：</a:t>
            </a:r>
          </a:p>
          <a:p>
            <a:pPr lvl="0" eaLnBrk="1" hangingPunct="1">
              <a:buClr>
                <a:srgbClr val="184BB2"/>
              </a:buClr>
              <a:buNone/>
              <a:defRPr/>
            </a:pPr>
            <a:endParaRPr lang="zh-CN" altLang="en-US" sz="1800" kern="0" dirty="0">
              <a:solidFill>
                <a:schemeClr val="tx2">
                  <a:lumMod val="50000"/>
                </a:schemeClr>
              </a:solidFill>
              <a:latin typeface="黑体" pitchFamily="49" charset="-122"/>
              <a:ea typeface="黑体" pitchFamily="49" charset="-122"/>
            </a:endParaRPr>
          </a:p>
          <a:p>
            <a:pPr lvl="0" eaLnBrk="1" hangingPunct="1">
              <a:buClr>
                <a:srgbClr val="184BB2"/>
              </a:buClr>
              <a:buNone/>
              <a:defRPr/>
            </a:pPr>
            <a:r>
              <a:rPr lang="zh-CN" altLang="en-US" sz="1800" kern="0" dirty="0">
                <a:solidFill>
                  <a:schemeClr val="tx2">
                    <a:lumMod val="50000"/>
                  </a:schemeClr>
                </a:solidFill>
                <a:latin typeface="黑体" pitchFamily="49" charset="-122"/>
                <a:ea typeface="黑体" pitchFamily="49" charset="-122"/>
              </a:rPr>
              <a:t>数据备份</a:t>
            </a:r>
            <a:r>
              <a:rPr lang="en-US" altLang="zh-CN" sz="1800" kern="0" dirty="0">
                <a:solidFill>
                  <a:schemeClr val="tx2">
                    <a:lumMod val="50000"/>
                  </a:schemeClr>
                </a:solidFill>
                <a:latin typeface="黑体" pitchFamily="49" charset="-122"/>
                <a:ea typeface="黑体" pitchFamily="49" charset="-122"/>
              </a:rPr>
              <a:t>SQL Server 2005</a:t>
            </a:r>
            <a:r>
              <a:rPr lang="zh-CN" altLang="en-US" sz="1800" kern="0" dirty="0">
                <a:solidFill>
                  <a:schemeClr val="tx2">
                    <a:lumMod val="50000"/>
                  </a:schemeClr>
                </a:solidFill>
                <a:latin typeface="黑体" pitchFamily="49" charset="-122"/>
                <a:ea typeface="黑体" pitchFamily="49" charset="-122"/>
              </a:rPr>
              <a:t>的备份方式主要有以下几种：</a:t>
            </a:r>
          </a:p>
          <a:p>
            <a:pPr marL="0" marR="0" lvl="0" indent="0" algn="l" defTabSz="914400" rtl="0" eaLnBrk="1" fontAlgn="base" latinLnBrk="0" hangingPunct="1">
              <a:lnSpc>
                <a:spcPct val="120000"/>
              </a:lnSpc>
              <a:spcBef>
                <a:spcPct val="20000"/>
              </a:spcBef>
              <a:spcAft>
                <a:spcPct val="10000"/>
              </a:spcAft>
              <a:buClr>
                <a:srgbClr val="184BB2"/>
              </a:buClr>
              <a:buSzTx/>
              <a:buNone/>
              <a:tabLst/>
              <a:defRPr/>
            </a:pPr>
            <a:endParaRPr kumimoji="0" lang="en-US" altLang="zh-CN" sz="1800" i="0" u="none" strike="noStrike" kern="0" cap="none" spc="0" normalizeH="0" baseline="0" noProof="0" dirty="0" smtClean="0">
              <a:ln>
                <a:noFill/>
              </a:ln>
              <a:solidFill>
                <a:schemeClr val="tx2">
                  <a:lumMod val="50000"/>
                </a:schemeClr>
              </a:solidFill>
              <a:effectLst/>
              <a:uLnTx/>
              <a:uFillTx/>
              <a:latin typeface="黑体" pitchFamily="49" charset="-122"/>
              <a:ea typeface="黑体" pitchFamily="49" charset="-122"/>
              <a:cs typeface="+mn-cs"/>
            </a:endParaRPr>
          </a:p>
          <a:p>
            <a:pPr lvl="0" eaLnBrk="1" hangingPunct="1">
              <a:buClr>
                <a:srgbClr val="184BB2"/>
              </a:buClr>
              <a:defRPr/>
            </a:pPr>
            <a:r>
              <a:rPr lang="zh-CN" altLang="en-US" sz="1800" kern="0" dirty="0" smtClean="0">
                <a:latin typeface="黑体" pitchFamily="49" charset="-122"/>
                <a:ea typeface="黑体" pitchFamily="49" charset="-122"/>
              </a:rPr>
              <a:t>完全</a:t>
            </a:r>
            <a:r>
              <a:rPr lang="zh-CN" altLang="en-US" sz="1800" kern="0" dirty="0">
                <a:latin typeface="黑体" pitchFamily="49" charset="-122"/>
                <a:ea typeface="黑体" pitchFamily="49" charset="-122"/>
              </a:rPr>
              <a:t>数据库备份</a:t>
            </a:r>
            <a:r>
              <a:rPr lang="zh-CN" altLang="en-US" sz="1800" kern="0" dirty="0">
                <a:solidFill>
                  <a:schemeClr val="tx2">
                    <a:lumMod val="50000"/>
                  </a:schemeClr>
                </a:solidFill>
                <a:latin typeface="黑体" pitchFamily="49" charset="-122"/>
                <a:ea typeface="黑体" pitchFamily="49" charset="-122"/>
              </a:rPr>
              <a:t>，这种备份策略适用于数据更新缓慢的数据库，备份将创建备份完成时数据库内数据信息的副本。完全数据库备份完成备份操作需要很长时间，所以完全数据库备份的频率通常比较低。</a:t>
            </a:r>
            <a:endParaRPr kumimoji="0" lang="zh-CN" altLang="en-US" sz="1800" i="0" u="none" strike="noStrike" kern="0" cap="none" spc="0" normalizeH="0" baseline="0" noProof="0" dirty="0" smtClean="0">
              <a:ln>
                <a:noFill/>
              </a:ln>
              <a:solidFill>
                <a:schemeClr val="tx2">
                  <a:lumMod val="50000"/>
                </a:schemeClr>
              </a:solidFill>
              <a:effectLst/>
              <a:uLnTx/>
              <a:uFillTx/>
              <a:latin typeface="Times New Roman"/>
              <a:ea typeface="宋体"/>
              <a:cs typeface="+mn-cs"/>
            </a:endParaRPr>
          </a:p>
        </p:txBody>
      </p:sp>
      <p:sp>
        <p:nvSpPr>
          <p:cNvPr id="8" name="Line 18"/>
          <p:cNvSpPr>
            <a:spLocks noChangeShapeType="1"/>
          </p:cNvSpPr>
          <p:nvPr/>
        </p:nvSpPr>
        <p:spPr bwMode="auto">
          <a:xfrm>
            <a:off x="980311" y="3645024"/>
            <a:ext cx="6775472" cy="0"/>
          </a:xfrm>
          <a:prstGeom prst="line">
            <a:avLst/>
          </a:prstGeom>
          <a:noFill/>
          <a:ln w="38100" cap="rnd">
            <a:solidFill>
              <a:srgbClr val="969696"/>
            </a:solidFill>
            <a:prstDash val="sysDot"/>
            <a:round/>
            <a:headEnd/>
            <a:tailEnd type="oval" w="med" len="med"/>
          </a:ln>
          <a:effectLst/>
        </p:spPr>
        <p:txBody>
          <a:bodyPr/>
          <a:lstStyle/>
          <a:p>
            <a:endParaRPr lang="zh-CN" altLang="en-US"/>
          </a:p>
        </p:txBody>
      </p:sp>
    </p:spTree>
    <p:extLst>
      <p:ext uri="{BB962C8B-B14F-4D97-AF65-F5344CB8AC3E}">
        <p14:creationId xmlns:p14="http://schemas.microsoft.com/office/powerpoint/2010/main" xmlns="" val="298204111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p:txBody>
          <a:bodyPr/>
          <a:lstStyle/>
          <a:p>
            <a:r>
              <a:rPr lang="zh-CN" altLang="en-US" dirty="0" smtClean="0">
                <a:ea typeface="宋体" pitchFamily="2" charset="-122"/>
              </a:rPr>
              <a:t>学习情境划分</a:t>
            </a:r>
            <a:endParaRPr lang="en-US" altLang="zh-CN" dirty="0">
              <a:ea typeface="宋体" pitchFamily="2" charset="-122"/>
            </a:endParaRPr>
          </a:p>
        </p:txBody>
      </p:sp>
      <p:grpSp>
        <p:nvGrpSpPr>
          <p:cNvPr id="3" name="Group 8"/>
          <p:cNvGrpSpPr>
            <a:grpSpLocks/>
          </p:cNvGrpSpPr>
          <p:nvPr/>
        </p:nvGrpSpPr>
        <p:grpSpPr bwMode="auto">
          <a:xfrm>
            <a:off x="857224" y="3121036"/>
            <a:ext cx="2071702" cy="1379534"/>
            <a:chOff x="3964" y="2071"/>
            <a:chExt cx="1484" cy="330"/>
          </a:xfrm>
        </p:grpSpPr>
        <p:sp>
          <p:nvSpPr>
            <p:cNvPr id="85001" name="AutoShape 9"/>
            <p:cNvSpPr>
              <a:spLocks noChangeArrowheads="1"/>
            </p:cNvSpPr>
            <p:nvPr/>
          </p:nvSpPr>
          <p:spPr bwMode="ltGray">
            <a:xfrm>
              <a:off x="3964" y="2071"/>
              <a:ext cx="1484" cy="330"/>
            </a:xfrm>
            <a:prstGeom prst="roundRect">
              <a:avLst>
                <a:gd name="adj" fmla="val 16667"/>
              </a:avLst>
            </a:prstGeom>
            <a:solidFill>
              <a:schemeClr val="folHlink"/>
            </a:solidFill>
            <a:ln w="12700" algn="ctr">
              <a:solidFill>
                <a:srgbClr val="808080"/>
              </a:solidFill>
              <a:round/>
              <a:headEnd/>
              <a:tailEnd/>
            </a:ln>
            <a:effectLst/>
          </p:spPr>
          <p:txBody>
            <a:bodyPr wrap="none" anchor="ctr"/>
            <a:lstStyle/>
            <a:p>
              <a:endParaRPr lang="zh-CN" altLang="en-US"/>
            </a:p>
          </p:txBody>
        </p:sp>
        <p:sp>
          <p:nvSpPr>
            <p:cNvPr id="85002" name="AutoShape 10"/>
            <p:cNvSpPr>
              <a:spLocks noChangeArrowheads="1"/>
            </p:cNvSpPr>
            <p:nvPr/>
          </p:nvSpPr>
          <p:spPr bwMode="ltGray">
            <a:xfrm>
              <a:off x="3987" y="2091"/>
              <a:ext cx="1432" cy="134"/>
            </a:xfrm>
            <a:prstGeom prst="roundRect">
              <a:avLst>
                <a:gd name="adj" fmla="val 28356"/>
              </a:avLst>
            </a:prstGeom>
            <a:gradFill rotWithShape="1">
              <a:gsLst>
                <a:gs pos="0">
                  <a:srgbClr val="FFFFFF">
                    <a:alpha val="70000"/>
                  </a:srgbClr>
                </a:gs>
                <a:gs pos="100000">
                  <a:schemeClr val="folHlink">
                    <a:alpha val="70000"/>
                  </a:schemeClr>
                </a:gs>
              </a:gsLst>
              <a:lin ang="5400000" scaled="1"/>
            </a:gradFill>
            <a:ln w="9525" algn="ctr">
              <a:noFill/>
              <a:round/>
              <a:headEnd/>
              <a:tailEnd/>
            </a:ln>
            <a:effectLst/>
          </p:spPr>
          <p:txBody>
            <a:bodyPr wrap="none" anchor="ctr"/>
            <a:lstStyle/>
            <a:p>
              <a:endParaRPr lang="zh-CN" altLang="en-US"/>
            </a:p>
          </p:txBody>
        </p:sp>
      </p:grpSp>
      <p:grpSp>
        <p:nvGrpSpPr>
          <p:cNvPr id="4" name="Group 11"/>
          <p:cNvGrpSpPr>
            <a:grpSpLocks/>
          </p:cNvGrpSpPr>
          <p:nvPr/>
        </p:nvGrpSpPr>
        <p:grpSpPr bwMode="auto">
          <a:xfrm>
            <a:off x="5950480" y="3121036"/>
            <a:ext cx="2237018" cy="1308096"/>
            <a:chOff x="3964" y="2071"/>
            <a:chExt cx="1484" cy="330"/>
          </a:xfrm>
        </p:grpSpPr>
        <p:sp>
          <p:nvSpPr>
            <p:cNvPr id="85004" name="AutoShape 12"/>
            <p:cNvSpPr>
              <a:spLocks noChangeArrowheads="1"/>
            </p:cNvSpPr>
            <p:nvPr/>
          </p:nvSpPr>
          <p:spPr bwMode="ltGray">
            <a:xfrm>
              <a:off x="3964" y="2071"/>
              <a:ext cx="1484" cy="330"/>
            </a:xfrm>
            <a:prstGeom prst="roundRect">
              <a:avLst>
                <a:gd name="adj" fmla="val 16667"/>
              </a:avLst>
            </a:prstGeom>
            <a:solidFill>
              <a:schemeClr val="accent2"/>
            </a:solidFill>
            <a:ln w="12700" algn="ctr">
              <a:solidFill>
                <a:srgbClr val="808080"/>
              </a:solidFill>
              <a:round/>
              <a:headEnd/>
              <a:tailEnd/>
            </a:ln>
            <a:effectLst/>
          </p:spPr>
          <p:txBody>
            <a:bodyPr wrap="none" anchor="ctr"/>
            <a:lstStyle/>
            <a:p>
              <a:endParaRPr lang="zh-CN" altLang="en-US"/>
            </a:p>
          </p:txBody>
        </p:sp>
        <p:sp>
          <p:nvSpPr>
            <p:cNvPr id="85005" name="AutoShape 13"/>
            <p:cNvSpPr>
              <a:spLocks noChangeArrowheads="1"/>
            </p:cNvSpPr>
            <p:nvPr/>
          </p:nvSpPr>
          <p:spPr bwMode="ltGray">
            <a:xfrm>
              <a:off x="3987" y="2091"/>
              <a:ext cx="1432" cy="134"/>
            </a:xfrm>
            <a:prstGeom prst="roundRect">
              <a:avLst>
                <a:gd name="adj" fmla="val 28356"/>
              </a:avLst>
            </a:prstGeom>
            <a:gradFill rotWithShape="1">
              <a:gsLst>
                <a:gs pos="0">
                  <a:srgbClr val="FFFFFF">
                    <a:alpha val="70000"/>
                  </a:srgbClr>
                </a:gs>
                <a:gs pos="100000">
                  <a:schemeClr val="accent2">
                    <a:alpha val="70000"/>
                  </a:schemeClr>
                </a:gs>
              </a:gsLst>
              <a:lin ang="5400000" scaled="1"/>
            </a:gradFill>
            <a:ln w="9525" algn="ctr">
              <a:noFill/>
              <a:round/>
              <a:headEnd/>
              <a:tailEnd/>
            </a:ln>
            <a:effectLst/>
          </p:spPr>
          <p:txBody>
            <a:bodyPr wrap="none" anchor="ctr"/>
            <a:lstStyle/>
            <a:p>
              <a:endParaRPr lang="zh-CN" altLang="en-US"/>
            </a:p>
          </p:txBody>
        </p:sp>
      </p:grpSp>
      <p:grpSp>
        <p:nvGrpSpPr>
          <p:cNvPr id="5" name="Group 14"/>
          <p:cNvGrpSpPr>
            <a:grpSpLocks/>
          </p:cNvGrpSpPr>
          <p:nvPr/>
        </p:nvGrpSpPr>
        <p:grpSpPr bwMode="auto">
          <a:xfrm>
            <a:off x="3357554" y="3130561"/>
            <a:ext cx="2286016" cy="1370009"/>
            <a:chOff x="3964" y="2071"/>
            <a:chExt cx="1484" cy="330"/>
          </a:xfrm>
        </p:grpSpPr>
        <p:sp>
          <p:nvSpPr>
            <p:cNvPr id="85007" name="AutoShape 15"/>
            <p:cNvSpPr>
              <a:spLocks noChangeArrowheads="1"/>
            </p:cNvSpPr>
            <p:nvPr/>
          </p:nvSpPr>
          <p:spPr bwMode="ltGray">
            <a:xfrm>
              <a:off x="3964" y="2071"/>
              <a:ext cx="1484" cy="330"/>
            </a:xfrm>
            <a:prstGeom prst="roundRect">
              <a:avLst>
                <a:gd name="adj" fmla="val 16667"/>
              </a:avLst>
            </a:prstGeom>
            <a:solidFill>
              <a:schemeClr val="accent1"/>
            </a:solidFill>
            <a:ln w="12700" algn="ctr">
              <a:solidFill>
                <a:srgbClr val="808080"/>
              </a:solidFill>
              <a:round/>
              <a:headEnd/>
              <a:tailEnd/>
            </a:ln>
            <a:effectLst/>
          </p:spPr>
          <p:txBody>
            <a:bodyPr wrap="none" anchor="ctr"/>
            <a:lstStyle/>
            <a:p>
              <a:endParaRPr lang="zh-CN" altLang="en-US"/>
            </a:p>
          </p:txBody>
        </p:sp>
        <p:sp>
          <p:nvSpPr>
            <p:cNvPr id="85008" name="AutoShape 16"/>
            <p:cNvSpPr>
              <a:spLocks noChangeArrowheads="1"/>
            </p:cNvSpPr>
            <p:nvPr/>
          </p:nvSpPr>
          <p:spPr bwMode="ltGray">
            <a:xfrm>
              <a:off x="3987" y="2091"/>
              <a:ext cx="1432" cy="134"/>
            </a:xfrm>
            <a:prstGeom prst="roundRect">
              <a:avLst>
                <a:gd name="adj" fmla="val 28356"/>
              </a:avLst>
            </a:prstGeom>
            <a:gradFill rotWithShape="1">
              <a:gsLst>
                <a:gs pos="0">
                  <a:srgbClr val="FFFFFF">
                    <a:alpha val="70000"/>
                  </a:srgbClr>
                </a:gs>
                <a:gs pos="100000">
                  <a:schemeClr val="accent1">
                    <a:alpha val="70000"/>
                  </a:schemeClr>
                </a:gs>
              </a:gsLst>
              <a:lin ang="5400000" scaled="1"/>
            </a:gradFill>
            <a:ln w="9525" algn="ctr">
              <a:noFill/>
              <a:round/>
              <a:headEnd/>
              <a:tailEnd/>
            </a:ln>
            <a:effectLst/>
          </p:spPr>
          <p:txBody>
            <a:bodyPr wrap="none" anchor="ctr"/>
            <a:lstStyle/>
            <a:p>
              <a:endParaRPr lang="zh-CN" altLang="en-US"/>
            </a:p>
          </p:txBody>
        </p:sp>
      </p:grpSp>
      <p:grpSp>
        <p:nvGrpSpPr>
          <p:cNvPr id="7" name="Group 20"/>
          <p:cNvGrpSpPr>
            <a:grpSpLocks/>
          </p:cNvGrpSpPr>
          <p:nvPr/>
        </p:nvGrpSpPr>
        <p:grpSpPr bwMode="auto">
          <a:xfrm>
            <a:off x="3714750" y="1852632"/>
            <a:ext cx="1597025" cy="536575"/>
            <a:chOff x="3964" y="2071"/>
            <a:chExt cx="1484" cy="330"/>
          </a:xfrm>
        </p:grpSpPr>
        <p:sp>
          <p:nvSpPr>
            <p:cNvPr id="85013" name="AutoShape 21"/>
            <p:cNvSpPr>
              <a:spLocks noChangeArrowheads="1"/>
            </p:cNvSpPr>
            <p:nvPr/>
          </p:nvSpPr>
          <p:spPr bwMode="gray">
            <a:xfrm>
              <a:off x="3964" y="2071"/>
              <a:ext cx="1484" cy="330"/>
            </a:xfrm>
            <a:prstGeom prst="roundRect">
              <a:avLst>
                <a:gd name="adj" fmla="val 16667"/>
              </a:avLst>
            </a:prstGeom>
            <a:solidFill>
              <a:srgbClr val="DDDDDD"/>
            </a:solidFill>
            <a:ln w="12700" algn="ctr">
              <a:solidFill>
                <a:srgbClr val="808080"/>
              </a:solidFill>
              <a:round/>
              <a:headEnd/>
              <a:tailEnd/>
            </a:ln>
            <a:effectLst/>
          </p:spPr>
          <p:txBody>
            <a:bodyPr wrap="none" anchor="ctr"/>
            <a:lstStyle/>
            <a:p>
              <a:endParaRPr lang="zh-CN" altLang="en-US"/>
            </a:p>
          </p:txBody>
        </p:sp>
        <p:sp>
          <p:nvSpPr>
            <p:cNvPr id="85014" name="AutoShape 22"/>
            <p:cNvSpPr>
              <a:spLocks noChangeArrowheads="1"/>
            </p:cNvSpPr>
            <p:nvPr/>
          </p:nvSpPr>
          <p:spPr bwMode="gray">
            <a:xfrm>
              <a:off x="3987" y="2091"/>
              <a:ext cx="1432" cy="134"/>
            </a:xfrm>
            <a:prstGeom prst="roundRect">
              <a:avLst>
                <a:gd name="adj" fmla="val 28356"/>
              </a:avLst>
            </a:prstGeom>
            <a:gradFill rotWithShape="1">
              <a:gsLst>
                <a:gs pos="0">
                  <a:srgbClr val="FFFFFF">
                    <a:alpha val="70000"/>
                  </a:srgbClr>
                </a:gs>
                <a:gs pos="100000">
                  <a:srgbClr val="DDDDDD">
                    <a:alpha val="70000"/>
                  </a:srgbClr>
                </a:gs>
              </a:gsLst>
              <a:lin ang="5400000" scaled="1"/>
            </a:gradFill>
            <a:ln w="9525" algn="ctr">
              <a:noFill/>
              <a:round/>
              <a:headEnd/>
              <a:tailEnd/>
            </a:ln>
            <a:effectLst/>
          </p:spPr>
          <p:txBody>
            <a:bodyPr wrap="none" anchor="ctr"/>
            <a:lstStyle/>
            <a:p>
              <a:endParaRPr lang="zh-CN" altLang="en-US"/>
            </a:p>
          </p:txBody>
        </p:sp>
      </p:grpSp>
      <p:cxnSp>
        <p:nvCxnSpPr>
          <p:cNvPr id="85018" name="AutoShape 26"/>
          <p:cNvCxnSpPr>
            <a:cxnSpLocks noChangeShapeType="1"/>
          </p:cNvCxnSpPr>
          <p:nvPr/>
        </p:nvCxnSpPr>
        <p:spPr bwMode="black">
          <a:xfrm rot="16200000">
            <a:off x="2897187" y="1506549"/>
            <a:ext cx="708025" cy="2520950"/>
          </a:xfrm>
          <a:prstGeom prst="bentConnector3">
            <a:avLst>
              <a:gd name="adj1" fmla="val 50000"/>
            </a:avLst>
          </a:prstGeom>
          <a:noFill/>
          <a:ln w="9525">
            <a:solidFill>
              <a:schemeClr val="tx1"/>
            </a:solidFill>
            <a:miter lim="800000"/>
            <a:headEnd/>
            <a:tailEnd/>
          </a:ln>
          <a:effectLst/>
        </p:spPr>
      </p:cxnSp>
      <p:cxnSp>
        <p:nvCxnSpPr>
          <p:cNvPr id="85019" name="AutoShape 27"/>
          <p:cNvCxnSpPr>
            <a:cxnSpLocks noChangeShapeType="1"/>
          </p:cNvCxnSpPr>
          <p:nvPr/>
        </p:nvCxnSpPr>
        <p:spPr bwMode="black">
          <a:xfrm rot="5400000" flipH="1">
            <a:off x="5419725" y="1504961"/>
            <a:ext cx="708025" cy="2524125"/>
          </a:xfrm>
          <a:prstGeom prst="bentConnector3">
            <a:avLst>
              <a:gd name="adj1" fmla="val 50000"/>
            </a:avLst>
          </a:prstGeom>
          <a:noFill/>
          <a:ln w="9525">
            <a:solidFill>
              <a:schemeClr val="tx1"/>
            </a:solidFill>
            <a:miter lim="800000"/>
            <a:headEnd/>
            <a:tailEnd/>
          </a:ln>
          <a:effectLst/>
        </p:spPr>
      </p:cxnSp>
      <p:sp>
        <p:nvSpPr>
          <p:cNvPr id="85020" name="Text Box 28"/>
          <p:cNvSpPr txBox="1">
            <a:spLocks noChangeArrowheads="1"/>
          </p:cNvSpPr>
          <p:nvPr/>
        </p:nvSpPr>
        <p:spPr bwMode="black">
          <a:xfrm>
            <a:off x="3929058" y="1933594"/>
            <a:ext cx="1133479" cy="369332"/>
          </a:xfrm>
          <a:prstGeom prst="rect">
            <a:avLst/>
          </a:prstGeom>
          <a:noFill/>
          <a:ln w="9525" algn="ctr">
            <a:noFill/>
            <a:miter lim="800000"/>
            <a:headEnd/>
            <a:tailEnd/>
          </a:ln>
          <a:effectLst/>
        </p:spPr>
        <p:txBody>
          <a:bodyPr wrap="square">
            <a:spAutoFit/>
          </a:bodyPr>
          <a:lstStyle/>
          <a:p>
            <a:pPr>
              <a:spcBef>
                <a:spcPct val="50000"/>
              </a:spcBef>
            </a:pPr>
            <a:r>
              <a:rPr lang="zh-CN" altLang="en-US" dirty="0" smtClean="0">
                <a:solidFill>
                  <a:srgbClr val="000000"/>
                </a:solidFill>
                <a:effectLst>
                  <a:outerShdw blurRad="38100" dist="38100" dir="2700000" algn="tl">
                    <a:srgbClr val="C0C0C0"/>
                  </a:outerShdw>
                </a:effectLst>
              </a:rPr>
              <a:t>学习情境</a:t>
            </a:r>
            <a:endParaRPr lang="en-US" altLang="zh-CN" dirty="0">
              <a:solidFill>
                <a:srgbClr val="000000"/>
              </a:solidFill>
              <a:effectLst>
                <a:outerShdw blurRad="38100" dist="38100" dir="2700000" algn="tl">
                  <a:srgbClr val="C0C0C0"/>
                </a:outerShdw>
              </a:effectLst>
            </a:endParaRPr>
          </a:p>
        </p:txBody>
      </p:sp>
      <p:sp>
        <p:nvSpPr>
          <p:cNvPr id="85022" name="Text Box 30"/>
          <p:cNvSpPr txBox="1">
            <a:spLocks noChangeArrowheads="1"/>
          </p:cNvSpPr>
          <p:nvPr/>
        </p:nvSpPr>
        <p:spPr bwMode="black">
          <a:xfrm>
            <a:off x="6028600" y="3286124"/>
            <a:ext cx="2186738" cy="1354217"/>
          </a:xfrm>
          <a:prstGeom prst="rect">
            <a:avLst/>
          </a:prstGeom>
          <a:noFill/>
          <a:ln w="9525" algn="ctr">
            <a:noFill/>
            <a:miter lim="800000"/>
            <a:headEnd/>
            <a:tailEnd/>
          </a:ln>
          <a:effectLst>
            <a:outerShdw dist="17961" dir="2700000" algn="ctr" rotWithShape="0">
              <a:srgbClr val="5F5F5F">
                <a:alpha val="50000"/>
              </a:srgbClr>
            </a:outerShdw>
          </a:effectLst>
        </p:spPr>
        <p:txBody>
          <a:bodyPr wrap="square">
            <a:spAutoFit/>
          </a:bodyPr>
          <a:lstStyle/>
          <a:p>
            <a:r>
              <a:rPr lang="zh-CN" altLang="en-US" dirty="0" smtClean="0">
                <a:solidFill>
                  <a:schemeClr val="bg1"/>
                </a:solidFill>
              </a:rPr>
              <a:t>学习子情境 </a:t>
            </a:r>
            <a:r>
              <a:rPr lang="en-US" altLang="zh-CN" dirty="0" smtClean="0">
                <a:solidFill>
                  <a:schemeClr val="bg1"/>
                </a:solidFill>
              </a:rPr>
              <a:t>1</a:t>
            </a:r>
            <a:r>
              <a:rPr lang="en-US" dirty="0" smtClean="0">
                <a:solidFill>
                  <a:schemeClr val="bg1"/>
                </a:solidFill>
              </a:rPr>
              <a:t>3.3  </a:t>
            </a:r>
          </a:p>
          <a:p>
            <a:pPr>
              <a:spcBef>
                <a:spcPts val="1200"/>
              </a:spcBef>
            </a:pPr>
            <a:r>
              <a:rPr lang="zh-CN" altLang="en-US" dirty="0">
                <a:solidFill>
                  <a:schemeClr val="bg1"/>
                </a:solidFill>
              </a:rPr>
              <a:t>导入或导出学生数据</a:t>
            </a:r>
            <a:br>
              <a:rPr lang="zh-CN" altLang="en-US" dirty="0">
                <a:solidFill>
                  <a:schemeClr val="bg1"/>
                </a:solidFill>
              </a:rPr>
            </a:br>
            <a:endParaRPr lang="zh-CN" altLang="en-US" dirty="0">
              <a:solidFill>
                <a:schemeClr val="bg1"/>
              </a:solidFill>
            </a:endParaRPr>
          </a:p>
        </p:txBody>
      </p:sp>
      <p:sp>
        <p:nvSpPr>
          <p:cNvPr id="85026" name="Text Box 34"/>
          <p:cNvSpPr txBox="1">
            <a:spLocks noChangeArrowheads="1"/>
          </p:cNvSpPr>
          <p:nvPr/>
        </p:nvSpPr>
        <p:spPr bwMode="black">
          <a:xfrm>
            <a:off x="3428992" y="3197139"/>
            <a:ext cx="2214578" cy="369332"/>
          </a:xfrm>
          <a:prstGeom prst="rect">
            <a:avLst/>
          </a:prstGeom>
          <a:noFill/>
          <a:ln w="9525" algn="ctr">
            <a:noFill/>
            <a:miter lim="800000"/>
            <a:headEnd/>
            <a:tailEnd/>
          </a:ln>
          <a:effectLst>
            <a:outerShdw dist="17961" dir="2700000" algn="ctr" rotWithShape="0">
              <a:srgbClr val="5F5F5F">
                <a:alpha val="50000"/>
              </a:srgbClr>
            </a:outerShdw>
          </a:effectLst>
        </p:spPr>
        <p:txBody>
          <a:bodyPr wrap="square">
            <a:spAutoFit/>
          </a:bodyPr>
          <a:lstStyle/>
          <a:p>
            <a:r>
              <a:rPr lang="zh-CN" altLang="en-US" dirty="0" smtClean="0">
                <a:solidFill>
                  <a:srgbClr val="F8F8F8"/>
                </a:solidFill>
              </a:rPr>
              <a:t>学习子情境 </a:t>
            </a:r>
            <a:r>
              <a:rPr lang="en-US" altLang="zh-CN" dirty="0" smtClean="0">
                <a:solidFill>
                  <a:srgbClr val="F8F8F8"/>
                </a:solidFill>
              </a:rPr>
              <a:t>13.2 </a:t>
            </a:r>
          </a:p>
        </p:txBody>
      </p:sp>
      <p:cxnSp>
        <p:nvCxnSpPr>
          <p:cNvPr id="85035" name="AutoShape 43"/>
          <p:cNvCxnSpPr>
            <a:cxnSpLocks noChangeShapeType="1"/>
          </p:cNvCxnSpPr>
          <p:nvPr/>
        </p:nvCxnSpPr>
        <p:spPr bwMode="black">
          <a:xfrm rot="5400000">
            <a:off x="4152107" y="2770992"/>
            <a:ext cx="717550" cy="1587"/>
          </a:xfrm>
          <a:prstGeom prst="bentConnector3">
            <a:avLst>
              <a:gd name="adj1" fmla="val 50000"/>
            </a:avLst>
          </a:prstGeom>
          <a:noFill/>
          <a:ln w="9525">
            <a:solidFill>
              <a:schemeClr val="tx1"/>
            </a:solidFill>
            <a:miter lim="800000"/>
            <a:headEnd/>
            <a:tailEnd/>
          </a:ln>
          <a:effectLst/>
        </p:spPr>
      </p:cxnSp>
      <p:sp>
        <p:nvSpPr>
          <p:cNvPr id="44" name="Text Box 34"/>
          <p:cNvSpPr txBox="1">
            <a:spLocks noChangeArrowheads="1"/>
          </p:cNvSpPr>
          <p:nvPr/>
        </p:nvSpPr>
        <p:spPr bwMode="black">
          <a:xfrm>
            <a:off x="889768" y="3181480"/>
            <a:ext cx="2131170" cy="1061829"/>
          </a:xfrm>
          <a:prstGeom prst="rect">
            <a:avLst/>
          </a:prstGeom>
          <a:noFill/>
          <a:ln w="9525" algn="ctr">
            <a:noFill/>
            <a:miter lim="800000"/>
            <a:headEnd/>
            <a:tailEnd/>
          </a:ln>
          <a:effectLst>
            <a:outerShdw dist="17961" dir="2700000" algn="ctr" rotWithShape="0">
              <a:srgbClr val="5F5F5F">
                <a:alpha val="50000"/>
              </a:srgbClr>
            </a:outerShdw>
          </a:effectLst>
        </p:spPr>
        <p:txBody>
          <a:bodyPr wrap="square">
            <a:spAutoFit/>
          </a:bodyPr>
          <a:lstStyle/>
          <a:p>
            <a:pPr>
              <a:spcBef>
                <a:spcPct val="50000"/>
              </a:spcBef>
            </a:pPr>
            <a:r>
              <a:rPr lang="zh-CN" altLang="en-US" dirty="0" smtClean="0">
                <a:solidFill>
                  <a:schemeClr val="bg1"/>
                </a:solidFill>
              </a:rPr>
              <a:t>学习子情境 </a:t>
            </a:r>
            <a:r>
              <a:rPr lang="en-US" altLang="zh-CN" dirty="0" smtClean="0">
                <a:solidFill>
                  <a:schemeClr val="bg1"/>
                </a:solidFill>
              </a:rPr>
              <a:t>1</a:t>
            </a:r>
            <a:r>
              <a:rPr lang="en-US" dirty="0" smtClean="0">
                <a:solidFill>
                  <a:schemeClr val="bg1"/>
                </a:solidFill>
              </a:rPr>
              <a:t>3.1</a:t>
            </a:r>
          </a:p>
          <a:p>
            <a:pPr>
              <a:spcBef>
                <a:spcPct val="50000"/>
              </a:spcBef>
            </a:pPr>
            <a:r>
              <a:rPr lang="zh-CN" altLang="en-US" dirty="0">
                <a:solidFill>
                  <a:schemeClr val="bg1"/>
                </a:solidFill>
              </a:rPr>
              <a:t>移动学生管理信息系统数据库</a:t>
            </a:r>
            <a:endParaRPr lang="en-US" altLang="zh-CN" b="1" dirty="0">
              <a:solidFill>
                <a:schemeClr val="bg1"/>
              </a:solidFill>
              <a:ea typeface="宋体" pitchFamily="2" charset="-122"/>
            </a:endParaRPr>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3</a:t>
            </a:r>
            <a:r>
              <a:rPr lang="zh-CN" altLang="en-US" dirty="0" smtClean="0"/>
              <a:t>（</a:t>
            </a:r>
            <a:r>
              <a:rPr lang="zh-CN" altLang="en-US" dirty="0"/>
              <a:t>续）</a:t>
            </a:r>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40</a:t>
            </a:fld>
            <a:endParaRPr lang="en-US" altLang="zh-CN"/>
          </a:p>
        </p:txBody>
      </p:sp>
      <p:sp>
        <p:nvSpPr>
          <p:cNvPr id="7" name="Rectangle 3"/>
          <p:cNvSpPr txBox="1">
            <a:spLocks noChangeArrowheads="1"/>
          </p:cNvSpPr>
          <p:nvPr/>
        </p:nvSpPr>
        <p:spPr bwMode="auto">
          <a:xfrm>
            <a:off x="1221415" y="2348879"/>
            <a:ext cx="7056784" cy="295257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449263" indent="-449263" algn="l" rtl="0" eaLnBrk="0" fontAlgn="base" hangingPunct="0">
              <a:lnSpc>
                <a:spcPct val="120000"/>
              </a:lnSpc>
              <a:spcBef>
                <a:spcPct val="20000"/>
              </a:spcBef>
              <a:spcAft>
                <a:spcPct val="10000"/>
              </a:spcAft>
              <a:buClr>
                <a:schemeClr val="tx2"/>
              </a:buClr>
              <a:buFont typeface="Wingdings" pitchFamily="2" charset="2"/>
              <a:buChar char="¯"/>
              <a:defRPr sz="2400" b="1">
                <a:solidFill>
                  <a:schemeClr val="tx1"/>
                </a:solidFill>
                <a:latin typeface="+mn-lt"/>
                <a:ea typeface="+mn-ea"/>
                <a:cs typeface="+mn-cs"/>
              </a:defRPr>
            </a:lvl1pPr>
            <a:lvl2pPr marL="1074738" indent="-446088" algn="l" rtl="0" eaLnBrk="0" fontAlgn="base" hangingPunct="0">
              <a:lnSpc>
                <a:spcPct val="120000"/>
              </a:lnSpc>
              <a:spcBef>
                <a:spcPct val="20000"/>
              </a:spcBef>
              <a:spcAft>
                <a:spcPct val="10000"/>
              </a:spcAft>
              <a:buClr>
                <a:schemeClr val="accent1"/>
              </a:buClr>
              <a:buFont typeface="Wingdings" pitchFamily="2" charset="2"/>
              <a:buChar char="µ"/>
              <a:defRPr sz="2000">
                <a:solidFill>
                  <a:schemeClr val="tx1"/>
                </a:solidFill>
                <a:latin typeface="+mn-lt"/>
                <a:ea typeface="+mn-ea"/>
              </a:defRPr>
            </a:lvl2pPr>
            <a:lvl3pPr marL="1611313" indent="-357188" algn="l" rtl="0" eaLnBrk="0" fontAlgn="base" hangingPunct="0">
              <a:lnSpc>
                <a:spcPct val="120000"/>
              </a:lnSpc>
              <a:spcBef>
                <a:spcPct val="20000"/>
              </a:spcBef>
              <a:spcAft>
                <a:spcPct val="10000"/>
              </a:spcAft>
              <a:buClr>
                <a:schemeClr val="tx1"/>
              </a:buClr>
              <a:buFont typeface="Wingdings" pitchFamily="2" charset="2"/>
              <a:buChar char="ü"/>
              <a:defRPr sz="2000">
                <a:solidFill>
                  <a:schemeClr val="tx1"/>
                </a:solidFill>
                <a:latin typeface="+mn-lt"/>
                <a:ea typeface="+mn-ea"/>
              </a:defRPr>
            </a:lvl3pPr>
            <a:lvl4pPr marL="2019300" indent="-228600" algn="l" rtl="0" eaLnBrk="0" fontAlgn="base" hangingPunct="0">
              <a:lnSpc>
                <a:spcPct val="120000"/>
              </a:lnSpc>
              <a:spcBef>
                <a:spcPct val="20000"/>
              </a:spcBef>
              <a:spcAft>
                <a:spcPct val="10000"/>
              </a:spcAft>
              <a:buChar char="–"/>
              <a:defRPr sz="2000">
                <a:solidFill>
                  <a:schemeClr val="tx1"/>
                </a:solidFill>
                <a:latin typeface="+mn-lt"/>
                <a:ea typeface="+mn-ea"/>
              </a:defRPr>
            </a:lvl4pPr>
            <a:lvl5pPr marL="2427288" indent="-228600" algn="l" rtl="0" eaLnBrk="0" fontAlgn="base" hangingPunct="0">
              <a:lnSpc>
                <a:spcPct val="120000"/>
              </a:lnSpc>
              <a:spcBef>
                <a:spcPct val="20000"/>
              </a:spcBef>
              <a:spcAft>
                <a:spcPct val="10000"/>
              </a:spcAft>
              <a:buChar char="»"/>
              <a:defRPr sz="2000">
                <a:solidFill>
                  <a:schemeClr val="tx1"/>
                </a:solidFill>
                <a:latin typeface="+mn-lt"/>
                <a:ea typeface="+mn-ea"/>
              </a:defRPr>
            </a:lvl5pPr>
            <a:lvl6pPr marL="2884488" indent="-228600" algn="l" rtl="0" eaLnBrk="0" fontAlgn="base" hangingPunct="0">
              <a:lnSpc>
                <a:spcPct val="120000"/>
              </a:lnSpc>
              <a:spcBef>
                <a:spcPct val="20000"/>
              </a:spcBef>
              <a:spcAft>
                <a:spcPct val="10000"/>
              </a:spcAft>
              <a:buChar char="»"/>
              <a:defRPr sz="2000">
                <a:latin typeface="+mn-lt"/>
                <a:ea typeface="+mn-ea"/>
              </a:defRPr>
            </a:lvl6pPr>
            <a:lvl7pPr marL="3341688" indent="-228600" algn="l" rtl="0" eaLnBrk="0" fontAlgn="base" hangingPunct="0">
              <a:lnSpc>
                <a:spcPct val="120000"/>
              </a:lnSpc>
              <a:spcBef>
                <a:spcPct val="20000"/>
              </a:spcBef>
              <a:spcAft>
                <a:spcPct val="10000"/>
              </a:spcAft>
              <a:buChar char="»"/>
              <a:defRPr sz="2000">
                <a:latin typeface="+mn-lt"/>
                <a:ea typeface="+mn-ea"/>
              </a:defRPr>
            </a:lvl7pPr>
            <a:lvl8pPr marL="3798888" indent="-228600" algn="l" rtl="0" eaLnBrk="0" fontAlgn="base" hangingPunct="0">
              <a:lnSpc>
                <a:spcPct val="120000"/>
              </a:lnSpc>
              <a:spcBef>
                <a:spcPct val="20000"/>
              </a:spcBef>
              <a:spcAft>
                <a:spcPct val="10000"/>
              </a:spcAft>
              <a:buChar char="»"/>
              <a:defRPr sz="2000">
                <a:latin typeface="+mn-lt"/>
                <a:ea typeface="+mn-ea"/>
              </a:defRPr>
            </a:lvl8pPr>
            <a:lvl9pPr marL="4256088" indent="-228600" algn="l" rtl="0" eaLnBrk="0" fontAlgn="base" hangingPunct="0">
              <a:lnSpc>
                <a:spcPct val="120000"/>
              </a:lnSpc>
              <a:spcBef>
                <a:spcPct val="20000"/>
              </a:spcBef>
              <a:spcAft>
                <a:spcPct val="10000"/>
              </a:spcAft>
              <a:buChar char="»"/>
              <a:defRPr sz="2000">
                <a:latin typeface="+mn-lt"/>
                <a:ea typeface="+mn-ea"/>
              </a:defRPr>
            </a:lvl9pPr>
          </a:lstStyle>
          <a:p>
            <a:pPr lvl="0" eaLnBrk="1" hangingPunct="1">
              <a:buClr>
                <a:srgbClr val="184BB2"/>
              </a:buClr>
              <a:buNone/>
              <a:defRPr/>
            </a:pPr>
            <a:r>
              <a:rPr lang="zh-CN" altLang="en-US" sz="1800" kern="0" dirty="0">
                <a:latin typeface="黑体" pitchFamily="49" charset="-122"/>
                <a:ea typeface="黑体" pitchFamily="49" charset="-122"/>
              </a:rPr>
              <a:t>差异数据库</a:t>
            </a:r>
            <a:r>
              <a:rPr lang="zh-CN" altLang="en-US" sz="1800" kern="0" dirty="0" smtClean="0">
                <a:latin typeface="黑体" pitchFamily="49" charset="-122"/>
                <a:ea typeface="黑体" pitchFamily="49" charset="-122"/>
              </a:rPr>
              <a:t>备份，</a:t>
            </a:r>
            <a:r>
              <a:rPr lang="zh-CN" altLang="en-US" sz="1800" kern="0" dirty="0" smtClean="0">
                <a:solidFill>
                  <a:schemeClr val="tx2">
                    <a:lumMod val="50000"/>
                  </a:schemeClr>
                </a:solidFill>
                <a:latin typeface="黑体" pitchFamily="49" charset="-122"/>
                <a:ea typeface="黑体" pitchFamily="49" charset="-122"/>
              </a:rPr>
              <a:t>只</a:t>
            </a:r>
            <a:r>
              <a:rPr lang="zh-CN" altLang="en-US" sz="1800" kern="0" dirty="0">
                <a:solidFill>
                  <a:schemeClr val="tx2">
                    <a:lumMod val="50000"/>
                  </a:schemeClr>
                </a:solidFill>
                <a:latin typeface="黑体" pitchFamily="49" charset="-122"/>
                <a:ea typeface="黑体" pitchFamily="49" charset="-122"/>
              </a:rPr>
              <a:t>记录自上次完全数据库备份后发生改变的数据。差异数据库备份比完全数据库备份速度快，故数据库管理员经常使用此种备份方法。</a:t>
            </a:r>
          </a:p>
          <a:p>
            <a:pPr lvl="0" eaLnBrk="1" hangingPunct="1">
              <a:buClr>
                <a:srgbClr val="184BB2"/>
              </a:buClr>
              <a:buNone/>
              <a:defRPr/>
            </a:pPr>
            <a:endParaRPr lang="zh-CN" altLang="en-US" sz="1800" kern="0" dirty="0">
              <a:solidFill>
                <a:schemeClr val="tx2">
                  <a:lumMod val="50000"/>
                </a:schemeClr>
              </a:solidFill>
              <a:latin typeface="黑体" pitchFamily="49" charset="-122"/>
              <a:ea typeface="黑体" pitchFamily="49" charset="-122"/>
            </a:endParaRPr>
          </a:p>
          <a:p>
            <a:pPr lvl="0" eaLnBrk="1" hangingPunct="1">
              <a:buClr>
                <a:srgbClr val="184BB2"/>
              </a:buClr>
              <a:buNone/>
              <a:defRPr/>
            </a:pPr>
            <a:r>
              <a:rPr lang="zh-CN" altLang="en-US" sz="1800" kern="0" dirty="0">
                <a:solidFill>
                  <a:schemeClr val="tx2">
                    <a:lumMod val="50000"/>
                  </a:schemeClr>
                </a:solidFill>
                <a:latin typeface="黑体" pitchFamily="49" charset="-122"/>
                <a:ea typeface="黑体" pitchFamily="49" charset="-122"/>
              </a:rPr>
              <a:t>    使用差异数据库备份复制的是从完全数据库备份到差异数据库备份完成时那段时间的数据变化，但若要恢复到精确的故障点，必须使用事务日志备份。</a:t>
            </a:r>
            <a:endParaRPr kumimoji="0" lang="zh-CN" altLang="en-US" sz="1800" i="0" u="none" strike="noStrike" kern="0" cap="none" spc="0" normalizeH="0" baseline="0" noProof="0" dirty="0" smtClean="0">
              <a:ln>
                <a:noFill/>
              </a:ln>
              <a:solidFill>
                <a:schemeClr val="tx2">
                  <a:lumMod val="50000"/>
                </a:schemeClr>
              </a:solidFill>
              <a:effectLst/>
              <a:uLnTx/>
              <a:uFillTx/>
              <a:latin typeface="Times New Roman"/>
              <a:ea typeface="宋体"/>
              <a:cs typeface="+mn-cs"/>
            </a:endParaRPr>
          </a:p>
        </p:txBody>
      </p:sp>
      <p:sp>
        <p:nvSpPr>
          <p:cNvPr id="8" name="Line 18"/>
          <p:cNvSpPr>
            <a:spLocks noChangeShapeType="1"/>
          </p:cNvSpPr>
          <p:nvPr/>
        </p:nvSpPr>
        <p:spPr bwMode="auto">
          <a:xfrm>
            <a:off x="1362071" y="3645024"/>
            <a:ext cx="6775472" cy="0"/>
          </a:xfrm>
          <a:prstGeom prst="line">
            <a:avLst/>
          </a:prstGeom>
          <a:noFill/>
          <a:ln w="38100" cap="rnd">
            <a:solidFill>
              <a:srgbClr val="969696"/>
            </a:solidFill>
            <a:prstDash val="sysDot"/>
            <a:round/>
            <a:headEnd/>
            <a:tailEnd type="oval" w="med" len="med"/>
          </a:ln>
          <a:effectLst/>
        </p:spPr>
        <p:txBody>
          <a:bodyPr/>
          <a:lstStyle/>
          <a:p>
            <a:endParaRPr lang="zh-CN" altLang="en-US"/>
          </a:p>
        </p:txBody>
      </p:sp>
    </p:spTree>
    <p:extLst>
      <p:ext uri="{BB962C8B-B14F-4D97-AF65-F5344CB8AC3E}">
        <p14:creationId xmlns:p14="http://schemas.microsoft.com/office/powerpoint/2010/main" xmlns="" val="169596226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3</a:t>
            </a:r>
            <a:r>
              <a:rPr lang="zh-CN" altLang="en-US" dirty="0" smtClean="0"/>
              <a:t>（</a:t>
            </a:r>
            <a:r>
              <a:rPr lang="zh-CN" altLang="en-US" dirty="0"/>
              <a:t>续）</a:t>
            </a:r>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41</a:t>
            </a:fld>
            <a:endParaRPr lang="en-US" altLang="zh-CN"/>
          </a:p>
        </p:txBody>
      </p:sp>
      <p:sp>
        <p:nvSpPr>
          <p:cNvPr id="7" name="Rectangle 3"/>
          <p:cNvSpPr txBox="1">
            <a:spLocks noChangeArrowheads="1"/>
          </p:cNvSpPr>
          <p:nvPr/>
        </p:nvSpPr>
        <p:spPr bwMode="auto">
          <a:xfrm>
            <a:off x="1763688" y="2348879"/>
            <a:ext cx="5510825" cy="273630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449263" indent="-449263" algn="l" rtl="0" eaLnBrk="0" fontAlgn="base" hangingPunct="0">
              <a:lnSpc>
                <a:spcPct val="120000"/>
              </a:lnSpc>
              <a:spcBef>
                <a:spcPct val="20000"/>
              </a:spcBef>
              <a:spcAft>
                <a:spcPct val="10000"/>
              </a:spcAft>
              <a:buClr>
                <a:schemeClr val="tx2"/>
              </a:buClr>
              <a:buFont typeface="Wingdings" pitchFamily="2" charset="2"/>
              <a:buChar char="¯"/>
              <a:defRPr sz="2400" b="1">
                <a:solidFill>
                  <a:schemeClr val="tx1"/>
                </a:solidFill>
                <a:latin typeface="+mn-lt"/>
                <a:ea typeface="+mn-ea"/>
                <a:cs typeface="+mn-cs"/>
              </a:defRPr>
            </a:lvl1pPr>
            <a:lvl2pPr marL="1074738" indent="-446088" algn="l" rtl="0" eaLnBrk="0" fontAlgn="base" hangingPunct="0">
              <a:lnSpc>
                <a:spcPct val="120000"/>
              </a:lnSpc>
              <a:spcBef>
                <a:spcPct val="20000"/>
              </a:spcBef>
              <a:spcAft>
                <a:spcPct val="10000"/>
              </a:spcAft>
              <a:buClr>
                <a:schemeClr val="accent1"/>
              </a:buClr>
              <a:buFont typeface="Wingdings" pitchFamily="2" charset="2"/>
              <a:buChar char="µ"/>
              <a:defRPr sz="2000">
                <a:solidFill>
                  <a:schemeClr val="tx1"/>
                </a:solidFill>
                <a:latin typeface="+mn-lt"/>
                <a:ea typeface="+mn-ea"/>
              </a:defRPr>
            </a:lvl2pPr>
            <a:lvl3pPr marL="1611313" indent="-357188" algn="l" rtl="0" eaLnBrk="0" fontAlgn="base" hangingPunct="0">
              <a:lnSpc>
                <a:spcPct val="120000"/>
              </a:lnSpc>
              <a:spcBef>
                <a:spcPct val="20000"/>
              </a:spcBef>
              <a:spcAft>
                <a:spcPct val="10000"/>
              </a:spcAft>
              <a:buClr>
                <a:schemeClr val="tx1"/>
              </a:buClr>
              <a:buFont typeface="Wingdings" pitchFamily="2" charset="2"/>
              <a:buChar char="ü"/>
              <a:defRPr sz="2000">
                <a:solidFill>
                  <a:schemeClr val="tx1"/>
                </a:solidFill>
                <a:latin typeface="+mn-lt"/>
                <a:ea typeface="+mn-ea"/>
              </a:defRPr>
            </a:lvl3pPr>
            <a:lvl4pPr marL="2019300" indent="-228600" algn="l" rtl="0" eaLnBrk="0" fontAlgn="base" hangingPunct="0">
              <a:lnSpc>
                <a:spcPct val="120000"/>
              </a:lnSpc>
              <a:spcBef>
                <a:spcPct val="20000"/>
              </a:spcBef>
              <a:spcAft>
                <a:spcPct val="10000"/>
              </a:spcAft>
              <a:buChar char="–"/>
              <a:defRPr sz="2000">
                <a:solidFill>
                  <a:schemeClr val="tx1"/>
                </a:solidFill>
                <a:latin typeface="+mn-lt"/>
                <a:ea typeface="+mn-ea"/>
              </a:defRPr>
            </a:lvl4pPr>
            <a:lvl5pPr marL="2427288" indent="-228600" algn="l" rtl="0" eaLnBrk="0" fontAlgn="base" hangingPunct="0">
              <a:lnSpc>
                <a:spcPct val="120000"/>
              </a:lnSpc>
              <a:spcBef>
                <a:spcPct val="20000"/>
              </a:spcBef>
              <a:spcAft>
                <a:spcPct val="10000"/>
              </a:spcAft>
              <a:buChar char="»"/>
              <a:defRPr sz="2000">
                <a:solidFill>
                  <a:schemeClr val="tx1"/>
                </a:solidFill>
                <a:latin typeface="+mn-lt"/>
                <a:ea typeface="+mn-ea"/>
              </a:defRPr>
            </a:lvl5pPr>
            <a:lvl6pPr marL="2884488" indent="-228600" algn="l" rtl="0" eaLnBrk="0" fontAlgn="base" hangingPunct="0">
              <a:lnSpc>
                <a:spcPct val="120000"/>
              </a:lnSpc>
              <a:spcBef>
                <a:spcPct val="20000"/>
              </a:spcBef>
              <a:spcAft>
                <a:spcPct val="10000"/>
              </a:spcAft>
              <a:buChar char="»"/>
              <a:defRPr sz="2000">
                <a:latin typeface="+mn-lt"/>
                <a:ea typeface="+mn-ea"/>
              </a:defRPr>
            </a:lvl6pPr>
            <a:lvl7pPr marL="3341688" indent="-228600" algn="l" rtl="0" eaLnBrk="0" fontAlgn="base" hangingPunct="0">
              <a:lnSpc>
                <a:spcPct val="120000"/>
              </a:lnSpc>
              <a:spcBef>
                <a:spcPct val="20000"/>
              </a:spcBef>
              <a:spcAft>
                <a:spcPct val="10000"/>
              </a:spcAft>
              <a:buChar char="»"/>
              <a:defRPr sz="2000">
                <a:latin typeface="+mn-lt"/>
                <a:ea typeface="+mn-ea"/>
              </a:defRPr>
            </a:lvl7pPr>
            <a:lvl8pPr marL="3798888" indent="-228600" algn="l" rtl="0" eaLnBrk="0" fontAlgn="base" hangingPunct="0">
              <a:lnSpc>
                <a:spcPct val="120000"/>
              </a:lnSpc>
              <a:spcBef>
                <a:spcPct val="20000"/>
              </a:spcBef>
              <a:spcAft>
                <a:spcPct val="10000"/>
              </a:spcAft>
              <a:buChar char="»"/>
              <a:defRPr sz="2000">
                <a:latin typeface="+mn-lt"/>
                <a:ea typeface="+mn-ea"/>
              </a:defRPr>
            </a:lvl8pPr>
            <a:lvl9pPr marL="4256088" indent="-228600" algn="l" rtl="0" eaLnBrk="0" fontAlgn="base" hangingPunct="0">
              <a:lnSpc>
                <a:spcPct val="120000"/>
              </a:lnSpc>
              <a:spcBef>
                <a:spcPct val="20000"/>
              </a:spcBef>
              <a:spcAft>
                <a:spcPct val="10000"/>
              </a:spcAft>
              <a:buChar char="»"/>
              <a:defRPr sz="2000">
                <a:latin typeface="+mn-lt"/>
                <a:ea typeface="+mn-ea"/>
              </a:defRPr>
            </a:lvl9pPr>
          </a:lstStyle>
          <a:p>
            <a:pPr lvl="0" eaLnBrk="1" hangingPunct="1">
              <a:buClr>
                <a:srgbClr val="184BB2"/>
              </a:buClr>
              <a:buNone/>
              <a:defRPr/>
            </a:pPr>
            <a:r>
              <a:rPr lang="zh-CN" altLang="en-US" sz="1800" kern="0" dirty="0">
                <a:latin typeface="黑体" pitchFamily="49" charset="-122"/>
                <a:ea typeface="黑体" pitchFamily="49" charset="-122"/>
              </a:rPr>
              <a:t>事务日志备份，</a:t>
            </a:r>
            <a:r>
              <a:rPr lang="zh-CN" altLang="en-US" sz="1800" kern="0" dirty="0">
                <a:solidFill>
                  <a:schemeClr val="tx2">
                    <a:lumMod val="50000"/>
                  </a:schemeClr>
                </a:solidFill>
                <a:latin typeface="黑体" pitchFamily="49" charset="-122"/>
                <a:ea typeface="黑体" pitchFamily="49" charset="-122"/>
              </a:rPr>
              <a:t>是指自上一次备份事务日志后对数</a:t>
            </a:r>
          </a:p>
          <a:p>
            <a:pPr lvl="0" eaLnBrk="1" hangingPunct="1">
              <a:buClr>
                <a:srgbClr val="184BB2"/>
              </a:buClr>
              <a:buNone/>
              <a:defRPr/>
            </a:pPr>
            <a:r>
              <a:rPr lang="zh-CN" altLang="en-US" sz="1800" kern="0" dirty="0">
                <a:solidFill>
                  <a:schemeClr val="tx2">
                    <a:lumMod val="50000"/>
                  </a:schemeClr>
                </a:solidFill>
                <a:latin typeface="黑体" pitchFamily="49" charset="-122"/>
                <a:ea typeface="黑体" pitchFamily="49" charset="-122"/>
              </a:rPr>
              <a:t>据库执行所有事务的一系列记录信息，可以使用事</a:t>
            </a:r>
          </a:p>
          <a:p>
            <a:pPr lvl="0" eaLnBrk="1" hangingPunct="1">
              <a:buClr>
                <a:srgbClr val="184BB2"/>
              </a:buClr>
              <a:buNone/>
              <a:defRPr/>
            </a:pPr>
            <a:r>
              <a:rPr lang="zh-CN" altLang="en-US" sz="1800" kern="0" dirty="0">
                <a:solidFill>
                  <a:schemeClr val="tx2">
                    <a:lumMod val="50000"/>
                  </a:schemeClr>
                </a:solidFill>
                <a:latin typeface="黑体" pitchFamily="49" charset="-122"/>
                <a:ea typeface="黑体" pitchFamily="49" charset="-122"/>
              </a:rPr>
              <a:t>务日志备份将数据库恢复到特定的即时点或故障点。</a:t>
            </a:r>
          </a:p>
          <a:p>
            <a:pPr lvl="0" eaLnBrk="1" hangingPunct="1">
              <a:buClr>
                <a:srgbClr val="184BB2"/>
              </a:buClr>
              <a:buNone/>
              <a:defRPr/>
            </a:pPr>
            <a:r>
              <a:rPr lang="zh-CN" altLang="en-US" sz="1800" kern="0" dirty="0">
                <a:solidFill>
                  <a:schemeClr val="tx2">
                    <a:lumMod val="50000"/>
                  </a:schemeClr>
                </a:solidFill>
                <a:latin typeface="黑体" pitchFamily="49" charset="-122"/>
                <a:ea typeface="黑体" pitchFamily="49" charset="-122"/>
              </a:rPr>
              <a:t>只有具有自上次数据库备份或差异数据库备份后的</a:t>
            </a:r>
          </a:p>
          <a:p>
            <a:pPr lvl="0" eaLnBrk="1" hangingPunct="1">
              <a:buClr>
                <a:srgbClr val="184BB2"/>
              </a:buClr>
              <a:buNone/>
              <a:defRPr/>
            </a:pPr>
            <a:r>
              <a:rPr lang="zh-CN" altLang="en-US" sz="1800" kern="0" dirty="0">
                <a:solidFill>
                  <a:schemeClr val="tx2">
                    <a:lumMod val="50000"/>
                  </a:schemeClr>
                </a:solidFill>
                <a:latin typeface="黑体" pitchFamily="49" charset="-122"/>
                <a:ea typeface="黑体" pitchFamily="49" charset="-122"/>
              </a:rPr>
              <a:t>连续事务日志备份时，使用数据库备份和事务日志</a:t>
            </a:r>
          </a:p>
          <a:p>
            <a:pPr lvl="0" eaLnBrk="1" hangingPunct="1">
              <a:buClr>
                <a:srgbClr val="184BB2"/>
              </a:buClr>
              <a:buNone/>
              <a:defRPr/>
            </a:pPr>
            <a:r>
              <a:rPr lang="zh-CN" altLang="en-US" sz="1800" kern="0" dirty="0">
                <a:solidFill>
                  <a:schemeClr val="tx2">
                    <a:lumMod val="50000"/>
                  </a:schemeClr>
                </a:solidFill>
                <a:latin typeface="黑体" pitchFamily="49" charset="-122"/>
                <a:ea typeface="黑体" pitchFamily="49" charset="-122"/>
              </a:rPr>
              <a:t>备份还原数据库才有效</a:t>
            </a:r>
            <a:endParaRPr kumimoji="0" lang="zh-CN" altLang="en-US" sz="1800" i="0" u="none" strike="noStrike" kern="0" cap="none" spc="0" normalizeH="0" baseline="0" noProof="0" dirty="0" smtClean="0">
              <a:ln>
                <a:noFill/>
              </a:ln>
              <a:solidFill>
                <a:schemeClr val="tx2">
                  <a:lumMod val="50000"/>
                </a:schemeClr>
              </a:solidFill>
              <a:effectLst/>
              <a:uLnTx/>
              <a:uFillTx/>
              <a:latin typeface="Times New Roman"/>
              <a:ea typeface="宋体"/>
            </a:endParaRPr>
          </a:p>
        </p:txBody>
      </p:sp>
    </p:spTree>
    <p:extLst>
      <p:ext uri="{BB962C8B-B14F-4D97-AF65-F5344CB8AC3E}">
        <p14:creationId xmlns:p14="http://schemas.microsoft.com/office/powerpoint/2010/main" xmlns="" val="340770145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3</a:t>
            </a:r>
            <a:r>
              <a:rPr lang="zh-CN" altLang="en-US" dirty="0" smtClean="0"/>
              <a:t>（</a:t>
            </a:r>
            <a:r>
              <a:rPr lang="zh-CN" altLang="en-US" dirty="0"/>
              <a:t>续）</a:t>
            </a:r>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42</a:t>
            </a:fld>
            <a:endParaRPr lang="en-US" altLang="zh-CN"/>
          </a:p>
        </p:txBody>
      </p:sp>
      <p:sp>
        <p:nvSpPr>
          <p:cNvPr id="7" name="Rectangle 3"/>
          <p:cNvSpPr txBox="1">
            <a:spLocks noChangeArrowheads="1"/>
          </p:cNvSpPr>
          <p:nvPr/>
        </p:nvSpPr>
        <p:spPr bwMode="auto">
          <a:xfrm>
            <a:off x="1075935" y="1754977"/>
            <a:ext cx="7056784" cy="420555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449263" indent="-449263" algn="l" rtl="0" eaLnBrk="0" fontAlgn="base" hangingPunct="0">
              <a:lnSpc>
                <a:spcPct val="120000"/>
              </a:lnSpc>
              <a:spcBef>
                <a:spcPct val="20000"/>
              </a:spcBef>
              <a:spcAft>
                <a:spcPct val="10000"/>
              </a:spcAft>
              <a:buClr>
                <a:schemeClr val="tx2"/>
              </a:buClr>
              <a:buFont typeface="Wingdings" pitchFamily="2" charset="2"/>
              <a:buChar char="¯"/>
              <a:defRPr sz="2400" b="1">
                <a:solidFill>
                  <a:schemeClr val="tx1"/>
                </a:solidFill>
                <a:latin typeface="+mn-lt"/>
                <a:ea typeface="+mn-ea"/>
                <a:cs typeface="+mn-cs"/>
              </a:defRPr>
            </a:lvl1pPr>
            <a:lvl2pPr marL="1074738" indent="-446088" algn="l" rtl="0" eaLnBrk="0" fontAlgn="base" hangingPunct="0">
              <a:lnSpc>
                <a:spcPct val="120000"/>
              </a:lnSpc>
              <a:spcBef>
                <a:spcPct val="20000"/>
              </a:spcBef>
              <a:spcAft>
                <a:spcPct val="10000"/>
              </a:spcAft>
              <a:buClr>
                <a:schemeClr val="accent1"/>
              </a:buClr>
              <a:buFont typeface="Wingdings" pitchFamily="2" charset="2"/>
              <a:buChar char="µ"/>
              <a:defRPr sz="2000">
                <a:solidFill>
                  <a:schemeClr val="tx1"/>
                </a:solidFill>
                <a:latin typeface="+mn-lt"/>
                <a:ea typeface="+mn-ea"/>
              </a:defRPr>
            </a:lvl2pPr>
            <a:lvl3pPr marL="1611313" indent="-357188" algn="l" rtl="0" eaLnBrk="0" fontAlgn="base" hangingPunct="0">
              <a:lnSpc>
                <a:spcPct val="120000"/>
              </a:lnSpc>
              <a:spcBef>
                <a:spcPct val="20000"/>
              </a:spcBef>
              <a:spcAft>
                <a:spcPct val="10000"/>
              </a:spcAft>
              <a:buClr>
                <a:schemeClr val="tx1"/>
              </a:buClr>
              <a:buFont typeface="Wingdings" pitchFamily="2" charset="2"/>
              <a:buChar char="ü"/>
              <a:defRPr sz="2000">
                <a:solidFill>
                  <a:schemeClr val="tx1"/>
                </a:solidFill>
                <a:latin typeface="+mn-lt"/>
                <a:ea typeface="+mn-ea"/>
              </a:defRPr>
            </a:lvl3pPr>
            <a:lvl4pPr marL="2019300" indent="-228600" algn="l" rtl="0" eaLnBrk="0" fontAlgn="base" hangingPunct="0">
              <a:lnSpc>
                <a:spcPct val="120000"/>
              </a:lnSpc>
              <a:spcBef>
                <a:spcPct val="20000"/>
              </a:spcBef>
              <a:spcAft>
                <a:spcPct val="10000"/>
              </a:spcAft>
              <a:buChar char="–"/>
              <a:defRPr sz="2000">
                <a:solidFill>
                  <a:schemeClr val="tx1"/>
                </a:solidFill>
                <a:latin typeface="+mn-lt"/>
                <a:ea typeface="+mn-ea"/>
              </a:defRPr>
            </a:lvl4pPr>
            <a:lvl5pPr marL="2427288" indent="-228600" algn="l" rtl="0" eaLnBrk="0" fontAlgn="base" hangingPunct="0">
              <a:lnSpc>
                <a:spcPct val="120000"/>
              </a:lnSpc>
              <a:spcBef>
                <a:spcPct val="20000"/>
              </a:spcBef>
              <a:spcAft>
                <a:spcPct val="10000"/>
              </a:spcAft>
              <a:buChar char="»"/>
              <a:defRPr sz="2000">
                <a:solidFill>
                  <a:schemeClr val="tx1"/>
                </a:solidFill>
                <a:latin typeface="+mn-lt"/>
                <a:ea typeface="+mn-ea"/>
              </a:defRPr>
            </a:lvl5pPr>
            <a:lvl6pPr marL="2884488" indent="-228600" algn="l" rtl="0" eaLnBrk="0" fontAlgn="base" hangingPunct="0">
              <a:lnSpc>
                <a:spcPct val="120000"/>
              </a:lnSpc>
              <a:spcBef>
                <a:spcPct val="20000"/>
              </a:spcBef>
              <a:spcAft>
                <a:spcPct val="10000"/>
              </a:spcAft>
              <a:buChar char="»"/>
              <a:defRPr sz="2000">
                <a:latin typeface="+mn-lt"/>
                <a:ea typeface="+mn-ea"/>
              </a:defRPr>
            </a:lvl6pPr>
            <a:lvl7pPr marL="3341688" indent="-228600" algn="l" rtl="0" eaLnBrk="0" fontAlgn="base" hangingPunct="0">
              <a:lnSpc>
                <a:spcPct val="120000"/>
              </a:lnSpc>
              <a:spcBef>
                <a:spcPct val="20000"/>
              </a:spcBef>
              <a:spcAft>
                <a:spcPct val="10000"/>
              </a:spcAft>
              <a:buChar char="»"/>
              <a:defRPr sz="2000">
                <a:latin typeface="+mn-lt"/>
                <a:ea typeface="+mn-ea"/>
              </a:defRPr>
            </a:lvl7pPr>
            <a:lvl8pPr marL="3798888" indent="-228600" algn="l" rtl="0" eaLnBrk="0" fontAlgn="base" hangingPunct="0">
              <a:lnSpc>
                <a:spcPct val="120000"/>
              </a:lnSpc>
              <a:spcBef>
                <a:spcPct val="20000"/>
              </a:spcBef>
              <a:spcAft>
                <a:spcPct val="10000"/>
              </a:spcAft>
              <a:buChar char="»"/>
              <a:defRPr sz="2000">
                <a:latin typeface="+mn-lt"/>
                <a:ea typeface="+mn-ea"/>
              </a:defRPr>
            </a:lvl8pPr>
            <a:lvl9pPr marL="4256088" indent="-228600" algn="l" rtl="0" eaLnBrk="0" fontAlgn="base" hangingPunct="0">
              <a:lnSpc>
                <a:spcPct val="120000"/>
              </a:lnSpc>
              <a:spcBef>
                <a:spcPct val="20000"/>
              </a:spcBef>
              <a:spcAft>
                <a:spcPct val="10000"/>
              </a:spcAft>
              <a:buChar char="»"/>
              <a:defRPr sz="2000">
                <a:latin typeface="+mn-lt"/>
                <a:ea typeface="+mn-ea"/>
              </a:defRPr>
            </a:lvl9pPr>
          </a:lstStyle>
          <a:p>
            <a:pPr lvl="0" eaLnBrk="1" hangingPunct="1">
              <a:buClr>
                <a:srgbClr val="184BB2"/>
              </a:buClr>
              <a:buNone/>
              <a:defRPr/>
            </a:pPr>
            <a:r>
              <a:rPr lang="en-US" altLang="zh-CN" sz="1800" kern="0" dirty="0">
                <a:solidFill>
                  <a:schemeClr val="tx2">
                    <a:lumMod val="50000"/>
                  </a:schemeClr>
                </a:solidFill>
                <a:latin typeface="黑体" pitchFamily="49" charset="-122"/>
                <a:ea typeface="黑体" pitchFamily="49" charset="-122"/>
              </a:rPr>
              <a:t>2. </a:t>
            </a:r>
            <a:r>
              <a:rPr lang="zh-CN" altLang="en-US" sz="1800" kern="0" dirty="0">
                <a:solidFill>
                  <a:schemeClr val="tx2">
                    <a:lumMod val="50000"/>
                  </a:schemeClr>
                </a:solidFill>
                <a:latin typeface="黑体" pitchFamily="49" charset="-122"/>
                <a:ea typeface="黑体" pitchFamily="49" charset="-122"/>
              </a:rPr>
              <a:t>恢复模式</a:t>
            </a:r>
          </a:p>
          <a:p>
            <a:pPr lvl="0" eaLnBrk="1" hangingPunct="1">
              <a:buClr>
                <a:srgbClr val="184BB2"/>
              </a:buClr>
              <a:buNone/>
              <a:defRPr/>
            </a:pPr>
            <a:r>
              <a:rPr lang="zh-CN" altLang="en-US" sz="1800" kern="0" dirty="0" smtClean="0">
                <a:solidFill>
                  <a:schemeClr val="tx2">
                    <a:lumMod val="50000"/>
                  </a:schemeClr>
                </a:solidFill>
                <a:latin typeface="黑体" pitchFamily="49" charset="-122"/>
                <a:ea typeface="黑体" pitchFamily="49" charset="-122"/>
              </a:rPr>
              <a:t>    </a:t>
            </a:r>
            <a:r>
              <a:rPr lang="zh-CN" altLang="en-US" sz="1800" kern="0" dirty="0">
                <a:solidFill>
                  <a:schemeClr val="tx2">
                    <a:lumMod val="50000"/>
                  </a:schemeClr>
                </a:solidFill>
                <a:latin typeface="黑体" pitchFamily="49" charset="-122"/>
                <a:ea typeface="黑体" pitchFamily="49" charset="-122"/>
              </a:rPr>
              <a:t>恢复模式是</a:t>
            </a:r>
            <a:r>
              <a:rPr lang="en-US" altLang="zh-CN" sz="1800" kern="0" dirty="0">
                <a:solidFill>
                  <a:schemeClr val="tx2">
                    <a:lumMod val="50000"/>
                  </a:schemeClr>
                </a:solidFill>
                <a:latin typeface="黑体" pitchFamily="49" charset="-122"/>
                <a:ea typeface="黑体" pitchFamily="49" charset="-122"/>
              </a:rPr>
              <a:t>SQL Server 2005</a:t>
            </a:r>
            <a:r>
              <a:rPr lang="zh-CN" altLang="en-US" sz="1800" kern="0" dirty="0">
                <a:solidFill>
                  <a:schemeClr val="tx2">
                    <a:lumMod val="50000"/>
                  </a:schemeClr>
                </a:solidFill>
                <a:latin typeface="黑体" pitchFamily="49" charset="-122"/>
                <a:ea typeface="黑体" pitchFamily="49" charset="-122"/>
              </a:rPr>
              <a:t>数据库运行时，记录事务日志的模式。它控制事务记录在日志中的方式、事务日志是否需要备份以及允许的还原操作。</a:t>
            </a:r>
          </a:p>
          <a:p>
            <a:pPr lvl="0" eaLnBrk="1" hangingPunct="1">
              <a:buClr>
                <a:srgbClr val="184BB2"/>
              </a:buClr>
              <a:buNone/>
              <a:defRPr/>
            </a:pPr>
            <a:r>
              <a:rPr lang="zh-CN" altLang="en-US" sz="1800" kern="0" dirty="0">
                <a:solidFill>
                  <a:schemeClr val="tx2">
                    <a:lumMod val="50000"/>
                  </a:schemeClr>
                </a:solidFill>
                <a:latin typeface="黑体" pitchFamily="49" charset="-122"/>
                <a:ea typeface="黑体" pitchFamily="49" charset="-122"/>
              </a:rPr>
              <a:t>    </a:t>
            </a:r>
            <a:r>
              <a:rPr lang="en-US" altLang="zh-CN" sz="1800" kern="0" dirty="0">
                <a:solidFill>
                  <a:schemeClr val="tx2">
                    <a:lumMod val="50000"/>
                  </a:schemeClr>
                </a:solidFill>
                <a:latin typeface="黑体" pitchFamily="49" charset="-122"/>
                <a:ea typeface="黑体" pitchFamily="49" charset="-122"/>
              </a:rPr>
              <a:t>SQL Server 2005</a:t>
            </a:r>
            <a:r>
              <a:rPr lang="zh-CN" altLang="en-US" sz="1800" kern="0" dirty="0">
                <a:solidFill>
                  <a:schemeClr val="tx2">
                    <a:lumMod val="50000"/>
                  </a:schemeClr>
                </a:solidFill>
                <a:latin typeface="黑体" pitchFamily="49" charset="-122"/>
                <a:ea typeface="黑体" pitchFamily="49" charset="-122"/>
              </a:rPr>
              <a:t>数据库的恢复模式包含完整恢复模式、大容量日志恢复模式和简单恢复模式</a:t>
            </a:r>
            <a:r>
              <a:rPr lang="en-US" altLang="zh-CN" sz="1800" kern="0" dirty="0">
                <a:solidFill>
                  <a:schemeClr val="tx2">
                    <a:lumMod val="50000"/>
                  </a:schemeClr>
                </a:solidFill>
                <a:latin typeface="黑体" pitchFamily="49" charset="-122"/>
                <a:ea typeface="黑体" pitchFamily="49" charset="-122"/>
              </a:rPr>
              <a:t>3</a:t>
            </a:r>
            <a:r>
              <a:rPr lang="zh-CN" altLang="en-US" sz="1800" kern="0" dirty="0">
                <a:solidFill>
                  <a:schemeClr val="tx2">
                    <a:lumMod val="50000"/>
                  </a:schemeClr>
                </a:solidFill>
                <a:latin typeface="黑体" pitchFamily="49" charset="-122"/>
                <a:ea typeface="黑体" pitchFamily="49" charset="-122"/>
              </a:rPr>
              <a:t>种类型。</a:t>
            </a:r>
          </a:p>
          <a:p>
            <a:pPr lvl="0" eaLnBrk="1" hangingPunct="1">
              <a:buClr>
                <a:srgbClr val="184BB2"/>
              </a:buClr>
              <a:buNone/>
              <a:defRPr/>
            </a:pPr>
            <a:endParaRPr lang="zh-CN" altLang="en-US" sz="1800" kern="0" dirty="0">
              <a:solidFill>
                <a:schemeClr val="tx2">
                  <a:lumMod val="50000"/>
                </a:schemeClr>
              </a:solidFill>
              <a:latin typeface="黑体" pitchFamily="49" charset="-122"/>
              <a:ea typeface="黑体" pitchFamily="49" charset="-122"/>
            </a:endParaRPr>
          </a:p>
          <a:p>
            <a:pPr lvl="0" eaLnBrk="1" hangingPunct="1">
              <a:buClr>
                <a:srgbClr val="184BB2"/>
              </a:buClr>
              <a:buNone/>
              <a:defRPr/>
            </a:pPr>
            <a:r>
              <a:rPr lang="en-US" altLang="zh-CN" sz="1800" kern="0" dirty="0">
                <a:solidFill>
                  <a:schemeClr val="tx2">
                    <a:lumMod val="50000"/>
                  </a:schemeClr>
                </a:solidFill>
                <a:latin typeface="黑体" pitchFamily="49" charset="-122"/>
                <a:ea typeface="黑体" pitchFamily="49" charset="-122"/>
              </a:rPr>
              <a:t>§ </a:t>
            </a:r>
            <a:r>
              <a:rPr lang="zh-CN" altLang="en-US" sz="1800" kern="0" dirty="0">
                <a:latin typeface="黑体" pitchFamily="49" charset="-122"/>
                <a:ea typeface="黑体" pitchFamily="49" charset="-122"/>
              </a:rPr>
              <a:t>完整恢复模式</a:t>
            </a:r>
            <a:r>
              <a:rPr lang="zh-CN" altLang="en-US" sz="1800" kern="0" dirty="0">
                <a:solidFill>
                  <a:schemeClr val="tx2">
                    <a:lumMod val="50000"/>
                  </a:schemeClr>
                </a:solidFill>
                <a:latin typeface="黑体" pitchFamily="49" charset="-122"/>
                <a:ea typeface="黑体" pitchFamily="49" charset="-122"/>
              </a:rPr>
              <a:t>完整地记录了所有事务，将事务日志记录保留到对其备份完毕止。如果能够在出现故障后备份日志尾部，则可以使用完整恢复模式将数据库恢复到故障点。完整恢复模式还支持还原单个数据页。</a:t>
            </a:r>
          </a:p>
        </p:txBody>
      </p:sp>
      <p:sp>
        <p:nvSpPr>
          <p:cNvPr id="8" name="Line 18"/>
          <p:cNvSpPr>
            <a:spLocks noChangeShapeType="1"/>
          </p:cNvSpPr>
          <p:nvPr/>
        </p:nvSpPr>
        <p:spPr bwMode="auto">
          <a:xfrm>
            <a:off x="1377590" y="4149080"/>
            <a:ext cx="6775472" cy="0"/>
          </a:xfrm>
          <a:prstGeom prst="line">
            <a:avLst/>
          </a:prstGeom>
          <a:noFill/>
          <a:ln w="38100" cap="rnd">
            <a:solidFill>
              <a:srgbClr val="969696"/>
            </a:solidFill>
            <a:prstDash val="sysDot"/>
            <a:round/>
            <a:headEnd/>
            <a:tailEnd type="oval" w="med" len="med"/>
          </a:ln>
          <a:effectLst/>
        </p:spPr>
        <p:txBody>
          <a:bodyPr/>
          <a:lstStyle/>
          <a:p>
            <a:endParaRPr lang="zh-CN" altLang="en-US"/>
          </a:p>
        </p:txBody>
      </p:sp>
    </p:spTree>
    <p:extLst>
      <p:ext uri="{BB962C8B-B14F-4D97-AF65-F5344CB8AC3E}">
        <p14:creationId xmlns:p14="http://schemas.microsoft.com/office/powerpoint/2010/main" xmlns="" val="172009061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3</a:t>
            </a:r>
            <a:r>
              <a:rPr lang="zh-CN" altLang="en-US" dirty="0" smtClean="0"/>
              <a:t>（</a:t>
            </a:r>
            <a:r>
              <a:rPr lang="zh-CN" altLang="en-US" dirty="0"/>
              <a:t>续）</a:t>
            </a:r>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43</a:t>
            </a:fld>
            <a:endParaRPr lang="en-US" altLang="zh-CN"/>
          </a:p>
        </p:txBody>
      </p:sp>
      <p:sp>
        <p:nvSpPr>
          <p:cNvPr id="7" name="Rectangle 3"/>
          <p:cNvSpPr txBox="1">
            <a:spLocks noChangeArrowheads="1"/>
          </p:cNvSpPr>
          <p:nvPr/>
        </p:nvSpPr>
        <p:spPr bwMode="auto">
          <a:xfrm>
            <a:off x="1096278" y="1761836"/>
            <a:ext cx="7056784" cy="420555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449263" indent="-449263" algn="l" rtl="0" eaLnBrk="0" fontAlgn="base" hangingPunct="0">
              <a:lnSpc>
                <a:spcPct val="120000"/>
              </a:lnSpc>
              <a:spcBef>
                <a:spcPct val="20000"/>
              </a:spcBef>
              <a:spcAft>
                <a:spcPct val="10000"/>
              </a:spcAft>
              <a:buClr>
                <a:schemeClr val="tx2"/>
              </a:buClr>
              <a:buFont typeface="Wingdings" pitchFamily="2" charset="2"/>
              <a:buChar char="¯"/>
              <a:defRPr sz="2400" b="1">
                <a:solidFill>
                  <a:schemeClr val="tx1"/>
                </a:solidFill>
                <a:latin typeface="+mn-lt"/>
                <a:ea typeface="+mn-ea"/>
                <a:cs typeface="+mn-cs"/>
              </a:defRPr>
            </a:lvl1pPr>
            <a:lvl2pPr marL="1074738" indent="-446088" algn="l" rtl="0" eaLnBrk="0" fontAlgn="base" hangingPunct="0">
              <a:lnSpc>
                <a:spcPct val="120000"/>
              </a:lnSpc>
              <a:spcBef>
                <a:spcPct val="20000"/>
              </a:spcBef>
              <a:spcAft>
                <a:spcPct val="10000"/>
              </a:spcAft>
              <a:buClr>
                <a:schemeClr val="accent1"/>
              </a:buClr>
              <a:buFont typeface="Wingdings" pitchFamily="2" charset="2"/>
              <a:buChar char="µ"/>
              <a:defRPr sz="2000">
                <a:solidFill>
                  <a:schemeClr val="tx1"/>
                </a:solidFill>
                <a:latin typeface="+mn-lt"/>
                <a:ea typeface="+mn-ea"/>
              </a:defRPr>
            </a:lvl2pPr>
            <a:lvl3pPr marL="1611313" indent="-357188" algn="l" rtl="0" eaLnBrk="0" fontAlgn="base" hangingPunct="0">
              <a:lnSpc>
                <a:spcPct val="120000"/>
              </a:lnSpc>
              <a:spcBef>
                <a:spcPct val="20000"/>
              </a:spcBef>
              <a:spcAft>
                <a:spcPct val="10000"/>
              </a:spcAft>
              <a:buClr>
                <a:schemeClr val="tx1"/>
              </a:buClr>
              <a:buFont typeface="Wingdings" pitchFamily="2" charset="2"/>
              <a:buChar char="ü"/>
              <a:defRPr sz="2000">
                <a:solidFill>
                  <a:schemeClr val="tx1"/>
                </a:solidFill>
                <a:latin typeface="+mn-lt"/>
                <a:ea typeface="+mn-ea"/>
              </a:defRPr>
            </a:lvl3pPr>
            <a:lvl4pPr marL="2019300" indent="-228600" algn="l" rtl="0" eaLnBrk="0" fontAlgn="base" hangingPunct="0">
              <a:lnSpc>
                <a:spcPct val="120000"/>
              </a:lnSpc>
              <a:spcBef>
                <a:spcPct val="20000"/>
              </a:spcBef>
              <a:spcAft>
                <a:spcPct val="10000"/>
              </a:spcAft>
              <a:buChar char="–"/>
              <a:defRPr sz="2000">
                <a:solidFill>
                  <a:schemeClr val="tx1"/>
                </a:solidFill>
                <a:latin typeface="+mn-lt"/>
                <a:ea typeface="+mn-ea"/>
              </a:defRPr>
            </a:lvl4pPr>
            <a:lvl5pPr marL="2427288" indent="-228600" algn="l" rtl="0" eaLnBrk="0" fontAlgn="base" hangingPunct="0">
              <a:lnSpc>
                <a:spcPct val="120000"/>
              </a:lnSpc>
              <a:spcBef>
                <a:spcPct val="20000"/>
              </a:spcBef>
              <a:spcAft>
                <a:spcPct val="10000"/>
              </a:spcAft>
              <a:buChar char="»"/>
              <a:defRPr sz="2000">
                <a:solidFill>
                  <a:schemeClr val="tx1"/>
                </a:solidFill>
                <a:latin typeface="+mn-lt"/>
                <a:ea typeface="+mn-ea"/>
              </a:defRPr>
            </a:lvl5pPr>
            <a:lvl6pPr marL="2884488" indent="-228600" algn="l" rtl="0" eaLnBrk="0" fontAlgn="base" hangingPunct="0">
              <a:lnSpc>
                <a:spcPct val="120000"/>
              </a:lnSpc>
              <a:spcBef>
                <a:spcPct val="20000"/>
              </a:spcBef>
              <a:spcAft>
                <a:spcPct val="10000"/>
              </a:spcAft>
              <a:buChar char="»"/>
              <a:defRPr sz="2000">
                <a:latin typeface="+mn-lt"/>
                <a:ea typeface="+mn-ea"/>
              </a:defRPr>
            </a:lvl6pPr>
            <a:lvl7pPr marL="3341688" indent="-228600" algn="l" rtl="0" eaLnBrk="0" fontAlgn="base" hangingPunct="0">
              <a:lnSpc>
                <a:spcPct val="120000"/>
              </a:lnSpc>
              <a:spcBef>
                <a:spcPct val="20000"/>
              </a:spcBef>
              <a:spcAft>
                <a:spcPct val="10000"/>
              </a:spcAft>
              <a:buChar char="»"/>
              <a:defRPr sz="2000">
                <a:latin typeface="+mn-lt"/>
                <a:ea typeface="+mn-ea"/>
              </a:defRPr>
            </a:lvl7pPr>
            <a:lvl8pPr marL="3798888" indent="-228600" algn="l" rtl="0" eaLnBrk="0" fontAlgn="base" hangingPunct="0">
              <a:lnSpc>
                <a:spcPct val="120000"/>
              </a:lnSpc>
              <a:spcBef>
                <a:spcPct val="20000"/>
              </a:spcBef>
              <a:spcAft>
                <a:spcPct val="10000"/>
              </a:spcAft>
              <a:buChar char="»"/>
              <a:defRPr sz="2000">
                <a:latin typeface="+mn-lt"/>
                <a:ea typeface="+mn-ea"/>
              </a:defRPr>
            </a:lvl8pPr>
            <a:lvl9pPr marL="4256088" indent="-228600" algn="l" rtl="0" eaLnBrk="0" fontAlgn="base" hangingPunct="0">
              <a:lnSpc>
                <a:spcPct val="120000"/>
              </a:lnSpc>
              <a:spcBef>
                <a:spcPct val="20000"/>
              </a:spcBef>
              <a:spcAft>
                <a:spcPct val="10000"/>
              </a:spcAft>
              <a:buChar char="»"/>
              <a:defRPr sz="2000">
                <a:latin typeface="+mn-lt"/>
                <a:ea typeface="+mn-ea"/>
              </a:defRPr>
            </a:lvl9pPr>
          </a:lstStyle>
          <a:p>
            <a:pPr lvl="0" eaLnBrk="1" hangingPunct="1">
              <a:buClr>
                <a:srgbClr val="184BB2"/>
              </a:buClr>
              <a:buNone/>
              <a:defRPr/>
            </a:pPr>
            <a:r>
              <a:rPr lang="en-US" altLang="zh-CN" sz="1800" kern="0" dirty="0">
                <a:solidFill>
                  <a:schemeClr val="tx2">
                    <a:lumMod val="50000"/>
                  </a:schemeClr>
                </a:solidFill>
                <a:latin typeface="黑体" pitchFamily="49" charset="-122"/>
                <a:ea typeface="黑体" pitchFamily="49" charset="-122"/>
              </a:rPr>
              <a:t>§ </a:t>
            </a:r>
            <a:r>
              <a:rPr lang="zh-CN" altLang="en-US" sz="1800" kern="0" dirty="0">
                <a:latin typeface="黑体" pitchFamily="49" charset="-122"/>
                <a:ea typeface="黑体" pitchFamily="49" charset="-122"/>
              </a:rPr>
              <a:t>大容量日志恢复模式</a:t>
            </a:r>
            <a:r>
              <a:rPr lang="zh-CN" altLang="en-US" sz="1800" kern="0" dirty="0">
                <a:solidFill>
                  <a:schemeClr val="tx2">
                    <a:lumMod val="50000"/>
                  </a:schemeClr>
                </a:solidFill>
                <a:latin typeface="黑体" pitchFamily="49" charset="-122"/>
                <a:ea typeface="黑体" pitchFamily="49" charset="-122"/>
              </a:rPr>
              <a:t>记录了大多数大容量操作，它只用作完整恢复模式的附加模式。对于某些大规模大容量操作（如大容量导入或索引创建），暂时切换到大容量日志恢复模式，可以提高性能并减少日志空间使用量但是它仍需要进行日志备份，与完整恢复模式相同大容量日志恢复模式也将事务日志记录保留到对其备份完毕为止。</a:t>
            </a:r>
          </a:p>
          <a:p>
            <a:pPr lvl="0" eaLnBrk="1" hangingPunct="1">
              <a:buClr>
                <a:srgbClr val="184BB2"/>
              </a:buClr>
              <a:buNone/>
              <a:defRPr/>
            </a:pPr>
            <a:endParaRPr lang="en-US" altLang="zh-CN" sz="1800" kern="0" dirty="0" smtClean="0">
              <a:solidFill>
                <a:schemeClr val="tx2">
                  <a:lumMod val="50000"/>
                </a:schemeClr>
              </a:solidFill>
              <a:latin typeface="黑体" pitchFamily="49" charset="-122"/>
              <a:ea typeface="黑体" pitchFamily="49" charset="-122"/>
            </a:endParaRPr>
          </a:p>
          <a:p>
            <a:pPr lvl="0" eaLnBrk="1" hangingPunct="1">
              <a:buClr>
                <a:srgbClr val="184BB2"/>
              </a:buClr>
              <a:buNone/>
              <a:defRPr/>
            </a:pPr>
            <a:endParaRPr lang="en-US" altLang="zh-CN" sz="1800" kern="0" dirty="0">
              <a:solidFill>
                <a:schemeClr val="tx2">
                  <a:lumMod val="50000"/>
                </a:schemeClr>
              </a:solidFill>
              <a:latin typeface="黑体" pitchFamily="49" charset="-122"/>
              <a:ea typeface="黑体" pitchFamily="49" charset="-122"/>
            </a:endParaRPr>
          </a:p>
          <a:p>
            <a:pPr lvl="0" eaLnBrk="1" hangingPunct="1">
              <a:buClr>
                <a:srgbClr val="184BB2"/>
              </a:buClr>
              <a:buNone/>
              <a:defRPr/>
            </a:pPr>
            <a:r>
              <a:rPr lang="zh-CN" altLang="en-US" sz="1800" kern="0" dirty="0" smtClean="0">
                <a:solidFill>
                  <a:schemeClr val="tx2">
                    <a:lumMod val="50000"/>
                  </a:schemeClr>
                </a:solidFill>
                <a:latin typeface="黑体" pitchFamily="49" charset="-122"/>
                <a:ea typeface="黑体" pitchFamily="49" charset="-122"/>
              </a:rPr>
              <a:t>由于</a:t>
            </a:r>
            <a:r>
              <a:rPr lang="zh-CN" altLang="en-US" sz="1800" kern="0" dirty="0">
                <a:solidFill>
                  <a:schemeClr val="tx2">
                    <a:lumMod val="50000"/>
                  </a:schemeClr>
                </a:solidFill>
                <a:latin typeface="黑体" pitchFamily="49" charset="-122"/>
                <a:ea typeface="黑体" pitchFamily="49" charset="-122"/>
              </a:rPr>
              <a:t>大容量日志恢复模式不支持时点恢复，因此必须在增大日志备份与增加工作丢失风险之间进行权衡。 </a:t>
            </a:r>
          </a:p>
        </p:txBody>
      </p:sp>
      <p:sp>
        <p:nvSpPr>
          <p:cNvPr id="8" name="Line 18"/>
          <p:cNvSpPr>
            <a:spLocks noChangeShapeType="1"/>
          </p:cNvSpPr>
          <p:nvPr/>
        </p:nvSpPr>
        <p:spPr bwMode="auto">
          <a:xfrm>
            <a:off x="1377590" y="4149080"/>
            <a:ext cx="6775472" cy="0"/>
          </a:xfrm>
          <a:prstGeom prst="line">
            <a:avLst/>
          </a:prstGeom>
          <a:noFill/>
          <a:ln w="38100" cap="rnd">
            <a:solidFill>
              <a:srgbClr val="969696"/>
            </a:solidFill>
            <a:prstDash val="sysDot"/>
            <a:round/>
            <a:headEnd/>
            <a:tailEnd type="oval" w="med" len="med"/>
          </a:ln>
          <a:effectLst/>
        </p:spPr>
        <p:txBody>
          <a:bodyPr/>
          <a:lstStyle/>
          <a:p>
            <a:endParaRPr lang="zh-CN" altLang="en-US"/>
          </a:p>
        </p:txBody>
      </p:sp>
    </p:spTree>
    <p:extLst>
      <p:ext uri="{BB962C8B-B14F-4D97-AF65-F5344CB8AC3E}">
        <p14:creationId xmlns:p14="http://schemas.microsoft.com/office/powerpoint/2010/main" xmlns="" val="354347742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3</a:t>
            </a:r>
            <a:r>
              <a:rPr lang="zh-CN" altLang="en-US" dirty="0" smtClean="0"/>
              <a:t>（</a:t>
            </a:r>
            <a:r>
              <a:rPr lang="zh-CN" altLang="en-US" dirty="0"/>
              <a:t>续）</a:t>
            </a:r>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44</a:t>
            </a:fld>
            <a:endParaRPr lang="en-US" altLang="zh-CN"/>
          </a:p>
        </p:txBody>
      </p:sp>
      <p:sp>
        <p:nvSpPr>
          <p:cNvPr id="7" name="Rectangle 3"/>
          <p:cNvSpPr txBox="1">
            <a:spLocks noChangeArrowheads="1"/>
          </p:cNvSpPr>
          <p:nvPr/>
        </p:nvSpPr>
        <p:spPr bwMode="auto">
          <a:xfrm>
            <a:off x="717519" y="1807060"/>
            <a:ext cx="7776863" cy="420555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449263" indent="-449263" algn="l" rtl="0" eaLnBrk="0" fontAlgn="base" hangingPunct="0">
              <a:lnSpc>
                <a:spcPct val="120000"/>
              </a:lnSpc>
              <a:spcBef>
                <a:spcPct val="20000"/>
              </a:spcBef>
              <a:spcAft>
                <a:spcPct val="10000"/>
              </a:spcAft>
              <a:buClr>
                <a:schemeClr val="tx2"/>
              </a:buClr>
              <a:buFont typeface="Wingdings" pitchFamily="2" charset="2"/>
              <a:buChar char="¯"/>
              <a:defRPr sz="2400" b="1">
                <a:solidFill>
                  <a:schemeClr val="tx1"/>
                </a:solidFill>
                <a:latin typeface="+mn-lt"/>
                <a:ea typeface="+mn-ea"/>
                <a:cs typeface="+mn-cs"/>
              </a:defRPr>
            </a:lvl1pPr>
            <a:lvl2pPr marL="1074738" indent="-446088" algn="l" rtl="0" eaLnBrk="0" fontAlgn="base" hangingPunct="0">
              <a:lnSpc>
                <a:spcPct val="120000"/>
              </a:lnSpc>
              <a:spcBef>
                <a:spcPct val="20000"/>
              </a:spcBef>
              <a:spcAft>
                <a:spcPct val="10000"/>
              </a:spcAft>
              <a:buClr>
                <a:schemeClr val="accent1"/>
              </a:buClr>
              <a:buFont typeface="Wingdings" pitchFamily="2" charset="2"/>
              <a:buChar char="µ"/>
              <a:defRPr sz="2000">
                <a:solidFill>
                  <a:schemeClr val="tx1"/>
                </a:solidFill>
                <a:latin typeface="+mn-lt"/>
                <a:ea typeface="+mn-ea"/>
              </a:defRPr>
            </a:lvl2pPr>
            <a:lvl3pPr marL="1611313" indent="-357188" algn="l" rtl="0" eaLnBrk="0" fontAlgn="base" hangingPunct="0">
              <a:lnSpc>
                <a:spcPct val="120000"/>
              </a:lnSpc>
              <a:spcBef>
                <a:spcPct val="20000"/>
              </a:spcBef>
              <a:spcAft>
                <a:spcPct val="10000"/>
              </a:spcAft>
              <a:buClr>
                <a:schemeClr val="tx1"/>
              </a:buClr>
              <a:buFont typeface="Wingdings" pitchFamily="2" charset="2"/>
              <a:buChar char="ü"/>
              <a:defRPr sz="2000">
                <a:solidFill>
                  <a:schemeClr val="tx1"/>
                </a:solidFill>
                <a:latin typeface="+mn-lt"/>
                <a:ea typeface="+mn-ea"/>
              </a:defRPr>
            </a:lvl3pPr>
            <a:lvl4pPr marL="2019300" indent="-228600" algn="l" rtl="0" eaLnBrk="0" fontAlgn="base" hangingPunct="0">
              <a:lnSpc>
                <a:spcPct val="120000"/>
              </a:lnSpc>
              <a:spcBef>
                <a:spcPct val="20000"/>
              </a:spcBef>
              <a:spcAft>
                <a:spcPct val="10000"/>
              </a:spcAft>
              <a:buChar char="–"/>
              <a:defRPr sz="2000">
                <a:solidFill>
                  <a:schemeClr val="tx1"/>
                </a:solidFill>
                <a:latin typeface="+mn-lt"/>
                <a:ea typeface="+mn-ea"/>
              </a:defRPr>
            </a:lvl4pPr>
            <a:lvl5pPr marL="2427288" indent="-228600" algn="l" rtl="0" eaLnBrk="0" fontAlgn="base" hangingPunct="0">
              <a:lnSpc>
                <a:spcPct val="120000"/>
              </a:lnSpc>
              <a:spcBef>
                <a:spcPct val="20000"/>
              </a:spcBef>
              <a:spcAft>
                <a:spcPct val="10000"/>
              </a:spcAft>
              <a:buChar char="»"/>
              <a:defRPr sz="2000">
                <a:solidFill>
                  <a:schemeClr val="tx1"/>
                </a:solidFill>
                <a:latin typeface="+mn-lt"/>
                <a:ea typeface="+mn-ea"/>
              </a:defRPr>
            </a:lvl5pPr>
            <a:lvl6pPr marL="2884488" indent="-228600" algn="l" rtl="0" eaLnBrk="0" fontAlgn="base" hangingPunct="0">
              <a:lnSpc>
                <a:spcPct val="120000"/>
              </a:lnSpc>
              <a:spcBef>
                <a:spcPct val="20000"/>
              </a:spcBef>
              <a:spcAft>
                <a:spcPct val="10000"/>
              </a:spcAft>
              <a:buChar char="»"/>
              <a:defRPr sz="2000">
                <a:latin typeface="+mn-lt"/>
                <a:ea typeface="+mn-ea"/>
              </a:defRPr>
            </a:lvl6pPr>
            <a:lvl7pPr marL="3341688" indent="-228600" algn="l" rtl="0" eaLnBrk="0" fontAlgn="base" hangingPunct="0">
              <a:lnSpc>
                <a:spcPct val="120000"/>
              </a:lnSpc>
              <a:spcBef>
                <a:spcPct val="20000"/>
              </a:spcBef>
              <a:spcAft>
                <a:spcPct val="10000"/>
              </a:spcAft>
              <a:buChar char="»"/>
              <a:defRPr sz="2000">
                <a:latin typeface="+mn-lt"/>
                <a:ea typeface="+mn-ea"/>
              </a:defRPr>
            </a:lvl7pPr>
            <a:lvl8pPr marL="3798888" indent="-228600" algn="l" rtl="0" eaLnBrk="0" fontAlgn="base" hangingPunct="0">
              <a:lnSpc>
                <a:spcPct val="120000"/>
              </a:lnSpc>
              <a:spcBef>
                <a:spcPct val="20000"/>
              </a:spcBef>
              <a:spcAft>
                <a:spcPct val="10000"/>
              </a:spcAft>
              <a:buChar char="»"/>
              <a:defRPr sz="2000">
                <a:latin typeface="+mn-lt"/>
                <a:ea typeface="+mn-ea"/>
              </a:defRPr>
            </a:lvl8pPr>
            <a:lvl9pPr marL="4256088" indent="-228600" algn="l" rtl="0" eaLnBrk="0" fontAlgn="base" hangingPunct="0">
              <a:lnSpc>
                <a:spcPct val="120000"/>
              </a:lnSpc>
              <a:spcBef>
                <a:spcPct val="20000"/>
              </a:spcBef>
              <a:spcAft>
                <a:spcPct val="10000"/>
              </a:spcAft>
              <a:buChar char="»"/>
              <a:defRPr sz="2000">
                <a:latin typeface="+mn-lt"/>
                <a:ea typeface="+mn-ea"/>
              </a:defRPr>
            </a:lvl9pPr>
          </a:lstStyle>
          <a:p>
            <a:pPr lvl="0" eaLnBrk="1" hangingPunct="1">
              <a:buClr>
                <a:srgbClr val="184BB2"/>
              </a:buClr>
              <a:buNone/>
              <a:defRPr/>
            </a:pPr>
            <a:r>
              <a:rPr lang="en-US" altLang="zh-CN" sz="1800" kern="0" dirty="0">
                <a:solidFill>
                  <a:schemeClr val="tx2">
                    <a:lumMod val="50000"/>
                  </a:schemeClr>
                </a:solidFill>
                <a:latin typeface="黑体" pitchFamily="49" charset="-122"/>
                <a:ea typeface="黑体" pitchFamily="49" charset="-122"/>
              </a:rPr>
              <a:t>§   </a:t>
            </a:r>
            <a:r>
              <a:rPr lang="zh-CN" altLang="en-US" sz="1800" kern="0" dirty="0">
                <a:latin typeface="黑体" pitchFamily="49" charset="-122"/>
                <a:ea typeface="黑体" pitchFamily="49" charset="-122"/>
              </a:rPr>
              <a:t>简单恢复模式</a:t>
            </a:r>
            <a:r>
              <a:rPr lang="zh-CN" altLang="en-US" sz="1800" kern="0" dirty="0">
                <a:solidFill>
                  <a:schemeClr val="tx2">
                    <a:lumMod val="50000"/>
                  </a:schemeClr>
                </a:solidFill>
                <a:latin typeface="黑体" pitchFamily="49" charset="-122"/>
                <a:ea typeface="黑体" pitchFamily="49" charset="-122"/>
              </a:rPr>
              <a:t>可以最大程度地减少事务日志的管理开销，因为它不备份事务日志。如果数据库损坏，则简单恢复模式将面临极大的工作丢失风险。数据只能恢复到已丢失数据的最新备份。因此，在简单恢复模式下，备份间隔应尽可能短，以防止大量丢失数据。但是，间隔的长度应该足以避免备份开销影响生产工作。在备份策略中加入差异备份可有助于减少开销。通常 ，简单恢复模式用于测试和开发数据库，或者用于主要包含只读数据的数据库（如数据仓库）</a:t>
            </a:r>
            <a:r>
              <a:rPr lang="zh-CN" altLang="en-US" sz="1800" kern="0" dirty="0" smtClean="0">
                <a:solidFill>
                  <a:schemeClr val="tx2">
                    <a:lumMod val="50000"/>
                  </a:schemeClr>
                </a:solidFill>
                <a:latin typeface="黑体" pitchFamily="49" charset="-122"/>
                <a:ea typeface="黑体" pitchFamily="49" charset="-122"/>
              </a:rPr>
              <a:t>。</a:t>
            </a:r>
            <a:endParaRPr lang="en-US" altLang="zh-CN" sz="1800" kern="0" dirty="0">
              <a:solidFill>
                <a:schemeClr val="tx2">
                  <a:lumMod val="50000"/>
                </a:schemeClr>
              </a:solidFill>
              <a:latin typeface="黑体" pitchFamily="49" charset="-122"/>
              <a:ea typeface="黑体" pitchFamily="49" charset="-122"/>
            </a:endParaRPr>
          </a:p>
          <a:p>
            <a:pPr indent="0">
              <a:buNone/>
            </a:pPr>
            <a:endParaRPr lang="en-US" altLang="zh-CN" sz="1800" dirty="0" smtClean="0">
              <a:solidFill>
                <a:schemeClr val="tx2">
                  <a:lumMod val="50000"/>
                </a:schemeClr>
              </a:solidFill>
              <a:latin typeface="黑体" pitchFamily="49" charset="-122"/>
              <a:ea typeface="黑体" pitchFamily="49" charset="-122"/>
              <a:sym typeface="楷体_GB2312" pitchFamily="1" charset="-122"/>
            </a:endParaRPr>
          </a:p>
          <a:p>
            <a:pPr indent="0">
              <a:buNone/>
            </a:pPr>
            <a:r>
              <a:rPr lang="zh-CN" altLang="en-US" sz="1800" dirty="0" smtClean="0">
                <a:solidFill>
                  <a:schemeClr val="tx2">
                    <a:lumMod val="50000"/>
                  </a:schemeClr>
                </a:solidFill>
                <a:latin typeface="黑体" pitchFamily="49" charset="-122"/>
                <a:ea typeface="黑体" pitchFamily="49" charset="-122"/>
                <a:sym typeface="楷体_GB2312" pitchFamily="1" charset="-122"/>
              </a:rPr>
              <a:t>简单</a:t>
            </a:r>
            <a:r>
              <a:rPr lang="zh-CN" altLang="en-US" sz="1800" dirty="0">
                <a:solidFill>
                  <a:schemeClr val="tx2">
                    <a:lumMod val="50000"/>
                  </a:schemeClr>
                </a:solidFill>
                <a:latin typeface="黑体" pitchFamily="49" charset="-122"/>
                <a:ea typeface="黑体" pitchFamily="49" charset="-122"/>
                <a:sym typeface="楷体_GB2312" pitchFamily="1" charset="-122"/>
              </a:rPr>
              <a:t>恢复模式并不适合生产系统，因为对生产系统而言，丢失最新的更改是无法接受的。在这种情况下，建议使用完整恢复模式，因为它提供了最可恢复的配置。如果通过大容量机制定期导入数据则可以临时将数据库的恢复模式改变为大容量日志模式以获得更好的大容量负载性能。然而，在导入过程结束以后，应将数据库恢复为完整恢复模式。</a:t>
            </a:r>
          </a:p>
        </p:txBody>
      </p:sp>
      <p:sp>
        <p:nvSpPr>
          <p:cNvPr id="8" name="Line 18"/>
          <p:cNvSpPr>
            <a:spLocks noChangeShapeType="1"/>
          </p:cNvSpPr>
          <p:nvPr/>
        </p:nvSpPr>
        <p:spPr bwMode="auto">
          <a:xfrm>
            <a:off x="1194804" y="4437112"/>
            <a:ext cx="6775472" cy="0"/>
          </a:xfrm>
          <a:prstGeom prst="line">
            <a:avLst/>
          </a:prstGeom>
          <a:noFill/>
          <a:ln w="38100" cap="rnd">
            <a:solidFill>
              <a:srgbClr val="969696"/>
            </a:solidFill>
            <a:prstDash val="sysDot"/>
            <a:round/>
            <a:headEnd/>
            <a:tailEnd type="oval" w="med" len="med"/>
          </a:ln>
          <a:effectLst/>
        </p:spPr>
        <p:txBody>
          <a:bodyPr/>
          <a:lstStyle/>
          <a:p>
            <a:endParaRPr lang="zh-CN" altLang="en-US"/>
          </a:p>
        </p:txBody>
      </p:sp>
    </p:spTree>
    <p:extLst>
      <p:ext uri="{BB962C8B-B14F-4D97-AF65-F5344CB8AC3E}">
        <p14:creationId xmlns:p14="http://schemas.microsoft.com/office/powerpoint/2010/main" xmlns="" val="76699546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19188" y="476672"/>
            <a:ext cx="7000924" cy="487363"/>
          </a:xfrm>
        </p:spPr>
        <p:txBody>
          <a:bodyPr/>
          <a:lstStyle/>
          <a:p>
            <a:r>
              <a:rPr lang="zh-CN" altLang="en-US" sz="2400" dirty="0">
                <a:latin typeface="黑体" pitchFamily="49" charset="-122"/>
              </a:rPr>
              <a:t>学习子情境 </a:t>
            </a:r>
            <a:r>
              <a:rPr lang="en-US" altLang="zh-CN" sz="2400" dirty="0" smtClean="0">
                <a:latin typeface="黑体" pitchFamily="49" charset="-122"/>
              </a:rPr>
              <a:t>13.3   </a:t>
            </a:r>
            <a:r>
              <a:rPr lang="zh-CN" altLang="en-US" sz="2400" dirty="0" smtClean="0">
                <a:latin typeface="黑体" pitchFamily="49" charset="-122"/>
              </a:rPr>
              <a:t>导</a:t>
            </a:r>
            <a:r>
              <a:rPr lang="zh-CN" altLang="en-US" sz="2400" dirty="0">
                <a:latin typeface="黑体" pitchFamily="49" charset="-122"/>
              </a:rPr>
              <a:t>入或导出学生</a:t>
            </a:r>
            <a:r>
              <a:rPr lang="zh-CN" altLang="en-US" sz="2400" dirty="0" smtClean="0">
                <a:latin typeface="黑体" pitchFamily="49" charset="-122"/>
              </a:rPr>
              <a:t>数据</a:t>
            </a:r>
            <a:endParaRPr lang="zh-CN" altLang="en-US" sz="2400"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45</a:t>
            </a:fld>
            <a:endParaRPr lang="en-US" altLang="zh-CN"/>
          </a:p>
        </p:txBody>
      </p:sp>
      <p:grpSp>
        <p:nvGrpSpPr>
          <p:cNvPr id="3" name="Group 8"/>
          <p:cNvGrpSpPr>
            <a:grpSpLocks/>
          </p:cNvGrpSpPr>
          <p:nvPr/>
        </p:nvGrpSpPr>
        <p:grpSpPr bwMode="auto">
          <a:xfrm>
            <a:off x="2785175" y="1785931"/>
            <a:ext cx="4286280" cy="571503"/>
            <a:chOff x="3964" y="2071"/>
            <a:chExt cx="1484" cy="330"/>
          </a:xfrm>
        </p:grpSpPr>
        <p:sp>
          <p:nvSpPr>
            <p:cNvPr id="7" name="AutoShape 9"/>
            <p:cNvSpPr>
              <a:spLocks noChangeArrowheads="1"/>
            </p:cNvSpPr>
            <p:nvPr/>
          </p:nvSpPr>
          <p:spPr bwMode="ltGray">
            <a:xfrm>
              <a:off x="3964" y="2071"/>
              <a:ext cx="1484" cy="330"/>
            </a:xfrm>
            <a:prstGeom prst="roundRect">
              <a:avLst>
                <a:gd name="adj" fmla="val 16667"/>
              </a:avLst>
            </a:prstGeom>
            <a:solidFill>
              <a:schemeClr val="folHlink"/>
            </a:solidFill>
            <a:ln w="12700" algn="ctr">
              <a:solidFill>
                <a:srgbClr val="808080"/>
              </a:solidFill>
              <a:round/>
              <a:headEnd/>
              <a:tailEnd/>
            </a:ln>
            <a:effectLst/>
          </p:spPr>
          <p:txBody>
            <a:bodyPr wrap="none" anchor="ctr"/>
            <a:lstStyle/>
            <a:p>
              <a:endParaRPr lang="zh-CN" altLang="en-US">
                <a:solidFill>
                  <a:schemeClr val="bg1"/>
                </a:solidFill>
              </a:endParaRPr>
            </a:p>
          </p:txBody>
        </p:sp>
        <p:sp>
          <p:nvSpPr>
            <p:cNvPr id="8" name="AutoShape 10"/>
            <p:cNvSpPr>
              <a:spLocks noChangeArrowheads="1"/>
            </p:cNvSpPr>
            <p:nvPr/>
          </p:nvSpPr>
          <p:spPr bwMode="ltGray">
            <a:xfrm>
              <a:off x="3987" y="2091"/>
              <a:ext cx="1432" cy="134"/>
            </a:xfrm>
            <a:prstGeom prst="roundRect">
              <a:avLst>
                <a:gd name="adj" fmla="val 28356"/>
              </a:avLst>
            </a:prstGeom>
            <a:gradFill rotWithShape="1">
              <a:gsLst>
                <a:gs pos="0">
                  <a:srgbClr val="FFFFFF">
                    <a:alpha val="70000"/>
                  </a:srgbClr>
                </a:gs>
                <a:gs pos="100000">
                  <a:schemeClr val="folHlink">
                    <a:alpha val="70000"/>
                  </a:schemeClr>
                </a:gs>
              </a:gsLst>
              <a:lin ang="5400000" scaled="1"/>
            </a:gradFill>
            <a:ln w="9525" algn="ctr">
              <a:noFill/>
              <a:round/>
              <a:headEnd/>
              <a:tailEnd/>
            </a:ln>
            <a:effectLst/>
          </p:spPr>
          <p:txBody>
            <a:bodyPr wrap="none" anchor="ctr"/>
            <a:lstStyle/>
            <a:p>
              <a:endParaRPr lang="zh-CN" altLang="en-US">
                <a:solidFill>
                  <a:schemeClr val="bg1"/>
                </a:solidFill>
              </a:endParaRPr>
            </a:p>
          </p:txBody>
        </p:sp>
      </p:grpSp>
      <p:sp>
        <p:nvSpPr>
          <p:cNvPr id="9" name="Rectangle 23"/>
          <p:cNvSpPr>
            <a:spLocks noChangeArrowheads="1"/>
          </p:cNvSpPr>
          <p:nvPr/>
        </p:nvSpPr>
        <p:spPr bwMode="ltGray">
          <a:xfrm>
            <a:off x="1619672" y="2852936"/>
            <a:ext cx="6523088" cy="2654036"/>
          </a:xfrm>
          <a:prstGeom prst="rect">
            <a:avLst/>
          </a:prstGeom>
          <a:gradFill rotWithShape="1">
            <a:gsLst>
              <a:gs pos="0">
                <a:schemeClr val="folHlink"/>
              </a:gs>
              <a:gs pos="100000">
                <a:schemeClr val="folHlink">
                  <a:gamma/>
                  <a:shade val="72549"/>
                  <a:invGamma/>
                </a:schemeClr>
              </a:gs>
            </a:gsLst>
            <a:lin ang="5400000" scaled="1"/>
          </a:gradFill>
          <a:ln w="9525" algn="ctr">
            <a:solidFill>
              <a:srgbClr val="FFFFFF"/>
            </a:solidFill>
            <a:miter lim="800000"/>
            <a:headEnd/>
            <a:tailEnd/>
          </a:ln>
          <a:effectLst>
            <a:outerShdw blurRad="63500" sx="102000" sy="102000" algn="ctr" rotWithShape="0">
              <a:prstClr val="black">
                <a:alpha val="40000"/>
              </a:prstClr>
            </a:outerShdw>
          </a:effectLst>
        </p:spPr>
        <p:txBody>
          <a:bodyPr wrap="none" anchor="ctr"/>
          <a:lstStyle/>
          <a:p>
            <a:endParaRPr lang="zh-CN" altLang="en-US" dirty="0">
              <a:solidFill>
                <a:schemeClr val="bg1"/>
              </a:solidFill>
            </a:endParaRPr>
          </a:p>
        </p:txBody>
      </p:sp>
      <p:sp>
        <p:nvSpPr>
          <p:cNvPr id="11" name="TextBox 10"/>
          <p:cNvSpPr txBox="1"/>
          <p:nvPr/>
        </p:nvSpPr>
        <p:spPr>
          <a:xfrm>
            <a:off x="1857886" y="2979625"/>
            <a:ext cx="6140858" cy="1866858"/>
          </a:xfrm>
          <a:prstGeom prst="rect">
            <a:avLst/>
          </a:prstGeom>
          <a:noFill/>
        </p:spPr>
        <p:txBody>
          <a:bodyPr wrap="square" rtlCol="0">
            <a:spAutoFit/>
          </a:bodyPr>
          <a:lstStyle/>
          <a:p>
            <a:pPr>
              <a:lnSpc>
                <a:spcPct val="150000"/>
              </a:lnSpc>
            </a:pPr>
            <a:r>
              <a:rPr lang="zh-CN" altLang="en-US" sz="2000" dirty="0">
                <a:solidFill>
                  <a:schemeClr val="bg1"/>
                </a:solidFill>
                <a:latin typeface="黑体" pitchFamily="49" charset="-122"/>
                <a:ea typeface="黑体" pitchFamily="49" charset="-122"/>
              </a:rPr>
              <a:t>学校教务处希望能够调出学生管理信息系统中的一些数据，以方便在</a:t>
            </a:r>
            <a:r>
              <a:rPr lang="en-US" altLang="zh-CN" sz="2000" dirty="0">
                <a:solidFill>
                  <a:schemeClr val="bg1"/>
                </a:solidFill>
                <a:latin typeface="黑体" pitchFamily="49" charset="-122"/>
                <a:ea typeface="黑体" pitchFamily="49" charset="-122"/>
              </a:rPr>
              <a:t>Excel</a:t>
            </a:r>
            <a:r>
              <a:rPr lang="zh-CN" altLang="en-US" sz="2000" dirty="0">
                <a:solidFill>
                  <a:schemeClr val="bg1"/>
                </a:solidFill>
                <a:latin typeface="黑体" pitchFamily="49" charset="-122"/>
                <a:ea typeface="黑体" pitchFamily="49" charset="-122"/>
              </a:rPr>
              <a:t>下编辑使用；另外他们还希望将招生系统中的新生数据，放入学生管理信息系统中使用。</a:t>
            </a:r>
          </a:p>
        </p:txBody>
      </p:sp>
      <p:sp>
        <p:nvSpPr>
          <p:cNvPr id="12" name="TextBox 11"/>
          <p:cNvSpPr txBox="1"/>
          <p:nvPr/>
        </p:nvSpPr>
        <p:spPr>
          <a:xfrm>
            <a:off x="2856613" y="1857375"/>
            <a:ext cx="3857652" cy="430887"/>
          </a:xfrm>
          <a:prstGeom prst="rect">
            <a:avLst/>
          </a:prstGeom>
          <a:noFill/>
        </p:spPr>
        <p:txBody>
          <a:bodyPr wrap="square" rtlCol="0">
            <a:spAutoFit/>
          </a:bodyPr>
          <a:lstStyle/>
          <a:p>
            <a:pPr algn="ctr"/>
            <a:r>
              <a:rPr lang="zh-CN" altLang="en-US" sz="2200" dirty="0" smtClean="0">
                <a:solidFill>
                  <a:schemeClr val="bg1"/>
                </a:solidFill>
              </a:rPr>
              <a:t>  情 境 描 述</a:t>
            </a:r>
            <a:endParaRPr lang="zh-CN" altLang="en-US" sz="2200" dirty="0">
              <a:solidFill>
                <a:schemeClr val="bg1"/>
              </a:solidFill>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技能目标</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46</a:t>
            </a:fld>
            <a:endParaRPr lang="en-US" altLang="zh-CN"/>
          </a:p>
        </p:txBody>
      </p:sp>
      <p:sp>
        <p:nvSpPr>
          <p:cNvPr id="6" name="Oval 2"/>
          <p:cNvSpPr>
            <a:spLocks noChangeArrowheads="1"/>
          </p:cNvSpPr>
          <p:nvPr/>
        </p:nvSpPr>
        <p:spPr bwMode="gray">
          <a:xfrm>
            <a:off x="2143108" y="2400312"/>
            <a:ext cx="2743200" cy="2743200"/>
          </a:xfrm>
          <a:prstGeom prst="ellipse">
            <a:avLst/>
          </a:prstGeom>
          <a:solidFill>
            <a:srgbClr val="FFFFFF">
              <a:alpha val="80000"/>
            </a:srgbClr>
          </a:solidFill>
          <a:ln w="9525" algn="ctr">
            <a:noFill/>
            <a:round/>
            <a:headEnd/>
            <a:tailEnd/>
          </a:ln>
          <a:effectLst/>
        </p:spPr>
        <p:txBody>
          <a:bodyPr wrap="none" anchor="ctr"/>
          <a:lstStyle/>
          <a:p>
            <a:endParaRPr lang="zh-CN" altLang="en-US"/>
          </a:p>
        </p:txBody>
      </p:sp>
      <p:sp>
        <p:nvSpPr>
          <p:cNvPr id="7" name="Oval 3"/>
          <p:cNvSpPr>
            <a:spLocks noChangeArrowheads="1"/>
          </p:cNvSpPr>
          <p:nvPr/>
        </p:nvSpPr>
        <p:spPr bwMode="gray">
          <a:xfrm>
            <a:off x="3286108" y="2914662"/>
            <a:ext cx="1619250" cy="1619250"/>
          </a:xfrm>
          <a:prstGeom prst="ellipse">
            <a:avLst/>
          </a:prstGeom>
          <a:solidFill>
            <a:srgbClr val="DCDCDC">
              <a:alpha val="50000"/>
            </a:srgbClr>
          </a:solidFill>
          <a:ln w="9525" algn="ctr">
            <a:noFill/>
            <a:round/>
            <a:headEnd/>
            <a:tailEnd/>
          </a:ln>
          <a:effectLst/>
        </p:spPr>
        <p:txBody>
          <a:bodyPr wrap="none" anchor="ctr"/>
          <a:lstStyle/>
          <a:p>
            <a:endParaRPr lang="zh-CN" altLang="en-US"/>
          </a:p>
        </p:txBody>
      </p:sp>
      <p:sp>
        <p:nvSpPr>
          <p:cNvPr id="9" name="Line 5"/>
          <p:cNvSpPr>
            <a:spLocks noChangeShapeType="1"/>
          </p:cNvSpPr>
          <p:nvPr/>
        </p:nvSpPr>
        <p:spPr bwMode="gray">
          <a:xfrm>
            <a:off x="3362308" y="2552712"/>
            <a:ext cx="914400" cy="914400"/>
          </a:xfrm>
          <a:prstGeom prst="line">
            <a:avLst/>
          </a:prstGeom>
          <a:noFill/>
          <a:ln w="12700">
            <a:solidFill>
              <a:schemeClr val="tx1"/>
            </a:solidFill>
            <a:round/>
            <a:headEnd/>
            <a:tailEnd/>
          </a:ln>
          <a:effectLst/>
        </p:spPr>
        <p:txBody>
          <a:bodyPr wrap="none" anchor="ctr"/>
          <a:lstStyle/>
          <a:p>
            <a:endParaRPr lang="zh-CN" altLang="en-US"/>
          </a:p>
        </p:txBody>
      </p:sp>
      <p:sp>
        <p:nvSpPr>
          <p:cNvPr id="13" name="Oval 9"/>
          <p:cNvSpPr>
            <a:spLocks noChangeArrowheads="1"/>
          </p:cNvSpPr>
          <p:nvPr/>
        </p:nvSpPr>
        <p:spPr bwMode="gray">
          <a:xfrm>
            <a:off x="3924283" y="3305187"/>
            <a:ext cx="895350" cy="895350"/>
          </a:xfrm>
          <a:prstGeom prst="ellipse">
            <a:avLst/>
          </a:prstGeom>
          <a:solidFill>
            <a:srgbClr val="C0C0C0">
              <a:alpha val="50000"/>
            </a:srgbClr>
          </a:solidFill>
          <a:ln w="9525" algn="ctr">
            <a:noFill/>
            <a:round/>
            <a:headEnd/>
            <a:tailEnd/>
          </a:ln>
          <a:effectLst/>
        </p:spPr>
        <p:txBody>
          <a:bodyPr wrap="none" anchor="ctr"/>
          <a:lstStyle/>
          <a:p>
            <a:endParaRPr lang="zh-CN" altLang="en-US"/>
          </a:p>
        </p:txBody>
      </p:sp>
      <p:grpSp>
        <p:nvGrpSpPr>
          <p:cNvPr id="3" name="Group 11"/>
          <p:cNvGrpSpPr>
            <a:grpSpLocks/>
          </p:cNvGrpSpPr>
          <p:nvPr/>
        </p:nvGrpSpPr>
        <p:grpSpPr bwMode="auto">
          <a:xfrm>
            <a:off x="3130533" y="2271462"/>
            <a:ext cx="1146175" cy="1374775"/>
            <a:chOff x="2064" y="1008"/>
            <a:chExt cx="722" cy="866"/>
          </a:xfrm>
        </p:grpSpPr>
        <p:sp>
          <p:nvSpPr>
            <p:cNvPr id="16" name="Oval 12"/>
            <p:cNvSpPr>
              <a:spLocks noChangeArrowheads="1"/>
            </p:cNvSpPr>
            <p:nvPr/>
          </p:nvSpPr>
          <p:spPr bwMode="gray">
            <a:xfrm>
              <a:off x="2064" y="1008"/>
              <a:ext cx="722" cy="727"/>
            </a:xfrm>
            <a:prstGeom prst="ellipse">
              <a:avLst/>
            </a:prstGeom>
            <a:solidFill>
              <a:srgbClr val="EAEAEA">
                <a:alpha val="50000"/>
              </a:srgbClr>
            </a:solidFill>
            <a:ln w="9525" algn="ctr">
              <a:noFill/>
              <a:round/>
              <a:headEnd/>
              <a:tailEnd/>
            </a:ln>
            <a:effectLst/>
          </p:spPr>
          <p:txBody>
            <a:bodyPr wrap="none" anchor="ctr"/>
            <a:lstStyle/>
            <a:p>
              <a:endParaRPr lang="zh-CN" altLang="en-US"/>
            </a:p>
          </p:txBody>
        </p:sp>
        <p:grpSp>
          <p:nvGrpSpPr>
            <p:cNvPr id="10" name="Group 13"/>
            <p:cNvGrpSpPr>
              <a:grpSpLocks/>
            </p:cNvGrpSpPr>
            <p:nvPr/>
          </p:nvGrpSpPr>
          <p:grpSpPr bwMode="auto">
            <a:xfrm>
              <a:off x="2083" y="1030"/>
              <a:ext cx="680" cy="844"/>
              <a:chOff x="3975" y="1593"/>
              <a:chExt cx="932" cy="1157"/>
            </a:xfrm>
          </p:grpSpPr>
          <p:pic>
            <p:nvPicPr>
              <p:cNvPr id="30" name="Picture 14" descr="circuler_1"/>
              <p:cNvPicPr>
                <a:picLocks noChangeAspect="1" noChangeArrowheads="1"/>
              </p:cNvPicPr>
              <p:nvPr/>
            </p:nvPicPr>
            <p:blipFill>
              <a:blip r:embed="rId2" cstate="print"/>
              <a:srcRect/>
              <a:stretch>
                <a:fillRect/>
              </a:stretch>
            </p:blipFill>
            <p:spPr bwMode="gray">
              <a:xfrm>
                <a:off x="3975" y="1593"/>
                <a:ext cx="925" cy="935"/>
              </a:xfrm>
              <a:prstGeom prst="rect">
                <a:avLst/>
              </a:prstGeom>
              <a:noFill/>
            </p:spPr>
          </p:pic>
          <p:sp>
            <p:nvSpPr>
              <p:cNvPr id="31" name="Oval 15"/>
              <p:cNvSpPr>
                <a:spLocks noChangeArrowheads="1"/>
              </p:cNvSpPr>
              <p:nvPr/>
            </p:nvSpPr>
            <p:spPr bwMode="gray">
              <a:xfrm>
                <a:off x="3976" y="1593"/>
                <a:ext cx="931" cy="937"/>
              </a:xfrm>
              <a:prstGeom prst="ellipse">
                <a:avLst/>
              </a:prstGeom>
              <a:solidFill>
                <a:schemeClr val="hlink">
                  <a:alpha val="50000"/>
                </a:schemeClr>
              </a:solidFill>
              <a:ln w="9525" algn="ctr">
                <a:noFill/>
                <a:round/>
                <a:headEnd/>
                <a:tailEnd/>
              </a:ln>
              <a:effectLst/>
            </p:spPr>
            <p:txBody>
              <a:bodyPr wrap="none" anchor="ctr"/>
              <a:lstStyle/>
              <a:p>
                <a:endParaRPr lang="zh-CN" altLang="en-US"/>
              </a:p>
            </p:txBody>
          </p:sp>
          <p:pic>
            <p:nvPicPr>
              <p:cNvPr id="32" name="Picture 16" descr="light_shadow1"/>
              <p:cNvPicPr>
                <a:picLocks noChangeAspect="1" noChangeArrowheads="1"/>
              </p:cNvPicPr>
              <p:nvPr/>
            </p:nvPicPr>
            <p:blipFill>
              <a:blip r:embed="rId3" cstate="print"/>
              <a:srcRect t="14285"/>
              <a:stretch>
                <a:fillRect/>
              </a:stretch>
            </p:blipFill>
            <p:spPr bwMode="gray">
              <a:xfrm>
                <a:off x="3984" y="1632"/>
                <a:ext cx="682" cy="585"/>
              </a:xfrm>
              <a:prstGeom prst="rect">
                <a:avLst/>
              </a:prstGeom>
              <a:noFill/>
            </p:spPr>
          </p:pic>
          <p:grpSp>
            <p:nvGrpSpPr>
              <p:cNvPr id="11" name="Group 17"/>
              <p:cNvGrpSpPr>
                <a:grpSpLocks/>
              </p:cNvGrpSpPr>
              <p:nvPr/>
            </p:nvGrpSpPr>
            <p:grpSpPr bwMode="auto">
              <a:xfrm rot="-3733502" flipH="1" flipV="1">
                <a:off x="4250" y="2244"/>
                <a:ext cx="821" cy="191"/>
                <a:chOff x="2528" y="1060"/>
                <a:chExt cx="894" cy="236"/>
              </a:xfrm>
            </p:grpSpPr>
            <p:grpSp>
              <p:nvGrpSpPr>
                <p:cNvPr id="12" name="Group 18"/>
                <p:cNvGrpSpPr>
                  <a:grpSpLocks/>
                </p:cNvGrpSpPr>
                <p:nvPr/>
              </p:nvGrpSpPr>
              <p:grpSpPr bwMode="auto">
                <a:xfrm>
                  <a:off x="2528" y="1060"/>
                  <a:ext cx="742" cy="186"/>
                  <a:chOff x="1565" y="2568"/>
                  <a:chExt cx="1118" cy="279"/>
                </a:xfrm>
              </p:grpSpPr>
              <p:sp>
                <p:nvSpPr>
                  <p:cNvPr id="40" name="AutoShape 19"/>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41" name="AutoShape 20"/>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42" name="AutoShape 21"/>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43" name="AutoShape 22"/>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nvGrpSpPr>
                <p:cNvPr id="14" name="Group 23"/>
                <p:cNvGrpSpPr>
                  <a:grpSpLocks/>
                </p:cNvGrpSpPr>
                <p:nvPr/>
              </p:nvGrpSpPr>
              <p:grpSpPr bwMode="auto">
                <a:xfrm rot="1353540">
                  <a:off x="2680" y="1110"/>
                  <a:ext cx="742" cy="186"/>
                  <a:chOff x="1565" y="2568"/>
                  <a:chExt cx="1118" cy="279"/>
                </a:xfrm>
              </p:grpSpPr>
              <p:sp>
                <p:nvSpPr>
                  <p:cNvPr id="36" name="AutoShape 24"/>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37" name="AutoShape 25"/>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38" name="AutoShape 26"/>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39" name="AutoShape 27"/>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grpSp>
        <p:grpSp>
          <p:nvGrpSpPr>
            <p:cNvPr id="15" name="Group 28"/>
            <p:cNvGrpSpPr>
              <a:grpSpLocks/>
            </p:cNvGrpSpPr>
            <p:nvPr/>
          </p:nvGrpSpPr>
          <p:grpSpPr bwMode="auto">
            <a:xfrm rot="-3733502" flipH="1" flipV="1">
              <a:off x="2362" y="1508"/>
              <a:ext cx="528" cy="122"/>
              <a:chOff x="2528" y="1060"/>
              <a:chExt cx="894" cy="236"/>
            </a:xfrm>
          </p:grpSpPr>
          <p:grpSp>
            <p:nvGrpSpPr>
              <p:cNvPr id="17" name="Group 29"/>
              <p:cNvGrpSpPr>
                <a:grpSpLocks/>
              </p:cNvGrpSpPr>
              <p:nvPr/>
            </p:nvGrpSpPr>
            <p:grpSpPr bwMode="auto">
              <a:xfrm>
                <a:off x="2528" y="1060"/>
                <a:ext cx="742" cy="186"/>
                <a:chOff x="1565" y="2568"/>
                <a:chExt cx="1118" cy="279"/>
              </a:xfrm>
            </p:grpSpPr>
            <p:sp>
              <p:nvSpPr>
                <p:cNvPr id="26" name="AutoShape 30"/>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27" name="AutoShape 31"/>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28" name="AutoShape 32"/>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29" name="AutoShape 33"/>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nvGrpSpPr>
              <p:cNvPr id="18" name="Group 34"/>
              <p:cNvGrpSpPr>
                <a:grpSpLocks/>
              </p:cNvGrpSpPr>
              <p:nvPr/>
            </p:nvGrpSpPr>
            <p:grpSpPr bwMode="auto">
              <a:xfrm rot="1353540">
                <a:off x="2680" y="1110"/>
                <a:ext cx="742" cy="186"/>
                <a:chOff x="1565" y="2568"/>
                <a:chExt cx="1118" cy="279"/>
              </a:xfrm>
            </p:grpSpPr>
            <p:sp>
              <p:nvSpPr>
                <p:cNvPr id="22" name="AutoShape 35"/>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23" name="AutoShape 36"/>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24" name="AutoShape 37"/>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25" name="AutoShape 38"/>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sp>
          <p:nvSpPr>
            <p:cNvPr id="19" name="Rectangle 39"/>
            <p:cNvSpPr>
              <a:spLocks noChangeArrowheads="1"/>
            </p:cNvSpPr>
            <p:nvPr/>
          </p:nvSpPr>
          <p:spPr bwMode="gray">
            <a:xfrm>
              <a:off x="2335" y="1272"/>
              <a:ext cx="188" cy="213"/>
            </a:xfrm>
            <a:prstGeom prst="rect">
              <a:avLst/>
            </a:prstGeom>
            <a:noFill/>
            <a:ln w="9525" algn="ctr">
              <a:noFill/>
              <a:miter lim="800000"/>
              <a:headEnd/>
              <a:tailEnd/>
            </a:ln>
            <a:effectLst/>
          </p:spPr>
          <p:txBody>
            <a:bodyPr wrap="none">
              <a:spAutoFit/>
              <a:flatTx/>
            </a:bodyPr>
            <a:lstStyle/>
            <a:p>
              <a:r>
                <a:rPr lang="en-US" altLang="zh-CN" sz="1600" b="1" dirty="0" smtClean="0">
                  <a:solidFill>
                    <a:srgbClr val="000000"/>
                  </a:solidFill>
                  <a:ea typeface="宋体" pitchFamily="2" charset="-122"/>
                </a:rPr>
                <a:t>1</a:t>
              </a:r>
              <a:endParaRPr lang="en-US" altLang="zh-CN" sz="1600" b="1" dirty="0">
                <a:solidFill>
                  <a:srgbClr val="000000"/>
                </a:solidFill>
                <a:ea typeface="宋体" pitchFamily="2" charset="-122"/>
              </a:endParaRPr>
            </a:p>
          </p:txBody>
        </p:sp>
      </p:grpSp>
      <p:grpSp>
        <p:nvGrpSpPr>
          <p:cNvPr id="49" name="Group 156"/>
          <p:cNvGrpSpPr>
            <a:grpSpLocks/>
          </p:cNvGrpSpPr>
          <p:nvPr/>
        </p:nvGrpSpPr>
        <p:grpSpPr bwMode="auto">
          <a:xfrm rot="4976862" flipH="1">
            <a:off x="4111608" y="3479812"/>
            <a:ext cx="673100" cy="647700"/>
            <a:chOff x="1944" y="1111"/>
            <a:chExt cx="204" cy="196"/>
          </a:xfrm>
        </p:grpSpPr>
        <p:pic>
          <p:nvPicPr>
            <p:cNvPr id="161" name="Picture 157" descr="circuler_1"/>
            <p:cNvPicPr>
              <a:picLocks noChangeAspect="1" noChangeArrowheads="1"/>
            </p:cNvPicPr>
            <p:nvPr/>
          </p:nvPicPr>
          <p:blipFill>
            <a:blip r:embed="rId4" cstate="print"/>
            <a:srcRect/>
            <a:stretch>
              <a:fillRect/>
            </a:stretch>
          </p:blipFill>
          <p:spPr bwMode="gray">
            <a:xfrm flipH="1">
              <a:off x="1961" y="1124"/>
              <a:ext cx="174" cy="172"/>
            </a:xfrm>
            <a:prstGeom prst="rect">
              <a:avLst/>
            </a:prstGeom>
            <a:noFill/>
          </p:spPr>
        </p:pic>
        <p:sp>
          <p:nvSpPr>
            <p:cNvPr id="162" name="Oval 158"/>
            <p:cNvSpPr>
              <a:spLocks noChangeArrowheads="1"/>
            </p:cNvSpPr>
            <p:nvPr/>
          </p:nvSpPr>
          <p:spPr bwMode="gray">
            <a:xfrm flipH="1">
              <a:off x="1962" y="1124"/>
              <a:ext cx="173" cy="172"/>
            </a:xfrm>
            <a:prstGeom prst="ellipse">
              <a:avLst/>
            </a:prstGeom>
            <a:gradFill rotWithShape="1">
              <a:gsLst>
                <a:gs pos="0">
                  <a:schemeClr val="bg2">
                    <a:gamma/>
                    <a:shade val="46275"/>
                    <a:invGamma/>
                  </a:schemeClr>
                </a:gs>
                <a:gs pos="50000">
                  <a:schemeClr val="bg2">
                    <a:alpha val="50000"/>
                  </a:schemeClr>
                </a:gs>
                <a:gs pos="100000">
                  <a:schemeClr val="bg2">
                    <a:gamma/>
                    <a:shade val="46275"/>
                    <a:invGamma/>
                  </a:schemeClr>
                </a:gs>
              </a:gsLst>
              <a:lin ang="5400000" scaled="1"/>
            </a:gradFill>
            <a:ln w="9525" algn="ctr">
              <a:noFill/>
              <a:round/>
              <a:headEnd/>
              <a:tailEnd/>
            </a:ln>
            <a:effectLst/>
          </p:spPr>
          <p:txBody>
            <a:bodyPr wrap="none" anchor="ctr"/>
            <a:lstStyle/>
            <a:p>
              <a:endParaRPr lang="zh-CN" altLang="en-US"/>
            </a:p>
          </p:txBody>
        </p:sp>
        <p:grpSp>
          <p:nvGrpSpPr>
            <p:cNvPr id="50" name="Group 159"/>
            <p:cNvGrpSpPr>
              <a:grpSpLocks/>
            </p:cNvGrpSpPr>
            <p:nvPr/>
          </p:nvGrpSpPr>
          <p:grpSpPr bwMode="auto">
            <a:xfrm rot="1297425" flipV="1">
              <a:off x="1969" y="1253"/>
              <a:ext cx="150" cy="36"/>
              <a:chOff x="2528" y="1060"/>
              <a:chExt cx="894" cy="236"/>
            </a:xfrm>
          </p:grpSpPr>
          <p:grpSp>
            <p:nvGrpSpPr>
              <p:cNvPr id="62" name="Group 160"/>
              <p:cNvGrpSpPr>
                <a:grpSpLocks/>
              </p:cNvGrpSpPr>
              <p:nvPr/>
            </p:nvGrpSpPr>
            <p:grpSpPr bwMode="auto">
              <a:xfrm>
                <a:off x="2528" y="1060"/>
                <a:ext cx="742" cy="186"/>
                <a:chOff x="1565" y="2568"/>
                <a:chExt cx="1118" cy="279"/>
              </a:xfrm>
            </p:grpSpPr>
            <p:sp>
              <p:nvSpPr>
                <p:cNvPr id="172" name="AutoShape 161"/>
                <p:cNvSpPr>
                  <a:spLocks noChangeArrowheads="1"/>
                </p:cNvSpPr>
                <p:nvPr/>
              </p:nvSpPr>
              <p:spPr bwMode="gray">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73" name="AutoShape 162"/>
                <p:cNvSpPr>
                  <a:spLocks noChangeArrowheads="1"/>
                </p:cNvSpPr>
                <p:nvPr/>
              </p:nvSpPr>
              <p:spPr bwMode="gray">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74" name="AutoShape 163"/>
                <p:cNvSpPr>
                  <a:spLocks noChangeArrowheads="1"/>
                </p:cNvSpPr>
                <p:nvPr/>
              </p:nvSpPr>
              <p:spPr bwMode="gray">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75" name="AutoShape 164"/>
                <p:cNvSpPr>
                  <a:spLocks noChangeArrowheads="1"/>
                </p:cNvSpPr>
                <p:nvPr/>
              </p:nvSpPr>
              <p:spPr bwMode="gray">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nvGrpSpPr>
              <p:cNvPr id="63" name="Group 165"/>
              <p:cNvGrpSpPr>
                <a:grpSpLocks/>
              </p:cNvGrpSpPr>
              <p:nvPr/>
            </p:nvGrpSpPr>
            <p:grpSpPr bwMode="auto">
              <a:xfrm rot="1353540">
                <a:off x="2680" y="1110"/>
                <a:ext cx="742" cy="186"/>
                <a:chOff x="1565" y="2568"/>
                <a:chExt cx="1118" cy="279"/>
              </a:xfrm>
            </p:grpSpPr>
            <p:sp>
              <p:nvSpPr>
                <p:cNvPr id="168" name="AutoShape 166"/>
                <p:cNvSpPr>
                  <a:spLocks noChangeArrowheads="1"/>
                </p:cNvSpPr>
                <p:nvPr/>
              </p:nvSpPr>
              <p:spPr bwMode="gray">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69" name="AutoShape 167"/>
                <p:cNvSpPr>
                  <a:spLocks noChangeArrowheads="1"/>
                </p:cNvSpPr>
                <p:nvPr/>
              </p:nvSpPr>
              <p:spPr bwMode="gray">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70" name="AutoShape 168"/>
                <p:cNvSpPr>
                  <a:spLocks noChangeArrowheads="1"/>
                </p:cNvSpPr>
                <p:nvPr/>
              </p:nvSpPr>
              <p:spPr bwMode="gray">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71" name="AutoShape 169"/>
                <p:cNvSpPr>
                  <a:spLocks noChangeArrowheads="1"/>
                </p:cNvSpPr>
                <p:nvPr/>
              </p:nvSpPr>
              <p:spPr bwMode="gray">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sp>
          <p:nvSpPr>
            <p:cNvPr id="164" name="Arc 170"/>
            <p:cNvSpPr>
              <a:spLocks/>
            </p:cNvSpPr>
            <p:nvPr/>
          </p:nvSpPr>
          <p:spPr bwMode="gray">
            <a:xfrm rot="25447716">
              <a:off x="1948" y="1107"/>
              <a:ext cx="196" cy="204"/>
            </a:xfrm>
            <a:custGeom>
              <a:avLst/>
              <a:gdLst>
                <a:gd name="G0" fmla="+- 21600 0 0"/>
                <a:gd name="G1" fmla="+- 21600 0 0"/>
                <a:gd name="G2" fmla="+- 21600 0 0"/>
                <a:gd name="T0" fmla="*/ 3603 w 43200"/>
                <a:gd name="T1" fmla="*/ 33545 h 43155"/>
                <a:gd name="T2" fmla="*/ 22996 w 43200"/>
                <a:gd name="T3" fmla="*/ 43155 h 43155"/>
                <a:gd name="T4" fmla="*/ 21600 w 43200"/>
                <a:gd name="T5" fmla="*/ 21600 h 43155"/>
              </a:gdLst>
              <a:ahLst/>
              <a:cxnLst>
                <a:cxn ang="0">
                  <a:pos x="T0" y="T1"/>
                </a:cxn>
                <a:cxn ang="0">
                  <a:pos x="T2" y="T3"/>
                </a:cxn>
                <a:cxn ang="0">
                  <a:pos x="T4" y="T5"/>
                </a:cxn>
              </a:cxnLst>
              <a:rect l="0" t="0" r="r" b="b"/>
              <a:pathLst>
                <a:path w="43200" h="43155" fill="none"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path>
                <a:path w="43200" h="43155" stroke="0"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lnTo>
                    <a:pt x="21600" y="21600"/>
                  </a:lnTo>
                  <a:close/>
                </a:path>
              </a:pathLst>
            </a:custGeom>
            <a:noFill/>
            <a:ln w="12700">
              <a:solidFill>
                <a:srgbClr val="000000"/>
              </a:solidFill>
              <a:prstDash val="sysDot"/>
              <a:round/>
              <a:headEnd/>
              <a:tailEnd type="triangle" w="sm" len="sm"/>
            </a:ln>
            <a:effectLst/>
          </p:spPr>
          <p:txBody>
            <a:bodyPr wrap="none" anchor="ctr"/>
            <a:lstStyle/>
            <a:p>
              <a:endParaRPr lang="zh-CN" altLang="en-US"/>
            </a:p>
          </p:txBody>
        </p:sp>
        <p:pic>
          <p:nvPicPr>
            <p:cNvPr id="165" name="Picture 171" descr="light_shadow1"/>
            <p:cNvPicPr>
              <a:picLocks noChangeAspect="1" noChangeArrowheads="1"/>
            </p:cNvPicPr>
            <p:nvPr/>
          </p:nvPicPr>
          <p:blipFill>
            <a:blip r:embed="rId5" cstate="print"/>
            <a:srcRect t="23740"/>
            <a:stretch>
              <a:fillRect/>
            </a:stretch>
          </p:blipFill>
          <p:spPr bwMode="gray">
            <a:xfrm rot="2569845" flipH="1">
              <a:off x="2015" y="1139"/>
              <a:ext cx="129" cy="84"/>
            </a:xfrm>
            <a:prstGeom prst="rect">
              <a:avLst/>
            </a:prstGeom>
            <a:noFill/>
          </p:spPr>
        </p:pic>
      </p:grpSp>
      <p:sp>
        <p:nvSpPr>
          <p:cNvPr id="178" name="AutoShape 174"/>
          <p:cNvSpPr>
            <a:spLocks/>
          </p:cNvSpPr>
          <p:nvPr/>
        </p:nvSpPr>
        <p:spPr bwMode="auto">
          <a:xfrm>
            <a:off x="1528687" y="3509304"/>
            <a:ext cx="1601846" cy="607993"/>
          </a:xfrm>
          <a:prstGeom prst="accentCallout2">
            <a:avLst>
              <a:gd name="adj1" fmla="val 26278"/>
              <a:gd name="adj2" fmla="val 104782"/>
              <a:gd name="adj3" fmla="val 26278"/>
              <a:gd name="adj4" fmla="val 114843"/>
              <a:gd name="adj5" fmla="val -58489"/>
              <a:gd name="adj6" fmla="val 133395"/>
            </a:avLst>
          </a:prstGeom>
          <a:noFill/>
          <a:ln w="9525">
            <a:solidFill>
              <a:schemeClr val="hlink"/>
            </a:solidFill>
            <a:miter lim="800000"/>
            <a:headEnd/>
            <a:tailEnd type="diamond" w="med" len="med"/>
          </a:ln>
          <a:effectLst/>
        </p:spPr>
        <p:txBody>
          <a:bodyPr anchor="ctr"/>
          <a:lstStyle/>
          <a:p>
            <a:pPr>
              <a:lnSpc>
                <a:spcPct val="90000"/>
              </a:lnSpc>
            </a:pPr>
            <a:r>
              <a:rPr lang="en-US" altLang="zh-CN" dirty="0">
                <a:solidFill>
                  <a:srgbClr val="000000"/>
                </a:solidFill>
                <a:ea typeface="宋体" pitchFamily="2" charset="-122"/>
              </a:rPr>
              <a:t>1</a:t>
            </a:r>
            <a:r>
              <a:rPr lang="en-US" altLang="zh-CN" sz="1400" dirty="0" smtClean="0">
                <a:solidFill>
                  <a:srgbClr val="000000"/>
                </a:solidFill>
                <a:ea typeface="宋体" pitchFamily="2" charset="-122"/>
              </a:rPr>
              <a:t>.</a:t>
            </a:r>
            <a:r>
              <a:rPr lang="zh-CN" altLang="en-US" dirty="0">
                <a:solidFill>
                  <a:schemeClr val="tx2">
                    <a:lumMod val="50000"/>
                  </a:schemeClr>
                </a:solidFill>
                <a:latin typeface="黑体" pitchFamily="49" charset="-122"/>
                <a:ea typeface="黑体" pitchFamily="49" charset="-122"/>
              </a:rPr>
              <a:t>能够进行数据库的导入与导出</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工作任务</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47</a:t>
            </a:fld>
            <a:endParaRPr lang="en-US" altLang="zh-CN"/>
          </a:p>
        </p:txBody>
      </p:sp>
      <p:grpSp>
        <p:nvGrpSpPr>
          <p:cNvPr id="3" name="Group 6"/>
          <p:cNvGrpSpPr>
            <a:grpSpLocks/>
          </p:cNvGrpSpPr>
          <p:nvPr/>
        </p:nvGrpSpPr>
        <p:grpSpPr bwMode="auto">
          <a:xfrm>
            <a:off x="2085981" y="2208284"/>
            <a:ext cx="5715040" cy="2798052"/>
            <a:chOff x="4320" y="1152"/>
            <a:chExt cx="414" cy="402"/>
          </a:xfrm>
        </p:grpSpPr>
        <p:sp>
          <p:nvSpPr>
            <p:cNvPr id="7" name="AutoShape 7"/>
            <p:cNvSpPr>
              <a:spLocks noChangeArrowheads="1"/>
            </p:cNvSpPr>
            <p:nvPr/>
          </p:nvSpPr>
          <p:spPr bwMode="ltGray">
            <a:xfrm>
              <a:off x="4320" y="1152"/>
              <a:ext cx="414" cy="402"/>
            </a:xfrm>
            <a:prstGeom prst="roundRect">
              <a:avLst>
                <a:gd name="adj" fmla="val 11921"/>
              </a:avLst>
            </a:prstGeom>
            <a:gradFill rotWithShape="1">
              <a:gsLst>
                <a:gs pos="0">
                  <a:schemeClr val="accent1"/>
                </a:gs>
                <a:gs pos="100000">
                  <a:schemeClr val="accent1">
                    <a:gamma/>
                    <a:shade val="69804"/>
                    <a:invGamma/>
                  </a:schemeClr>
                </a:gs>
              </a:gsLst>
              <a:lin ang="5400000" scaled="1"/>
            </a:gradFill>
            <a:ln w="25400">
              <a:solidFill>
                <a:srgbClr val="FFFFFF"/>
              </a:solidFill>
              <a:round/>
              <a:headEnd/>
              <a:tailEnd/>
            </a:ln>
            <a:effectLst>
              <a:outerShdw dist="53882" dir="2700000" algn="ctr" rotWithShape="0">
                <a:srgbClr val="000000">
                  <a:alpha val="50000"/>
                </a:srgbClr>
              </a:outerShdw>
            </a:effectLst>
          </p:spPr>
          <p:txBody>
            <a:bodyPr wrap="none" anchor="ctr"/>
            <a:lstStyle/>
            <a:p>
              <a:endParaRPr lang="zh-CN" altLang="en-US">
                <a:effectLst>
                  <a:outerShdw blurRad="38100" dist="38100" dir="2700000" algn="tl">
                    <a:srgbClr val="000000">
                      <a:alpha val="43137"/>
                    </a:srgbClr>
                  </a:outerShdw>
                </a:effectLst>
              </a:endParaRPr>
            </a:p>
          </p:txBody>
        </p:sp>
        <p:sp>
          <p:nvSpPr>
            <p:cNvPr id="8" name="Freeform 8"/>
            <p:cNvSpPr>
              <a:spLocks/>
            </p:cNvSpPr>
            <p:nvPr/>
          </p:nvSpPr>
          <p:spPr bwMode="ltGray">
            <a:xfrm>
              <a:off x="4325" y="1160"/>
              <a:ext cx="269" cy="236"/>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1">
                    <a:gamma/>
                    <a:tint val="48627"/>
                    <a:invGamma/>
                  </a:schemeClr>
                </a:gs>
                <a:gs pos="50000">
                  <a:schemeClr val="accent1">
                    <a:alpha val="0"/>
                  </a:schemeClr>
                </a:gs>
                <a:gs pos="100000">
                  <a:schemeClr val="accent1">
                    <a:gamma/>
                    <a:tint val="48627"/>
                    <a:invGamma/>
                  </a:schemeClr>
                </a:gs>
              </a:gsLst>
              <a:lin ang="2700000" scaled="1"/>
            </a:gradFill>
            <a:ln w="0">
              <a:noFill/>
              <a:prstDash val="solid"/>
              <a:round/>
              <a:headEnd/>
              <a:tailEnd/>
            </a:ln>
          </p:spPr>
          <p:txBody>
            <a:bodyPr/>
            <a:lstStyle/>
            <a:p>
              <a:endParaRPr lang="zh-CN" altLang="en-US">
                <a:effectLst>
                  <a:outerShdw blurRad="38100" dist="38100" dir="2700000" algn="tl">
                    <a:srgbClr val="000000">
                      <a:alpha val="43137"/>
                    </a:srgbClr>
                  </a:outerShdw>
                </a:effectLst>
              </a:endParaRPr>
            </a:p>
          </p:txBody>
        </p:sp>
      </p:grpSp>
      <p:sp>
        <p:nvSpPr>
          <p:cNvPr id="9" name="Rectangle 9"/>
          <p:cNvSpPr>
            <a:spLocks noChangeArrowheads="1"/>
          </p:cNvSpPr>
          <p:nvPr/>
        </p:nvSpPr>
        <p:spPr bwMode="black">
          <a:xfrm>
            <a:off x="2443171" y="2636912"/>
            <a:ext cx="5086370" cy="1405193"/>
          </a:xfrm>
          <a:prstGeom prst="rect">
            <a:avLst/>
          </a:prstGeom>
          <a:noFill/>
          <a:ln w="9525" algn="ctr">
            <a:noFill/>
            <a:miter lim="800000"/>
            <a:headEnd/>
            <a:tailEnd/>
          </a:ln>
          <a:effectLst>
            <a:outerShdw dist="17961" dir="2700000" algn="ctr" rotWithShape="0">
              <a:srgbClr val="C0C0C0"/>
            </a:outerShdw>
          </a:effectLst>
        </p:spPr>
        <p:txBody>
          <a:bodyPr wrap="square">
            <a:spAutoFit/>
            <a:flatTx/>
          </a:bodyPr>
          <a:lstStyle/>
          <a:p>
            <a:pPr>
              <a:lnSpc>
                <a:spcPct val="150000"/>
              </a:lnSpc>
            </a:pPr>
            <a:r>
              <a:rPr lang="zh-CN" altLang="en-US" sz="2000" dirty="0">
                <a:solidFill>
                  <a:schemeClr val="bg1"/>
                </a:solidFill>
                <a:latin typeface="黑体" pitchFamily="49" charset="-122"/>
                <a:ea typeface="黑体" pitchFamily="49" charset="-122"/>
              </a:rPr>
              <a:t>将学生管理信息系统中的学生基本信息和教师基本信息导出到</a:t>
            </a:r>
            <a:r>
              <a:rPr lang="en-US" altLang="zh-CN" sz="2000" dirty="0">
                <a:solidFill>
                  <a:schemeClr val="bg1"/>
                </a:solidFill>
                <a:latin typeface="黑体" pitchFamily="49" charset="-122"/>
                <a:ea typeface="黑体" pitchFamily="49" charset="-122"/>
              </a:rPr>
              <a:t>Excel</a:t>
            </a:r>
            <a:r>
              <a:rPr lang="zh-CN" altLang="en-US" sz="2000" dirty="0">
                <a:solidFill>
                  <a:schemeClr val="bg1"/>
                </a:solidFill>
                <a:latin typeface="黑体" pitchFamily="49" charset="-122"/>
                <a:ea typeface="黑体" pitchFamily="49" charset="-122"/>
              </a:rPr>
              <a:t>；再将新生的数据导入到该系统。</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任务实施</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48</a:t>
            </a:fld>
            <a:endParaRPr lang="en-US" altLang="zh-CN"/>
          </a:p>
        </p:txBody>
      </p:sp>
      <p:sp>
        <p:nvSpPr>
          <p:cNvPr id="6" name="AutoShape 13"/>
          <p:cNvSpPr>
            <a:spLocks noChangeArrowheads="1"/>
          </p:cNvSpPr>
          <p:nvPr/>
        </p:nvSpPr>
        <p:spPr bwMode="gray">
          <a:xfrm>
            <a:off x="974708" y="1837415"/>
            <a:ext cx="1296986" cy="1221655"/>
          </a:xfrm>
          <a:prstGeom prst="diamond">
            <a:avLst/>
          </a:prstGeom>
          <a:gradFill rotWithShape="1">
            <a:gsLst>
              <a:gs pos="0">
                <a:schemeClr val="accent1"/>
              </a:gs>
              <a:gs pos="100000">
                <a:schemeClr val="accent1">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1"/>
            </a:extrusionClr>
          </a:sp3d>
        </p:spPr>
        <p:txBody>
          <a:bodyPr wrap="none" anchor="ctr">
            <a:flatTx/>
          </a:bodyPr>
          <a:lstStyle/>
          <a:p>
            <a:endParaRPr lang="zh-CN" altLang="en-US" sz="1600"/>
          </a:p>
        </p:txBody>
      </p:sp>
      <p:sp>
        <p:nvSpPr>
          <p:cNvPr id="7" name="AutoShape 14"/>
          <p:cNvSpPr>
            <a:spLocks noChangeArrowheads="1"/>
          </p:cNvSpPr>
          <p:nvPr/>
        </p:nvSpPr>
        <p:spPr bwMode="gray">
          <a:xfrm>
            <a:off x="991186" y="3726846"/>
            <a:ext cx="1296986" cy="1221655"/>
          </a:xfrm>
          <a:prstGeom prst="diamond">
            <a:avLst/>
          </a:prstGeom>
          <a:gradFill rotWithShape="1">
            <a:gsLst>
              <a:gs pos="0">
                <a:schemeClr val="accent2"/>
              </a:gs>
              <a:gs pos="100000">
                <a:schemeClr val="accent2">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2"/>
            </a:extrusionClr>
          </a:sp3d>
        </p:spPr>
        <p:txBody>
          <a:bodyPr wrap="none" anchor="ctr">
            <a:flatTx/>
          </a:bodyPr>
          <a:lstStyle/>
          <a:p>
            <a:endParaRPr lang="zh-CN" altLang="en-US" sz="1600"/>
          </a:p>
        </p:txBody>
      </p:sp>
      <p:cxnSp>
        <p:nvCxnSpPr>
          <p:cNvPr id="10" name="AutoShape 17"/>
          <p:cNvCxnSpPr>
            <a:cxnSpLocks noChangeShapeType="1"/>
            <a:stCxn id="6" idx="3"/>
          </p:cNvCxnSpPr>
          <p:nvPr/>
        </p:nvCxnSpPr>
        <p:spPr bwMode="gray">
          <a:xfrm flipV="1">
            <a:off x="2271694" y="2448242"/>
            <a:ext cx="1292194" cy="1"/>
          </a:xfrm>
          <a:prstGeom prst="straightConnector1">
            <a:avLst/>
          </a:prstGeom>
          <a:noFill/>
          <a:ln w="12700">
            <a:solidFill>
              <a:srgbClr val="333333"/>
            </a:solidFill>
            <a:round/>
            <a:headEnd type="oval" w="sm" len="sm"/>
            <a:tailEnd type="oval" w="sm" len="sm"/>
          </a:ln>
          <a:effectLst/>
        </p:spPr>
      </p:cxnSp>
      <p:sp>
        <p:nvSpPr>
          <p:cNvPr id="13" name="Text Box 20"/>
          <p:cNvSpPr txBox="1">
            <a:spLocks noChangeArrowheads="1"/>
          </p:cNvSpPr>
          <p:nvPr/>
        </p:nvSpPr>
        <p:spPr bwMode="gray">
          <a:xfrm>
            <a:off x="1134340" y="2283525"/>
            <a:ext cx="1008767" cy="369332"/>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b="1" dirty="0" smtClean="0">
                <a:solidFill>
                  <a:srgbClr val="FFFFFF"/>
                </a:solidFill>
                <a:ea typeface="宋体" pitchFamily="2" charset="-122"/>
              </a:rPr>
              <a:t>任务</a:t>
            </a:r>
            <a:r>
              <a:rPr lang="en-US" altLang="zh-CN" b="1" dirty="0" smtClean="0">
                <a:solidFill>
                  <a:srgbClr val="FFFFFF"/>
                </a:solidFill>
                <a:ea typeface="宋体" pitchFamily="2" charset="-122"/>
              </a:rPr>
              <a:t>1</a:t>
            </a:r>
            <a:endParaRPr lang="en-US" altLang="zh-CN" b="1" dirty="0">
              <a:solidFill>
                <a:srgbClr val="FFFFFF"/>
              </a:solidFill>
              <a:ea typeface="宋体" pitchFamily="2" charset="-122"/>
            </a:endParaRPr>
          </a:p>
        </p:txBody>
      </p:sp>
      <p:sp>
        <p:nvSpPr>
          <p:cNvPr id="14" name="Text Box 21"/>
          <p:cNvSpPr txBox="1">
            <a:spLocks noChangeArrowheads="1"/>
          </p:cNvSpPr>
          <p:nvPr/>
        </p:nvSpPr>
        <p:spPr bwMode="black">
          <a:xfrm>
            <a:off x="1158755" y="4172956"/>
            <a:ext cx="1008767" cy="369332"/>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dirty="0" smtClean="0">
                <a:solidFill>
                  <a:srgbClr val="FFFFFF"/>
                </a:solidFill>
              </a:rPr>
              <a:t>任务</a:t>
            </a:r>
            <a:r>
              <a:rPr lang="en-US" altLang="zh-CN" dirty="0" smtClean="0">
                <a:solidFill>
                  <a:srgbClr val="FFFFFF"/>
                </a:solidFill>
              </a:rPr>
              <a:t>2</a:t>
            </a:r>
            <a:endParaRPr lang="en-US" altLang="zh-CN" b="1" dirty="0">
              <a:solidFill>
                <a:srgbClr val="FFFFFF"/>
              </a:solidFill>
              <a:ea typeface="宋体" pitchFamily="2" charset="-122"/>
            </a:endParaRPr>
          </a:p>
        </p:txBody>
      </p:sp>
      <p:sp>
        <p:nvSpPr>
          <p:cNvPr id="17" name="Text Box 24"/>
          <p:cNvSpPr txBox="1">
            <a:spLocks noChangeArrowheads="1"/>
          </p:cNvSpPr>
          <p:nvPr/>
        </p:nvSpPr>
        <p:spPr bwMode="gray">
          <a:xfrm>
            <a:off x="3856735" y="2052692"/>
            <a:ext cx="2664296" cy="830997"/>
          </a:xfrm>
          <a:prstGeom prst="rect">
            <a:avLst/>
          </a:prstGeom>
          <a:noFill/>
          <a:ln w="9525" algn="ctr">
            <a:noFill/>
            <a:miter lim="800000"/>
            <a:headEnd/>
            <a:tailEnd/>
          </a:ln>
          <a:effectLst/>
        </p:spPr>
        <p:txBody>
          <a:bodyPr wrap="square">
            <a:spAutoFit/>
          </a:bodyPr>
          <a:lstStyle/>
          <a:p>
            <a:pPr>
              <a:spcBef>
                <a:spcPct val="50000"/>
              </a:spcBef>
              <a:buFont typeface="Arial" pitchFamily="34" charset="0"/>
              <a:buChar char="•"/>
            </a:pPr>
            <a:r>
              <a:rPr lang="zh-CN" altLang="en-US" sz="1600" dirty="0"/>
              <a:t>将</a:t>
            </a:r>
            <a:r>
              <a:rPr lang="en-US" altLang="zh-CN" sz="1600" dirty="0"/>
              <a:t>Student</a:t>
            </a:r>
            <a:r>
              <a:rPr lang="zh-CN" altLang="en-US" sz="1600" dirty="0"/>
              <a:t>数据库中的</a:t>
            </a:r>
            <a:r>
              <a:rPr lang="en-US" altLang="zh-CN" sz="1600" dirty="0"/>
              <a:t>students</a:t>
            </a:r>
            <a:r>
              <a:rPr lang="zh-CN" altLang="en-US" sz="1600" dirty="0"/>
              <a:t>表和</a:t>
            </a:r>
            <a:r>
              <a:rPr lang="en-US" altLang="zh-CN" sz="1600" dirty="0"/>
              <a:t>teachers</a:t>
            </a:r>
            <a:r>
              <a:rPr lang="zh-CN" altLang="en-US" sz="1600" dirty="0"/>
              <a:t>表导出到</a:t>
            </a:r>
            <a:r>
              <a:rPr lang="en-US" altLang="zh-CN" sz="1600" dirty="0"/>
              <a:t>Excel</a:t>
            </a:r>
            <a:r>
              <a:rPr lang="zh-CN" altLang="en-US" sz="1600" dirty="0"/>
              <a:t>文件</a:t>
            </a:r>
            <a:endParaRPr lang="en-US" altLang="zh-CN" sz="1600" dirty="0">
              <a:solidFill>
                <a:srgbClr val="000000"/>
              </a:solidFill>
              <a:ea typeface="宋体" pitchFamily="2" charset="-122"/>
            </a:endParaRPr>
          </a:p>
        </p:txBody>
      </p:sp>
      <p:sp>
        <p:nvSpPr>
          <p:cNvPr id="18" name="Text Box 25"/>
          <p:cNvSpPr txBox="1">
            <a:spLocks noChangeArrowheads="1"/>
          </p:cNvSpPr>
          <p:nvPr/>
        </p:nvSpPr>
        <p:spPr bwMode="gray">
          <a:xfrm>
            <a:off x="3856734" y="3942123"/>
            <a:ext cx="2083417" cy="830997"/>
          </a:xfrm>
          <a:prstGeom prst="rect">
            <a:avLst/>
          </a:prstGeom>
          <a:noFill/>
          <a:ln w="9525" algn="ctr">
            <a:noFill/>
            <a:miter lim="800000"/>
            <a:headEnd/>
            <a:tailEnd/>
          </a:ln>
          <a:effectLst/>
        </p:spPr>
        <p:txBody>
          <a:bodyPr wrap="square">
            <a:spAutoFit/>
          </a:bodyPr>
          <a:lstStyle/>
          <a:p>
            <a:pPr>
              <a:spcBef>
                <a:spcPct val="50000"/>
              </a:spcBef>
              <a:buFont typeface="Arial" pitchFamily="34" charset="0"/>
              <a:buChar char="•"/>
            </a:pPr>
            <a:r>
              <a:rPr lang="zh-CN" altLang="en-US" sz="1600" dirty="0"/>
              <a:t>将</a:t>
            </a:r>
            <a:r>
              <a:rPr lang="en-US" altLang="zh-CN" sz="1600" dirty="0"/>
              <a:t>Excel</a:t>
            </a:r>
            <a:r>
              <a:rPr lang="zh-CN" altLang="en-US" sz="1600" dirty="0"/>
              <a:t>文件中存放的新生数据导入到数据库中</a:t>
            </a:r>
            <a:endParaRPr lang="en-US" altLang="zh-CN" sz="1600" dirty="0">
              <a:solidFill>
                <a:srgbClr val="000000"/>
              </a:solidFill>
              <a:ea typeface="宋体" pitchFamily="2" charset="-122"/>
            </a:endParaRPr>
          </a:p>
        </p:txBody>
      </p:sp>
      <p:cxnSp>
        <p:nvCxnSpPr>
          <p:cNvPr id="21" name="AutoShape 17"/>
          <p:cNvCxnSpPr>
            <a:cxnSpLocks noChangeShapeType="1"/>
          </p:cNvCxnSpPr>
          <p:nvPr/>
        </p:nvCxnSpPr>
        <p:spPr bwMode="gray">
          <a:xfrm flipV="1">
            <a:off x="2302907" y="4336088"/>
            <a:ext cx="1292194" cy="1"/>
          </a:xfrm>
          <a:prstGeom prst="straightConnector1">
            <a:avLst/>
          </a:prstGeom>
          <a:noFill/>
          <a:ln w="12700">
            <a:solidFill>
              <a:srgbClr val="333333"/>
            </a:solidFill>
            <a:round/>
            <a:headEnd type="oval" w="sm" len="sm"/>
            <a:tailEnd type="oval" w="sm" len="sm"/>
          </a:ln>
          <a:effectLst/>
        </p:spPr>
      </p:cxn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85826" y="332656"/>
            <a:ext cx="6768752" cy="487363"/>
          </a:xfrm>
        </p:spPr>
        <p:txBody>
          <a:bodyPr/>
          <a:lstStyle/>
          <a:p>
            <a:r>
              <a:rPr lang="zh-CN" altLang="en-US" sz="2400" dirty="0"/>
              <a:t>任务</a:t>
            </a:r>
            <a:r>
              <a:rPr lang="en-US" altLang="zh-CN" sz="2400" dirty="0" smtClean="0"/>
              <a:t>1</a:t>
            </a:r>
            <a:r>
              <a:rPr lang="zh-CN" altLang="en-US" sz="2400" dirty="0" smtClean="0"/>
              <a:t>将</a:t>
            </a:r>
            <a:r>
              <a:rPr lang="en-US" altLang="zh-CN" sz="2400" dirty="0"/>
              <a:t>Student</a:t>
            </a:r>
            <a:r>
              <a:rPr lang="zh-CN" altLang="en-US" sz="2400" dirty="0"/>
              <a:t>数据库中的</a:t>
            </a:r>
            <a:r>
              <a:rPr lang="en-US" altLang="zh-CN" sz="2400" dirty="0"/>
              <a:t>students</a:t>
            </a:r>
            <a:r>
              <a:rPr lang="zh-CN" altLang="en-US" sz="2400" dirty="0"/>
              <a:t>表和</a:t>
            </a:r>
            <a:r>
              <a:rPr lang="en-US" altLang="zh-CN" sz="2400" dirty="0"/>
              <a:t>teachers</a:t>
            </a:r>
            <a:r>
              <a:rPr lang="zh-CN" altLang="en-US" sz="2400" dirty="0"/>
              <a:t>表导出到</a:t>
            </a:r>
            <a:r>
              <a:rPr lang="en-US" altLang="zh-CN" sz="2400" dirty="0"/>
              <a:t>Excel</a:t>
            </a:r>
            <a:r>
              <a:rPr lang="zh-CN" altLang="en-US" sz="2400" dirty="0"/>
              <a:t>文件</a:t>
            </a:r>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49</a:t>
            </a:fld>
            <a:endParaRPr lang="en-US" altLang="zh-CN"/>
          </a:p>
        </p:txBody>
      </p:sp>
      <p:sp>
        <p:nvSpPr>
          <p:cNvPr id="6" name="AutoShape 4"/>
          <p:cNvSpPr>
            <a:spLocks noChangeArrowheads="1"/>
          </p:cNvSpPr>
          <p:nvPr/>
        </p:nvSpPr>
        <p:spPr bwMode="gray">
          <a:xfrm>
            <a:off x="1928558" y="1906580"/>
            <a:ext cx="3075489" cy="1666435"/>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7" name="AutoShape 11"/>
          <p:cNvSpPr>
            <a:spLocks noChangeArrowheads="1"/>
          </p:cNvSpPr>
          <p:nvPr/>
        </p:nvSpPr>
        <p:spPr bwMode="gray">
          <a:xfrm>
            <a:off x="981386" y="2331894"/>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8" name="Arc 13"/>
          <p:cNvSpPr>
            <a:spLocks/>
          </p:cNvSpPr>
          <p:nvPr/>
        </p:nvSpPr>
        <p:spPr bwMode="gray">
          <a:xfrm rot="15937656">
            <a:off x="1661084" y="2400278"/>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rgbClr val="00B050"/>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9" name="Text Box 16"/>
          <p:cNvSpPr txBox="1">
            <a:spLocks noChangeArrowheads="1"/>
          </p:cNvSpPr>
          <p:nvPr/>
        </p:nvSpPr>
        <p:spPr bwMode="gray">
          <a:xfrm>
            <a:off x="914718" y="2375940"/>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1</a:t>
            </a:r>
            <a:endParaRPr lang="en-US" altLang="zh-CN" sz="2000" b="1" dirty="0">
              <a:solidFill>
                <a:srgbClr val="000000"/>
              </a:solidFill>
              <a:ea typeface="宋体" pitchFamily="2" charset="-122"/>
            </a:endParaRPr>
          </a:p>
        </p:txBody>
      </p:sp>
      <p:sp>
        <p:nvSpPr>
          <p:cNvPr id="10" name="Rectangle 20"/>
          <p:cNvSpPr>
            <a:spLocks noChangeArrowheads="1"/>
          </p:cNvSpPr>
          <p:nvPr/>
        </p:nvSpPr>
        <p:spPr bwMode="black">
          <a:xfrm>
            <a:off x="2086587" y="2018092"/>
            <a:ext cx="2783615" cy="1477328"/>
          </a:xfrm>
          <a:prstGeom prst="rect">
            <a:avLst/>
          </a:prstGeom>
          <a:noFill/>
          <a:ln w="9525" algn="ctr">
            <a:noFill/>
            <a:miter lim="800000"/>
            <a:headEnd/>
            <a:tailEnd/>
          </a:ln>
          <a:effectLst/>
        </p:spPr>
        <p:txBody>
          <a:bodyPr wrap="square">
            <a:spAutoFit/>
          </a:bodyPr>
          <a:lstStyle/>
          <a:p>
            <a:r>
              <a:rPr lang="zh-CN" altLang="en-US" dirty="0">
                <a:solidFill>
                  <a:schemeClr val="tx2">
                    <a:lumMod val="50000"/>
                  </a:schemeClr>
                </a:solidFill>
                <a:latin typeface="黑体" pitchFamily="49" charset="-122"/>
                <a:ea typeface="黑体" pitchFamily="49" charset="-122"/>
              </a:rPr>
              <a:t>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对象资源管理器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中，展开</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数据库</a:t>
            </a:r>
            <a:r>
              <a:rPr lang="en-US" altLang="zh-CN" dirty="0" smtClean="0">
                <a:solidFill>
                  <a:schemeClr val="tx2">
                    <a:lumMod val="50000"/>
                  </a:schemeClr>
                </a:solidFill>
                <a:latin typeface="黑体" pitchFamily="49" charset="-122"/>
                <a:ea typeface="黑体" pitchFamily="49" charset="-122"/>
              </a:rPr>
              <a:t>】</a:t>
            </a:r>
            <a:r>
              <a:rPr lang="zh-CN" altLang="en-US" dirty="0" smtClean="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右键单击</a:t>
            </a:r>
            <a:r>
              <a:rPr lang="en-US" altLang="zh-CN" dirty="0">
                <a:solidFill>
                  <a:schemeClr val="tx2">
                    <a:lumMod val="50000"/>
                  </a:schemeClr>
                </a:solidFill>
                <a:latin typeface="黑体" pitchFamily="49" charset="-122"/>
                <a:ea typeface="黑体" pitchFamily="49" charset="-122"/>
              </a:rPr>
              <a:t>【Student】</a:t>
            </a:r>
            <a:r>
              <a:rPr lang="zh-CN" altLang="en-US" dirty="0">
                <a:solidFill>
                  <a:schemeClr val="tx2">
                    <a:lumMod val="50000"/>
                  </a:schemeClr>
                </a:solidFill>
                <a:latin typeface="黑体" pitchFamily="49" charset="-122"/>
                <a:ea typeface="黑体" pitchFamily="49" charset="-122"/>
              </a:rPr>
              <a:t>。选择</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任务</a:t>
            </a:r>
            <a:r>
              <a:rPr lang="en-US" altLang="zh-CN" dirty="0">
                <a:solidFill>
                  <a:schemeClr val="tx2">
                    <a:lumMod val="50000"/>
                  </a:schemeClr>
                </a:solidFill>
                <a:latin typeface="黑体" pitchFamily="49" charset="-122"/>
                <a:ea typeface="黑体" pitchFamily="49" charset="-122"/>
              </a:rPr>
              <a:t>】</a:t>
            </a:r>
            <a:r>
              <a:rPr lang="zh-CN" altLang="en-US" dirty="0" smtClean="0">
                <a:solidFill>
                  <a:schemeClr val="tx2">
                    <a:lumMod val="50000"/>
                  </a:schemeClr>
                </a:solidFill>
                <a:latin typeface="黑体" pitchFamily="49" charset="-122"/>
                <a:ea typeface="黑体" pitchFamily="49" charset="-122"/>
              </a:rPr>
              <a:t>下的</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导出数据</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选项，如图</a:t>
            </a:r>
            <a:r>
              <a:rPr lang="en-US" altLang="zh-CN" dirty="0">
                <a:solidFill>
                  <a:schemeClr val="tx2">
                    <a:lumMod val="50000"/>
                  </a:schemeClr>
                </a:solidFill>
                <a:latin typeface="黑体" pitchFamily="49" charset="-122"/>
                <a:ea typeface="黑体" pitchFamily="49" charset="-122"/>
              </a:rPr>
              <a:t>13.28</a:t>
            </a:r>
            <a:r>
              <a:rPr lang="zh-CN" altLang="en-US" dirty="0">
                <a:solidFill>
                  <a:schemeClr val="tx2">
                    <a:lumMod val="50000"/>
                  </a:schemeClr>
                </a:solidFill>
                <a:latin typeface="黑体" pitchFamily="49" charset="-122"/>
                <a:ea typeface="黑体" pitchFamily="49" charset="-122"/>
              </a:rPr>
              <a:t>所示</a:t>
            </a:r>
          </a:p>
        </p:txBody>
      </p:sp>
      <p:sp>
        <p:nvSpPr>
          <p:cNvPr id="11" name="AutoShape 4"/>
          <p:cNvSpPr>
            <a:spLocks noChangeArrowheads="1"/>
          </p:cNvSpPr>
          <p:nvPr/>
        </p:nvSpPr>
        <p:spPr bwMode="gray">
          <a:xfrm>
            <a:off x="1989769" y="4089459"/>
            <a:ext cx="3014278" cy="1453024"/>
          </a:xfrm>
          <a:prstGeom prst="roundRect">
            <a:avLst>
              <a:gd name="adj" fmla="val 16667"/>
            </a:avLst>
          </a:prstGeom>
          <a:noFill/>
          <a:ln w="12700" algn="ctr">
            <a:solidFill>
              <a:srgbClr val="000000"/>
            </a:solidFill>
            <a:prstDash val="dash"/>
            <a:round/>
            <a:headEnd/>
            <a:tailEnd/>
          </a:ln>
          <a:effectLst/>
        </p:spPr>
        <p:txBody>
          <a:bodyPr wrap="none" anchor="ctr"/>
          <a:lstStyle/>
          <a:p>
            <a:r>
              <a:rPr lang="zh-CN" altLang="en-US" dirty="0">
                <a:solidFill>
                  <a:schemeClr val="tx2">
                    <a:lumMod val="50000"/>
                  </a:schemeClr>
                </a:solidFill>
                <a:latin typeface="黑体" pitchFamily="49" charset="-122"/>
                <a:ea typeface="黑体" pitchFamily="49" charset="-122"/>
              </a:rPr>
              <a:t>显示导入和导出向导</a:t>
            </a:r>
            <a:r>
              <a:rPr lang="zh-CN" altLang="en-US" dirty="0" smtClean="0">
                <a:solidFill>
                  <a:schemeClr val="tx2">
                    <a:lumMod val="50000"/>
                  </a:schemeClr>
                </a:solidFill>
                <a:latin typeface="黑体" pitchFamily="49" charset="-122"/>
                <a:ea typeface="黑体" pitchFamily="49" charset="-122"/>
              </a:rPr>
              <a:t>，</a:t>
            </a:r>
            <a:endParaRPr lang="en-US" altLang="zh-CN" dirty="0" smtClean="0">
              <a:solidFill>
                <a:schemeClr val="tx2">
                  <a:lumMod val="50000"/>
                </a:schemeClr>
              </a:solidFill>
              <a:latin typeface="黑体" pitchFamily="49" charset="-122"/>
              <a:ea typeface="黑体" pitchFamily="49" charset="-122"/>
            </a:endParaRPr>
          </a:p>
          <a:p>
            <a:r>
              <a:rPr lang="zh-CN" altLang="en-US" dirty="0" smtClean="0">
                <a:solidFill>
                  <a:schemeClr val="tx2">
                    <a:lumMod val="50000"/>
                  </a:schemeClr>
                </a:solidFill>
                <a:latin typeface="黑体" pitchFamily="49" charset="-122"/>
                <a:ea typeface="黑体" pitchFamily="49" charset="-122"/>
              </a:rPr>
              <a:t>如</a:t>
            </a:r>
            <a:r>
              <a:rPr lang="zh-CN" altLang="en-US" dirty="0">
                <a:solidFill>
                  <a:schemeClr val="tx2">
                    <a:lumMod val="50000"/>
                  </a:schemeClr>
                </a:solidFill>
                <a:latin typeface="黑体" pitchFamily="49" charset="-122"/>
                <a:ea typeface="黑体" pitchFamily="49" charset="-122"/>
              </a:rPr>
              <a:t>图</a:t>
            </a:r>
            <a:r>
              <a:rPr lang="en-US" altLang="zh-CN" dirty="0">
                <a:solidFill>
                  <a:schemeClr val="tx2">
                    <a:lumMod val="50000"/>
                  </a:schemeClr>
                </a:solidFill>
                <a:latin typeface="黑体" pitchFamily="49" charset="-122"/>
                <a:ea typeface="黑体" pitchFamily="49" charset="-122"/>
              </a:rPr>
              <a:t>13.29</a:t>
            </a:r>
            <a:r>
              <a:rPr lang="zh-CN" altLang="en-US" dirty="0">
                <a:solidFill>
                  <a:schemeClr val="tx2">
                    <a:lumMod val="50000"/>
                  </a:schemeClr>
                </a:solidFill>
                <a:latin typeface="黑体" pitchFamily="49" charset="-122"/>
                <a:ea typeface="黑体" pitchFamily="49" charset="-122"/>
              </a:rPr>
              <a:t>所示。</a:t>
            </a:r>
          </a:p>
        </p:txBody>
      </p:sp>
      <p:sp>
        <p:nvSpPr>
          <p:cNvPr id="12" name="AutoShape 11"/>
          <p:cNvSpPr>
            <a:spLocks noChangeArrowheads="1"/>
          </p:cNvSpPr>
          <p:nvPr/>
        </p:nvSpPr>
        <p:spPr bwMode="gray">
          <a:xfrm>
            <a:off x="867406" y="4578612"/>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4" name="Text Box 16"/>
          <p:cNvSpPr txBox="1">
            <a:spLocks noChangeArrowheads="1"/>
          </p:cNvSpPr>
          <p:nvPr/>
        </p:nvSpPr>
        <p:spPr bwMode="gray">
          <a:xfrm>
            <a:off x="890952" y="4615916"/>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dirty="0" smtClean="0">
                <a:solidFill>
                  <a:srgbClr val="000000"/>
                </a:solidFill>
              </a:rPr>
              <a:t>2</a:t>
            </a:r>
            <a:endParaRPr lang="en-US" altLang="zh-CN" sz="2000" b="1" dirty="0">
              <a:solidFill>
                <a:srgbClr val="000000"/>
              </a:solidFill>
              <a:ea typeface="宋体" pitchFamily="2" charset="-122"/>
            </a:endParaRPr>
          </a:p>
        </p:txBody>
      </p:sp>
      <p:sp>
        <p:nvSpPr>
          <p:cNvPr id="26" name="Arc 13"/>
          <p:cNvSpPr>
            <a:spLocks/>
          </p:cNvSpPr>
          <p:nvPr/>
        </p:nvSpPr>
        <p:spPr bwMode="gray">
          <a:xfrm rot="15937656">
            <a:off x="1747429" y="4675571"/>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rgbClr val="00B050"/>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pic>
        <p:nvPicPr>
          <p:cNvPr id="15"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147229" y="3905008"/>
            <a:ext cx="2201084" cy="218828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sp>
        <p:nvSpPr>
          <p:cNvPr id="16" name="Rectangle 6"/>
          <p:cNvSpPr>
            <a:spLocks noChangeArrowheads="1"/>
          </p:cNvSpPr>
          <p:nvPr/>
        </p:nvSpPr>
        <p:spPr bwMode="auto">
          <a:xfrm>
            <a:off x="7380312" y="4367739"/>
            <a:ext cx="1467621" cy="1200329"/>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square" anchor="ctr">
            <a:spAutoFit/>
          </a:bodyPr>
          <a:lstStyle/>
          <a:p>
            <a:pPr algn="ctr"/>
            <a:r>
              <a:rPr lang="zh-CN" altLang="en-US" dirty="0">
                <a:solidFill>
                  <a:schemeClr val="accent2"/>
                </a:solidFill>
                <a:latin typeface="宋体" pitchFamily="2" charset="-122"/>
                <a:sym typeface="Times New Roman" pitchFamily="18" charset="0"/>
              </a:rPr>
              <a:t>图</a:t>
            </a:r>
            <a:r>
              <a:rPr lang="en-US" altLang="zh-CN" dirty="0">
                <a:solidFill>
                  <a:schemeClr val="accent2"/>
                </a:solidFill>
                <a:latin typeface="宋体" pitchFamily="2" charset="-122"/>
                <a:sym typeface="Times New Roman" pitchFamily="18" charset="0"/>
              </a:rPr>
              <a:t>13.29  【</a:t>
            </a:r>
            <a:r>
              <a:rPr lang="zh-CN" altLang="en-US" dirty="0">
                <a:solidFill>
                  <a:schemeClr val="accent2"/>
                </a:solidFill>
                <a:latin typeface="宋体" pitchFamily="2" charset="-122"/>
                <a:sym typeface="Times New Roman" pitchFamily="18" charset="0"/>
              </a:rPr>
              <a:t>导入和导出向导</a:t>
            </a:r>
            <a:r>
              <a:rPr lang="en-US" altLang="zh-CN" dirty="0">
                <a:solidFill>
                  <a:schemeClr val="accent2"/>
                </a:solidFill>
                <a:latin typeface="宋体" pitchFamily="2" charset="-122"/>
                <a:sym typeface="Times New Roman" pitchFamily="18" charset="0"/>
              </a:rPr>
              <a:t>】</a:t>
            </a:r>
            <a:r>
              <a:rPr lang="zh-CN" altLang="en-US" dirty="0">
                <a:solidFill>
                  <a:schemeClr val="accent2"/>
                </a:solidFill>
                <a:latin typeface="宋体" pitchFamily="2" charset="-122"/>
                <a:sym typeface="Times New Roman" pitchFamily="18" charset="0"/>
              </a:rPr>
              <a:t>窗口</a:t>
            </a:r>
            <a:endParaRPr lang="zh-CN" altLang="en-US" b="0" dirty="0"/>
          </a:p>
        </p:txBody>
      </p:sp>
      <p:pic>
        <p:nvPicPr>
          <p:cNvPr id="17" name="Picture 4"/>
          <p:cNvPicPr>
            <a:picLocks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148064" y="1412776"/>
            <a:ext cx="1702285" cy="214779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sp>
        <p:nvSpPr>
          <p:cNvPr id="18" name="Rectangle 6"/>
          <p:cNvSpPr>
            <a:spLocks noChangeArrowheads="1"/>
          </p:cNvSpPr>
          <p:nvPr/>
        </p:nvSpPr>
        <p:spPr bwMode="auto">
          <a:xfrm>
            <a:off x="6877732" y="2061527"/>
            <a:ext cx="1366675" cy="107721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square" anchor="ctr">
            <a:spAutoFit/>
          </a:bodyPr>
          <a:lstStyle/>
          <a:p>
            <a:pPr algn="ctr"/>
            <a:r>
              <a:rPr lang="zh-CN" altLang="en-US" sz="1000" dirty="0">
                <a:solidFill>
                  <a:schemeClr val="accent2"/>
                </a:solidFill>
                <a:sym typeface="Times New Roman" pitchFamily="18" charset="0"/>
              </a:rPr>
              <a:t/>
            </a:r>
            <a:br>
              <a:rPr lang="zh-CN" altLang="en-US" sz="1000" dirty="0">
                <a:solidFill>
                  <a:schemeClr val="accent2"/>
                </a:solidFill>
                <a:sym typeface="Times New Roman" pitchFamily="18" charset="0"/>
              </a:rPr>
            </a:br>
            <a:r>
              <a:rPr lang="zh-CN" altLang="en-US" sz="1800" dirty="0">
                <a:solidFill>
                  <a:schemeClr val="accent2"/>
                </a:solidFill>
                <a:latin typeface="宋体" pitchFamily="2" charset="-122"/>
                <a:sym typeface="Times New Roman" pitchFamily="18" charset="0"/>
              </a:rPr>
              <a:t>图</a:t>
            </a:r>
            <a:r>
              <a:rPr lang="en-US" altLang="zh-CN" sz="1800" dirty="0">
                <a:solidFill>
                  <a:schemeClr val="accent2"/>
                </a:solidFill>
                <a:latin typeface="宋体" pitchFamily="2" charset="-122"/>
                <a:sym typeface="Times New Roman" pitchFamily="18" charset="0"/>
              </a:rPr>
              <a:t>13.28  </a:t>
            </a:r>
            <a:r>
              <a:rPr lang="zh-CN" altLang="en-US" sz="1800" dirty="0">
                <a:solidFill>
                  <a:schemeClr val="accent2"/>
                </a:solidFill>
                <a:latin typeface="宋体" pitchFamily="2" charset="-122"/>
                <a:sym typeface="Times New Roman" pitchFamily="18" charset="0"/>
              </a:rPr>
              <a:t>选择</a:t>
            </a:r>
            <a:r>
              <a:rPr lang="en-US" altLang="zh-CN" sz="1800" dirty="0">
                <a:solidFill>
                  <a:schemeClr val="accent2"/>
                </a:solidFill>
                <a:latin typeface="宋体" pitchFamily="2" charset="-122"/>
                <a:sym typeface="Times New Roman" pitchFamily="18" charset="0"/>
              </a:rPr>
              <a:t>【</a:t>
            </a:r>
            <a:r>
              <a:rPr lang="zh-CN" altLang="en-US" sz="1800" dirty="0">
                <a:solidFill>
                  <a:schemeClr val="accent2"/>
                </a:solidFill>
                <a:latin typeface="宋体" pitchFamily="2" charset="-122"/>
                <a:sym typeface="Times New Roman" pitchFamily="18" charset="0"/>
              </a:rPr>
              <a:t>导出数据</a:t>
            </a:r>
            <a:r>
              <a:rPr lang="en-US" altLang="zh-CN" sz="1800" dirty="0">
                <a:solidFill>
                  <a:schemeClr val="accent2"/>
                </a:solidFill>
                <a:latin typeface="宋体" pitchFamily="2" charset="-122"/>
                <a:sym typeface="Times New Roman" pitchFamily="18" charset="0"/>
              </a:rPr>
              <a:t>】</a:t>
            </a:r>
            <a:endParaRPr lang="en-US" altLang="zh-CN" sz="1000" dirty="0">
              <a:solidFill>
                <a:schemeClr val="accent2"/>
              </a:solidFill>
              <a:sym typeface="Times New Roman" pitchFamily="18"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357290" y="404664"/>
            <a:ext cx="6673374" cy="487363"/>
          </a:xfrm>
        </p:spPr>
        <p:txBody>
          <a:bodyPr/>
          <a:lstStyle/>
          <a:p>
            <a:r>
              <a:rPr lang="zh-CN" altLang="en-US" sz="2800" dirty="0">
                <a:latin typeface="+mj-ea"/>
              </a:rPr>
              <a:t>学习子情境</a:t>
            </a:r>
            <a:r>
              <a:rPr lang="en-US" altLang="zh-CN" sz="2800" dirty="0">
                <a:latin typeface="+mj-ea"/>
              </a:rPr>
              <a:t>3.1 </a:t>
            </a:r>
            <a:r>
              <a:rPr lang="zh-CN" altLang="en-US" sz="2800" dirty="0">
                <a:latin typeface="+mj-ea"/>
              </a:rPr>
              <a:t>使用</a:t>
            </a:r>
            <a:r>
              <a:rPr lang="en-US" altLang="zh-CN" sz="2800" dirty="0">
                <a:latin typeface="+mj-ea"/>
              </a:rPr>
              <a:t>Management Studio</a:t>
            </a:r>
            <a:br>
              <a:rPr lang="en-US" altLang="zh-CN" sz="2800" dirty="0">
                <a:latin typeface="+mj-ea"/>
              </a:rPr>
            </a:br>
            <a:r>
              <a:rPr lang="zh-CN" altLang="en-US" sz="2800" dirty="0">
                <a:latin typeface="+mj-ea"/>
              </a:rPr>
              <a:t>创建和操作 </a:t>
            </a:r>
            <a:r>
              <a:rPr lang="en-US" altLang="zh-CN" sz="2800" dirty="0">
                <a:latin typeface="+mj-ea"/>
              </a:rPr>
              <a:t>Student</a:t>
            </a:r>
            <a:r>
              <a:rPr lang="zh-CN" altLang="en-US" sz="2800" dirty="0">
                <a:latin typeface="+mj-ea"/>
              </a:rPr>
              <a:t>数据库</a:t>
            </a:r>
            <a:endParaRPr lang="zh-CN" altLang="en-US" sz="2500" dirty="0">
              <a:latin typeface="+mj-ea"/>
            </a:endParaRPr>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5</a:t>
            </a:fld>
            <a:endParaRPr lang="en-US" altLang="zh-CN"/>
          </a:p>
        </p:txBody>
      </p:sp>
      <p:grpSp>
        <p:nvGrpSpPr>
          <p:cNvPr id="6" name="Group 8"/>
          <p:cNvGrpSpPr>
            <a:grpSpLocks/>
          </p:cNvGrpSpPr>
          <p:nvPr/>
        </p:nvGrpSpPr>
        <p:grpSpPr bwMode="auto">
          <a:xfrm>
            <a:off x="2500298" y="1643044"/>
            <a:ext cx="4286280" cy="571503"/>
            <a:chOff x="3964" y="2071"/>
            <a:chExt cx="1484" cy="330"/>
          </a:xfrm>
        </p:grpSpPr>
        <p:sp>
          <p:nvSpPr>
            <p:cNvPr id="7" name="AutoShape 9"/>
            <p:cNvSpPr>
              <a:spLocks noChangeArrowheads="1"/>
            </p:cNvSpPr>
            <p:nvPr/>
          </p:nvSpPr>
          <p:spPr bwMode="ltGray">
            <a:xfrm>
              <a:off x="3964" y="2071"/>
              <a:ext cx="1484" cy="330"/>
            </a:xfrm>
            <a:prstGeom prst="roundRect">
              <a:avLst>
                <a:gd name="adj" fmla="val 16667"/>
              </a:avLst>
            </a:prstGeom>
            <a:solidFill>
              <a:schemeClr val="folHlink"/>
            </a:solidFill>
            <a:ln w="12700" algn="ctr">
              <a:solidFill>
                <a:srgbClr val="808080"/>
              </a:solidFill>
              <a:round/>
              <a:headEnd/>
              <a:tailEnd/>
            </a:ln>
            <a:effectLst/>
          </p:spPr>
          <p:txBody>
            <a:bodyPr wrap="none" anchor="ctr"/>
            <a:lstStyle/>
            <a:p>
              <a:endParaRPr lang="zh-CN" altLang="en-US">
                <a:solidFill>
                  <a:schemeClr val="bg1"/>
                </a:solidFill>
              </a:endParaRPr>
            </a:p>
          </p:txBody>
        </p:sp>
        <p:sp>
          <p:nvSpPr>
            <p:cNvPr id="8" name="AutoShape 10"/>
            <p:cNvSpPr>
              <a:spLocks noChangeArrowheads="1"/>
            </p:cNvSpPr>
            <p:nvPr/>
          </p:nvSpPr>
          <p:spPr bwMode="ltGray">
            <a:xfrm>
              <a:off x="3987" y="2091"/>
              <a:ext cx="1432" cy="134"/>
            </a:xfrm>
            <a:prstGeom prst="roundRect">
              <a:avLst>
                <a:gd name="adj" fmla="val 28356"/>
              </a:avLst>
            </a:prstGeom>
            <a:gradFill rotWithShape="1">
              <a:gsLst>
                <a:gs pos="0">
                  <a:srgbClr val="FFFFFF">
                    <a:alpha val="70000"/>
                  </a:srgbClr>
                </a:gs>
                <a:gs pos="100000">
                  <a:schemeClr val="folHlink">
                    <a:alpha val="70000"/>
                  </a:schemeClr>
                </a:gs>
              </a:gsLst>
              <a:lin ang="5400000" scaled="1"/>
            </a:gradFill>
            <a:ln w="9525" algn="ctr">
              <a:noFill/>
              <a:round/>
              <a:headEnd/>
              <a:tailEnd/>
            </a:ln>
            <a:effectLst/>
          </p:spPr>
          <p:txBody>
            <a:bodyPr wrap="none" anchor="ctr"/>
            <a:lstStyle/>
            <a:p>
              <a:endParaRPr lang="zh-CN" altLang="en-US">
                <a:solidFill>
                  <a:schemeClr val="bg1"/>
                </a:solidFill>
              </a:endParaRPr>
            </a:p>
          </p:txBody>
        </p:sp>
      </p:grpSp>
      <p:sp>
        <p:nvSpPr>
          <p:cNvPr id="9" name="Rectangle 23"/>
          <p:cNvSpPr>
            <a:spLocks noChangeArrowheads="1"/>
          </p:cNvSpPr>
          <p:nvPr/>
        </p:nvSpPr>
        <p:spPr bwMode="ltGray">
          <a:xfrm>
            <a:off x="1357290" y="2571744"/>
            <a:ext cx="6500858" cy="2945488"/>
          </a:xfrm>
          <a:prstGeom prst="rect">
            <a:avLst/>
          </a:prstGeom>
          <a:gradFill rotWithShape="1">
            <a:gsLst>
              <a:gs pos="0">
                <a:schemeClr val="folHlink"/>
              </a:gs>
              <a:gs pos="100000">
                <a:schemeClr val="folHlink">
                  <a:gamma/>
                  <a:shade val="72549"/>
                  <a:invGamma/>
                </a:schemeClr>
              </a:gs>
            </a:gsLst>
            <a:lin ang="5400000" scaled="1"/>
          </a:gradFill>
          <a:ln w="9525" algn="ctr">
            <a:solidFill>
              <a:srgbClr val="FFFFFF"/>
            </a:solidFill>
            <a:miter lim="800000"/>
            <a:headEnd/>
            <a:tailEnd/>
          </a:ln>
          <a:effectLst>
            <a:outerShdw blurRad="63500" sx="102000" sy="102000" algn="ctr" rotWithShape="0">
              <a:prstClr val="black">
                <a:alpha val="40000"/>
              </a:prstClr>
            </a:outerShdw>
          </a:effectLst>
        </p:spPr>
        <p:txBody>
          <a:bodyPr wrap="none" anchor="ctr"/>
          <a:lstStyle/>
          <a:p>
            <a:endParaRPr lang="zh-CN" altLang="en-US" dirty="0">
              <a:solidFill>
                <a:schemeClr val="bg1"/>
              </a:solidFill>
            </a:endParaRPr>
          </a:p>
        </p:txBody>
      </p:sp>
      <p:sp>
        <p:nvSpPr>
          <p:cNvPr id="11" name="TextBox 10"/>
          <p:cNvSpPr txBox="1"/>
          <p:nvPr/>
        </p:nvSpPr>
        <p:spPr>
          <a:xfrm>
            <a:off x="1643042" y="2785633"/>
            <a:ext cx="5929354" cy="2328523"/>
          </a:xfrm>
          <a:prstGeom prst="rect">
            <a:avLst/>
          </a:prstGeom>
          <a:noFill/>
        </p:spPr>
        <p:txBody>
          <a:bodyPr wrap="square" rtlCol="0">
            <a:spAutoFit/>
          </a:bodyPr>
          <a:lstStyle/>
          <a:p>
            <a:pPr>
              <a:lnSpc>
                <a:spcPct val="150000"/>
              </a:lnSpc>
            </a:pPr>
            <a:r>
              <a:rPr lang="zh-CN" altLang="en-US" sz="2000" dirty="0">
                <a:solidFill>
                  <a:schemeClr val="bg1"/>
                </a:solidFill>
                <a:latin typeface="黑体" pitchFamily="49" charset="-122"/>
                <a:ea typeface="黑体" pitchFamily="49" charset="-122"/>
              </a:rPr>
              <a:t>学生管理信息系统在投入使用后，管理员薛俊发现服务器</a:t>
            </a:r>
            <a:r>
              <a:rPr lang="en-US" altLang="zh-CN" sz="2000" dirty="0">
                <a:solidFill>
                  <a:schemeClr val="bg1"/>
                </a:solidFill>
                <a:latin typeface="黑体" pitchFamily="49" charset="-122"/>
                <a:ea typeface="黑体" pitchFamily="49" charset="-122"/>
              </a:rPr>
              <a:t>C</a:t>
            </a:r>
            <a:r>
              <a:rPr lang="zh-CN" altLang="en-US" sz="2000" dirty="0">
                <a:solidFill>
                  <a:schemeClr val="bg1"/>
                </a:solidFill>
                <a:latin typeface="黑体" pitchFamily="49" charset="-122"/>
                <a:ea typeface="黑体" pitchFamily="49" charset="-122"/>
              </a:rPr>
              <a:t>盘的数据一直都在增加，经过查看原来数据库文件被放在了系统默认路径下，这样在系统重装时，给数据库的安全性带来很大问题，于是他决定将其移动到</a:t>
            </a:r>
            <a:r>
              <a:rPr lang="en-US" altLang="zh-CN" sz="2000" dirty="0">
                <a:solidFill>
                  <a:schemeClr val="bg1"/>
                </a:solidFill>
                <a:latin typeface="黑体" pitchFamily="49" charset="-122"/>
                <a:ea typeface="黑体" pitchFamily="49" charset="-122"/>
              </a:rPr>
              <a:t>E</a:t>
            </a:r>
            <a:r>
              <a:rPr lang="zh-CN" altLang="en-US" sz="2000" dirty="0">
                <a:solidFill>
                  <a:schemeClr val="bg1"/>
                </a:solidFill>
                <a:latin typeface="黑体" pitchFamily="49" charset="-122"/>
                <a:ea typeface="黑体" pitchFamily="49" charset="-122"/>
              </a:rPr>
              <a:t>盘</a:t>
            </a:r>
            <a:r>
              <a:rPr lang="zh-CN" altLang="en-US" sz="2000" dirty="0" smtClean="0">
                <a:solidFill>
                  <a:schemeClr val="bg1"/>
                </a:solidFill>
                <a:latin typeface="黑体" pitchFamily="49" charset="-122"/>
                <a:ea typeface="黑体" pitchFamily="49" charset="-122"/>
              </a:rPr>
              <a:t>保存。</a:t>
            </a:r>
            <a:endParaRPr lang="zh-CN" altLang="en-US" sz="2000" dirty="0">
              <a:solidFill>
                <a:schemeClr val="bg1"/>
              </a:solidFill>
              <a:latin typeface="黑体" pitchFamily="49" charset="-122"/>
              <a:ea typeface="黑体" pitchFamily="49" charset="-122"/>
            </a:endParaRPr>
          </a:p>
        </p:txBody>
      </p:sp>
      <p:sp>
        <p:nvSpPr>
          <p:cNvPr id="12" name="TextBox 11"/>
          <p:cNvSpPr txBox="1"/>
          <p:nvPr/>
        </p:nvSpPr>
        <p:spPr>
          <a:xfrm>
            <a:off x="2571736" y="1714488"/>
            <a:ext cx="3857652" cy="430887"/>
          </a:xfrm>
          <a:prstGeom prst="rect">
            <a:avLst/>
          </a:prstGeom>
          <a:noFill/>
        </p:spPr>
        <p:txBody>
          <a:bodyPr wrap="square" rtlCol="0">
            <a:spAutoFit/>
          </a:bodyPr>
          <a:lstStyle/>
          <a:p>
            <a:pPr algn="ctr"/>
            <a:r>
              <a:rPr lang="zh-CN" altLang="en-US" sz="2200" dirty="0" smtClean="0">
                <a:solidFill>
                  <a:schemeClr val="bg1"/>
                </a:solidFill>
              </a:rPr>
              <a:t>  情 境 描 述</a:t>
            </a:r>
            <a:endParaRPr lang="zh-CN" altLang="en-US" sz="2200" dirty="0">
              <a:solidFill>
                <a:schemeClr val="bg1"/>
              </a:solidFill>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dirty="0"/>
              <a:t>任务</a:t>
            </a:r>
            <a:r>
              <a:rPr lang="en-US" altLang="zh-CN" sz="2800" dirty="0" smtClean="0"/>
              <a:t>1(</a:t>
            </a:r>
            <a:r>
              <a:rPr lang="zh-CN" altLang="en-US" sz="2800" dirty="0" smtClean="0"/>
              <a:t>续</a:t>
            </a:r>
            <a:r>
              <a:rPr lang="en-US" altLang="zh-CN" sz="2800" dirty="0" smtClean="0"/>
              <a:t>)</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50</a:t>
            </a:fld>
            <a:endParaRPr lang="en-US" altLang="zh-CN"/>
          </a:p>
        </p:txBody>
      </p:sp>
      <p:sp>
        <p:nvSpPr>
          <p:cNvPr id="6" name="AutoShape 4"/>
          <p:cNvSpPr>
            <a:spLocks noChangeArrowheads="1"/>
          </p:cNvSpPr>
          <p:nvPr/>
        </p:nvSpPr>
        <p:spPr bwMode="gray">
          <a:xfrm>
            <a:off x="1928558" y="1906580"/>
            <a:ext cx="3075489" cy="1666435"/>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7" name="AutoShape 11"/>
          <p:cNvSpPr>
            <a:spLocks noChangeArrowheads="1"/>
          </p:cNvSpPr>
          <p:nvPr/>
        </p:nvSpPr>
        <p:spPr bwMode="gray">
          <a:xfrm>
            <a:off x="981386" y="2331894"/>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8" name="Arc 13"/>
          <p:cNvSpPr>
            <a:spLocks/>
          </p:cNvSpPr>
          <p:nvPr/>
        </p:nvSpPr>
        <p:spPr bwMode="gray">
          <a:xfrm rot="15937656">
            <a:off x="1661084" y="2400278"/>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rgbClr val="00B050"/>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9" name="Text Box 16"/>
          <p:cNvSpPr txBox="1">
            <a:spLocks noChangeArrowheads="1"/>
          </p:cNvSpPr>
          <p:nvPr/>
        </p:nvSpPr>
        <p:spPr bwMode="gray">
          <a:xfrm>
            <a:off x="914718" y="2375940"/>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3</a:t>
            </a:r>
            <a:endParaRPr lang="en-US" altLang="zh-CN" sz="2000" b="1" dirty="0">
              <a:solidFill>
                <a:srgbClr val="000000"/>
              </a:solidFill>
              <a:ea typeface="宋体" pitchFamily="2" charset="-122"/>
            </a:endParaRPr>
          </a:p>
        </p:txBody>
      </p:sp>
      <p:sp>
        <p:nvSpPr>
          <p:cNvPr id="10" name="Rectangle 20"/>
          <p:cNvSpPr>
            <a:spLocks noChangeArrowheads="1"/>
          </p:cNvSpPr>
          <p:nvPr/>
        </p:nvSpPr>
        <p:spPr bwMode="black">
          <a:xfrm>
            <a:off x="2114257" y="2076007"/>
            <a:ext cx="2783615" cy="1200329"/>
          </a:xfrm>
          <a:prstGeom prst="rect">
            <a:avLst/>
          </a:prstGeom>
          <a:noFill/>
          <a:ln w="9525" algn="ctr">
            <a:noFill/>
            <a:miter lim="800000"/>
            <a:headEnd/>
            <a:tailEnd/>
          </a:ln>
          <a:effectLst/>
        </p:spPr>
        <p:txBody>
          <a:bodyPr wrap="square">
            <a:spAutoFit/>
          </a:bodyPr>
          <a:lstStyle/>
          <a:p>
            <a:r>
              <a:rPr lang="zh-CN" altLang="en-US" dirty="0">
                <a:solidFill>
                  <a:schemeClr val="tx2">
                    <a:lumMod val="50000"/>
                  </a:schemeClr>
                </a:solidFill>
                <a:latin typeface="黑体" pitchFamily="49" charset="-122"/>
                <a:ea typeface="黑体" pitchFamily="49" charset="-122"/>
              </a:rPr>
              <a:t>单击</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下一步</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按钮，数据源保持默认</a:t>
            </a:r>
            <a:r>
              <a:rPr lang="zh-CN" altLang="en-US" dirty="0" smtClean="0">
                <a:solidFill>
                  <a:schemeClr val="tx2">
                    <a:lumMod val="50000"/>
                  </a:schemeClr>
                </a:solidFill>
                <a:latin typeface="黑体" pitchFamily="49" charset="-122"/>
                <a:ea typeface="黑体" pitchFamily="49" charset="-122"/>
              </a:rPr>
              <a:t>值</a:t>
            </a:r>
            <a:r>
              <a:rPr lang="en-US" altLang="zh-CN" dirty="0" smtClean="0">
                <a:solidFill>
                  <a:schemeClr val="tx2">
                    <a:lumMod val="50000"/>
                  </a:schemeClr>
                </a:solidFill>
                <a:latin typeface="黑体" pitchFamily="49" charset="-122"/>
                <a:ea typeface="黑体" pitchFamily="49" charset="-122"/>
              </a:rPr>
              <a:t>【</a:t>
            </a:r>
            <a:r>
              <a:rPr lang="en-US" altLang="zh-CN" dirty="0">
                <a:solidFill>
                  <a:schemeClr val="tx2">
                    <a:lumMod val="50000"/>
                  </a:schemeClr>
                </a:solidFill>
                <a:latin typeface="黑体" pitchFamily="49" charset="-122"/>
                <a:ea typeface="黑体" pitchFamily="49" charset="-122"/>
              </a:rPr>
              <a:t>SQL Native Client】</a:t>
            </a:r>
            <a:r>
              <a:rPr lang="zh-CN" altLang="en-US" dirty="0">
                <a:solidFill>
                  <a:schemeClr val="tx2">
                    <a:lumMod val="50000"/>
                  </a:schemeClr>
                </a:solidFill>
                <a:latin typeface="黑体" pitchFamily="49" charset="-122"/>
                <a:ea typeface="黑体" pitchFamily="49" charset="-122"/>
              </a:rPr>
              <a:t>，如图</a:t>
            </a:r>
            <a:r>
              <a:rPr lang="en-US" altLang="zh-CN" dirty="0">
                <a:solidFill>
                  <a:schemeClr val="tx2">
                    <a:lumMod val="50000"/>
                  </a:schemeClr>
                </a:solidFill>
                <a:latin typeface="黑体" pitchFamily="49" charset="-122"/>
                <a:ea typeface="黑体" pitchFamily="49" charset="-122"/>
              </a:rPr>
              <a:t>13.30</a:t>
            </a:r>
            <a:r>
              <a:rPr lang="zh-CN" altLang="en-US" dirty="0">
                <a:solidFill>
                  <a:schemeClr val="tx2">
                    <a:lumMod val="50000"/>
                  </a:schemeClr>
                </a:solidFill>
                <a:latin typeface="黑体" pitchFamily="49" charset="-122"/>
                <a:ea typeface="黑体" pitchFamily="49" charset="-122"/>
              </a:rPr>
              <a:t>所示</a:t>
            </a:r>
          </a:p>
        </p:txBody>
      </p:sp>
      <p:sp>
        <p:nvSpPr>
          <p:cNvPr id="11" name="AutoShape 4"/>
          <p:cNvSpPr>
            <a:spLocks noChangeArrowheads="1"/>
          </p:cNvSpPr>
          <p:nvPr/>
        </p:nvSpPr>
        <p:spPr bwMode="gray">
          <a:xfrm>
            <a:off x="2001685" y="3822751"/>
            <a:ext cx="3014278" cy="2002461"/>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dirty="0">
              <a:solidFill>
                <a:schemeClr val="tx2">
                  <a:lumMod val="50000"/>
                </a:schemeClr>
              </a:solidFill>
              <a:latin typeface="黑体" pitchFamily="49" charset="-122"/>
              <a:ea typeface="黑体" pitchFamily="49" charset="-122"/>
            </a:endParaRPr>
          </a:p>
        </p:txBody>
      </p:sp>
      <p:sp>
        <p:nvSpPr>
          <p:cNvPr id="12" name="AutoShape 11"/>
          <p:cNvSpPr>
            <a:spLocks noChangeArrowheads="1"/>
          </p:cNvSpPr>
          <p:nvPr/>
        </p:nvSpPr>
        <p:spPr bwMode="gray">
          <a:xfrm>
            <a:off x="867406" y="4578612"/>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4" name="Text Box 16"/>
          <p:cNvSpPr txBox="1">
            <a:spLocks noChangeArrowheads="1"/>
          </p:cNvSpPr>
          <p:nvPr/>
        </p:nvSpPr>
        <p:spPr bwMode="gray">
          <a:xfrm>
            <a:off x="890952" y="4615916"/>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4</a:t>
            </a:r>
            <a:endParaRPr lang="en-US" altLang="zh-CN" sz="2000" b="1" dirty="0">
              <a:solidFill>
                <a:srgbClr val="000000"/>
              </a:solidFill>
              <a:ea typeface="宋体" pitchFamily="2" charset="-122"/>
            </a:endParaRPr>
          </a:p>
        </p:txBody>
      </p:sp>
      <p:sp>
        <p:nvSpPr>
          <p:cNvPr id="26" name="Arc 13"/>
          <p:cNvSpPr>
            <a:spLocks/>
          </p:cNvSpPr>
          <p:nvPr/>
        </p:nvSpPr>
        <p:spPr bwMode="gray">
          <a:xfrm rot="15937656">
            <a:off x="1747429" y="4675571"/>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rgbClr val="00B050"/>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20" name="Rectangle 6"/>
          <p:cNvSpPr>
            <a:spLocks noChangeArrowheads="1"/>
          </p:cNvSpPr>
          <p:nvPr/>
        </p:nvSpPr>
        <p:spPr bwMode="auto">
          <a:xfrm>
            <a:off x="5433320" y="3311145"/>
            <a:ext cx="2955104"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spAutoFit/>
          </a:bodyPr>
          <a:lstStyle/>
          <a:p>
            <a:pPr algn="ctr"/>
            <a:r>
              <a:rPr lang="zh-CN" altLang="en-US" dirty="0">
                <a:solidFill>
                  <a:schemeClr val="accent2"/>
                </a:solidFill>
                <a:latin typeface="宋体" pitchFamily="2" charset="-122"/>
                <a:sym typeface="Times New Roman" pitchFamily="18" charset="0"/>
              </a:rPr>
              <a:t>图</a:t>
            </a:r>
            <a:r>
              <a:rPr lang="en-US" altLang="zh-CN" dirty="0">
                <a:solidFill>
                  <a:schemeClr val="accent2"/>
                </a:solidFill>
                <a:latin typeface="宋体" pitchFamily="2" charset="-122"/>
                <a:sym typeface="Times New Roman" pitchFamily="18" charset="0"/>
              </a:rPr>
              <a:t>13.30  </a:t>
            </a:r>
            <a:r>
              <a:rPr lang="zh-CN" altLang="en-US" dirty="0">
                <a:solidFill>
                  <a:schemeClr val="accent2"/>
                </a:solidFill>
                <a:latin typeface="宋体" pitchFamily="2" charset="-122"/>
                <a:sym typeface="Times New Roman" pitchFamily="18" charset="0"/>
              </a:rPr>
              <a:t>设置导出数据源</a:t>
            </a:r>
            <a:endParaRPr lang="zh-CN" altLang="en-US" b="0" dirty="0"/>
          </a:p>
        </p:txBody>
      </p:sp>
      <p:sp>
        <p:nvSpPr>
          <p:cNvPr id="4" name="矩形 3"/>
          <p:cNvSpPr/>
          <p:nvPr/>
        </p:nvSpPr>
        <p:spPr>
          <a:xfrm>
            <a:off x="2114257" y="3946819"/>
            <a:ext cx="2889790" cy="1754326"/>
          </a:xfrm>
          <a:prstGeom prst="rect">
            <a:avLst/>
          </a:prstGeom>
        </p:spPr>
        <p:txBody>
          <a:bodyPr wrap="square">
            <a:spAutoFit/>
          </a:bodyPr>
          <a:lstStyle/>
          <a:p>
            <a:r>
              <a:rPr lang="zh-CN" altLang="en-US" dirty="0">
                <a:solidFill>
                  <a:schemeClr val="tx2">
                    <a:lumMod val="50000"/>
                  </a:schemeClr>
                </a:solidFill>
                <a:latin typeface="黑体" pitchFamily="49" charset="-122"/>
                <a:ea typeface="黑体" pitchFamily="49" charset="-122"/>
              </a:rPr>
              <a:t>单击</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下一步</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按钮，在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目标</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下拉列表</a:t>
            </a:r>
            <a:r>
              <a:rPr lang="zh-CN" altLang="en-US" dirty="0" smtClean="0">
                <a:solidFill>
                  <a:schemeClr val="tx2">
                    <a:lumMod val="50000"/>
                  </a:schemeClr>
                </a:solidFill>
                <a:latin typeface="黑体" pitchFamily="49" charset="-122"/>
                <a:ea typeface="黑体" pitchFamily="49" charset="-122"/>
              </a:rPr>
              <a:t>中选择</a:t>
            </a:r>
            <a:r>
              <a:rPr lang="en-US" altLang="zh-CN" dirty="0">
                <a:solidFill>
                  <a:schemeClr val="tx2">
                    <a:lumMod val="50000"/>
                  </a:schemeClr>
                </a:solidFill>
                <a:latin typeface="黑体" pitchFamily="49" charset="-122"/>
                <a:ea typeface="黑体" pitchFamily="49" charset="-122"/>
              </a:rPr>
              <a:t>【Microsoft Excel】</a:t>
            </a:r>
            <a:r>
              <a:rPr lang="zh-CN" altLang="en-US" dirty="0">
                <a:solidFill>
                  <a:schemeClr val="tx2">
                    <a:lumMod val="50000"/>
                  </a:schemeClr>
                </a:solidFill>
                <a:latin typeface="黑体" pitchFamily="49" charset="-122"/>
                <a:ea typeface="黑体" pitchFamily="49" charset="-122"/>
              </a:rPr>
              <a:t>，</a:t>
            </a:r>
            <a:r>
              <a:rPr lang="en-US" altLang="zh-CN" dirty="0">
                <a:solidFill>
                  <a:schemeClr val="tx2">
                    <a:lumMod val="50000"/>
                  </a:schemeClr>
                </a:solidFill>
                <a:latin typeface="黑体" pitchFamily="49" charset="-122"/>
                <a:ea typeface="黑体" pitchFamily="49" charset="-122"/>
              </a:rPr>
              <a:t>Excel</a:t>
            </a:r>
            <a:r>
              <a:rPr lang="zh-CN" altLang="en-US" dirty="0">
                <a:solidFill>
                  <a:schemeClr val="tx2">
                    <a:lumMod val="50000"/>
                  </a:schemeClr>
                </a:solidFill>
                <a:latin typeface="黑体" pitchFamily="49" charset="-122"/>
                <a:ea typeface="黑体" pitchFamily="49" charset="-122"/>
              </a:rPr>
              <a:t>文件路径</a:t>
            </a:r>
            <a:r>
              <a:rPr lang="zh-CN" altLang="en-US" dirty="0" smtClean="0">
                <a:solidFill>
                  <a:schemeClr val="tx2">
                    <a:lumMod val="50000"/>
                  </a:schemeClr>
                </a:solidFill>
                <a:latin typeface="黑体" pitchFamily="49" charset="-122"/>
                <a:ea typeface="黑体" pitchFamily="49" charset="-122"/>
              </a:rPr>
              <a:t>设置</a:t>
            </a:r>
            <a:r>
              <a:rPr lang="zh-CN" altLang="en-US" dirty="0">
                <a:solidFill>
                  <a:schemeClr val="tx2">
                    <a:lumMod val="50000"/>
                  </a:schemeClr>
                </a:solidFill>
                <a:latin typeface="黑体" pitchFamily="49" charset="-122"/>
                <a:ea typeface="黑体" pitchFamily="49" charset="-122"/>
              </a:rPr>
              <a:t>为“</a:t>
            </a:r>
            <a:r>
              <a:rPr lang="en-US" altLang="zh-CN" dirty="0">
                <a:solidFill>
                  <a:schemeClr val="tx2">
                    <a:lumMod val="50000"/>
                  </a:schemeClr>
                </a:solidFill>
                <a:latin typeface="黑体" pitchFamily="49" charset="-122"/>
                <a:ea typeface="黑体" pitchFamily="49" charset="-122"/>
              </a:rPr>
              <a:t>E:\student.xls” </a:t>
            </a:r>
            <a:r>
              <a:rPr lang="zh-CN" altLang="en-US" dirty="0">
                <a:solidFill>
                  <a:schemeClr val="tx2">
                    <a:lumMod val="50000"/>
                  </a:schemeClr>
                </a:solidFill>
                <a:latin typeface="黑体" pitchFamily="49" charset="-122"/>
                <a:ea typeface="黑体" pitchFamily="49" charset="-122"/>
              </a:rPr>
              <a:t>，如图</a:t>
            </a:r>
            <a:r>
              <a:rPr lang="en-US" altLang="zh-CN" dirty="0">
                <a:solidFill>
                  <a:schemeClr val="tx2">
                    <a:lumMod val="50000"/>
                  </a:schemeClr>
                </a:solidFill>
                <a:latin typeface="黑体" pitchFamily="49" charset="-122"/>
                <a:ea typeface="黑体" pitchFamily="49" charset="-122"/>
              </a:rPr>
              <a:t>13.31</a:t>
            </a:r>
            <a:r>
              <a:rPr lang="zh-CN" altLang="en-US" dirty="0">
                <a:solidFill>
                  <a:schemeClr val="tx2">
                    <a:lumMod val="50000"/>
                  </a:schemeClr>
                </a:solidFill>
                <a:latin typeface="黑体" pitchFamily="49" charset="-122"/>
                <a:ea typeface="黑体" pitchFamily="49" charset="-122"/>
              </a:rPr>
              <a:t>所示</a:t>
            </a:r>
          </a:p>
        </p:txBody>
      </p:sp>
      <p:sp>
        <p:nvSpPr>
          <p:cNvPr id="22" name="Rectangle 6"/>
          <p:cNvSpPr>
            <a:spLocks noChangeArrowheads="1"/>
          </p:cNvSpPr>
          <p:nvPr/>
        </p:nvSpPr>
        <p:spPr bwMode="auto">
          <a:xfrm>
            <a:off x="5184690" y="5825212"/>
            <a:ext cx="3452364" cy="36933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square" anchor="ctr">
            <a:spAutoFit/>
          </a:bodyPr>
          <a:lstStyle/>
          <a:p>
            <a:pPr algn="ctr">
              <a:buFont typeface="Arial" pitchFamily="34" charset="0"/>
              <a:buChar char="•"/>
              <a:tabLst>
                <a:tab pos="539750" algn="l"/>
                <a:tab pos="800100" algn="l"/>
              </a:tabLst>
            </a:pPr>
            <a:r>
              <a:rPr lang="zh-CN" altLang="en-US" dirty="0">
                <a:solidFill>
                  <a:schemeClr val="accent2"/>
                </a:solidFill>
                <a:latin typeface="宋体" pitchFamily="2" charset="-122"/>
                <a:sym typeface="Times New Roman" pitchFamily="18" charset="0"/>
              </a:rPr>
              <a:t>图</a:t>
            </a:r>
            <a:r>
              <a:rPr lang="en-US" altLang="zh-CN" dirty="0">
                <a:solidFill>
                  <a:schemeClr val="accent2"/>
                </a:solidFill>
                <a:latin typeface="宋体" pitchFamily="2" charset="-122"/>
                <a:sym typeface="Times New Roman" pitchFamily="18" charset="0"/>
              </a:rPr>
              <a:t>13.31  </a:t>
            </a:r>
            <a:r>
              <a:rPr lang="zh-CN" altLang="en-US" dirty="0">
                <a:solidFill>
                  <a:schemeClr val="accent2"/>
                </a:solidFill>
                <a:latin typeface="宋体" pitchFamily="2" charset="-122"/>
                <a:sym typeface="Times New Roman" pitchFamily="18" charset="0"/>
              </a:rPr>
              <a:t>设置导出数据目标</a:t>
            </a:r>
            <a:endParaRPr lang="zh-CN" altLang="en-US" b="0" dirty="0"/>
          </a:p>
        </p:txBody>
      </p:sp>
      <p:pic>
        <p:nvPicPr>
          <p:cNvPr id="18" name="Picture 4"/>
          <p:cNvPicPr>
            <a:picLocks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572000" y="908719"/>
            <a:ext cx="3312368" cy="25870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3" name="Picture 4"/>
          <p:cNvPicPr>
            <a:picLocks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644008" y="3680476"/>
            <a:ext cx="3282379" cy="2514067"/>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spTree>
    <p:extLst>
      <p:ext uri="{BB962C8B-B14F-4D97-AF65-F5344CB8AC3E}">
        <p14:creationId xmlns:p14="http://schemas.microsoft.com/office/powerpoint/2010/main" xmlns="" val="33973165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additive="base">
                                        <p:cTn id="13" dur="500" fill="hold"/>
                                        <p:tgtEl>
                                          <p:spTgt spid="23"/>
                                        </p:tgtEl>
                                        <p:attrNameLst>
                                          <p:attrName>ppt_x</p:attrName>
                                        </p:attrNameLst>
                                      </p:cBhvr>
                                      <p:tavLst>
                                        <p:tav tm="0">
                                          <p:val>
                                            <p:strVal val="#ppt_x"/>
                                          </p:val>
                                        </p:tav>
                                        <p:tav tm="100000">
                                          <p:val>
                                            <p:strVal val="#ppt_x"/>
                                          </p:val>
                                        </p:tav>
                                      </p:tavLst>
                                    </p:anim>
                                    <p:anim calcmode="lin" valueType="num">
                                      <p:cBhvr additive="base">
                                        <p:cTn id="1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dirty="0"/>
              <a:t>任务</a:t>
            </a:r>
            <a:r>
              <a:rPr lang="en-US" altLang="zh-CN" sz="2800" dirty="0" smtClean="0"/>
              <a:t>1(</a:t>
            </a:r>
            <a:r>
              <a:rPr lang="zh-CN" altLang="en-US" sz="2800" dirty="0" smtClean="0"/>
              <a:t>续</a:t>
            </a:r>
            <a:r>
              <a:rPr lang="en-US" altLang="zh-CN" sz="2800" dirty="0" smtClean="0"/>
              <a:t>)</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51</a:t>
            </a:fld>
            <a:endParaRPr lang="en-US" altLang="zh-CN"/>
          </a:p>
        </p:txBody>
      </p:sp>
      <p:sp>
        <p:nvSpPr>
          <p:cNvPr id="6" name="AutoShape 4"/>
          <p:cNvSpPr>
            <a:spLocks noChangeArrowheads="1"/>
          </p:cNvSpPr>
          <p:nvPr/>
        </p:nvSpPr>
        <p:spPr bwMode="gray">
          <a:xfrm>
            <a:off x="1928558" y="1906580"/>
            <a:ext cx="3075489" cy="1666435"/>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7" name="AutoShape 11"/>
          <p:cNvSpPr>
            <a:spLocks noChangeArrowheads="1"/>
          </p:cNvSpPr>
          <p:nvPr/>
        </p:nvSpPr>
        <p:spPr bwMode="gray">
          <a:xfrm>
            <a:off x="981386" y="2331894"/>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8" name="Arc 13"/>
          <p:cNvSpPr>
            <a:spLocks/>
          </p:cNvSpPr>
          <p:nvPr/>
        </p:nvSpPr>
        <p:spPr bwMode="gray">
          <a:xfrm rot="15937656">
            <a:off x="1661084" y="2400278"/>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rgbClr val="00B050"/>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9" name="Text Box 16"/>
          <p:cNvSpPr txBox="1">
            <a:spLocks noChangeArrowheads="1"/>
          </p:cNvSpPr>
          <p:nvPr/>
        </p:nvSpPr>
        <p:spPr bwMode="gray">
          <a:xfrm>
            <a:off x="914718" y="2375940"/>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5</a:t>
            </a:r>
            <a:endParaRPr lang="en-US" altLang="zh-CN" sz="2000" b="1" dirty="0">
              <a:solidFill>
                <a:srgbClr val="000000"/>
              </a:solidFill>
              <a:ea typeface="宋体" pitchFamily="2" charset="-122"/>
            </a:endParaRPr>
          </a:p>
        </p:txBody>
      </p:sp>
      <p:sp>
        <p:nvSpPr>
          <p:cNvPr id="10" name="Rectangle 20"/>
          <p:cNvSpPr>
            <a:spLocks noChangeArrowheads="1"/>
          </p:cNvSpPr>
          <p:nvPr/>
        </p:nvSpPr>
        <p:spPr bwMode="black">
          <a:xfrm>
            <a:off x="2114257" y="2076007"/>
            <a:ext cx="2783615" cy="1200329"/>
          </a:xfrm>
          <a:prstGeom prst="rect">
            <a:avLst/>
          </a:prstGeom>
          <a:noFill/>
          <a:ln w="9525" algn="ctr">
            <a:noFill/>
            <a:miter lim="800000"/>
            <a:headEnd/>
            <a:tailEnd/>
          </a:ln>
          <a:effectLst/>
        </p:spPr>
        <p:txBody>
          <a:bodyPr wrap="square">
            <a:spAutoFit/>
          </a:bodyPr>
          <a:lstStyle/>
          <a:p>
            <a:r>
              <a:rPr lang="zh-CN" altLang="en-US" dirty="0">
                <a:solidFill>
                  <a:schemeClr val="tx2">
                    <a:lumMod val="50000"/>
                  </a:schemeClr>
                </a:solidFill>
                <a:latin typeface="黑体" pitchFamily="49" charset="-122"/>
                <a:ea typeface="黑体" pitchFamily="49" charset="-122"/>
              </a:rPr>
              <a:t>单击</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下一步</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按钮，选中</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复制一个或</a:t>
            </a:r>
            <a:r>
              <a:rPr lang="zh-CN" altLang="en-US" dirty="0" smtClean="0">
                <a:solidFill>
                  <a:schemeClr val="tx2">
                    <a:lumMod val="50000"/>
                  </a:schemeClr>
                </a:solidFill>
                <a:latin typeface="黑体" pitchFamily="49" charset="-122"/>
                <a:ea typeface="黑体" pitchFamily="49" charset="-122"/>
              </a:rPr>
              <a:t>多个</a:t>
            </a:r>
            <a:r>
              <a:rPr lang="zh-CN" altLang="en-US" dirty="0">
                <a:solidFill>
                  <a:schemeClr val="tx2">
                    <a:lumMod val="50000"/>
                  </a:schemeClr>
                </a:solidFill>
                <a:latin typeface="黑体" pitchFamily="49" charset="-122"/>
                <a:ea typeface="黑体" pitchFamily="49" charset="-122"/>
              </a:rPr>
              <a:t>表或视图的数据</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单选按钮，如图</a:t>
            </a:r>
            <a:r>
              <a:rPr lang="en-US" altLang="zh-CN" dirty="0">
                <a:solidFill>
                  <a:schemeClr val="tx2">
                    <a:lumMod val="50000"/>
                  </a:schemeClr>
                </a:solidFill>
                <a:latin typeface="黑体" pitchFamily="49" charset="-122"/>
                <a:ea typeface="黑体" pitchFamily="49" charset="-122"/>
              </a:rPr>
              <a:t>13.32</a:t>
            </a:r>
          </a:p>
        </p:txBody>
      </p:sp>
      <p:sp>
        <p:nvSpPr>
          <p:cNvPr id="11" name="AutoShape 4"/>
          <p:cNvSpPr>
            <a:spLocks noChangeArrowheads="1"/>
          </p:cNvSpPr>
          <p:nvPr/>
        </p:nvSpPr>
        <p:spPr bwMode="gray">
          <a:xfrm>
            <a:off x="2001685" y="3822751"/>
            <a:ext cx="3014278" cy="1193275"/>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dirty="0">
              <a:solidFill>
                <a:schemeClr val="tx2">
                  <a:lumMod val="50000"/>
                </a:schemeClr>
              </a:solidFill>
              <a:latin typeface="黑体" pitchFamily="49" charset="-122"/>
              <a:ea typeface="黑体" pitchFamily="49" charset="-122"/>
            </a:endParaRPr>
          </a:p>
        </p:txBody>
      </p:sp>
      <p:sp>
        <p:nvSpPr>
          <p:cNvPr id="12" name="AutoShape 11"/>
          <p:cNvSpPr>
            <a:spLocks noChangeArrowheads="1"/>
          </p:cNvSpPr>
          <p:nvPr/>
        </p:nvSpPr>
        <p:spPr bwMode="gray">
          <a:xfrm>
            <a:off x="914718" y="3901565"/>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4" name="Text Box 16"/>
          <p:cNvSpPr txBox="1">
            <a:spLocks noChangeArrowheads="1"/>
          </p:cNvSpPr>
          <p:nvPr/>
        </p:nvSpPr>
        <p:spPr bwMode="gray">
          <a:xfrm>
            <a:off x="938264" y="3938869"/>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6</a:t>
            </a:r>
            <a:endParaRPr lang="en-US" altLang="zh-CN" sz="2000" b="1" dirty="0">
              <a:solidFill>
                <a:srgbClr val="000000"/>
              </a:solidFill>
              <a:ea typeface="宋体" pitchFamily="2" charset="-122"/>
            </a:endParaRPr>
          </a:p>
        </p:txBody>
      </p:sp>
      <p:sp>
        <p:nvSpPr>
          <p:cNvPr id="26" name="Arc 13"/>
          <p:cNvSpPr>
            <a:spLocks/>
          </p:cNvSpPr>
          <p:nvPr/>
        </p:nvSpPr>
        <p:spPr bwMode="gray">
          <a:xfrm rot="15937656">
            <a:off x="1794741" y="3998524"/>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rgbClr val="00B050"/>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4" name="矩形 3"/>
          <p:cNvSpPr/>
          <p:nvPr/>
        </p:nvSpPr>
        <p:spPr>
          <a:xfrm>
            <a:off x="2114257" y="3946819"/>
            <a:ext cx="2889790" cy="923330"/>
          </a:xfrm>
          <a:prstGeom prst="rect">
            <a:avLst/>
          </a:prstGeom>
        </p:spPr>
        <p:txBody>
          <a:bodyPr wrap="square">
            <a:spAutoFit/>
          </a:bodyPr>
          <a:lstStyle/>
          <a:p>
            <a:r>
              <a:rPr lang="zh-CN" altLang="en-US" dirty="0">
                <a:solidFill>
                  <a:schemeClr val="tx2">
                    <a:lumMod val="50000"/>
                  </a:schemeClr>
                </a:solidFill>
                <a:latin typeface="黑体" pitchFamily="49" charset="-122"/>
                <a:ea typeface="黑体" pitchFamily="49" charset="-122"/>
              </a:rPr>
              <a:t>单击</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下一步</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按钮，选中</a:t>
            </a:r>
            <a:r>
              <a:rPr lang="en-US" altLang="zh-CN" dirty="0">
                <a:solidFill>
                  <a:schemeClr val="tx2">
                    <a:lumMod val="50000"/>
                  </a:schemeClr>
                </a:solidFill>
                <a:latin typeface="黑体" pitchFamily="49" charset="-122"/>
                <a:ea typeface="黑体" pitchFamily="49" charset="-122"/>
              </a:rPr>
              <a:t>Students</a:t>
            </a:r>
            <a:r>
              <a:rPr lang="zh-CN" altLang="en-US" dirty="0">
                <a:solidFill>
                  <a:schemeClr val="tx2">
                    <a:lumMod val="50000"/>
                  </a:schemeClr>
                </a:solidFill>
                <a:latin typeface="黑体" pitchFamily="49" charset="-122"/>
                <a:ea typeface="黑体" pitchFamily="49" charset="-122"/>
              </a:rPr>
              <a:t>表</a:t>
            </a:r>
            <a:r>
              <a:rPr lang="zh-CN" altLang="en-US" dirty="0" smtClean="0">
                <a:solidFill>
                  <a:schemeClr val="tx2">
                    <a:lumMod val="50000"/>
                  </a:schemeClr>
                </a:solidFill>
                <a:latin typeface="黑体" pitchFamily="49" charset="-122"/>
                <a:ea typeface="黑体" pitchFamily="49" charset="-122"/>
              </a:rPr>
              <a:t>和</a:t>
            </a:r>
            <a:r>
              <a:rPr lang="en-US" altLang="zh-CN" dirty="0" smtClean="0">
                <a:solidFill>
                  <a:schemeClr val="tx2">
                    <a:lumMod val="50000"/>
                  </a:schemeClr>
                </a:solidFill>
                <a:latin typeface="黑体" pitchFamily="49" charset="-122"/>
                <a:ea typeface="黑体" pitchFamily="49" charset="-122"/>
              </a:rPr>
              <a:t>Teachers</a:t>
            </a:r>
            <a:r>
              <a:rPr lang="zh-CN" altLang="en-US" dirty="0">
                <a:solidFill>
                  <a:schemeClr val="tx2">
                    <a:lumMod val="50000"/>
                  </a:schemeClr>
                </a:solidFill>
                <a:latin typeface="黑体" pitchFamily="49" charset="-122"/>
                <a:ea typeface="黑体" pitchFamily="49" charset="-122"/>
              </a:rPr>
              <a:t>表，如图</a:t>
            </a:r>
            <a:r>
              <a:rPr lang="en-US" altLang="zh-CN" dirty="0">
                <a:solidFill>
                  <a:schemeClr val="tx2">
                    <a:lumMod val="50000"/>
                  </a:schemeClr>
                </a:solidFill>
                <a:latin typeface="黑体" pitchFamily="49" charset="-122"/>
                <a:ea typeface="黑体" pitchFamily="49" charset="-122"/>
              </a:rPr>
              <a:t>13.33</a:t>
            </a:r>
            <a:r>
              <a:rPr lang="zh-CN" altLang="en-US" dirty="0">
                <a:solidFill>
                  <a:schemeClr val="tx2">
                    <a:lumMod val="50000"/>
                  </a:schemeClr>
                </a:solidFill>
                <a:latin typeface="黑体" pitchFamily="49" charset="-122"/>
                <a:ea typeface="黑体" pitchFamily="49" charset="-122"/>
              </a:rPr>
              <a:t>所示</a:t>
            </a:r>
          </a:p>
        </p:txBody>
      </p:sp>
      <p:pic>
        <p:nvPicPr>
          <p:cNvPr id="18" name="Picture 4"/>
          <p:cNvPicPr preferRelativeResize="0">
            <a:picLocks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183046" y="1700808"/>
            <a:ext cx="2248619" cy="1694207"/>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sp>
        <p:nvSpPr>
          <p:cNvPr id="23" name="Rectangle 6"/>
          <p:cNvSpPr>
            <a:spLocks noChangeArrowheads="1"/>
          </p:cNvSpPr>
          <p:nvPr/>
        </p:nvSpPr>
        <p:spPr bwMode="auto">
          <a:xfrm>
            <a:off x="7215141" y="2256817"/>
            <a:ext cx="1372687" cy="92333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square" anchor="ctr">
            <a:spAutoFit/>
          </a:bodyPr>
          <a:lstStyle/>
          <a:p>
            <a:pPr algn="ctr"/>
            <a:r>
              <a:rPr lang="zh-CN" altLang="en-US" dirty="0">
                <a:solidFill>
                  <a:schemeClr val="accent2"/>
                </a:solidFill>
                <a:latin typeface="宋体" pitchFamily="2" charset="-122"/>
                <a:sym typeface="Times New Roman" pitchFamily="18" charset="0"/>
              </a:rPr>
              <a:t>图</a:t>
            </a:r>
            <a:r>
              <a:rPr lang="en-US" altLang="zh-CN" dirty="0">
                <a:solidFill>
                  <a:schemeClr val="accent2"/>
                </a:solidFill>
                <a:latin typeface="宋体" pitchFamily="2" charset="-122"/>
                <a:sym typeface="Times New Roman" pitchFamily="18" charset="0"/>
              </a:rPr>
              <a:t>13.32  </a:t>
            </a:r>
            <a:r>
              <a:rPr lang="zh-CN" altLang="en-US" dirty="0">
                <a:solidFill>
                  <a:schemeClr val="accent2"/>
                </a:solidFill>
                <a:latin typeface="宋体" pitchFamily="2" charset="-122"/>
                <a:sym typeface="Times New Roman" pitchFamily="18" charset="0"/>
              </a:rPr>
              <a:t>指定表复制或查询</a:t>
            </a:r>
            <a:endParaRPr lang="zh-CN" altLang="en-US" b="0" dirty="0"/>
          </a:p>
        </p:txBody>
      </p:sp>
      <p:pic>
        <p:nvPicPr>
          <p:cNvPr id="24" name="Picture 4"/>
          <p:cNvPicPr>
            <a:picLocks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192629" y="3395015"/>
            <a:ext cx="2239036" cy="1742545"/>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sp>
        <p:nvSpPr>
          <p:cNvPr id="25" name="Rectangle 6"/>
          <p:cNvSpPr>
            <a:spLocks noChangeArrowheads="1"/>
          </p:cNvSpPr>
          <p:nvPr/>
        </p:nvSpPr>
        <p:spPr bwMode="auto">
          <a:xfrm>
            <a:off x="7431666" y="3897053"/>
            <a:ext cx="1220249" cy="1200329"/>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square" anchor="ctr">
            <a:spAutoFit/>
          </a:bodyPr>
          <a:lstStyle/>
          <a:p>
            <a:pPr algn="ctr"/>
            <a:r>
              <a:rPr lang="zh-CN" altLang="en-US" dirty="0">
                <a:solidFill>
                  <a:schemeClr val="accent2"/>
                </a:solidFill>
                <a:latin typeface="宋体" pitchFamily="2" charset="-122"/>
                <a:sym typeface="Times New Roman" pitchFamily="18" charset="0"/>
              </a:rPr>
              <a:t>图</a:t>
            </a:r>
            <a:r>
              <a:rPr lang="en-US" altLang="zh-CN" dirty="0">
                <a:solidFill>
                  <a:schemeClr val="accent2"/>
                </a:solidFill>
                <a:latin typeface="宋体" pitchFamily="2" charset="-122"/>
                <a:sym typeface="Times New Roman" pitchFamily="18" charset="0"/>
              </a:rPr>
              <a:t>13.33  </a:t>
            </a:r>
            <a:r>
              <a:rPr lang="zh-CN" altLang="en-US" dirty="0">
                <a:solidFill>
                  <a:schemeClr val="accent2"/>
                </a:solidFill>
                <a:latin typeface="宋体" pitchFamily="2" charset="-122"/>
                <a:sym typeface="Times New Roman" pitchFamily="18" charset="0"/>
              </a:rPr>
              <a:t>选择要复制的表和视图</a:t>
            </a:r>
            <a:endParaRPr lang="zh-CN" altLang="en-US" b="0" dirty="0"/>
          </a:p>
        </p:txBody>
      </p:sp>
      <p:sp>
        <p:nvSpPr>
          <p:cNvPr id="27" name="AutoShape 4"/>
          <p:cNvSpPr>
            <a:spLocks noChangeArrowheads="1"/>
          </p:cNvSpPr>
          <p:nvPr/>
        </p:nvSpPr>
        <p:spPr bwMode="gray">
          <a:xfrm>
            <a:off x="1472415" y="5168426"/>
            <a:ext cx="6701841" cy="852285"/>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dirty="0">
              <a:solidFill>
                <a:schemeClr val="tx2">
                  <a:lumMod val="50000"/>
                </a:schemeClr>
              </a:solidFill>
              <a:latin typeface="黑体" pitchFamily="49" charset="-122"/>
              <a:ea typeface="黑体" pitchFamily="49" charset="-122"/>
            </a:endParaRPr>
          </a:p>
        </p:txBody>
      </p:sp>
      <p:sp>
        <p:nvSpPr>
          <p:cNvPr id="13" name="矩形 12"/>
          <p:cNvSpPr/>
          <p:nvPr/>
        </p:nvSpPr>
        <p:spPr>
          <a:xfrm>
            <a:off x="1550788" y="5097382"/>
            <a:ext cx="6404997" cy="923330"/>
          </a:xfrm>
          <a:prstGeom prst="rect">
            <a:avLst/>
          </a:prstGeom>
        </p:spPr>
        <p:txBody>
          <a:bodyPr wrap="square">
            <a:spAutoFit/>
          </a:bodyPr>
          <a:lstStyle/>
          <a:p>
            <a:r>
              <a:rPr lang="zh-CN" altLang="en-US" dirty="0">
                <a:solidFill>
                  <a:schemeClr val="tx2">
                    <a:lumMod val="50000"/>
                  </a:schemeClr>
                </a:solidFill>
                <a:latin typeface="黑体" pitchFamily="49" charset="-122"/>
                <a:ea typeface="黑体" pitchFamily="49" charset="-122"/>
              </a:rPr>
              <a:t>注意：“映射”的“编辑”选项，在“列映射”对话框中，</a:t>
            </a:r>
          </a:p>
          <a:p>
            <a:r>
              <a:rPr lang="zh-CN" altLang="en-US" dirty="0">
                <a:solidFill>
                  <a:schemeClr val="tx2">
                    <a:lumMod val="50000"/>
                  </a:schemeClr>
                </a:solidFill>
                <a:latin typeface="黑体" pitchFamily="49" charset="-122"/>
                <a:ea typeface="黑体" pitchFamily="49" charset="-122"/>
              </a:rPr>
              <a:t>可修改“目标”和事先设计的数据表一致；也可先不修改，导入后再修改。</a:t>
            </a:r>
          </a:p>
        </p:txBody>
      </p:sp>
    </p:spTree>
    <p:extLst>
      <p:ext uri="{BB962C8B-B14F-4D97-AF65-F5344CB8AC3E}">
        <p14:creationId xmlns:p14="http://schemas.microsoft.com/office/powerpoint/2010/main" xmlns="" val="3219877750"/>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dirty="0"/>
              <a:t>任务</a:t>
            </a:r>
            <a:r>
              <a:rPr lang="en-US" altLang="zh-CN" sz="2800" dirty="0" smtClean="0"/>
              <a:t>1(</a:t>
            </a:r>
            <a:r>
              <a:rPr lang="zh-CN" altLang="en-US" sz="2800" dirty="0" smtClean="0"/>
              <a:t>续</a:t>
            </a:r>
            <a:r>
              <a:rPr lang="en-US" altLang="zh-CN" sz="2800" dirty="0" smtClean="0"/>
              <a:t>)</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52</a:t>
            </a:fld>
            <a:endParaRPr lang="en-US" altLang="zh-CN"/>
          </a:p>
        </p:txBody>
      </p:sp>
      <p:sp>
        <p:nvSpPr>
          <p:cNvPr id="6" name="AutoShape 4"/>
          <p:cNvSpPr>
            <a:spLocks noChangeArrowheads="1"/>
          </p:cNvSpPr>
          <p:nvPr/>
        </p:nvSpPr>
        <p:spPr bwMode="gray">
          <a:xfrm>
            <a:off x="1928558" y="1906580"/>
            <a:ext cx="3075489" cy="1666435"/>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7" name="AutoShape 11"/>
          <p:cNvSpPr>
            <a:spLocks noChangeArrowheads="1"/>
          </p:cNvSpPr>
          <p:nvPr/>
        </p:nvSpPr>
        <p:spPr bwMode="gray">
          <a:xfrm>
            <a:off x="981386" y="2331894"/>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8" name="Arc 13"/>
          <p:cNvSpPr>
            <a:spLocks/>
          </p:cNvSpPr>
          <p:nvPr/>
        </p:nvSpPr>
        <p:spPr bwMode="gray">
          <a:xfrm rot="15937656">
            <a:off x="1661084" y="2400278"/>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rgbClr val="00B050"/>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9" name="Text Box 16"/>
          <p:cNvSpPr txBox="1">
            <a:spLocks noChangeArrowheads="1"/>
          </p:cNvSpPr>
          <p:nvPr/>
        </p:nvSpPr>
        <p:spPr bwMode="gray">
          <a:xfrm>
            <a:off x="914718" y="2375940"/>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7</a:t>
            </a:r>
            <a:endParaRPr lang="en-US" altLang="zh-CN" sz="2000" b="1" dirty="0">
              <a:solidFill>
                <a:srgbClr val="000000"/>
              </a:solidFill>
              <a:ea typeface="宋体" pitchFamily="2" charset="-122"/>
            </a:endParaRPr>
          </a:p>
        </p:txBody>
      </p:sp>
      <p:sp>
        <p:nvSpPr>
          <p:cNvPr id="10" name="Rectangle 20"/>
          <p:cNvSpPr>
            <a:spLocks noChangeArrowheads="1"/>
          </p:cNvSpPr>
          <p:nvPr/>
        </p:nvSpPr>
        <p:spPr bwMode="black">
          <a:xfrm>
            <a:off x="2103749" y="2278132"/>
            <a:ext cx="2783615" cy="923330"/>
          </a:xfrm>
          <a:prstGeom prst="rect">
            <a:avLst/>
          </a:prstGeom>
          <a:noFill/>
          <a:ln w="9525" algn="ctr">
            <a:noFill/>
            <a:miter lim="800000"/>
            <a:headEnd/>
            <a:tailEnd/>
          </a:ln>
          <a:effectLst/>
        </p:spPr>
        <p:txBody>
          <a:bodyPr wrap="square">
            <a:spAutoFit/>
          </a:bodyPr>
          <a:lstStyle/>
          <a:p>
            <a:r>
              <a:rPr lang="zh-CN" altLang="en-US" dirty="0">
                <a:solidFill>
                  <a:schemeClr val="tx2">
                    <a:lumMod val="50000"/>
                  </a:schemeClr>
                </a:solidFill>
                <a:latin typeface="黑体" pitchFamily="49" charset="-122"/>
                <a:ea typeface="黑体" pitchFamily="49" charset="-122"/>
              </a:rPr>
              <a:t>单击</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下一步</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按钮，选中</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立即执行</a:t>
            </a:r>
            <a:r>
              <a:rPr lang="en-US" altLang="zh-CN" dirty="0">
                <a:solidFill>
                  <a:schemeClr val="tx2">
                    <a:lumMod val="50000"/>
                  </a:schemeClr>
                </a:solidFill>
                <a:latin typeface="黑体" pitchFamily="49" charset="-122"/>
                <a:ea typeface="黑体" pitchFamily="49" charset="-122"/>
              </a:rPr>
              <a:t>】</a:t>
            </a:r>
            <a:r>
              <a:rPr lang="zh-CN" altLang="en-US" dirty="0" smtClean="0">
                <a:solidFill>
                  <a:schemeClr val="tx2">
                    <a:lumMod val="50000"/>
                  </a:schemeClr>
                </a:solidFill>
                <a:latin typeface="黑体" pitchFamily="49" charset="-122"/>
                <a:ea typeface="黑体" pitchFamily="49" charset="-122"/>
              </a:rPr>
              <a:t>复选框</a:t>
            </a:r>
            <a:r>
              <a:rPr lang="zh-CN" altLang="en-US" dirty="0">
                <a:solidFill>
                  <a:schemeClr val="tx2">
                    <a:lumMod val="50000"/>
                  </a:schemeClr>
                </a:solidFill>
                <a:latin typeface="黑体" pitchFamily="49" charset="-122"/>
                <a:ea typeface="黑体" pitchFamily="49" charset="-122"/>
              </a:rPr>
              <a:t>，如图</a:t>
            </a:r>
            <a:r>
              <a:rPr lang="en-US" altLang="zh-CN" dirty="0">
                <a:solidFill>
                  <a:schemeClr val="tx2">
                    <a:lumMod val="50000"/>
                  </a:schemeClr>
                </a:solidFill>
                <a:latin typeface="黑体" pitchFamily="49" charset="-122"/>
                <a:ea typeface="黑体" pitchFamily="49" charset="-122"/>
              </a:rPr>
              <a:t>13.34</a:t>
            </a:r>
            <a:r>
              <a:rPr lang="zh-CN" altLang="en-US" dirty="0">
                <a:solidFill>
                  <a:schemeClr val="tx2">
                    <a:lumMod val="50000"/>
                  </a:schemeClr>
                </a:solidFill>
                <a:latin typeface="黑体" pitchFamily="49" charset="-122"/>
                <a:ea typeface="黑体" pitchFamily="49" charset="-122"/>
              </a:rPr>
              <a:t>所示</a:t>
            </a:r>
          </a:p>
        </p:txBody>
      </p:sp>
      <p:sp>
        <p:nvSpPr>
          <p:cNvPr id="11" name="AutoShape 4"/>
          <p:cNvSpPr>
            <a:spLocks noChangeArrowheads="1"/>
          </p:cNvSpPr>
          <p:nvPr/>
        </p:nvSpPr>
        <p:spPr bwMode="gray">
          <a:xfrm>
            <a:off x="2001685" y="3822751"/>
            <a:ext cx="3014278" cy="2002461"/>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dirty="0">
              <a:solidFill>
                <a:schemeClr val="tx2">
                  <a:lumMod val="50000"/>
                </a:schemeClr>
              </a:solidFill>
              <a:latin typeface="黑体" pitchFamily="49" charset="-122"/>
              <a:ea typeface="黑体" pitchFamily="49" charset="-122"/>
            </a:endParaRPr>
          </a:p>
        </p:txBody>
      </p:sp>
      <p:sp>
        <p:nvSpPr>
          <p:cNvPr id="12" name="AutoShape 11"/>
          <p:cNvSpPr>
            <a:spLocks noChangeArrowheads="1"/>
          </p:cNvSpPr>
          <p:nvPr/>
        </p:nvSpPr>
        <p:spPr bwMode="gray">
          <a:xfrm>
            <a:off x="867406" y="4578612"/>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4" name="Text Box 16"/>
          <p:cNvSpPr txBox="1">
            <a:spLocks noChangeArrowheads="1"/>
          </p:cNvSpPr>
          <p:nvPr/>
        </p:nvSpPr>
        <p:spPr bwMode="gray">
          <a:xfrm>
            <a:off x="890952" y="4615916"/>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8</a:t>
            </a:r>
            <a:endParaRPr lang="en-US" altLang="zh-CN" sz="2000" b="1" dirty="0">
              <a:solidFill>
                <a:srgbClr val="000000"/>
              </a:solidFill>
              <a:ea typeface="宋体" pitchFamily="2" charset="-122"/>
            </a:endParaRPr>
          </a:p>
        </p:txBody>
      </p:sp>
      <p:sp>
        <p:nvSpPr>
          <p:cNvPr id="26" name="Arc 13"/>
          <p:cNvSpPr>
            <a:spLocks/>
          </p:cNvSpPr>
          <p:nvPr/>
        </p:nvSpPr>
        <p:spPr bwMode="gray">
          <a:xfrm rot="15937656">
            <a:off x="1747429" y="4675571"/>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rgbClr val="00B050"/>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4" name="矩形 3"/>
          <p:cNvSpPr/>
          <p:nvPr/>
        </p:nvSpPr>
        <p:spPr>
          <a:xfrm>
            <a:off x="2089105" y="4408484"/>
            <a:ext cx="2889790" cy="923330"/>
          </a:xfrm>
          <a:prstGeom prst="rect">
            <a:avLst/>
          </a:prstGeom>
        </p:spPr>
        <p:txBody>
          <a:bodyPr wrap="square">
            <a:spAutoFit/>
          </a:bodyPr>
          <a:lstStyle/>
          <a:p>
            <a:r>
              <a:rPr lang="zh-CN" altLang="en-US" dirty="0">
                <a:solidFill>
                  <a:schemeClr val="tx2">
                    <a:lumMod val="50000"/>
                  </a:schemeClr>
                </a:solidFill>
                <a:latin typeface="黑体" pitchFamily="49" charset="-122"/>
                <a:ea typeface="黑体" pitchFamily="49" charset="-122"/>
              </a:rPr>
              <a:t>单击</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下一步</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按钮，如图</a:t>
            </a:r>
            <a:r>
              <a:rPr lang="en-US" altLang="zh-CN" dirty="0">
                <a:solidFill>
                  <a:schemeClr val="tx2">
                    <a:lumMod val="50000"/>
                  </a:schemeClr>
                </a:solidFill>
                <a:latin typeface="黑体" pitchFamily="49" charset="-122"/>
                <a:ea typeface="黑体" pitchFamily="49" charset="-122"/>
              </a:rPr>
              <a:t>13.35</a:t>
            </a:r>
            <a:r>
              <a:rPr lang="zh-CN" altLang="en-US" dirty="0">
                <a:solidFill>
                  <a:schemeClr val="tx2">
                    <a:lumMod val="50000"/>
                  </a:schemeClr>
                </a:solidFill>
                <a:latin typeface="黑体" pitchFamily="49" charset="-122"/>
                <a:ea typeface="黑体" pitchFamily="49" charset="-122"/>
              </a:rPr>
              <a:t>所示。</a:t>
            </a:r>
          </a:p>
          <a:p>
            <a:endParaRPr lang="zh-CN" altLang="en-US" dirty="0">
              <a:solidFill>
                <a:schemeClr val="tx2">
                  <a:lumMod val="50000"/>
                </a:schemeClr>
              </a:solidFill>
              <a:latin typeface="黑体" pitchFamily="49" charset="-122"/>
              <a:ea typeface="黑体" pitchFamily="49" charset="-122"/>
            </a:endParaRPr>
          </a:p>
        </p:txBody>
      </p:sp>
      <p:pic>
        <p:nvPicPr>
          <p:cNvPr id="18" name="Picture 4"/>
          <p:cNvPicPr>
            <a:picLocks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436096" y="1484783"/>
            <a:ext cx="2664296" cy="19035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3" name="Rectangle 6"/>
          <p:cNvSpPr>
            <a:spLocks noChangeArrowheads="1"/>
          </p:cNvSpPr>
          <p:nvPr/>
        </p:nvSpPr>
        <p:spPr bwMode="auto">
          <a:xfrm>
            <a:off x="5204085" y="3388349"/>
            <a:ext cx="3312368"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spAutoFit/>
          </a:bodyPr>
          <a:lstStyle/>
          <a:p>
            <a:pPr algn="ctr"/>
            <a:r>
              <a:rPr lang="zh-CN" altLang="en-US" dirty="0">
                <a:solidFill>
                  <a:schemeClr val="accent2"/>
                </a:solidFill>
                <a:latin typeface="宋体" pitchFamily="2" charset="-122"/>
                <a:sym typeface="Times New Roman" pitchFamily="18" charset="0"/>
              </a:rPr>
              <a:t>图</a:t>
            </a:r>
            <a:r>
              <a:rPr lang="en-US" altLang="zh-CN" dirty="0">
                <a:solidFill>
                  <a:schemeClr val="accent2"/>
                </a:solidFill>
                <a:latin typeface="宋体" pitchFamily="2" charset="-122"/>
                <a:sym typeface="Times New Roman" pitchFamily="18" charset="0"/>
              </a:rPr>
              <a:t>13.34  </a:t>
            </a:r>
            <a:r>
              <a:rPr lang="zh-CN" altLang="en-US" dirty="0">
                <a:solidFill>
                  <a:schemeClr val="accent2"/>
                </a:solidFill>
                <a:latin typeface="宋体" pitchFamily="2" charset="-122"/>
                <a:sym typeface="Times New Roman" pitchFamily="18" charset="0"/>
              </a:rPr>
              <a:t>保存并准备执行</a:t>
            </a:r>
            <a:endParaRPr lang="zh-CN" altLang="en-US" b="0" dirty="0"/>
          </a:p>
        </p:txBody>
      </p:sp>
      <p:pic>
        <p:nvPicPr>
          <p:cNvPr id="24" name="Picture 4"/>
          <p:cNvPicPr>
            <a:picLocks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365375" y="3757681"/>
            <a:ext cx="2879033" cy="2040179"/>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sp>
        <p:nvSpPr>
          <p:cNvPr id="25" name="Rectangle 6"/>
          <p:cNvSpPr>
            <a:spLocks noChangeArrowheads="1"/>
          </p:cNvSpPr>
          <p:nvPr/>
        </p:nvSpPr>
        <p:spPr bwMode="auto">
          <a:xfrm>
            <a:off x="5349258" y="5797861"/>
            <a:ext cx="2566327" cy="36933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square" anchor="ctr">
            <a:spAutoFit/>
          </a:bodyPr>
          <a:lstStyle/>
          <a:p>
            <a:pPr algn="ctr"/>
            <a:r>
              <a:rPr lang="zh-CN" altLang="en-US" dirty="0">
                <a:solidFill>
                  <a:schemeClr val="accent2"/>
                </a:solidFill>
                <a:latin typeface="宋体" pitchFamily="2" charset="-122"/>
                <a:sym typeface="Times New Roman" pitchFamily="18" charset="0"/>
              </a:rPr>
              <a:t>图</a:t>
            </a:r>
            <a:r>
              <a:rPr lang="en-US" altLang="zh-CN" dirty="0">
                <a:solidFill>
                  <a:schemeClr val="accent2"/>
                </a:solidFill>
                <a:latin typeface="宋体" pitchFamily="2" charset="-122"/>
                <a:sym typeface="Times New Roman" pitchFamily="18" charset="0"/>
              </a:rPr>
              <a:t>13.35  </a:t>
            </a:r>
            <a:r>
              <a:rPr lang="zh-CN" altLang="en-US" dirty="0">
                <a:solidFill>
                  <a:schemeClr val="accent2"/>
                </a:solidFill>
                <a:latin typeface="宋体" pitchFamily="2" charset="-122"/>
                <a:sym typeface="Times New Roman" pitchFamily="18" charset="0"/>
              </a:rPr>
              <a:t>完成向导</a:t>
            </a:r>
            <a:endParaRPr lang="zh-CN" altLang="en-US" b="0" dirty="0"/>
          </a:p>
        </p:txBody>
      </p:sp>
    </p:spTree>
    <p:extLst>
      <p:ext uri="{BB962C8B-B14F-4D97-AF65-F5344CB8AC3E}">
        <p14:creationId xmlns:p14="http://schemas.microsoft.com/office/powerpoint/2010/main" xmlns="" val="3099693948"/>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dirty="0"/>
              <a:t>任务</a:t>
            </a:r>
            <a:r>
              <a:rPr lang="en-US" altLang="zh-CN" sz="2800" dirty="0" smtClean="0"/>
              <a:t>1(</a:t>
            </a:r>
            <a:r>
              <a:rPr lang="zh-CN" altLang="en-US" sz="2800" dirty="0" smtClean="0"/>
              <a:t>续</a:t>
            </a:r>
            <a:r>
              <a:rPr lang="en-US" altLang="zh-CN" sz="2800" dirty="0" smtClean="0"/>
              <a:t>)</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53</a:t>
            </a:fld>
            <a:endParaRPr lang="en-US" altLang="zh-CN"/>
          </a:p>
        </p:txBody>
      </p:sp>
      <p:sp>
        <p:nvSpPr>
          <p:cNvPr id="6" name="AutoShape 4"/>
          <p:cNvSpPr>
            <a:spLocks noChangeArrowheads="1"/>
          </p:cNvSpPr>
          <p:nvPr/>
        </p:nvSpPr>
        <p:spPr bwMode="gray">
          <a:xfrm>
            <a:off x="1928558" y="1906580"/>
            <a:ext cx="3075489" cy="1666435"/>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7" name="AutoShape 11"/>
          <p:cNvSpPr>
            <a:spLocks noChangeArrowheads="1"/>
          </p:cNvSpPr>
          <p:nvPr/>
        </p:nvSpPr>
        <p:spPr bwMode="gray">
          <a:xfrm>
            <a:off x="981386" y="2331894"/>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8" name="Arc 13"/>
          <p:cNvSpPr>
            <a:spLocks/>
          </p:cNvSpPr>
          <p:nvPr/>
        </p:nvSpPr>
        <p:spPr bwMode="gray">
          <a:xfrm rot="15937656">
            <a:off x="1661084" y="2400278"/>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rgbClr val="00B050"/>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9" name="Text Box 16"/>
          <p:cNvSpPr txBox="1">
            <a:spLocks noChangeArrowheads="1"/>
          </p:cNvSpPr>
          <p:nvPr/>
        </p:nvSpPr>
        <p:spPr bwMode="gray">
          <a:xfrm>
            <a:off x="914718" y="2375940"/>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9</a:t>
            </a:r>
            <a:endParaRPr lang="en-US" altLang="zh-CN" sz="2000" b="1" dirty="0">
              <a:solidFill>
                <a:srgbClr val="000000"/>
              </a:solidFill>
              <a:ea typeface="宋体" pitchFamily="2" charset="-122"/>
            </a:endParaRPr>
          </a:p>
        </p:txBody>
      </p:sp>
      <p:sp>
        <p:nvSpPr>
          <p:cNvPr id="10" name="Rectangle 20"/>
          <p:cNvSpPr>
            <a:spLocks noChangeArrowheads="1"/>
          </p:cNvSpPr>
          <p:nvPr/>
        </p:nvSpPr>
        <p:spPr bwMode="black">
          <a:xfrm>
            <a:off x="2089105" y="1971760"/>
            <a:ext cx="3090817" cy="1477328"/>
          </a:xfrm>
          <a:prstGeom prst="rect">
            <a:avLst/>
          </a:prstGeom>
          <a:noFill/>
          <a:ln w="9525" algn="ctr">
            <a:noFill/>
            <a:miter lim="800000"/>
            <a:headEnd/>
            <a:tailEnd/>
          </a:ln>
          <a:effectLst/>
        </p:spPr>
        <p:txBody>
          <a:bodyPr wrap="square">
            <a:spAutoFit/>
          </a:bodyPr>
          <a:lstStyle/>
          <a:p>
            <a:r>
              <a:rPr lang="zh-CN" altLang="en-US" dirty="0">
                <a:solidFill>
                  <a:schemeClr val="tx2">
                    <a:lumMod val="50000"/>
                  </a:schemeClr>
                </a:solidFill>
                <a:latin typeface="黑体" pitchFamily="49" charset="-122"/>
                <a:ea typeface="黑体" pitchFamily="49" charset="-122"/>
              </a:rPr>
              <a:t>单击</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完成</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按钮，操作执行成功，并给出</a:t>
            </a:r>
            <a:r>
              <a:rPr lang="zh-CN" altLang="en-US" dirty="0" smtClean="0">
                <a:solidFill>
                  <a:schemeClr val="tx2">
                    <a:lumMod val="50000"/>
                  </a:schemeClr>
                </a:solidFill>
                <a:latin typeface="黑体" pitchFamily="49" charset="-122"/>
                <a:ea typeface="黑体" pitchFamily="49" charset="-122"/>
              </a:rPr>
              <a:t>详细</a:t>
            </a:r>
            <a:r>
              <a:rPr lang="zh-CN" altLang="en-US" dirty="0">
                <a:solidFill>
                  <a:schemeClr val="tx2">
                    <a:lumMod val="50000"/>
                  </a:schemeClr>
                </a:solidFill>
                <a:latin typeface="黑体" pitchFamily="49" charset="-122"/>
                <a:ea typeface="黑体" pitchFamily="49" charset="-122"/>
              </a:rPr>
              <a:t>信息，如图</a:t>
            </a:r>
            <a:r>
              <a:rPr lang="en-US" altLang="zh-CN" dirty="0">
                <a:solidFill>
                  <a:schemeClr val="tx2">
                    <a:lumMod val="50000"/>
                  </a:schemeClr>
                </a:solidFill>
                <a:latin typeface="黑体" pitchFamily="49" charset="-122"/>
                <a:ea typeface="黑体" pitchFamily="49" charset="-122"/>
              </a:rPr>
              <a:t>13.36</a:t>
            </a:r>
            <a:r>
              <a:rPr lang="zh-CN" altLang="en-US" dirty="0">
                <a:solidFill>
                  <a:schemeClr val="tx2">
                    <a:lumMod val="50000"/>
                  </a:schemeClr>
                </a:solidFill>
                <a:latin typeface="黑体" pitchFamily="49" charset="-122"/>
                <a:ea typeface="黑体" pitchFamily="49" charset="-122"/>
              </a:rPr>
              <a:t>所</a:t>
            </a:r>
            <a:r>
              <a:rPr lang="zh-CN" altLang="en-US" dirty="0" smtClean="0">
                <a:solidFill>
                  <a:schemeClr val="tx2">
                    <a:lumMod val="50000"/>
                  </a:schemeClr>
                </a:solidFill>
                <a:latin typeface="黑体" pitchFamily="49" charset="-122"/>
                <a:ea typeface="黑体" pitchFamily="49" charset="-122"/>
              </a:rPr>
              <a:t>示</a:t>
            </a:r>
            <a:endParaRPr lang="en-US" altLang="zh-CN" dirty="0" smtClean="0">
              <a:solidFill>
                <a:schemeClr val="tx2">
                  <a:lumMod val="50000"/>
                </a:schemeClr>
              </a:solidFill>
              <a:latin typeface="黑体" pitchFamily="49" charset="-122"/>
              <a:ea typeface="黑体" pitchFamily="49" charset="-122"/>
            </a:endParaRPr>
          </a:p>
          <a:p>
            <a:endParaRPr lang="en-US" altLang="zh-CN" dirty="0" smtClean="0">
              <a:solidFill>
                <a:schemeClr val="tx2">
                  <a:lumMod val="50000"/>
                </a:schemeClr>
              </a:solidFill>
              <a:latin typeface="黑体" pitchFamily="49" charset="-122"/>
              <a:ea typeface="黑体" pitchFamily="49" charset="-122"/>
            </a:endParaRPr>
          </a:p>
          <a:p>
            <a:r>
              <a:rPr lang="zh-CN" altLang="en-US" dirty="0" smtClean="0">
                <a:solidFill>
                  <a:schemeClr val="tx2">
                    <a:lumMod val="50000"/>
                  </a:schemeClr>
                </a:solidFill>
                <a:latin typeface="黑体" pitchFamily="49" charset="-122"/>
                <a:ea typeface="黑体" pitchFamily="49" charset="-122"/>
              </a:rPr>
              <a:t>单击</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关闭</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按钮完成操作</a:t>
            </a:r>
          </a:p>
        </p:txBody>
      </p:sp>
      <p:sp>
        <p:nvSpPr>
          <p:cNvPr id="11" name="AutoShape 4"/>
          <p:cNvSpPr>
            <a:spLocks noChangeArrowheads="1"/>
          </p:cNvSpPr>
          <p:nvPr/>
        </p:nvSpPr>
        <p:spPr bwMode="gray">
          <a:xfrm>
            <a:off x="2001685" y="3822751"/>
            <a:ext cx="3014278" cy="2002461"/>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dirty="0">
              <a:solidFill>
                <a:schemeClr val="tx2">
                  <a:lumMod val="50000"/>
                </a:schemeClr>
              </a:solidFill>
              <a:latin typeface="黑体" pitchFamily="49" charset="-122"/>
              <a:ea typeface="黑体" pitchFamily="49" charset="-122"/>
            </a:endParaRPr>
          </a:p>
        </p:txBody>
      </p:sp>
      <p:sp>
        <p:nvSpPr>
          <p:cNvPr id="12" name="AutoShape 11"/>
          <p:cNvSpPr>
            <a:spLocks noChangeArrowheads="1"/>
          </p:cNvSpPr>
          <p:nvPr/>
        </p:nvSpPr>
        <p:spPr bwMode="gray">
          <a:xfrm>
            <a:off x="867406" y="4578612"/>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4" name="Text Box 16"/>
          <p:cNvSpPr txBox="1">
            <a:spLocks noChangeArrowheads="1"/>
          </p:cNvSpPr>
          <p:nvPr/>
        </p:nvSpPr>
        <p:spPr bwMode="gray">
          <a:xfrm>
            <a:off x="890952" y="4615916"/>
            <a:ext cx="1053802"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10</a:t>
            </a:r>
            <a:endParaRPr lang="en-US" altLang="zh-CN" sz="2000" b="1" dirty="0">
              <a:solidFill>
                <a:srgbClr val="000000"/>
              </a:solidFill>
              <a:ea typeface="宋体" pitchFamily="2" charset="-122"/>
            </a:endParaRPr>
          </a:p>
        </p:txBody>
      </p:sp>
      <p:sp>
        <p:nvSpPr>
          <p:cNvPr id="26" name="Arc 13"/>
          <p:cNvSpPr>
            <a:spLocks/>
          </p:cNvSpPr>
          <p:nvPr/>
        </p:nvSpPr>
        <p:spPr bwMode="gray">
          <a:xfrm rot="15937656">
            <a:off x="1747429" y="4675571"/>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rgbClr val="00B050"/>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4" name="矩形 3"/>
          <p:cNvSpPr/>
          <p:nvPr/>
        </p:nvSpPr>
        <p:spPr>
          <a:xfrm>
            <a:off x="2089105" y="4215805"/>
            <a:ext cx="2889790" cy="1200329"/>
          </a:xfrm>
          <a:prstGeom prst="rect">
            <a:avLst/>
          </a:prstGeom>
        </p:spPr>
        <p:txBody>
          <a:bodyPr wrap="square">
            <a:spAutoFit/>
          </a:bodyPr>
          <a:lstStyle/>
          <a:p>
            <a:r>
              <a:rPr lang="zh-CN" altLang="en-US" dirty="0">
                <a:solidFill>
                  <a:schemeClr val="tx2">
                    <a:lumMod val="50000"/>
                  </a:schemeClr>
                </a:solidFill>
                <a:latin typeface="黑体" pitchFamily="49" charset="-122"/>
                <a:ea typeface="黑体" pitchFamily="49" charset="-122"/>
              </a:rPr>
              <a:t>在</a:t>
            </a:r>
            <a:r>
              <a:rPr lang="en-US" altLang="zh-CN" dirty="0">
                <a:solidFill>
                  <a:schemeClr val="tx2">
                    <a:lumMod val="50000"/>
                  </a:schemeClr>
                </a:solidFill>
                <a:latin typeface="黑体" pitchFamily="49" charset="-122"/>
                <a:ea typeface="黑体" pitchFamily="49" charset="-122"/>
              </a:rPr>
              <a:t>E</a:t>
            </a:r>
            <a:r>
              <a:rPr lang="zh-CN" altLang="en-US" dirty="0">
                <a:solidFill>
                  <a:schemeClr val="tx2">
                    <a:lumMod val="50000"/>
                  </a:schemeClr>
                </a:solidFill>
                <a:latin typeface="黑体" pitchFamily="49" charset="-122"/>
                <a:ea typeface="黑体" pitchFamily="49" charset="-122"/>
              </a:rPr>
              <a:t>盘根目录下浏览</a:t>
            </a:r>
            <a:r>
              <a:rPr lang="en-US" altLang="zh-CN" dirty="0">
                <a:solidFill>
                  <a:schemeClr val="tx2">
                    <a:lumMod val="50000"/>
                  </a:schemeClr>
                </a:solidFill>
                <a:latin typeface="黑体" pitchFamily="49" charset="-122"/>
                <a:ea typeface="黑体" pitchFamily="49" charset="-122"/>
              </a:rPr>
              <a:t>student.xls</a:t>
            </a:r>
            <a:r>
              <a:rPr lang="zh-CN" altLang="en-US" dirty="0">
                <a:solidFill>
                  <a:schemeClr val="tx2">
                    <a:lumMod val="50000"/>
                  </a:schemeClr>
                </a:solidFill>
                <a:latin typeface="黑体" pitchFamily="49" charset="-122"/>
                <a:ea typeface="黑体" pitchFamily="49" charset="-122"/>
              </a:rPr>
              <a:t>文档中的</a:t>
            </a:r>
          </a:p>
          <a:p>
            <a:r>
              <a:rPr lang="en-US" altLang="zh-CN" dirty="0" smtClean="0">
                <a:solidFill>
                  <a:schemeClr val="tx2">
                    <a:lumMod val="50000"/>
                  </a:schemeClr>
                </a:solidFill>
                <a:latin typeface="黑体" pitchFamily="49" charset="-122"/>
                <a:ea typeface="黑体" pitchFamily="49" charset="-122"/>
              </a:rPr>
              <a:t>teachers</a:t>
            </a:r>
            <a:r>
              <a:rPr lang="zh-CN" altLang="en-US" dirty="0">
                <a:solidFill>
                  <a:schemeClr val="tx2">
                    <a:lumMod val="50000"/>
                  </a:schemeClr>
                </a:solidFill>
                <a:latin typeface="黑体" pitchFamily="49" charset="-122"/>
                <a:ea typeface="黑体" pitchFamily="49" charset="-122"/>
              </a:rPr>
              <a:t>表内容，如图</a:t>
            </a:r>
            <a:r>
              <a:rPr lang="en-US" altLang="zh-CN" dirty="0">
                <a:solidFill>
                  <a:schemeClr val="tx2">
                    <a:lumMod val="50000"/>
                  </a:schemeClr>
                </a:solidFill>
                <a:latin typeface="黑体" pitchFamily="49" charset="-122"/>
                <a:ea typeface="黑体" pitchFamily="49" charset="-122"/>
              </a:rPr>
              <a:t>13.37</a:t>
            </a:r>
            <a:r>
              <a:rPr lang="zh-CN" altLang="en-US" dirty="0">
                <a:solidFill>
                  <a:schemeClr val="tx2">
                    <a:lumMod val="50000"/>
                  </a:schemeClr>
                </a:solidFill>
                <a:latin typeface="黑体" pitchFamily="49" charset="-122"/>
                <a:ea typeface="黑体" pitchFamily="49" charset="-122"/>
              </a:rPr>
              <a:t>所示</a:t>
            </a:r>
          </a:p>
        </p:txBody>
      </p:sp>
      <p:pic>
        <p:nvPicPr>
          <p:cNvPr id="19" name="Picture 4"/>
          <p:cNvPicPr>
            <a:picLocks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179922" y="1412776"/>
            <a:ext cx="2672238" cy="2409975"/>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sp>
        <p:nvSpPr>
          <p:cNvPr id="20" name="Rectangle 6"/>
          <p:cNvSpPr>
            <a:spLocks noChangeArrowheads="1"/>
          </p:cNvSpPr>
          <p:nvPr/>
        </p:nvSpPr>
        <p:spPr bwMode="auto">
          <a:xfrm>
            <a:off x="7758956" y="2523059"/>
            <a:ext cx="1080120" cy="92333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square" anchor="ctr">
            <a:spAutoFit/>
          </a:bodyPr>
          <a:lstStyle/>
          <a:p>
            <a:pPr algn="ctr"/>
            <a:r>
              <a:rPr lang="zh-CN" altLang="en-US" dirty="0">
                <a:solidFill>
                  <a:schemeClr val="accent2"/>
                </a:solidFill>
                <a:latin typeface="宋体" pitchFamily="2" charset="-122"/>
                <a:sym typeface="Times New Roman" pitchFamily="18" charset="0"/>
              </a:rPr>
              <a:t>图</a:t>
            </a:r>
            <a:r>
              <a:rPr lang="en-US" altLang="zh-CN" dirty="0">
                <a:solidFill>
                  <a:schemeClr val="accent2"/>
                </a:solidFill>
                <a:latin typeface="宋体" pitchFamily="2" charset="-122"/>
                <a:sym typeface="Times New Roman" pitchFamily="18" charset="0"/>
              </a:rPr>
              <a:t>13.36  </a:t>
            </a:r>
            <a:r>
              <a:rPr lang="zh-CN" altLang="en-US" dirty="0">
                <a:solidFill>
                  <a:schemeClr val="accent2"/>
                </a:solidFill>
                <a:latin typeface="宋体" pitchFamily="2" charset="-122"/>
                <a:sym typeface="Times New Roman" pitchFamily="18" charset="0"/>
              </a:rPr>
              <a:t>执行效果</a:t>
            </a:r>
            <a:endParaRPr lang="zh-CN" altLang="en-US" b="0" dirty="0"/>
          </a:p>
        </p:txBody>
      </p:sp>
      <p:pic>
        <p:nvPicPr>
          <p:cNvPr id="21"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b="6250"/>
          <a:stretch>
            <a:fillRect/>
          </a:stretch>
        </p:blipFill>
        <p:spPr bwMode="auto">
          <a:xfrm>
            <a:off x="5179922" y="4083846"/>
            <a:ext cx="2128382" cy="1877983"/>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sp>
        <p:nvSpPr>
          <p:cNvPr id="22" name="Rectangle 6"/>
          <p:cNvSpPr>
            <a:spLocks noChangeArrowheads="1"/>
          </p:cNvSpPr>
          <p:nvPr/>
        </p:nvSpPr>
        <p:spPr bwMode="auto">
          <a:xfrm>
            <a:off x="7308304" y="4492804"/>
            <a:ext cx="1087713" cy="92333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square" anchor="ctr">
            <a:spAutoFit/>
          </a:bodyPr>
          <a:lstStyle/>
          <a:p>
            <a:pPr algn="ctr">
              <a:buFont typeface="Arial" pitchFamily="34" charset="0"/>
              <a:buChar char="•"/>
              <a:tabLst>
                <a:tab pos="539750" algn="l"/>
                <a:tab pos="800100" algn="l"/>
              </a:tabLst>
            </a:pPr>
            <a:r>
              <a:rPr lang="zh-CN" altLang="en-US" dirty="0">
                <a:solidFill>
                  <a:schemeClr val="accent2"/>
                </a:solidFill>
                <a:latin typeface="宋体" pitchFamily="2" charset="-122"/>
                <a:sym typeface="Times New Roman" pitchFamily="18" charset="0"/>
              </a:rPr>
              <a:t>图</a:t>
            </a:r>
            <a:r>
              <a:rPr lang="en-US" altLang="zh-CN" dirty="0">
                <a:solidFill>
                  <a:schemeClr val="accent2"/>
                </a:solidFill>
                <a:latin typeface="宋体" pitchFamily="2" charset="-122"/>
                <a:sym typeface="Times New Roman" pitchFamily="18" charset="0"/>
              </a:rPr>
              <a:t>13.37  </a:t>
            </a:r>
            <a:r>
              <a:rPr lang="zh-CN" altLang="en-US" dirty="0">
                <a:solidFill>
                  <a:schemeClr val="accent2"/>
                </a:solidFill>
                <a:latin typeface="宋体" pitchFamily="2" charset="-122"/>
                <a:sym typeface="Times New Roman" pitchFamily="18" charset="0"/>
              </a:rPr>
              <a:t>导出数据效果</a:t>
            </a:r>
            <a:endParaRPr lang="zh-CN" altLang="en-US" b="0" dirty="0"/>
          </a:p>
        </p:txBody>
      </p:sp>
    </p:spTree>
    <p:extLst>
      <p:ext uri="{BB962C8B-B14F-4D97-AF65-F5344CB8AC3E}">
        <p14:creationId xmlns:p14="http://schemas.microsoft.com/office/powerpoint/2010/main" xmlns="" val="4063801010"/>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r>
              <a:rPr lang="zh-CN" altLang="en-US" dirty="0" smtClean="0"/>
              <a:t>任务</a:t>
            </a:r>
            <a:r>
              <a:rPr lang="en-US" altLang="zh-CN" dirty="0" smtClean="0"/>
              <a:t>1  </a:t>
            </a:r>
            <a:r>
              <a:rPr lang="zh-CN" altLang="en-US" dirty="0"/>
              <a:t>（续）</a:t>
            </a:r>
            <a:endParaRPr lang="en-US" altLang="zh-CN" dirty="0">
              <a:ea typeface="宋体" pitchFamily="2" charset="-122"/>
            </a:endParaRPr>
          </a:p>
        </p:txBody>
      </p:sp>
      <p:sp>
        <p:nvSpPr>
          <p:cNvPr id="59397" name="AutoShape 5"/>
          <p:cNvSpPr>
            <a:spLocks noChangeArrowheads="1"/>
          </p:cNvSpPr>
          <p:nvPr/>
        </p:nvSpPr>
        <p:spPr bwMode="gray">
          <a:xfrm rot="2692993">
            <a:off x="4779640" y="2268354"/>
            <a:ext cx="3449637" cy="2397612"/>
          </a:xfrm>
          <a:custGeom>
            <a:avLst/>
            <a:gdLst>
              <a:gd name="G0" fmla="+- 6950 0 0"/>
              <a:gd name="G1" fmla="+- -8829789 0 0"/>
              <a:gd name="G2" fmla="+- 0 0 -8829789"/>
              <a:gd name="T0" fmla="*/ 0 256 1"/>
              <a:gd name="T1" fmla="*/ 180 256 1"/>
              <a:gd name="G3" fmla="+- -8829789 T0 T1"/>
              <a:gd name="T2" fmla="*/ 0 256 1"/>
              <a:gd name="T3" fmla="*/ 90 256 1"/>
              <a:gd name="G4" fmla="+- -8829789 T2 T3"/>
              <a:gd name="G5" fmla="*/ G4 2 1"/>
              <a:gd name="T4" fmla="*/ 90 256 1"/>
              <a:gd name="T5" fmla="*/ 0 256 1"/>
              <a:gd name="G6" fmla="+- -8829789 T4 T5"/>
              <a:gd name="G7" fmla="*/ G6 2 1"/>
              <a:gd name="G8" fmla="abs -8829789"/>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6950"/>
              <a:gd name="G18" fmla="*/ 6950 1 2"/>
              <a:gd name="G19" fmla="+- G18 5400 0"/>
              <a:gd name="G20" fmla="cos G19 -8829789"/>
              <a:gd name="G21" fmla="sin G19 -8829789"/>
              <a:gd name="G22" fmla="+- G20 10800 0"/>
              <a:gd name="G23" fmla="+- G21 10800 0"/>
              <a:gd name="G24" fmla="+- 10800 0 G20"/>
              <a:gd name="G25" fmla="+- 6950 10800 0"/>
              <a:gd name="G26" fmla="?: G9 G17 G25"/>
              <a:gd name="G27" fmla="?: G9 0 21600"/>
              <a:gd name="G28" fmla="cos 10800 -8829789"/>
              <a:gd name="G29" fmla="sin 10800 -8829789"/>
              <a:gd name="G30" fmla="sin 6950 -8829789"/>
              <a:gd name="G31" fmla="+- G28 10800 0"/>
              <a:gd name="G32" fmla="+- G29 10800 0"/>
              <a:gd name="G33" fmla="+- G30 10800 0"/>
              <a:gd name="G34" fmla="?: G4 0 G31"/>
              <a:gd name="G35" fmla="?: -8829789 G34 0"/>
              <a:gd name="G36" fmla="?: G6 G35 G31"/>
              <a:gd name="G37" fmla="+- 21600 0 G36"/>
              <a:gd name="G38" fmla="?: G4 0 G33"/>
              <a:gd name="G39" fmla="?: -8829789 G38 G32"/>
              <a:gd name="G40" fmla="?: G6 G39 0"/>
              <a:gd name="G41" fmla="?: G4 G32 21600"/>
              <a:gd name="G42" fmla="?: G6 G41 G33"/>
              <a:gd name="T12" fmla="*/ 10800 w 21600"/>
              <a:gd name="T13" fmla="*/ 0 h 21600"/>
              <a:gd name="T14" fmla="*/ 4553 w 21600"/>
              <a:gd name="T15" fmla="*/ 4495 h 21600"/>
              <a:gd name="T16" fmla="*/ 10800 w 21600"/>
              <a:gd name="T17" fmla="*/ 3850 h 21600"/>
              <a:gd name="T18" fmla="*/ 17047 w 21600"/>
              <a:gd name="T19" fmla="*/ 4495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5908" y="5862"/>
                </a:moveTo>
                <a:cubicBezTo>
                  <a:pt x="7210" y="4573"/>
                  <a:pt x="8968" y="3849"/>
                  <a:pt x="10800" y="3850"/>
                </a:cubicBezTo>
                <a:cubicBezTo>
                  <a:pt x="12631" y="3850"/>
                  <a:pt x="14389" y="4573"/>
                  <a:pt x="15691" y="5862"/>
                </a:cubicBezTo>
                <a:lnTo>
                  <a:pt x="18400" y="3127"/>
                </a:lnTo>
                <a:cubicBezTo>
                  <a:pt x="16378" y="1124"/>
                  <a:pt x="13646" y="-1"/>
                  <a:pt x="10799" y="0"/>
                </a:cubicBezTo>
                <a:cubicBezTo>
                  <a:pt x="7953" y="0"/>
                  <a:pt x="5221" y="1124"/>
                  <a:pt x="3199" y="3127"/>
                </a:cubicBezTo>
                <a:close/>
              </a:path>
            </a:pathLst>
          </a:custGeom>
          <a:gradFill rotWithShape="1">
            <a:gsLst>
              <a:gs pos="0">
                <a:schemeClr val="hlink"/>
              </a:gs>
              <a:gs pos="100000">
                <a:schemeClr val="hlink">
                  <a:gamma/>
                  <a:tint val="73725"/>
                  <a:invGamma/>
                </a:schemeClr>
              </a:gs>
            </a:gsLst>
            <a:lin ang="5400000" scaled="1"/>
          </a:gradFill>
          <a:ln w="9525" algn="ctr">
            <a:noFill/>
            <a:miter lim="800000"/>
            <a:headEnd/>
            <a:tailEnd/>
          </a:ln>
          <a:effectLst/>
          <a:scene3d>
            <a:camera prst="legacyObliqueBottom"/>
            <a:lightRig rig="legacyFlat3" dir="t"/>
          </a:scene3d>
          <a:sp3d extrusionH="100000" prstMaterial="legacyMatte">
            <a:bevelT w="13500" h="13500" prst="angle"/>
            <a:bevelB w="13500" h="13500" prst="angle"/>
            <a:extrusionClr>
              <a:schemeClr val="hlink"/>
            </a:extrusionClr>
          </a:sp3d>
        </p:spPr>
        <p:txBody>
          <a:bodyPr wrap="none" anchor="ctr">
            <a:flatTx/>
          </a:bodyPr>
          <a:lstStyle/>
          <a:p>
            <a:endParaRPr lang="zh-CN" altLang="en-US"/>
          </a:p>
        </p:txBody>
      </p:sp>
      <p:sp>
        <p:nvSpPr>
          <p:cNvPr id="59398" name="AutoShape 6"/>
          <p:cNvSpPr>
            <a:spLocks noChangeArrowheads="1"/>
          </p:cNvSpPr>
          <p:nvPr/>
        </p:nvSpPr>
        <p:spPr bwMode="gray">
          <a:xfrm rot="-2707007">
            <a:off x="906842" y="2271739"/>
            <a:ext cx="3449637" cy="2379649"/>
          </a:xfrm>
          <a:custGeom>
            <a:avLst/>
            <a:gdLst>
              <a:gd name="G0" fmla="+- 6950 0 0"/>
              <a:gd name="G1" fmla="+- -8829789 0 0"/>
              <a:gd name="G2" fmla="+- 0 0 -8829789"/>
              <a:gd name="T0" fmla="*/ 0 256 1"/>
              <a:gd name="T1" fmla="*/ 180 256 1"/>
              <a:gd name="G3" fmla="+- -8829789 T0 T1"/>
              <a:gd name="T2" fmla="*/ 0 256 1"/>
              <a:gd name="T3" fmla="*/ 90 256 1"/>
              <a:gd name="G4" fmla="+- -8829789 T2 T3"/>
              <a:gd name="G5" fmla="*/ G4 2 1"/>
              <a:gd name="T4" fmla="*/ 90 256 1"/>
              <a:gd name="T5" fmla="*/ 0 256 1"/>
              <a:gd name="G6" fmla="+- -8829789 T4 T5"/>
              <a:gd name="G7" fmla="*/ G6 2 1"/>
              <a:gd name="G8" fmla="abs -8829789"/>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6950"/>
              <a:gd name="G18" fmla="*/ 6950 1 2"/>
              <a:gd name="G19" fmla="+- G18 5400 0"/>
              <a:gd name="G20" fmla="cos G19 -8829789"/>
              <a:gd name="G21" fmla="sin G19 -8829789"/>
              <a:gd name="G22" fmla="+- G20 10800 0"/>
              <a:gd name="G23" fmla="+- G21 10800 0"/>
              <a:gd name="G24" fmla="+- 10800 0 G20"/>
              <a:gd name="G25" fmla="+- 6950 10800 0"/>
              <a:gd name="G26" fmla="?: G9 G17 G25"/>
              <a:gd name="G27" fmla="?: G9 0 21600"/>
              <a:gd name="G28" fmla="cos 10800 -8829789"/>
              <a:gd name="G29" fmla="sin 10800 -8829789"/>
              <a:gd name="G30" fmla="sin 6950 -8829789"/>
              <a:gd name="G31" fmla="+- G28 10800 0"/>
              <a:gd name="G32" fmla="+- G29 10800 0"/>
              <a:gd name="G33" fmla="+- G30 10800 0"/>
              <a:gd name="G34" fmla="?: G4 0 G31"/>
              <a:gd name="G35" fmla="?: -8829789 G34 0"/>
              <a:gd name="G36" fmla="?: G6 G35 G31"/>
              <a:gd name="G37" fmla="+- 21600 0 G36"/>
              <a:gd name="G38" fmla="?: G4 0 G33"/>
              <a:gd name="G39" fmla="?: -8829789 G38 G32"/>
              <a:gd name="G40" fmla="?: G6 G39 0"/>
              <a:gd name="G41" fmla="?: G4 G32 21600"/>
              <a:gd name="G42" fmla="?: G6 G41 G33"/>
              <a:gd name="T12" fmla="*/ 10800 w 21600"/>
              <a:gd name="T13" fmla="*/ 0 h 21600"/>
              <a:gd name="T14" fmla="*/ 4553 w 21600"/>
              <a:gd name="T15" fmla="*/ 4495 h 21600"/>
              <a:gd name="T16" fmla="*/ 10800 w 21600"/>
              <a:gd name="T17" fmla="*/ 3850 h 21600"/>
              <a:gd name="T18" fmla="*/ 17047 w 21600"/>
              <a:gd name="T19" fmla="*/ 4495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5908" y="5862"/>
                </a:moveTo>
                <a:cubicBezTo>
                  <a:pt x="7210" y="4573"/>
                  <a:pt x="8968" y="3849"/>
                  <a:pt x="10800" y="3850"/>
                </a:cubicBezTo>
                <a:cubicBezTo>
                  <a:pt x="12631" y="3850"/>
                  <a:pt x="14389" y="4573"/>
                  <a:pt x="15691" y="5862"/>
                </a:cubicBezTo>
                <a:lnTo>
                  <a:pt x="18400" y="3127"/>
                </a:lnTo>
                <a:cubicBezTo>
                  <a:pt x="16378" y="1124"/>
                  <a:pt x="13646" y="-1"/>
                  <a:pt x="10799" y="0"/>
                </a:cubicBezTo>
                <a:cubicBezTo>
                  <a:pt x="7953" y="0"/>
                  <a:pt x="5221" y="1124"/>
                  <a:pt x="3199" y="3127"/>
                </a:cubicBezTo>
                <a:close/>
              </a:path>
            </a:pathLst>
          </a:custGeom>
          <a:solidFill>
            <a:schemeClr val="folHlink"/>
          </a:solidFill>
          <a:ln w="9525" algn="ctr">
            <a:noFill/>
            <a:miter lim="800000"/>
            <a:headEnd/>
            <a:tailEnd/>
          </a:ln>
          <a:effectLst/>
          <a:scene3d>
            <a:camera prst="legacyObliqueBottom"/>
            <a:lightRig rig="legacyFlat3" dir="t"/>
          </a:scene3d>
          <a:sp3d extrusionH="100000" prstMaterial="legacyMatte">
            <a:bevelT w="13500" h="13500" prst="angle"/>
            <a:bevelB w="13500" h="13500" prst="angle"/>
            <a:extrusionClr>
              <a:schemeClr val="folHlink"/>
            </a:extrusionClr>
          </a:sp3d>
        </p:spPr>
        <p:txBody>
          <a:bodyPr wrap="none" anchor="ctr">
            <a:flatTx/>
          </a:bodyPr>
          <a:lstStyle/>
          <a:p>
            <a:endParaRPr lang="zh-CN" altLang="en-US"/>
          </a:p>
        </p:txBody>
      </p:sp>
      <p:sp>
        <p:nvSpPr>
          <p:cNvPr id="59399" name="AutoShape 7"/>
          <p:cNvSpPr>
            <a:spLocks noChangeArrowheads="1"/>
          </p:cNvSpPr>
          <p:nvPr/>
        </p:nvSpPr>
        <p:spPr bwMode="gray">
          <a:xfrm rot="18907007" flipV="1">
            <a:off x="4885312" y="3664292"/>
            <a:ext cx="3449637" cy="1895645"/>
          </a:xfrm>
          <a:custGeom>
            <a:avLst/>
            <a:gdLst>
              <a:gd name="G0" fmla="+- 6950 0 0"/>
              <a:gd name="G1" fmla="+- -8829789 0 0"/>
              <a:gd name="G2" fmla="+- 0 0 -8829789"/>
              <a:gd name="T0" fmla="*/ 0 256 1"/>
              <a:gd name="T1" fmla="*/ 180 256 1"/>
              <a:gd name="G3" fmla="+- -8829789 T0 T1"/>
              <a:gd name="T2" fmla="*/ 0 256 1"/>
              <a:gd name="T3" fmla="*/ 90 256 1"/>
              <a:gd name="G4" fmla="+- -8829789 T2 T3"/>
              <a:gd name="G5" fmla="*/ G4 2 1"/>
              <a:gd name="T4" fmla="*/ 90 256 1"/>
              <a:gd name="T5" fmla="*/ 0 256 1"/>
              <a:gd name="G6" fmla="+- -8829789 T4 T5"/>
              <a:gd name="G7" fmla="*/ G6 2 1"/>
              <a:gd name="G8" fmla="abs -8829789"/>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6950"/>
              <a:gd name="G18" fmla="*/ 6950 1 2"/>
              <a:gd name="G19" fmla="+- G18 5400 0"/>
              <a:gd name="G20" fmla="cos G19 -8829789"/>
              <a:gd name="G21" fmla="sin G19 -8829789"/>
              <a:gd name="G22" fmla="+- G20 10800 0"/>
              <a:gd name="G23" fmla="+- G21 10800 0"/>
              <a:gd name="G24" fmla="+- 10800 0 G20"/>
              <a:gd name="G25" fmla="+- 6950 10800 0"/>
              <a:gd name="G26" fmla="?: G9 G17 G25"/>
              <a:gd name="G27" fmla="?: G9 0 21600"/>
              <a:gd name="G28" fmla="cos 10800 -8829789"/>
              <a:gd name="G29" fmla="sin 10800 -8829789"/>
              <a:gd name="G30" fmla="sin 6950 -8829789"/>
              <a:gd name="G31" fmla="+- G28 10800 0"/>
              <a:gd name="G32" fmla="+- G29 10800 0"/>
              <a:gd name="G33" fmla="+- G30 10800 0"/>
              <a:gd name="G34" fmla="?: G4 0 G31"/>
              <a:gd name="G35" fmla="?: -8829789 G34 0"/>
              <a:gd name="G36" fmla="?: G6 G35 G31"/>
              <a:gd name="G37" fmla="+- 21600 0 G36"/>
              <a:gd name="G38" fmla="?: G4 0 G33"/>
              <a:gd name="G39" fmla="?: -8829789 G38 G32"/>
              <a:gd name="G40" fmla="?: G6 G39 0"/>
              <a:gd name="G41" fmla="?: G4 G32 21600"/>
              <a:gd name="G42" fmla="?: G6 G41 G33"/>
              <a:gd name="T12" fmla="*/ 10800 w 21600"/>
              <a:gd name="T13" fmla="*/ 0 h 21600"/>
              <a:gd name="T14" fmla="*/ 4553 w 21600"/>
              <a:gd name="T15" fmla="*/ 4495 h 21600"/>
              <a:gd name="T16" fmla="*/ 10800 w 21600"/>
              <a:gd name="T17" fmla="*/ 3850 h 21600"/>
              <a:gd name="T18" fmla="*/ 17047 w 21600"/>
              <a:gd name="T19" fmla="*/ 4495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5908" y="5862"/>
                </a:moveTo>
                <a:cubicBezTo>
                  <a:pt x="7210" y="4573"/>
                  <a:pt x="8968" y="3849"/>
                  <a:pt x="10800" y="3850"/>
                </a:cubicBezTo>
                <a:cubicBezTo>
                  <a:pt x="12631" y="3850"/>
                  <a:pt x="14389" y="4573"/>
                  <a:pt x="15691" y="5862"/>
                </a:cubicBezTo>
                <a:lnTo>
                  <a:pt x="18400" y="3127"/>
                </a:lnTo>
                <a:cubicBezTo>
                  <a:pt x="16378" y="1124"/>
                  <a:pt x="13646" y="-1"/>
                  <a:pt x="10799" y="0"/>
                </a:cubicBezTo>
                <a:cubicBezTo>
                  <a:pt x="7953" y="0"/>
                  <a:pt x="5221" y="1124"/>
                  <a:pt x="3199" y="3127"/>
                </a:cubicBezTo>
                <a:close/>
              </a:path>
            </a:pathLst>
          </a:custGeom>
          <a:gradFill rotWithShape="1">
            <a:gsLst>
              <a:gs pos="0">
                <a:schemeClr val="accent1"/>
              </a:gs>
              <a:gs pos="100000">
                <a:schemeClr val="accent1">
                  <a:gamma/>
                  <a:tint val="73725"/>
                  <a:invGamma/>
                </a:schemeClr>
              </a:gs>
            </a:gsLst>
            <a:lin ang="5400000" scaled="1"/>
          </a:gradFill>
          <a:ln w="9525" algn="ctr">
            <a:noFill/>
            <a:miter lim="800000"/>
            <a:headEnd/>
            <a:tailEnd/>
          </a:ln>
          <a:effectLst/>
          <a:scene3d>
            <a:camera prst="legacyObliqueBottom"/>
            <a:lightRig rig="legacyFlat3" dir="t"/>
          </a:scene3d>
          <a:sp3d extrusionH="100000" prstMaterial="legacyMatte">
            <a:bevelT w="13500" h="13500" prst="angle"/>
            <a:bevelB w="13500" h="13500" prst="angle"/>
            <a:extrusionClr>
              <a:schemeClr val="accent1"/>
            </a:extrusionClr>
          </a:sp3d>
        </p:spPr>
        <p:txBody>
          <a:bodyPr wrap="none" anchor="ctr">
            <a:flatTx/>
          </a:bodyPr>
          <a:lstStyle/>
          <a:p>
            <a:endParaRPr lang="zh-CN" altLang="en-US"/>
          </a:p>
        </p:txBody>
      </p:sp>
      <p:sp>
        <p:nvSpPr>
          <p:cNvPr id="59400" name="AutoShape 8"/>
          <p:cNvSpPr>
            <a:spLocks noChangeArrowheads="1"/>
          </p:cNvSpPr>
          <p:nvPr/>
        </p:nvSpPr>
        <p:spPr bwMode="gray">
          <a:xfrm rot="2692993" flipH="1" flipV="1">
            <a:off x="818783" y="3504491"/>
            <a:ext cx="3449637" cy="2082706"/>
          </a:xfrm>
          <a:custGeom>
            <a:avLst/>
            <a:gdLst>
              <a:gd name="G0" fmla="+- 6950 0 0"/>
              <a:gd name="G1" fmla="+- -8829789 0 0"/>
              <a:gd name="G2" fmla="+- 0 0 -8829789"/>
              <a:gd name="T0" fmla="*/ 0 256 1"/>
              <a:gd name="T1" fmla="*/ 180 256 1"/>
              <a:gd name="G3" fmla="+- -8829789 T0 T1"/>
              <a:gd name="T2" fmla="*/ 0 256 1"/>
              <a:gd name="T3" fmla="*/ 90 256 1"/>
              <a:gd name="G4" fmla="+- -8829789 T2 T3"/>
              <a:gd name="G5" fmla="*/ G4 2 1"/>
              <a:gd name="T4" fmla="*/ 90 256 1"/>
              <a:gd name="T5" fmla="*/ 0 256 1"/>
              <a:gd name="G6" fmla="+- -8829789 T4 T5"/>
              <a:gd name="G7" fmla="*/ G6 2 1"/>
              <a:gd name="G8" fmla="abs -8829789"/>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6950"/>
              <a:gd name="G18" fmla="*/ 6950 1 2"/>
              <a:gd name="G19" fmla="+- G18 5400 0"/>
              <a:gd name="G20" fmla="cos G19 -8829789"/>
              <a:gd name="G21" fmla="sin G19 -8829789"/>
              <a:gd name="G22" fmla="+- G20 10800 0"/>
              <a:gd name="G23" fmla="+- G21 10800 0"/>
              <a:gd name="G24" fmla="+- 10800 0 G20"/>
              <a:gd name="G25" fmla="+- 6950 10800 0"/>
              <a:gd name="G26" fmla="?: G9 G17 G25"/>
              <a:gd name="G27" fmla="?: G9 0 21600"/>
              <a:gd name="G28" fmla="cos 10800 -8829789"/>
              <a:gd name="G29" fmla="sin 10800 -8829789"/>
              <a:gd name="G30" fmla="sin 6950 -8829789"/>
              <a:gd name="G31" fmla="+- G28 10800 0"/>
              <a:gd name="G32" fmla="+- G29 10800 0"/>
              <a:gd name="G33" fmla="+- G30 10800 0"/>
              <a:gd name="G34" fmla="?: G4 0 G31"/>
              <a:gd name="G35" fmla="?: -8829789 G34 0"/>
              <a:gd name="G36" fmla="?: G6 G35 G31"/>
              <a:gd name="G37" fmla="+- 21600 0 G36"/>
              <a:gd name="G38" fmla="?: G4 0 G33"/>
              <a:gd name="G39" fmla="?: -8829789 G38 G32"/>
              <a:gd name="G40" fmla="?: G6 G39 0"/>
              <a:gd name="G41" fmla="?: G4 G32 21600"/>
              <a:gd name="G42" fmla="?: G6 G41 G33"/>
              <a:gd name="T12" fmla="*/ 10800 w 21600"/>
              <a:gd name="T13" fmla="*/ 0 h 21600"/>
              <a:gd name="T14" fmla="*/ 4553 w 21600"/>
              <a:gd name="T15" fmla="*/ 4495 h 21600"/>
              <a:gd name="T16" fmla="*/ 10800 w 21600"/>
              <a:gd name="T17" fmla="*/ 3850 h 21600"/>
              <a:gd name="T18" fmla="*/ 17047 w 21600"/>
              <a:gd name="T19" fmla="*/ 4495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5908" y="5862"/>
                </a:moveTo>
                <a:cubicBezTo>
                  <a:pt x="7210" y="4573"/>
                  <a:pt x="8968" y="3849"/>
                  <a:pt x="10800" y="3850"/>
                </a:cubicBezTo>
                <a:cubicBezTo>
                  <a:pt x="12631" y="3850"/>
                  <a:pt x="14389" y="4573"/>
                  <a:pt x="15691" y="5862"/>
                </a:cubicBezTo>
                <a:lnTo>
                  <a:pt x="18400" y="3127"/>
                </a:lnTo>
                <a:cubicBezTo>
                  <a:pt x="16378" y="1124"/>
                  <a:pt x="13646" y="-1"/>
                  <a:pt x="10799" y="0"/>
                </a:cubicBezTo>
                <a:cubicBezTo>
                  <a:pt x="7953" y="0"/>
                  <a:pt x="5221" y="1124"/>
                  <a:pt x="3199" y="3127"/>
                </a:cubicBezTo>
                <a:close/>
              </a:path>
            </a:pathLst>
          </a:custGeom>
          <a:gradFill rotWithShape="1">
            <a:gsLst>
              <a:gs pos="0">
                <a:schemeClr val="accent2"/>
              </a:gs>
              <a:gs pos="100000">
                <a:schemeClr val="accent2">
                  <a:gamma/>
                  <a:tint val="73725"/>
                  <a:invGamma/>
                </a:schemeClr>
              </a:gs>
            </a:gsLst>
            <a:lin ang="5400000" scaled="1"/>
          </a:gradFill>
          <a:ln w="9525" algn="ctr">
            <a:noFill/>
            <a:miter lim="800000"/>
            <a:headEnd/>
            <a:tailEnd/>
          </a:ln>
          <a:effectLst/>
          <a:scene3d>
            <a:camera prst="legacyObliqueBottom"/>
            <a:lightRig rig="legacyFlat3" dir="t"/>
          </a:scene3d>
          <a:sp3d extrusionH="100000" prstMaterial="legacyMatte">
            <a:bevelT w="13500" h="13500" prst="angle"/>
            <a:bevelB w="13500" h="13500" prst="angle"/>
            <a:extrusionClr>
              <a:schemeClr val="accent2"/>
            </a:extrusionClr>
          </a:sp3d>
        </p:spPr>
        <p:txBody>
          <a:bodyPr wrap="none" anchor="ctr">
            <a:flatTx/>
          </a:bodyPr>
          <a:lstStyle/>
          <a:p>
            <a:endParaRPr lang="zh-CN" altLang="en-US"/>
          </a:p>
        </p:txBody>
      </p:sp>
      <p:sp>
        <p:nvSpPr>
          <p:cNvPr id="59405" name="Text Box 13"/>
          <p:cNvSpPr txBox="1">
            <a:spLocks noChangeArrowheads="1"/>
          </p:cNvSpPr>
          <p:nvPr/>
        </p:nvSpPr>
        <p:spPr bwMode="gray">
          <a:xfrm>
            <a:off x="2317600" y="2924944"/>
            <a:ext cx="4803141" cy="2169825"/>
          </a:xfrm>
          <a:prstGeom prst="rect">
            <a:avLst/>
          </a:prstGeom>
          <a:noFill/>
          <a:ln w="9525" algn="ctr">
            <a:noFill/>
            <a:miter lim="800000"/>
            <a:headEnd/>
            <a:tailEnd/>
          </a:ln>
          <a:effectLst/>
        </p:spPr>
        <p:txBody>
          <a:bodyPr wrap="square">
            <a:spAutoFit/>
          </a:bodyPr>
          <a:lstStyle/>
          <a:p>
            <a:pPr marL="0" indent="0">
              <a:lnSpc>
                <a:spcPct val="150000"/>
              </a:lnSpc>
              <a:buFont typeface="Wingdings" pitchFamily="2" charset="2"/>
              <a:buNone/>
            </a:pPr>
            <a:r>
              <a:rPr lang="zh-CN" altLang="en-US" dirty="0">
                <a:solidFill>
                  <a:schemeClr val="tx2">
                    <a:lumMod val="50000"/>
                  </a:schemeClr>
                </a:solidFill>
                <a:latin typeface="黑体" pitchFamily="49" charset="-122"/>
                <a:ea typeface="黑体" pitchFamily="49" charset="-122"/>
              </a:rPr>
              <a:t>知识总结</a:t>
            </a:r>
            <a:r>
              <a:rPr lang="zh-CN" altLang="en-US" dirty="0" smtClean="0">
                <a:solidFill>
                  <a:schemeClr val="tx2">
                    <a:lumMod val="50000"/>
                  </a:schemeClr>
                </a:solidFill>
                <a:latin typeface="黑体" pitchFamily="49" charset="-122"/>
                <a:ea typeface="黑体" pitchFamily="49" charset="-122"/>
              </a:rPr>
              <a:t>：</a:t>
            </a:r>
            <a:endParaRPr lang="zh-CN" altLang="en-US" dirty="0">
              <a:solidFill>
                <a:schemeClr val="tx2">
                  <a:lumMod val="50000"/>
                </a:schemeClr>
              </a:solidFill>
              <a:latin typeface="黑体" pitchFamily="49" charset="-122"/>
              <a:ea typeface="黑体" pitchFamily="49" charset="-122"/>
            </a:endParaRPr>
          </a:p>
          <a:p>
            <a:pPr marL="0" indent="0">
              <a:lnSpc>
                <a:spcPct val="150000"/>
              </a:lnSpc>
              <a:buFont typeface="Wingdings" pitchFamily="2" charset="2"/>
              <a:buNone/>
            </a:pPr>
            <a:r>
              <a:rPr lang="zh-CN" altLang="en-US" dirty="0">
                <a:solidFill>
                  <a:schemeClr val="tx2">
                    <a:lumMod val="50000"/>
                  </a:schemeClr>
                </a:solidFill>
                <a:latin typeface="黑体" pitchFamily="49" charset="-122"/>
                <a:ea typeface="黑体" pitchFamily="49" charset="-122"/>
              </a:rPr>
              <a:t>导出数据源包括</a:t>
            </a:r>
            <a:r>
              <a:rPr lang="en-US" altLang="zh-CN" dirty="0">
                <a:solidFill>
                  <a:schemeClr val="tx2">
                    <a:lumMod val="50000"/>
                  </a:schemeClr>
                </a:solidFill>
                <a:latin typeface="黑体" pitchFamily="49" charset="-122"/>
                <a:ea typeface="黑体" pitchFamily="49" charset="-122"/>
              </a:rPr>
              <a:t>OLE DB</a:t>
            </a:r>
            <a:r>
              <a:rPr lang="zh-CN" altLang="en-US" dirty="0">
                <a:solidFill>
                  <a:schemeClr val="tx2">
                    <a:lumMod val="50000"/>
                  </a:schemeClr>
                </a:solidFill>
                <a:latin typeface="黑体" pitchFamily="49" charset="-122"/>
                <a:ea typeface="黑体" pitchFamily="49" charset="-122"/>
              </a:rPr>
              <a:t>访问接口、</a:t>
            </a:r>
            <a:r>
              <a:rPr lang="en-US" altLang="zh-CN" dirty="0">
                <a:solidFill>
                  <a:schemeClr val="tx2">
                    <a:lumMod val="50000"/>
                  </a:schemeClr>
                </a:solidFill>
                <a:latin typeface="黑体" pitchFamily="49" charset="-122"/>
                <a:ea typeface="黑体" pitchFamily="49" charset="-122"/>
              </a:rPr>
              <a:t>SQL</a:t>
            </a:r>
            <a:r>
              <a:rPr lang="zh-CN" altLang="en-US" dirty="0">
                <a:solidFill>
                  <a:schemeClr val="tx2">
                    <a:lumMod val="50000"/>
                  </a:schemeClr>
                </a:solidFill>
                <a:latin typeface="黑体" pitchFamily="49" charset="-122"/>
                <a:ea typeface="黑体" pitchFamily="49" charset="-122"/>
              </a:rPr>
              <a:t>本机客户端、</a:t>
            </a:r>
            <a:r>
              <a:rPr lang="en-US" altLang="zh-CN" dirty="0">
                <a:solidFill>
                  <a:schemeClr val="tx2">
                    <a:lumMod val="50000"/>
                  </a:schemeClr>
                </a:solidFill>
                <a:latin typeface="黑体" pitchFamily="49" charset="-122"/>
                <a:ea typeface="黑体" pitchFamily="49" charset="-122"/>
              </a:rPr>
              <a:t>ADO.NET</a:t>
            </a:r>
            <a:r>
              <a:rPr lang="zh-CN" altLang="en-US" dirty="0">
                <a:solidFill>
                  <a:schemeClr val="tx2">
                    <a:lumMod val="50000"/>
                  </a:schemeClr>
                </a:solidFill>
                <a:latin typeface="黑体" pitchFamily="49" charset="-122"/>
                <a:ea typeface="黑体" pitchFamily="49" charset="-122"/>
              </a:rPr>
              <a:t>、</a:t>
            </a:r>
            <a:r>
              <a:rPr lang="en-US" altLang="zh-CN" dirty="0">
                <a:solidFill>
                  <a:schemeClr val="tx2">
                    <a:lumMod val="50000"/>
                  </a:schemeClr>
                </a:solidFill>
                <a:latin typeface="黑体" pitchFamily="49" charset="-122"/>
                <a:ea typeface="黑体" pitchFamily="49" charset="-122"/>
              </a:rPr>
              <a:t>Excel</a:t>
            </a:r>
            <a:r>
              <a:rPr lang="zh-CN" altLang="en-US" dirty="0">
                <a:solidFill>
                  <a:schemeClr val="tx2">
                    <a:lumMod val="50000"/>
                  </a:schemeClr>
                </a:solidFill>
                <a:latin typeface="黑体" pitchFamily="49" charset="-122"/>
                <a:ea typeface="黑体" pitchFamily="49" charset="-122"/>
              </a:rPr>
              <a:t>和平面文件源。根据源的不同，需要设置身份验证模式、服务器名称、数据库名称和文件格式之类的选项</a:t>
            </a:r>
            <a:r>
              <a:rPr lang="zh-CN" altLang="zh-CN" dirty="0" smtClean="0">
                <a:solidFill>
                  <a:schemeClr val="tx2">
                    <a:lumMod val="50000"/>
                  </a:schemeClr>
                </a:solidFill>
                <a:latin typeface="黑体" pitchFamily="49" charset="-122"/>
                <a:ea typeface="黑体" pitchFamily="49" charset="-122"/>
              </a:rPr>
              <a:t>。</a:t>
            </a:r>
            <a:endParaRPr lang="zh-CN" altLang="zh-CN" dirty="0">
              <a:solidFill>
                <a:schemeClr val="tx2">
                  <a:lumMod val="50000"/>
                </a:schemeClr>
              </a:solidFill>
              <a:latin typeface="黑体" pitchFamily="49" charset="-122"/>
              <a:ea typeface="黑体" pitchFamily="49" charset="-122"/>
            </a:endParaRPr>
          </a:p>
        </p:txBody>
      </p:sp>
    </p:spTree>
    <p:extLst>
      <p:ext uri="{BB962C8B-B14F-4D97-AF65-F5344CB8AC3E}">
        <p14:creationId xmlns:p14="http://schemas.microsoft.com/office/powerpoint/2010/main" xmlns="" val="1202144625"/>
      </p:ext>
    </p:extLst>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dirty="0">
                <a:latin typeface="黑体" pitchFamily="49" charset="-122"/>
              </a:rPr>
              <a:t>任务</a:t>
            </a:r>
            <a:r>
              <a:rPr lang="en-US" altLang="zh-CN" sz="2800" dirty="0" smtClean="0">
                <a:latin typeface="黑体" pitchFamily="49" charset="-122"/>
              </a:rPr>
              <a:t>2 </a:t>
            </a:r>
            <a:r>
              <a:rPr lang="zh-CN" altLang="en-US" sz="2800" dirty="0" smtClean="0">
                <a:latin typeface="黑体" pitchFamily="49" charset="-122"/>
              </a:rPr>
              <a:t>将</a:t>
            </a:r>
            <a:r>
              <a:rPr lang="en-US" altLang="zh-CN" sz="2800" dirty="0">
                <a:latin typeface="黑体" pitchFamily="49" charset="-122"/>
              </a:rPr>
              <a:t>Excel</a:t>
            </a:r>
            <a:r>
              <a:rPr lang="zh-CN" altLang="en-US" sz="2800" dirty="0">
                <a:latin typeface="黑体" pitchFamily="49" charset="-122"/>
              </a:rPr>
              <a:t>文件中存放的新生数据导入到数据库中</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55</a:t>
            </a:fld>
            <a:endParaRPr lang="en-US" altLang="zh-CN"/>
          </a:p>
        </p:txBody>
      </p:sp>
      <p:sp>
        <p:nvSpPr>
          <p:cNvPr id="6" name="AutoShape 4"/>
          <p:cNvSpPr>
            <a:spLocks noChangeArrowheads="1"/>
          </p:cNvSpPr>
          <p:nvPr/>
        </p:nvSpPr>
        <p:spPr bwMode="gray">
          <a:xfrm>
            <a:off x="1879567" y="1785926"/>
            <a:ext cx="5860785" cy="1571066"/>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7" name="AutoShape 11"/>
          <p:cNvSpPr>
            <a:spLocks noChangeArrowheads="1"/>
          </p:cNvSpPr>
          <p:nvPr/>
        </p:nvSpPr>
        <p:spPr bwMode="gray">
          <a:xfrm>
            <a:off x="995330" y="2081004"/>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8" name="Arc 13"/>
          <p:cNvSpPr>
            <a:spLocks/>
          </p:cNvSpPr>
          <p:nvPr/>
        </p:nvSpPr>
        <p:spPr bwMode="gray">
          <a:xfrm rot="15937656">
            <a:off x="1659243" y="2165682"/>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rgbClr val="C00000"/>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9" name="Text Box 16"/>
          <p:cNvSpPr txBox="1">
            <a:spLocks noChangeArrowheads="1"/>
          </p:cNvSpPr>
          <p:nvPr/>
        </p:nvSpPr>
        <p:spPr bwMode="gray">
          <a:xfrm>
            <a:off x="928662" y="2125050"/>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1</a:t>
            </a:r>
            <a:endParaRPr lang="en-US" altLang="zh-CN" sz="2000" b="1" dirty="0">
              <a:solidFill>
                <a:srgbClr val="000000"/>
              </a:solidFill>
              <a:ea typeface="宋体" pitchFamily="2" charset="-122"/>
            </a:endParaRPr>
          </a:p>
        </p:txBody>
      </p:sp>
      <p:sp>
        <p:nvSpPr>
          <p:cNvPr id="10" name="Rectangle 20"/>
          <p:cNvSpPr>
            <a:spLocks noChangeArrowheads="1"/>
          </p:cNvSpPr>
          <p:nvPr/>
        </p:nvSpPr>
        <p:spPr bwMode="black">
          <a:xfrm>
            <a:off x="2262667" y="1882644"/>
            <a:ext cx="5316592" cy="1285032"/>
          </a:xfrm>
          <a:prstGeom prst="rect">
            <a:avLst/>
          </a:prstGeom>
          <a:noFill/>
          <a:ln w="9525" algn="ctr">
            <a:noFill/>
            <a:miter lim="800000"/>
            <a:headEnd/>
            <a:tailEnd/>
          </a:ln>
          <a:effectLst/>
        </p:spPr>
        <p:txBody>
          <a:bodyPr wrap="square">
            <a:spAutoFit/>
          </a:bodyPr>
          <a:lstStyle/>
          <a:p>
            <a:pPr algn="just">
              <a:lnSpc>
                <a:spcPct val="150000"/>
              </a:lnSpc>
            </a:pPr>
            <a:r>
              <a:rPr lang="zh-CN" altLang="en-US" dirty="0">
                <a:solidFill>
                  <a:schemeClr val="tx2">
                    <a:lumMod val="50000"/>
                  </a:schemeClr>
                </a:solidFill>
              </a:rPr>
              <a:t>在</a:t>
            </a:r>
            <a:r>
              <a:rPr lang="en-US" altLang="zh-CN" dirty="0">
                <a:solidFill>
                  <a:schemeClr val="tx2">
                    <a:lumMod val="50000"/>
                  </a:schemeClr>
                </a:solidFill>
              </a:rPr>
              <a:t>【</a:t>
            </a:r>
            <a:r>
              <a:rPr lang="zh-CN" altLang="en-US" dirty="0">
                <a:solidFill>
                  <a:schemeClr val="tx2">
                    <a:lumMod val="50000"/>
                  </a:schemeClr>
                </a:solidFill>
              </a:rPr>
              <a:t>对象资源管理器</a:t>
            </a:r>
            <a:r>
              <a:rPr lang="en-US" altLang="zh-CN" dirty="0">
                <a:solidFill>
                  <a:schemeClr val="tx2">
                    <a:lumMod val="50000"/>
                  </a:schemeClr>
                </a:solidFill>
              </a:rPr>
              <a:t>】</a:t>
            </a:r>
            <a:r>
              <a:rPr lang="zh-CN" altLang="en-US" dirty="0">
                <a:solidFill>
                  <a:schemeClr val="tx2">
                    <a:lumMod val="50000"/>
                  </a:schemeClr>
                </a:solidFill>
              </a:rPr>
              <a:t>中，展开</a:t>
            </a:r>
            <a:r>
              <a:rPr lang="en-US" altLang="zh-CN" dirty="0">
                <a:solidFill>
                  <a:schemeClr val="tx2">
                    <a:lumMod val="50000"/>
                  </a:schemeClr>
                </a:solidFill>
              </a:rPr>
              <a:t>【</a:t>
            </a:r>
            <a:r>
              <a:rPr lang="zh-CN" altLang="en-US" dirty="0">
                <a:solidFill>
                  <a:schemeClr val="tx2">
                    <a:lumMod val="50000"/>
                  </a:schemeClr>
                </a:solidFill>
              </a:rPr>
              <a:t>数据</a:t>
            </a:r>
          </a:p>
          <a:p>
            <a:pPr algn="just">
              <a:lnSpc>
                <a:spcPct val="150000"/>
              </a:lnSpc>
            </a:pPr>
            <a:r>
              <a:rPr lang="zh-CN" altLang="en-US" dirty="0">
                <a:solidFill>
                  <a:schemeClr val="tx2">
                    <a:lumMod val="50000"/>
                  </a:schemeClr>
                </a:solidFill>
              </a:rPr>
              <a:t>       库</a:t>
            </a:r>
            <a:r>
              <a:rPr lang="en-US" altLang="zh-CN" dirty="0">
                <a:solidFill>
                  <a:schemeClr val="tx2">
                    <a:lumMod val="50000"/>
                  </a:schemeClr>
                </a:solidFill>
              </a:rPr>
              <a:t>】</a:t>
            </a:r>
            <a:r>
              <a:rPr lang="zh-CN" altLang="en-US" dirty="0">
                <a:solidFill>
                  <a:schemeClr val="tx2">
                    <a:lumMod val="50000"/>
                  </a:schemeClr>
                </a:solidFill>
              </a:rPr>
              <a:t>，右键单击</a:t>
            </a:r>
            <a:r>
              <a:rPr lang="en-US" altLang="zh-CN" dirty="0">
                <a:solidFill>
                  <a:schemeClr val="tx2">
                    <a:lumMod val="50000"/>
                  </a:schemeClr>
                </a:solidFill>
              </a:rPr>
              <a:t>【Student】</a:t>
            </a:r>
            <a:r>
              <a:rPr lang="zh-CN" altLang="en-US" dirty="0">
                <a:solidFill>
                  <a:schemeClr val="tx2">
                    <a:lumMod val="50000"/>
                  </a:schemeClr>
                </a:solidFill>
              </a:rPr>
              <a:t>，选择</a:t>
            </a:r>
            <a:r>
              <a:rPr lang="en-US" altLang="zh-CN" dirty="0">
                <a:solidFill>
                  <a:schemeClr val="tx2">
                    <a:lumMod val="50000"/>
                  </a:schemeClr>
                </a:solidFill>
              </a:rPr>
              <a:t>【</a:t>
            </a:r>
            <a:r>
              <a:rPr lang="zh-CN" altLang="en-US" dirty="0">
                <a:solidFill>
                  <a:schemeClr val="tx2">
                    <a:lumMod val="50000"/>
                  </a:schemeClr>
                </a:solidFill>
              </a:rPr>
              <a:t>任务</a:t>
            </a:r>
            <a:r>
              <a:rPr lang="en-US" altLang="zh-CN" dirty="0">
                <a:solidFill>
                  <a:schemeClr val="tx2">
                    <a:lumMod val="50000"/>
                  </a:schemeClr>
                </a:solidFill>
              </a:rPr>
              <a:t>】</a:t>
            </a:r>
          </a:p>
          <a:p>
            <a:pPr algn="just">
              <a:lnSpc>
                <a:spcPct val="150000"/>
              </a:lnSpc>
            </a:pPr>
            <a:r>
              <a:rPr lang="en-US" altLang="zh-CN" dirty="0">
                <a:solidFill>
                  <a:schemeClr val="tx2">
                    <a:lumMod val="50000"/>
                  </a:schemeClr>
                </a:solidFill>
              </a:rPr>
              <a:t>       </a:t>
            </a:r>
            <a:r>
              <a:rPr lang="zh-CN" altLang="en-US" dirty="0">
                <a:solidFill>
                  <a:schemeClr val="tx2">
                    <a:lumMod val="50000"/>
                  </a:schemeClr>
                </a:solidFill>
              </a:rPr>
              <a:t>下的</a:t>
            </a:r>
            <a:r>
              <a:rPr lang="en-US" altLang="zh-CN" dirty="0">
                <a:solidFill>
                  <a:schemeClr val="tx2">
                    <a:lumMod val="50000"/>
                  </a:schemeClr>
                </a:solidFill>
              </a:rPr>
              <a:t>【</a:t>
            </a:r>
            <a:r>
              <a:rPr lang="zh-CN" altLang="en-US" dirty="0">
                <a:solidFill>
                  <a:schemeClr val="tx2">
                    <a:lumMod val="50000"/>
                  </a:schemeClr>
                </a:solidFill>
              </a:rPr>
              <a:t>导入数据</a:t>
            </a:r>
            <a:r>
              <a:rPr lang="en-US" altLang="zh-CN" dirty="0">
                <a:solidFill>
                  <a:schemeClr val="tx2">
                    <a:lumMod val="50000"/>
                  </a:schemeClr>
                </a:solidFill>
              </a:rPr>
              <a:t>】</a:t>
            </a:r>
            <a:r>
              <a:rPr lang="zh-CN" altLang="en-US" dirty="0">
                <a:solidFill>
                  <a:schemeClr val="tx2">
                    <a:lumMod val="50000"/>
                  </a:schemeClr>
                </a:solidFill>
              </a:rPr>
              <a:t>选项，如图</a:t>
            </a:r>
            <a:r>
              <a:rPr lang="en-US" altLang="zh-CN" dirty="0">
                <a:solidFill>
                  <a:schemeClr val="tx2">
                    <a:lumMod val="50000"/>
                  </a:schemeClr>
                </a:solidFill>
              </a:rPr>
              <a:t>13.38</a:t>
            </a:r>
            <a:r>
              <a:rPr lang="zh-CN" altLang="en-US" dirty="0">
                <a:solidFill>
                  <a:schemeClr val="tx2">
                    <a:lumMod val="50000"/>
                  </a:schemeClr>
                </a:solidFill>
              </a:rPr>
              <a:t>所示。 </a:t>
            </a:r>
            <a:endParaRPr lang="en-US" altLang="zh-CN" b="1" dirty="0">
              <a:solidFill>
                <a:schemeClr val="tx2">
                  <a:lumMod val="50000"/>
                </a:schemeClr>
              </a:solidFill>
            </a:endParaRPr>
          </a:p>
        </p:txBody>
      </p:sp>
      <p:pic>
        <p:nvPicPr>
          <p:cNvPr id="12" name="Picture 5"/>
          <p:cNvPicPr>
            <a:picLocks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491879" y="3167676"/>
            <a:ext cx="3203695" cy="3062183"/>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sp>
        <p:nvSpPr>
          <p:cNvPr id="13" name="Rectangle 7"/>
          <p:cNvSpPr>
            <a:spLocks noChangeArrowheads="1"/>
          </p:cNvSpPr>
          <p:nvPr/>
        </p:nvSpPr>
        <p:spPr bwMode="auto">
          <a:xfrm>
            <a:off x="3062184" y="6229860"/>
            <a:ext cx="3600399" cy="36933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square" anchor="ctr">
            <a:spAutoFit/>
          </a:bodyPr>
          <a:lstStyle/>
          <a:p>
            <a:pPr algn="ctr"/>
            <a:r>
              <a:rPr lang="zh-CN" altLang="en-US" sz="1800" dirty="0">
                <a:solidFill>
                  <a:schemeClr val="accent2"/>
                </a:solidFill>
                <a:latin typeface="宋体" pitchFamily="2" charset="-122"/>
                <a:sym typeface="Times New Roman" pitchFamily="18" charset="0"/>
              </a:rPr>
              <a:t>图</a:t>
            </a:r>
            <a:r>
              <a:rPr lang="en-US" altLang="zh-CN" sz="1800" dirty="0">
                <a:solidFill>
                  <a:schemeClr val="accent2"/>
                </a:solidFill>
                <a:latin typeface="宋体" pitchFamily="2" charset="-122"/>
                <a:sym typeface="Times New Roman" pitchFamily="18" charset="0"/>
              </a:rPr>
              <a:t>13.38 </a:t>
            </a:r>
            <a:r>
              <a:rPr lang="zh-CN" altLang="en-US" sz="1800" dirty="0">
                <a:solidFill>
                  <a:schemeClr val="accent2"/>
                </a:solidFill>
                <a:latin typeface="宋体" pitchFamily="2" charset="-122"/>
                <a:sym typeface="Times New Roman" pitchFamily="18" charset="0"/>
              </a:rPr>
              <a:t>选择</a:t>
            </a:r>
            <a:r>
              <a:rPr lang="en-US" altLang="zh-CN" sz="1800" dirty="0">
                <a:solidFill>
                  <a:schemeClr val="accent2"/>
                </a:solidFill>
                <a:latin typeface="宋体" pitchFamily="2" charset="-122"/>
                <a:sym typeface="Times New Roman" pitchFamily="18" charset="0"/>
              </a:rPr>
              <a:t>【</a:t>
            </a:r>
            <a:r>
              <a:rPr lang="zh-CN" altLang="en-US" sz="1800" dirty="0">
                <a:solidFill>
                  <a:schemeClr val="accent2"/>
                </a:solidFill>
                <a:latin typeface="宋体" pitchFamily="2" charset="-122"/>
                <a:sym typeface="Times New Roman" pitchFamily="18" charset="0"/>
              </a:rPr>
              <a:t>导入数据</a:t>
            </a:r>
            <a:r>
              <a:rPr lang="en-US" altLang="zh-CN" sz="1800" dirty="0">
                <a:solidFill>
                  <a:schemeClr val="accent2"/>
                </a:solidFill>
                <a:latin typeface="宋体" pitchFamily="2" charset="-122"/>
                <a:sym typeface="Times New Roman" pitchFamily="18" charset="0"/>
              </a:rPr>
              <a:t>】</a:t>
            </a:r>
            <a:endParaRPr lang="en-US" altLang="zh-CN" b="0" dirty="0"/>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dirty="0">
                <a:latin typeface="黑体" pitchFamily="49" charset="-122"/>
              </a:rPr>
              <a:t>任务</a:t>
            </a:r>
            <a:r>
              <a:rPr lang="en-US" altLang="zh-CN" sz="2800" dirty="0">
                <a:latin typeface="黑体" pitchFamily="49" charset="-122"/>
              </a:rPr>
              <a:t>2 </a:t>
            </a:r>
            <a:r>
              <a:rPr lang="zh-CN" altLang="en-US" sz="2800" dirty="0" smtClean="0">
                <a:latin typeface="黑体" pitchFamily="49" charset="-122"/>
              </a:rPr>
              <a:t>（续）</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56</a:t>
            </a:fld>
            <a:endParaRPr lang="en-US" altLang="zh-CN"/>
          </a:p>
        </p:txBody>
      </p:sp>
      <p:sp>
        <p:nvSpPr>
          <p:cNvPr id="6" name="AutoShape 4"/>
          <p:cNvSpPr>
            <a:spLocks noChangeArrowheads="1"/>
          </p:cNvSpPr>
          <p:nvPr/>
        </p:nvSpPr>
        <p:spPr bwMode="gray">
          <a:xfrm>
            <a:off x="1879567" y="1785926"/>
            <a:ext cx="6082792" cy="540448"/>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7" name="AutoShape 11"/>
          <p:cNvSpPr>
            <a:spLocks noChangeArrowheads="1"/>
          </p:cNvSpPr>
          <p:nvPr/>
        </p:nvSpPr>
        <p:spPr bwMode="gray">
          <a:xfrm>
            <a:off x="1061998" y="1812049"/>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8" name="Arc 13"/>
          <p:cNvSpPr>
            <a:spLocks/>
          </p:cNvSpPr>
          <p:nvPr/>
        </p:nvSpPr>
        <p:spPr bwMode="gray">
          <a:xfrm rot="15937656">
            <a:off x="1725911" y="1896727"/>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rgbClr val="C00000"/>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9" name="Text Box 16"/>
          <p:cNvSpPr txBox="1">
            <a:spLocks noChangeArrowheads="1"/>
          </p:cNvSpPr>
          <p:nvPr/>
        </p:nvSpPr>
        <p:spPr bwMode="gray">
          <a:xfrm>
            <a:off x="995330" y="1856095"/>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2</a:t>
            </a:r>
            <a:endParaRPr lang="en-US" altLang="zh-CN" sz="2000" b="1" dirty="0">
              <a:solidFill>
                <a:srgbClr val="000000"/>
              </a:solidFill>
              <a:ea typeface="宋体" pitchFamily="2" charset="-122"/>
            </a:endParaRPr>
          </a:p>
        </p:txBody>
      </p:sp>
      <p:sp>
        <p:nvSpPr>
          <p:cNvPr id="10" name="Rectangle 20"/>
          <p:cNvSpPr>
            <a:spLocks noChangeArrowheads="1"/>
          </p:cNvSpPr>
          <p:nvPr/>
        </p:nvSpPr>
        <p:spPr bwMode="black">
          <a:xfrm>
            <a:off x="2327242" y="1824389"/>
            <a:ext cx="5316592" cy="442878"/>
          </a:xfrm>
          <a:prstGeom prst="rect">
            <a:avLst/>
          </a:prstGeom>
          <a:noFill/>
          <a:ln w="9525" algn="ctr">
            <a:noFill/>
            <a:miter lim="800000"/>
            <a:headEnd/>
            <a:tailEnd/>
          </a:ln>
          <a:effectLst/>
        </p:spPr>
        <p:txBody>
          <a:bodyPr wrap="square">
            <a:spAutoFit/>
          </a:bodyPr>
          <a:lstStyle/>
          <a:p>
            <a:pPr algn="just">
              <a:lnSpc>
                <a:spcPct val="150000"/>
              </a:lnSpc>
            </a:pPr>
            <a:r>
              <a:rPr lang="zh-CN" altLang="en-US" dirty="0">
                <a:solidFill>
                  <a:schemeClr val="tx2">
                    <a:lumMod val="50000"/>
                  </a:schemeClr>
                </a:solidFill>
                <a:latin typeface="黑体" pitchFamily="49" charset="-122"/>
                <a:ea typeface="黑体" pitchFamily="49" charset="-122"/>
              </a:rPr>
              <a:t>显示导入和导出向导，单击</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下一步</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按钮。</a:t>
            </a:r>
          </a:p>
        </p:txBody>
      </p:sp>
      <p:sp>
        <p:nvSpPr>
          <p:cNvPr id="12" name="AutoShape 4"/>
          <p:cNvSpPr>
            <a:spLocks noChangeArrowheads="1"/>
          </p:cNvSpPr>
          <p:nvPr/>
        </p:nvSpPr>
        <p:spPr bwMode="gray">
          <a:xfrm>
            <a:off x="1951843" y="2499418"/>
            <a:ext cx="6082792" cy="2225726"/>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13" name="AutoShape 11"/>
          <p:cNvSpPr>
            <a:spLocks noChangeArrowheads="1"/>
          </p:cNvSpPr>
          <p:nvPr/>
        </p:nvSpPr>
        <p:spPr bwMode="gray">
          <a:xfrm>
            <a:off x="1134274" y="2525541"/>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4" name="Text Box 16"/>
          <p:cNvSpPr txBox="1">
            <a:spLocks noChangeArrowheads="1"/>
          </p:cNvSpPr>
          <p:nvPr/>
        </p:nvSpPr>
        <p:spPr bwMode="gray">
          <a:xfrm>
            <a:off x="1067606" y="2569587"/>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3</a:t>
            </a:r>
            <a:endParaRPr lang="en-US" altLang="zh-CN" sz="2000" b="1" dirty="0">
              <a:solidFill>
                <a:srgbClr val="000000"/>
              </a:solidFill>
              <a:ea typeface="宋体" pitchFamily="2" charset="-122"/>
            </a:endParaRPr>
          </a:p>
        </p:txBody>
      </p:sp>
      <p:sp>
        <p:nvSpPr>
          <p:cNvPr id="15" name="Rectangle 20"/>
          <p:cNvSpPr>
            <a:spLocks noChangeArrowheads="1"/>
          </p:cNvSpPr>
          <p:nvPr/>
        </p:nvSpPr>
        <p:spPr bwMode="black">
          <a:xfrm>
            <a:off x="2399517" y="2537881"/>
            <a:ext cx="5562841" cy="2585323"/>
          </a:xfrm>
          <a:prstGeom prst="rect">
            <a:avLst/>
          </a:prstGeom>
          <a:noFill/>
          <a:ln w="9525" algn="ctr">
            <a:noFill/>
            <a:miter lim="800000"/>
            <a:headEnd/>
            <a:tailEnd/>
          </a:ln>
          <a:effectLst/>
        </p:spPr>
        <p:txBody>
          <a:bodyPr wrap="square">
            <a:spAutoFit/>
          </a:bodyPr>
          <a:lstStyle/>
          <a:p>
            <a:pPr algn="just">
              <a:lnSpc>
                <a:spcPct val="150000"/>
              </a:lnSpc>
            </a:pPr>
            <a:r>
              <a:rPr lang="zh-CN" altLang="en-US" dirty="0">
                <a:solidFill>
                  <a:schemeClr val="tx2">
                    <a:lumMod val="50000"/>
                  </a:schemeClr>
                </a:solidFill>
                <a:latin typeface="黑体" pitchFamily="49" charset="-122"/>
                <a:ea typeface="黑体" pitchFamily="49" charset="-122"/>
              </a:rPr>
              <a:t>在数据源选择界面，</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数据源</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选择</a:t>
            </a:r>
            <a:r>
              <a:rPr lang="en-US" altLang="zh-CN" dirty="0">
                <a:solidFill>
                  <a:schemeClr val="tx2">
                    <a:lumMod val="50000"/>
                  </a:schemeClr>
                </a:solidFill>
                <a:latin typeface="黑体" pitchFamily="49" charset="-122"/>
                <a:ea typeface="黑体" pitchFamily="49" charset="-122"/>
              </a:rPr>
              <a:t>【</a:t>
            </a:r>
          </a:p>
          <a:p>
            <a:pPr algn="just">
              <a:lnSpc>
                <a:spcPct val="150000"/>
              </a:lnSpc>
            </a:pPr>
            <a:r>
              <a:rPr lang="en-US" altLang="zh-CN" dirty="0">
                <a:solidFill>
                  <a:schemeClr val="tx2">
                    <a:lumMod val="50000"/>
                  </a:schemeClr>
                </a:solidFill>
                <a:latin typeface="黑体" pitchFamily="49" charset="-122"/>
                <a:ea typeface="黑体" pitchFamily="49" charset="-122"/>
              </a:rPr>
              <a:t>       Microsoft Excel】</a:t>
            </a:r>
            <a:r>
              <a:rPr lang="zh-CN" altLang="en-US" dirty="0">
                <a:solidFill>
                  <a:schemeClr val="tx2">
                    <a:lumMod val="50000"/>
                  </a:schemeClr>
                </a:solidFill>
                <a:latin typeface="黑体" pitchFamily="49" charset="-122"/>
                <a:ea typeface="黑体" pitchFamily="49" charset="-122"/>
              </a:rPr>
              <a:t>，</a:t>
            </a:r>
            <a:r>
              <a:rPr lang="en-US" altLang="zh-CN" dirty="0">
                <a:solidFill>
                  <a:schemeClr val="tx2">
                    <a:lumMod val="50000"/>
                  </a:schemeClr>
                </a:solidFill>
                <a:latin typeface="黑体" pitchFamily="49" charset="-122"/>
                <a:ea typeface="黑体" pitchFamily="49" charset="-122"/>
              </a:rPr>
              <a:t>Excel</a:t>
            </a:r>
            <a:r>
              <a:rPr lang="zh-CN" altLang="en-US" dirty="0">
                <a:solidFill>
                  <a:schemeClr val="tx2">
                    <a:lumMod val="50000"/>
                  </a:schemeClr>
                </a:solidFill>
                <a:latin typeface="黑体" pitchFamily="49" charset="-122"/>
                <a:ea typeface="黑体" pitchFamily="49" charset="-122"/>
              </a:rPr>
              <a:t>文件路径输入 </a:t>
            </a:r>
          </a:p>
          <a:p>
            <a:pPr algn="just">
              <a:lnSpc>
                <a:spcPct val="150000"/>
              </a:lnSpc>
            </a:pPr>
            <a:r>
              <a:rPr lang="zh-CN" altLang="en-US" dirty="0">
                <a:solidFill>
                  <a:schemeClr val="tx2">
                    <a:lumMod val="50000"/>
                  </a:schemeClr>
                </a:solidFill>
                <a:latin typeface="黑体" pitchFamily="49" charset="-122"/>
                <a:ea typeface="黑体" pitchFamily="49" charset="-122"/>
              </a:rPr>
              <a:t>       “</a:t>
            </a:r>
            <a:r>
              <a:rPr lang="en-US" altLang="zh-CN" dirty="0">
                <a:solidFill>
                  <a:schemeClr val="tx2">
                    <a:lumMod val="50000"/>
                  </a:schemeClr>
                </a:solidFill>
                <a:latin typeface="黑体" pitchFamily="49" charset="-122"/>
                <a:ea typeface="黑体" pitchFamily="49" charset="-122"/>
              </a:rPr>
              <a:t>E:\xinsheng.xls”</a:t>
            </a:r>
            <a:r>
              <a:rPr lang="zh-CN" altLang="en-US" dirty="0">
                <a:solidFill>
                  <a:schemeClr val="tx2">
                    <a:lumMod val="50000"/>
                  </a:schemeClr>
                </a:solidFill>
                <a:latin typeface="黑体" pitchFamily="49" charset="-122"/>
                <a:ea typeface="黑体" pitchFamily="49" charset="-122"/>
              </a:rPr>
              <a:t>，如图</a:t>
            </a:r>
            <a:r>
              <a:rPr lang="en-US" altLang="zh-CN" dirty="0">
                <a:solidFill>
                  <a:schemeClr val="tx2">
                    <a:lumMod val="50000"/>
                  </a:schemeClr>
                </a:solidFill>
                <a:latin typeface="黑体" pitchFamily="49" charset="-122"/>
                <a:ea typeface="黑体" pitchFamily="49" charset="-122"/>
              </a:rPr>
              <a:t>13.39</a:t>
            </a:r>
            <a:r>
              <a:rPr lang="zh-CN" altLang="en-US" dirty="0">
                <a:solidFill>
                  <a:schemeClr val="tx2">
                    <a:lumMod val="50000"/>
                  </a:schemeClr>
                </a:solidFill>
                <a:latin typeface="黑体" pitchFamily="49" charset="-122"/>
                <a:ea typeface="黑体" pitchFamily="49" charset="-122"/>
              </a:rPr>
              <a:t>所示</a:t>
            </a:r>
            <a:r>
              <a:rPr lang="zh-CN" altLang="en-US" dirty="0" smtClean="0">
                <a:solidFill>
                  <a:schemeClr val="tx2">
                    <a:lumMod val="50000"/>
                  </a:schemeClr>
                </a:solidFill>
                <a:latin typeface="黑体" pitchFamily="49" charset="-122"/>
                <a:ea typeface="黑体" pitchFamily="49" charset="-122"/>
              </a:rPr>
              <a:t>。</a:t>
            </a:r>
            <a:endParaRPr lang="en-US" altLang="zh-CN" dirty="0" smtClean="0">
              <a:solidFill>
                <a:schemeClr val="tx2">
                  <a:lumMod val="50000"/>
                </a:schemeClr>
              </a:solidFill>
              <a:latin typeface="黑体" pitchFamily="49" charset="-122"/>
              <a:ea typeface="黑体" pitchFamily="49" charset="-122"/>
            </a:endParaRPr>
          </a:p>
          <a:p>
            <a:pPr algn="just">
              <a:lnSpc>
                <a:spcPct val="150000"/>
              </a:lnSpc>
            </a:pPr>
            <a:r>
              <a:rPr lang="zh-CN" altLang="en-US" dirty="0">
                <a:solidFill>
                  <a:schemeClr val="tx2">
                    <a:lumMod val="50000"/>
                  </a:schemeClr>
                </a:solidFill>
                <a:latin typeface="黑体" pitchFamily="49" charset="-122"/>
                <a:ea typeface="黑体" pitchFamily="49" charset="-122"/>
              </a:rPr>
              <a:t>注意：</a:t>
            </a:r>
            <a:r>
              <a:rPr lang="en-US" altLang="zh-CN" dirty="0">
                <a:solidFill>
                  <a:schemeClr val="tx2">
                    <a:lumMod val="50000"/>
                  </a:schemeClr>
                </a:solidFill>
                <a:latin typeface="黑体" pitchFamily="49" charset="-122"/>
                <a:ea typeface="黑体" pitchFamily="49" charset="-122"/>
              </a:rPr>
              <a:t>xinsheng.xls</a:t>
            </a:r>
            <a:r>
              <a:rPr lang="zh-CN" altLang="en-US" dirty="0">
                <a:solidFill>
                  <a:schemeClr val="tx2">
                    <a:lumMod val="50000"/>
                  </a:schemeClr>
                </a:solidFill>
                <a:latin typeface="黑体" pitchFamily="49" charset="-122"/>
                <a:ea typeface="黑体" pitchFamily="49" charset="-122"/>
              </a:rPr>
              <a:t>文件需要自己提前准备，并录有数据。</a:t>
            </a:r>
          </a:p>
          <a:p>
            <a:pPr algn="just">
              <a:lnSpc>
                <a:spcPct val="150000"/>
              </a:lnSpc>
            </a:pPr>
            <a:endParaRPr lang="zh-CN" altLang="en-US" dirty="0">
              <a:solidFill>
                <a:schemeClr val="tx2">
                  <a:lumMod val="50000"/>
                </a:schemeClr>
              </a:solidFill>
              <a:latin typeface="黑体" pitchFamily="49" charset="-122"/>
              <a:ea typeface="黑体" pitchFamily="49" charset="-122"/>
            </a:endParaRPr>
          </a:p>
        </p:txBody>
      </p:sp>
      <p:sp>
        <p:nvSpPr>
          <p:cNvPr id="16" name="Arc 13"/>
          <p:cNvSpPr>
            <a:spLocks/>
          </p:cNvSpPr>
          <p:nvPr/>
        </p:nvSpPr>
        <p:spPr bwMode="gray">
          <a:xfrm rot="15937656">
            <a:off x="1845265" y="2593609"/>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rgbClr val="C00000"/>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pic>
        <p:nvPicPr>
          <p:cNvPr id="19" name="Picture 4"/>
          <p:cNvPicPr>
            <a:picLocks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641807" y="4437112"/>
            <a:ext cx="2320551" cy="223224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sp>
        <p:nvSpPr>
          <p:cNvPr id="20" name="矩形 7"/>
          <p:cNvSpPr>
            <a:spLocks noChangeArrowheads="1"/>
          </p:cNvSpPr>
          <p:nvPr/>
        </p:nvSpPr>
        <p:spPr bwMode="auto">
          <a:xfrm>
            <a:off x="4458315" y="5109632"/>
            <a:ext cx="925295" cy="92333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square">
            <a:spAutoFit/>
          </a:bodyPr>
          <a:lstStyle/>
          <a:p>
            <a:r>
              <a:rPr lang="zh-CN" altLang="en-US" dirty="0">
                <a:solidFill>
                  <a:schemeClr val="accent2"/>
                </a:solidFill>
                <a:latin typeface="Times New Roman" pitchFamily="18" charset="0"/>
                <a:sym typeface="Times New Roman" pitchFamily="18" charset="0"/>
              </a:rPr>
              <a:t>如图</a:t>
            </a:r>
            <a:r>
              <a:rPr lang="en-US" altLang="zh-CN" dirty="0">
                <a:solidFill>
                  <a:schemeClr val="accent2"/>
                </a:solidFill>
                <a:latin typeface="Times New Roman" pitchFamily="18" charset="0"/>
                <a:sym typeface="Times New Roman" pitchFamily="18" charset="0"/>
              </a:rPr>
              <a:t>13.39</a:t>
            </a:r>
            <a:r>
              <a:rPr lang="zh-CN" altLang="en-US" dirty="0">
                <a:solidFill>
                  <a:schemeClr val="accent2"/>
                </a:solidFill>
                <a:latin typeface="Times New Roman" pitchFamily="18" charset="0"/>
                <a:sym typeface="Times New Roman" pitchFamily="18" charset="0"/>
              </a:rPr>
              <a:t>所示</a:t>
            </a:r>
            <a:endParaRPr lang="zh-CN" altLang="en-US" b="0" dirty="0"/>
          </a:p>
        </p:txBody>
      </p:sp>
    </p:spTree>
    <p:extLst>
      <p:ext uri="{BB962C8B-B14F-4D97-AF65-F5344CB8AC3E}">
        <p14:creationId xmlns:p14="http://schemas.microsoft.com/office/powerpoint/2010/main" xmlns="" val="684913428"/>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dirty="0">
                <a:latin typeface="黑体" pitchFamily="49" charset="-122"/>
              </a:rPr>
              <a:t>任务</a:t>
            </a:r>
            <a:r>
              <a:rPr lang="en-US" altLang="zh-CN" sz="2800" dirty="0" smtClean="0">
                <a:latin typeface="黑体" pitchFamily="49" charset="-122"/>
              </a:rPr>
              <a:t>2 </a:t>
            </a:r>
            <a:r>
              <a:rPr lang="zh-CN" altLang="en-US" sz="2800" dirty="0" smtClean="0">
                <a:latin typeface="黑体" pitchFamily="49" charset="-122"/>
              </a:rPr>
              <a:t>（续）</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57</a:t>
            </a:fld>
            <a:endParaRPr lang="en-US" altLang="zh-CN"/>
          </a:p>
        </p:txBody>
      </p:sp>
      <p:sp>
        <p:nvSpPr>
          <p:cNvPr id="6" name="AutoShape 4"/>
          <p:cNvSpPr>
            <a:spLocks noChangeArrowheads="1"/>
          </p:cNvSpPr>
          <p:nvPr/>
        </p:nvSpPr>
        <p:spPr bwMode="gray">
          <a:xfrm>
            <a:off x="1879567" y="1785926"/>
            <a:ext cx="5860785" cy="1571066"/>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7" name="AutoShape 11"/>
          <p:cNvSpPr>
            <a:spLocks noChangeArrowheads="1"/>
          </p:cNvSpPr>
          <p:nvPr/>
        </p:nvSpPr>
        <p:spPr bwMode="gray">
          <a:xfrm>
            <a:off x="995330" y="2081004"/>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8" name="Arc 13"/>
          <p:cNvSpPr>
            <a:spLocks/>
          </p:cNvSpPr>
          <p:nvPr/>
        </p:nvSpPr>
        <p:spPr bwMode="gray">
          <a:xfrm rot="15937656">
            <a:off x="1659243" y="2165682"/>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rgbClr val="C00000"/>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9" name="Text Box 16"/>
          <p:cNvSpPr txBox="1">
            <a:spLocks noChangeArrowheads="1"/>
          </p:cNvSpPr>
          <p:nvPr/>
        </p:nvSpPr>
        <p:spPr bwMode="gray">
          <a:xfrm>
            <a:off x="928662" y="2125050"/>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4</a:t>
            </a:r>
            <a:endParaRPr lang="en-US" altLang="zh-CN" sz="2000" b="1" dirty="0">
              <a:solidFill>
                <a:srgbClr val="000000"/>
              </a:solidFill>
              <a:ea typeface="宋体" pitchFamily="2" charset="-122"/>
            </a:endParaRPr>
          </a:p>
        </p:txBody>
      </p:sp>
      <p:sp>
        <p:nvSpPr>
          <p:cNvPr id="10" name="Rectangle 20"/>
          <p:cNvSpPr>
            <a:spLocks noChangeArrowheads="1"/>
          </p:cNvSpPr>
          <p:nvPr/>
        </p:nvSpPr>
        <p:spPr bwMode="black">
          <a:xfrm>
            <a:off x="2262667" y="1882644"/>
            <a:ext cx="5316592" cy="1285032"/>
          </a:xfrm>
          <a:prstGeom prst="rect">
            <a:avLst/>
          </a:prstGeom>
          <a:noFill/>
          <a:ln w="9525" algn="ctr">
            <a:noFill/>
            <a:miter lim="800000"/>
            <a:headEnd/>
            <a:tailEnd/>
          </a:ln>
          <a:effectLst/>
        </p:spPr>
        <p:txBody>
          <a:bodyPr wrap="square">
            <a:spAutoFit/>
          </a:bodyPr>
          <a:lstStyle/>
          <a:p>
            <a:pPr algn="just">
              <a:lnSpc>
                <a:spcPct val="150000"/>
              </a:lnSpc>
            </a:pPr>
            <a:r>
              <a:rPr lang="zh-CN" altLang="en-US" dirty="0">
                <a:solidFill>
                  <a:schemeClr val="tx2">
                    <a:lumMod val="50000"/>
                  </a:schemeClr>
                </a:solidFill>
              </a:rPr>
              <a:t>单击</a:t>
            </a:r>
            <a:r>
              <a:rPr lang="en-US" altLang="zh-CN" dirty="0">
                <a:solidFill>
                  <a:schemeClr val="tx2">
                    <a:lumMod val="50000"/>
                  </a:schemeClr>
                </a:solidFill>
              </a:rPr>
              <a:t>【</a:t>
            </a:r>
            <a:r>
              <a:rPr lang="zh-CN" altLang="en-US" dirty="0">
                <a:solidFill>
                  <a:schemeClr val="tx2">
                    <a:lumMod val="50000"/>
                  </a:schemeClr>
                </a:solidFill>
              </a:rPr>
              <a:t>下一步</a:t>
            </a:r>
            <a:r>
              <a:rPr lang="en-US" altLang="zh-CN" dirty="0">
                <a:solidFill>
                  <a:schemeClr val="tx2">
                    <a:lumMod val="50000"/>
                  </a:schemeClr>
                </a:solidFill>
              </a:rPr>
              <a:t>】</a:t>
            </a:r>
            <a:r>
              <a:rPr lang="zh-CN" altLang="en-US" dirty="0">
                <a:solidFill>
                  <a:schemeClr val="tx2">
                    <a:lumMod val="50000"/>
                  </a:schemeClr>
                </a:solidFill>
              </a:rPr>
              <a:t>按钮，</a:t>
            </a:r>
            <a:r>
              <a:rPr lang="en-US" altLang="zh-CN" dirty="0">
                <a:solidFill>
                  <a:schemeClr val="tx2">
                    <a:lumMod val="50000"/>
                  </a:schemeClr>
                </a:solidFill>
              </a:rPr>
              <a:t>【</a:t>
            </a:r>
            <a:r>
              <a:rPr lang="zh-CN" altLang="en-US" dirty="0">
                <a:solidFill>
                  <a:schemeClr val="tx2">
                    <a:lumMod val="50000"/>
                  </a:schemeClr>
                </a:solidFill>
              </a:rPr>
              <a:t>目标</a:t>
            </a:r>
            <a:r>
              <a:rPr lang="en-US" altLang="zh-CN" dirty="0">
                <a:solidFill>
                  <a:schemeClr val="tx2">
                    <a:lumMod val="50000"/>
                  </a:schemeClr>
                </a:solidFill>
              </a:rPr>
              <a:t>】</a:t>
            </a:r>
            <a:r>
              <a:rPr lang="zh-CN" altLang="en-US" dirty="0">
                <a:solidFill>
                  <a:schemeClr val="tx2">
                    <a:lumMod val="50000"/>
                  </a:schemeClr>
                </a:solidFill>
              </a:rPr>
              <a:t>下拉列表中选</a:t>
            </a:r>
          </a:p>
          <a:p>
            <a:pPr algn="just">
              <a:lnSpc>
                <a:spcPct val="150000"/>
              </a:lnSpc>
            </a:pPr>
            <a:r>
              <a:rPr lang="zh-CN" altLang="en-US" dirty="0">
                <a:solidFill>
                  <a:schemeClr val="tx2">
                    <a:lumMod val="50000"/>
                  </a:schemeClr>
                </a:solidFill>
              </a:rPr>
              <a:t>       择</a:t>
            </a:r>
            <a:r>
              <a:rPr lang="en-US" altLang="zh-CN" dirty="0">
                <a:solidFill>
                  <a:schemeClr val="tx2">
                    <a:lumMod val="50000"/>
                  </a:schemeClr>
                </a:solidFill>
              </a:rPr>
              <a:t>【SQL Native Client】</a:t>
            </a:r>
            <a:r>
              <a:rPr lang="zh-CN" altLang="en-US" dirty="0">
                <a:solidFill>
                  <a:schemeClr val="tx2">
                    <a:lumMod val="50000"/>
                  </a:schemeClr>
                </a:solidFill>
              </a:rPr>
              <a:t>，数据库选择</a:t>
            </a:r>
          </a:p>
          <a:p>
            <a:pPr algn="just">
              <a:lnSpc>
                <a:spcPct val="150000"/>
              </a:lnSpc>
            </a:pPr>
            <a:r>
              <a:rPr lang="zh-CN" altLang="en-US" dirty="0">
                <a:solidFill>
                  <a:schemeClr val="tx2">
                    <a:lumMod val="50000"/>
                  </a:schemeClr>
                </a:solidFill>
              </a:rPr>
              <a:t>       “</a:t>
            </a:r>
            <a:r>
              <a:rPr lang="en-US" altLang="zh-CN" dirty="0">
                <a:solidFill>
                  <a:schemeClr val="tx2">
                    <a:lumMod val="50000"/>
                  </a:schemeClr>
                </a:solidFill>
              </a:rPr>
              <a:t>student”</a:t>
            </a:r>
            <a:r>
              <a:rPr lang="zh-CN" altLang="en-US" dirty="0">
                <a:solidFill>
                  <a:schemeClr val="tx2">
                    <a:lumMod val="50000"/>
                  </a:schemeClr>
                </a:solidFill>
              </a:rPr>
              <a:t>，如图</a:t>
            </a:r>
            <a:r>
              <a:rPr lang="en-US" altLang="zh-CN" dirty="0">
                <a:solidFill>
                  <a:schemeClr val="tx2">
                    <a:lumMod val="50000"/>
                  </a:schemeClr>
                </a:solidFill>
              </a:rPr>
              <a:t>13.40</a:t>
            </a:r>
            <a:r>
              <a:rPr lang="zh-CN" altLang="en-US" dirty="0">
                <a:solidFill>
                  <a:schemeClr val="tx2">
                    <a:lumMod val="50000"/>
                  </a:schemeClr>
                </a:solidFill>
              </a:rPr>
              <a:t>所示</a:t>
            </a:r>
            <a:endParaRPr lang="en-US" altLang="zh-CN" b="1" dirty="0">
              <a:solidFill>
                <a:schemeClr val="tx2">
                  <a:lumMod val="50000"/>
                </a:schemeClr>
              </a:solidFill>
            </a:endParaRPr>
          </a:p>
        </p:txBody>
      </p:sp>
      <p:pic>
        <p:nvPicPr>
          <p:cNvPr id="11" name="Picture 4"/>
          <p:cNvPicPr>
            <a:picLocks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858286" y="3167676"/>
            <a:ext cx="4125353" cy="292562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sp>
        <p:nvSpPr>
          <p:cNvPr id="14" name="Rectangle 6"/>
          <p:cNvSpPr>
            <a:spLocks noChangeArrowheads="1"/>
          </p:cNvSpPr>
          <p:nvPr/>
        </p:nvSpPr>
        <p:spPr bwMode="auto">
          <a:xfrm>
            <a:off x="3153306" y="6237312"/>
            <a:ext cx="3313306" cy="36933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square" anchor="ctr">
            <a:spAutoFit/>
          </a:bodyPr>
          <a:lstStyle/>
          <a:p>
            <a:pPr algn="ctr"/>
            <a:r>
              <a:rPr lang="zh-CN" altLang="en-US" dirty="0">
                <a:solidFill>
                  <a:schemeClr val="accent2"/>
                </a:solidFill>
                <a:latin typeface="宋体" pitchFamily="2" charset="-122"/>
                <a:sym typeface="Times New Roman" pitchFamily="18" charset="0"/>
              </a:rPr>
              <a:t>图设置导入数据</a:t>
            </a:r>
            <a:r>
              <a:rPr lang="en-US" altLang="zh-CN" dirty="0">
                <a:solidFill>
                  <a:schemeClr val="accent2"/>
                </a:solidFill>
                <a:latin typeface="宋体" pitchFamily="2" charset="-122"/>
                <a:sym typeface="Times New Roman" pitchFamily="18" charset="0"/>
              </a:rPr>
              <a:t>13.40 </a:t>
            </a:r>
            <a:r>
              <a:rPr lang="zh-CN" altLang="en-US" dirty="0" smtClean="0">
                <a:solidFill>
                  <a:schemeClr val="accent2"/>
                </a:solidFill>
                <a:latin typeface="宋体" pitchFamily="2" charset="-122"/>
                <a:sym typeface="Times New Roman" pitchFamily="18" charset="0"/>
              </a:rPr>
              <a:t>目标</a:t>
            </a:r>
            <a:endParaRPr lang="zh-CN" altLang="en-US" b="0" dirty="0"/>
          </a:p>
        </p:txBody>
      </p:sp>
    </p:spTree>
    <p:extLst>
      <p:ext uri="{BB962C8B-B14F-4D97-AF65-F5344CB8AC3E}">
        <p14:creationId xmlns:p14="http://schemas.microsoft.com/office/powerpoint/2010/main" xmlns="" val="1297488011"/>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dirty="0">
                <a:latin typeface="黑体" pitchFamily="49" charset="-122"/>
              </a:rPr>
              <a:t>任务</a:t>
            </a:r>
            <a:r>
              <a:rPr lang="en-US" altLang="zh-CN" sz="2800" dirty="0">
                <a:latin typeface="黑体" pitchFamily="49" charset="-122"/>
              </a:rPr>
              <a:t>2 </a:t>
            </a:r>
            <a:r>
              <a:rPr lang="zh-CN" altLang="en-US" sz="2800" dirty="0" smtClean="0">
                <a:latin typeface="黑体" pitchFamily="49" charset="-122"/>
              </a:rPr>
              <a:t>（续）</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58</a:t>
            </a:fld>
            <a:endParaRPr lang="en-US" altLang="zh-CN"/>
          </a:p>
        </p:txBody>
      </p:sp>
      <p:sp>
        <p:nvSpPr>
          <p:cNvPr id="6" name="AutoShape 4"/>
          <p:cNvSpPr>
            <a:spLocks noChangeArrowheads="1"/>
          </p:cNvSpPr>
          <p:nvPr/>
        </p:nvSpPr>
        <p:spPr bwMode="gray">
          <a:xfrm>
            <a:off x="1879567" y="1628800"/>
            <a:ext cx="6082792" cy="841920"/>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7" name="AutoShape 11"/>
          <p:cNvSpPr>
            <a:spLocks noChangeArrowheads="1"/>
          </p:cNvSpPr>
          <p:nvPr/>
        </p:nvSpPr>
        <p:spPr bwMode="gray">
          <a:xfrm>
            <a:off x="1061998" y="1812049"/>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8" name="Arc 13"/>
          <p:cNvSpPr>
            <a:spLocks/>
          </p:cNvSpPr>
          <p:nvPr/>
        </p:nvSpPr>
        <p:spPr bwMode="gray">
          <a:xfrm rot="15937656">
            <a:off x="1725911" y="1896727"/>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rgbClr val="C00000"/>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9" name="Text Box 16"/>
          <p:cNvSpPr txBox="1">
            <a:spLocks noChangeArrowheads="1"/>
          </p:cNvSpPr>
          <p:nvPr/>
        </p:nvSpPr>
        <p:spPr bwMode="gray">
          <a:xfrm>
            <a:off x="995330" y="1856095"/>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5</a:t>
            </a:r>
            <a:endParaRPr lang="en-US" altLang="zh-CN" sz="2000" b="1" dirty="0">
              <a:solidFill>
                <a:srgbClr val="000000"/>
              </a:solidFill>
              <a:ea typeface="宋体" pitchFamily="2" charset="-122"/>
            </a:endParaRPr>
          </a:p>
        </p:txBody>
      </p:sp>
      <p:sp>
        <p:nvSpPr>
          <p:cNvPr id="10" name="Rectangle 20"/>
          <p:cNvSpPr>
            <a:spLocks noChangeArrowheads="1"/>
          </p:cNvSpPr>
          <p:nvPr/>
        </p:nvSpPr>
        <p:spPr bwMode="black">
          <a:xfrm>
            <a:off x="2210387" y="1721972"/>
            <a:ext cx="5316592" cy="646331"/>
          </a:xfrm>
          <a:prstGeom prst="rect">
            <a:avLst/>
          </a:prstGeom>
          <a:noFill/>
          <a:ln w="9525" algn="ctr">
            <a:noFill/>
            <a:miter lim="800000"/>
            <a:headEnd/>
            <a:tailEnd/>
          </a:ln>
          <a:effectLst/>
        </p:spPr>
        <p:txBody>
          <a:bodyPr wrap="square">
            <a:spAutoFit/>
          </a:bodyPr>
          <a:lstStyle/>
          <a:p>
            <a:pPr algn="just"/>
            <a:r>
              <a:rPr lang="zh-CN" altLang="en-US" dirty="0">
                <a:solidFill>
                  <a:schemeClr val="tx2">
                    <a:lumMod val="50000"/>
                  </a:schemeClr>
                </a:solidFill>
                <a:latin typeface="黑体" pitchFamily="49" charset="-122"/>
                <a:ea typeface="黑体" pitchFamily="49" charset="-122"/>
              </a:rPr>
              <a:t>单击</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下一步</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按钮，选中</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复制一个或多个</a:t>
            </a:r>
          </a:p>
          <a:p>
            <a:pPr algn="just"/>
            <a:r>
              <a:rPr lang="zh-CN" altLang="en-US" dirty="0">
                <a:solidFill>
                  <a:schemeClr val="tx2">
                    <a:lumMod val="50000"/>
                  </a:schemeClr>
                </a:solidFill>
                <a:latin typeface="黑体" pitchFamily="49" charset="-122"/>
                <a:ea typeface="黑体" pitchFamily="49" charset="-122"/>
              </a:rPr>
              <a:t>       表或视图的数据</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单选按钮。</a:t>
            </a:r>
          </a:p>
        </p:txBody>
      </p:sp>
      <p:sp>
        <p:nvSpPr>
          <p:cNvPr id="12" name="AutoShape 4"/>
          <p:cNvSpPr>
            <a:spLocks noChangeArrowheads="1"/>
          </p:cNvSpPr>
          <p:nvPr/>
        </p:nvSpPr>
        <p:spPr bwMode="gray">
          <a:xfrm>
            <a:off x="1951843" y="2569587"/>
            <a:ext cx="6082792" cy="1219454"/>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13" name="AutoShape 11"/>
          <p:cNvSpPr>
            <a:spLocks noChangeArrowheads="1"/>
          </p:cNvSpPr>
          <p:nvPr/>
        </p:nvSpPr>
        <p:spPr bwMode="gray">
          <a:xfrm>
            <a:off x="1134274" y="2525541"/>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4" name="Text Box 16"/>
          <p:cNvSpPr txBox="1">
            <a:spLocks noChangeArrowheads="1"/>
          </p:cNvSpPr>
          <p:nvPr/>
        </p:nvSpPr>
        <p:spPr bwMode="gray">
          <a:xfrm>
            <a:off x="1067606" y="2569587"/>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6</a:t>
            </a:r>
            <a:endParaRPr lang="en-US" altLang="zh-CN" sz="2000" b="1" dirty="0">
              <a:solidFill>
                <a:srgbClr val="000000"/>
              </a:solidFill>
              <a:ea typeface="宋体" pitchFamily="2" charset="-122"/>
            </a:endParaRPr>
          </a:p>
        </p:txBody>
      </p:sp>
      <p:sp>
        <p:nvSpPr>
          <p:cNvPr id="15" name="Rectangle 20"/>
          <p:cNvSpPr>
            <a:spLocks noChangeArrowheads="1"/>
          </p:cNvSpPr>
          <p:nvPr/>
        </p:nvSpPr>
        <p:spPr bwMode="black">
          <a:xfrm>
            <a:off x="2385616" y="2770911"/>
            <a:ext cx="5562841" cy="858377"/>
          </a:xfrm>
          <a:prstGeom prst="rect">
            <a:avLst/>
          </a:prstGeom>
          <a:noFill/>
          <a:ln w="9525" algn="ctr">
            <a:noFill/>
            <a:miter lim="800000"/>
            <a:headEnd/>
            <a:tailEnd/>
          </a:ln>
          <a:effectLst/>
        </p:spPr>
        <p:txBody>
          <a:bodyPr wrap="square">
            <a:spAutoFit/>
          </a:bodyPr>
          <a:lstStyle/>
          <a:p>
            <a:pPr algn="just">
              <a:lnSpc>
                <a:spcPct val="150000"/>
              </a:lnSpc>
            </a:pPr>
            <a:r>
              <a:rPr lang="zh-CN" altLang="en-US" dirty="0">
                <a:solidFill>
                  <a:schemeClr val="tx2">
                    <a:lumMod val="50000"/>
                  </a:schemeClr>
                </a:solidFill>
                <a:latin typeface="黑体" pitchFamily="49" charset="-122"/>
                <a:ea typeface="黑体" pitchFamily="49" charset="-122"/>
              </a:rPr>
              <a:t>单击</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下一步</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按钮，选择要复制的表和视图，</a:t>
            </a:r>
          </a:p>
          <a:p>
            <a:pPr algn="just">
              <a:lnSpc>
                <a:spcPct val="150000"/>
              </a:lnSpc>
            </a:pPr>
            <a:r>
              <a:rPr lang="zh-CN" altLang="en-US" dirty="0">
                <a:solidFill>
                  <a:schemeClr val="tx2">
                    <a:lumMod val="50000"/>
                  </a:schemeClr>
                </a:solidFill>
                <a:latin typeface="黑体" pitchFamily="49" charset="-122"/>
                <a:ea typeface="黑体" pitchFamily="49" charset="-122"/>
              </a:rPr>
              <a:t>       选“</a:t>
            </a:r>
            <a:r>
              <a:rPr lang="en-US" altLang="zh-CN" dirty="0">
                <a:solidFill>
                  <a:schemeClr val="tx2">
                    <a:lumMod val="50000"/>
                  </a:schemeClr>
                </a:solidFill>
                <a:latin typeface="黑体" pitchFamily="49" charset="-122"/>
                <a:ea typeface="黑体" pitchFamily="49" charset="-122"/>
              </a:rPr>
              <a:t>sheet1$”</a:t>
            </a:r>
            <a:r>
              <a:rPr lang="zh-CN" altLang="en-US" dirty="0">
                <a:solidFill>
                  <a:schemeClr val="tx2">
                    <a:lumMod val="50000"/>
                  </a:schemeClr>
                </a:solidFill>
                <a:latin typeface="黑体" pitchFamily="49" charset="-122"/>
                <a:ea typeface="黑体" pitchFamily="49" charset="-122"/>
              </a:rPr>
              <a:t>，如图</a:t>
            </a:r>
            <a:r>
              <a:rPr lang="en-US" altLang="zh-CN" dirty="0">
                <a:solidFill>
                  <a:schemeClr val="tx2">
                    <a:lumMod val="50000"/>
                  </a:schemeClr>
                </a:solidFill>
                <a:latin typeface="黑体" pitchFamily="49" charset="-122"/>
                <a:ea typeface="黑体" pitchFamily="49" charset="-122"/>
              </a:rPr>
              <a:t>13.41</a:t>
            </a:r>
            <a:r>
              <a:rPr lang="zh-CN" altLang="en-US" dirty="0">
                <a:solidFill>
                  <a:schemeClr val="tx2">
                    <a:lumMod val="50000"/>
                  </a:schemeClr>
                </a:solidFill>
                <a:latin typeface="黑体" pitchFamily="49" charset="-122"/>
                <a:ea typeface="黑体" pitchFamily="49" charset="-122"/>
              </a:rPr>
              <a:t>所示</a:t>
            </a:r>
            <a:r>
              <a:rPr lang="zh-CN" altLang="en-US" dirty="0" smtClean="0">
                <a:solidFill>
                  <a:schemeClr val="tx2">
                    <a:lumMod val="50000"/>
                  </a:schemeClr>
                </a:solidFill>
                <a:latin typeface="黑体" pitchFamily="49" charset="-122"/>
                <a:ea typeface="黑体" pitchFamily="49" charset="-122"/>
              </a:rPr>
              <a:t>。</a:t>
            </a:r>
            <a:endParaRPr lang="zh-CN" altLang="en-US" dirty="0">
              <a:solidFill>
                <a:schemeClr val="tx2">
                  <a:lumMod val="50000"/>
                </a:schemeClr>
              </a:solidFill>
              <a:latin typeface="黑体" pitchFamily="49" charset="-122"/>
              <a:ea typeface="黑体" pitchFamily="49" charset="-122"/>
            </a:endParaRPr>
          </a:p>
        </p:txBody>
      </p:sp>
      <p:sp>
        <p:nvSpPr>
          <p:cNvPr id="16" name="Arc 13"/>
          <p:cNvSpPr>
            <a:spLocks/>
          </p:cNvSpPr>
          <p:nvPr/>
        </p:nvSpPr>
        <p:spPr bwMode="gray">
          <a:xfrm rot="15937656">
            <a:off x="1845265" y="2593609"/>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rgbClr val="C00000"/>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pic>
        <p:nvPicPr>
          <p:cNvPr id="17" name="Picture 4"/>
          <p:cNvPicPr>
            <a:picLocks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419872" y="3629287"/>
            <a:ext cx="3317796" cy="2649627"/>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sp>
        <p:nvSpPr>
          <p:cNvPr id="18" name="Rectangle 6"/>
          <p:cNvSpPr>
            <a:spLocks noChangeArrowheads="1"/>
          </p:cNvSpPr>
          <p:nvPr/>
        </p:nvSpPr>
        <p:spPr bwMode="auto">
          <a:xfrm>
            <a:off x="3110576" y="6278915"/>
            <a:ext cx="3837688" cy="36933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square" anchor="ctr">
            <a:spAutoFit/>
          </a:bodyPr>
          <a:lstStyle/>
          <a:p>
            <a:pPr algn="ctr"/>
            <a:r>
              <a:rPr lang="zh-CN" altLang="en-US" dirty="0">
                <a:solidFill>
                  <a:schemeClr val="accent2"/>
                </a:solidFill>
                <a:latin typeface="宋体" pitchFamily="2" charset="-122"/>
                <a:sym typeface="Times New Roman" pitchFamily="18" charset="0"/>
              </a:rPr>
              <a:t>图</a:t>
            </a:r>
            <a:r>
              <a:rPr lang="en-US" altLang="zh-CN" dirty="0">
                <a:solidFill>
                  <a:schemeClr val="accent2"/>
                </a:solidFill>
                <a:latin typeface="宋体" pitchFamily="2" charset="-122"/>
                <a:sym typeface="Times New Roman" pitchFamily="18" charset="0"/>
              </a:rPr>
              <a:t>13.41  </a:t>
            </a:r>
            <a:r>
              <a:rPr lang="zh-CN" altLang="en-US" dirty="0">
                <a:solidFill>
                  <a:schemeClr val="accent2"/>
                </a:solidFill>
                <a:latin typeface="宋体" pitchFamily="2" charset="-122"/>
                <a:sym typeface="Times New Roman" pitchFamily="18" charset="0"/>
              </a:rPr>
              <a:t>选择</a:t>
            </a:r>
            <a:r>
              <a:rPr lang="en-US" altLang="zh-CN" dirty="0">
                <a:solidFill>
                  <a:schemeClr val="accent2"/>
                </a:solidFill>
                <a:latin typeface="宋体" pitchFamily="2" charset="-122"/>
                <a:sym typeface="Times New Roman" pitchFamily="18" charset="0"/>
              </a:rPr>
              <a:t>【Sheet1$</a:t>
            </a:r>
            <a:r>
              <a:rPr lang="zh-CN" altLang="en-US" dirty="0">
                <a:solidFill>
                  <a:schemeClr val="accent2"/>
                </a:solidFill>
                <a:latin typeface="宋体" pitchFamily="2" charset="-122"/>
                <a:sym typeface="Times New Roman" pitchFamily="18" charset="0"/>
              </a:rPr>
              <a:t>表</a:t>
            </a:r>
            <a:r>
              <a:rPr lang="en-US" altLang="zh-CN" dirty="0">
                <a:solidFill>
                  <a:schemeClr val="accent2"/>
                </a:solidFill>
                <a:latin typeface="宋体" pitchFamily="2" charset="-122"/>
                <a:sym typeface="Times New Roman" pitchFamily="18" charset="0"/>
              </a:rPr>
              <a:t>】</a:t>
            </a:r>
            <a:endParaRPr lang="en-US" altLang="zh-CN" b="0" dirty="0"/>
          </a:p>
        </p:txBody>
      </p:sp>
    </p:spTree>
    <p:extLst>
      <p:ext uri="{BB962C8B-B14F-4D97-AF65-F5344CB8AC3E}">
        <p14:creationId xmlns:p14="http://schemas.microsoft.com/office/powerpoint/2010/main" xmlns="" val="1356640998"/>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dirty="0" smtClean="0">
                <a:latin typeface="黑体" pitchFamily="49" charset="-122"/>
              </a:rPr>
              <a:t>任务</a:t>
            </a:r>
            <a:r>
              <a:rPr lang="en-US" altLang="zh-CN" sz="2800" dirty="0" smtClean="0">
                <a:latin typeface="黑体" pitchFamily="49" charset="-122"/>
              </a:rPr>
              <a:t>2</a:t>
            </a:r>
            <a:r>
              <a:rPr lang="zh-CN" altLang="en-US" sz="2800" dirty="0" smtClean="0">
                <a:latin typeface="黑体" pitchFamily="49" charset="-122"/>
              </a:rPr>
              <a:t>（续）</a:t>
            </a:r>
            <a:endParaRPr lang="zh-CN" altLang="en-US" sz="2800"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59</a:t>
            </a:fld>
            <a:endParaRPr lang="en-US" altLang="zh-CN"/>
          </a:p>
        </p:txBody>
      </p:sp>
      <p:sp>
        <p:nvSpPr>
          <p:cNvPr id="6" name="AutoShape 4"/>
          <p:cNvSpPr>
            <a:spLocks noChangeArrowheads="1"/>
          </p:cNvSpPr>
          <p:nvPr/>
        </p:nvSpPr>
        <p:spPr bwMode="gray">
          <a:xfrm>
            <a:off x="1879567" y="1714488"/>
            <a:ext cx="6144809" cy="829210"/>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7" name="AutoShape 11"/>
          <p:cNvSpPr>
            <a:spLocks noChangeArrowheads="1"/>
          </p:cNvSpPr>
          <p:nvPr/>
        </p:nvSpPr>
        <p:spPr bwMode="gray">
          <a:xfrm>
            <a:off x="1079558" y="1883723"/>
            <a:ext cx="1144575"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8" name="Arc 13"/>
          <p:cNvSpPr>
            <a:spLocks/>
          </p:cNvSpPr>
          <p:nvPr/>
        </p:nvSpPr>
        <p:spPr bwMode="gray">
          <a:xfrm rot="15937656">
            <a:off x="1786617" y="1980682"/>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rgbClr val="CCFFCC"/>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9" name="Text Box 16"/>
          <p:cNvSpPr txBox="1">
            <a:spLocks noChangeArrowheads="1"/>
          </p:cNvSpPr>
          <p:nvPr/>
        </p:nvSpPr>
        <p:spPr bwMode="gray">
          <a:xfrm>
            <a:off x="1050383" y="1916757"/>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7</a:t>
            </a:r>
            <a:endParaRPr lang="en-US" altLang="zh-CN" sz="2000" b="1" dirty="0">
              <a:solidFill>
                <a:srgbClr val="000000"/>
              </a:solidFill>
              <a:ea typeface="宋体" pitchFamily="2" charset="-122"/>
            </a:endParaRPr>
          </a:p>
        </p:txBody>
      </p:sp>
      <p:sp>
        <p:nvSpPr>
          <p:cNvPr id="10" name="Rectangle 20"/>
          <p:cNvSpPr>
            <a:spLocks noChangeArrowheads="1"/>
          </p:cNvSpPr>
          <p:nvPr/>
        </p:nvSpPr>
        <p:spPr bwMode="black">
          <a:xfrm>
            <a:off x="2213006" y="1874601"/>
            <a:ext cx="5527346" cy="442878"/>
          </a:xfrm>
          <a:prstGeom prst="rect">
            <a:avLst/>
          </a:prstGeom>
          <a:noFill/>
          <a:ln w="9525" algn="ctr">
            <a:noFill/>
            <a:miter lim="800000"/>
            <a:headEnd/>
            <a:tailEnd/>
          </a:ln>
          <a:effectLst/>
        </p:spPr>
        <p:txBody>
          <a:bodyPr wrap="square">
            <a:spAutoFit/>
          </a:bodyPr>
          <a:lstStyle/>
          <a:p>
            <a:pPr algn="just">
              <a:lnSpc>
                <a:spcPct val="150000"/>
              </a:lnSpc>
            </a:pPr>
            <a:r>
              <a:rPr lang="zh-CN" altLang="en-US" dirty="0">
                <a:solidFill>
                  <a:schemeClr val="tx2">
                    <a:lumMod val="50000"/>
                  </a:schemeClr>
                </a:solidFill>
                <a:latin typeface="黑体" pitchFamily="49" charset="-122"/>
                <a:ea typeface="黑体" pitchFamily="49" charset="-122"/>
              </a:rPr>
              <a:t>单击</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下一步</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按钮，选中</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立即执行</a:t>
            </a:r>
            <a:r>
              <a:rPr lang="en-US" altLang="zh-CN" dirty="0" smtClean="0">
                <a:solidFill>
                  <a:schemeClr val="tx2">
                    <a:lumMod val="50000"/>
                  </a:schemeClr>
                </a:solidFill>
                <a:latin typeface="黑体" pitchFamily="49" charset="-122"/>
                <a:ea typeface="黑体" pitchFamily="49" charset="-122"/>
              </a:rPr>
              <a:t>】</a:t>
            </a:r>
            <a:r>
              <a:rPr lang="zh-CN" altLang="en-US" dirty="0" smtClean="0">
                <a:solidFill>
                  <a:schemeClr val="tx2">
                    <a:lumMod val="50000"/>
                  </a:schemeClr>
                </a:solidFill>
                <a:latin typeface="黑体" pitchFamily="49" charset="-122"/>
                <a:ea typeface="黑体" pitchFamily="49" charset="-122"/>
              </a:rPr>
              <a:t>复选框</a:t>
            </a:r>
            <a:r>
              <a:rPr lang="zh-CN" altLang="en-US" dirty="0">
                <a:solidFill>
                  <a:schemeClr val="tx2">
                    <a:lumMod val="50000"/>
                  </a:schemeClr>
                </a:solidFill>
                <a:latin typeface="黑体" pitchFamily="49" charset="-122"/>
                <a:ea typeface="黑体" pitchFamily="49" charset="-122"/>
              </a:rPr>
              <a:t>。 </a:t>
            </a:r>
            <a:endParaRPr lang="en-US" altLang="zh-CN" b="1" dirty="0">
              <a:solidFill>
                <a:schemeClr val="tx2">
                  <a:lumMod val="50000"/>
                </a:schemeClr>
              </a:solidFill>
              <a:latin typeface="黑体" pitchFamily="49" charset="-122"/>
              <a:ea typeface="黑体" pitchFamily="49" charset="-122"/>
            </a:endParaRPr>
          </a:p>
        </p:txBody>
      </p:sp>
      <p:sp>
        <p:nvSpPr>
          <p:cNvPr id="11" name="AutoShape 4"/>
          <p:cNvSpPr>
            <a:spLocks noChangeArrowheads="1"/>
          </p:cNvSpPr>
          <p:nvPr/>
        </p:nvSpPr>
        <p:spPr bwMode="gray">
          <a:xfrm>
            <a:off x="1963795" y="3876001"/>
            <a:ext cx="6050019" cy="857256"/>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12" name="AutoShape 11"/>
          <p:cNvSpPr>
            <a:spLocks noChangeArrowheads="1"/>
          </p:cNvSpPr>
          <p:nvPr/>
        </p:nvSpPr>
        <p:spPr bwMode="gray">
          <a:xfrm>
            <a:off x="1079558" y="4090948"/>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4" name="Text Box 16"/>
          <p:cNvSpPr txBox="1">
            <a:spLocks noChangeArrowheads="1"/>
          </p:cNvSpPr>
          <p:nvPr/>
        </p:nvSpPr>
        <p:spPr bwMode="gray">
          <a:xfrm>
            <a:off x="1012890" y="4134994"/>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9</a:t>
            </a:r>
            <a:endParaRPr lang="en-US" altLang="zh-CN" sz="2000" b="1" dirty="0">
              <a:solidFill>
                <a:srgbClr val="000000"/>
              </a:solidFill>
              <a:ea typeface="宋体" pitchFamily="2" charset="-122"/>
            </a:endParaRPr>
          </a:p>
        </p:txBody>
      </p:sp>
      <p:sp>
        <p:nvSpPr>
          <p:cNvPr id="15" name="Rectangle 20"/>
          <p:cNvSpPr>
            <a:spLocks noChangeArrowheads="1"/>
          </p:cNvSpPr>
          <p:nvPr/>
        </p:nvSpPr>
        <p:spPr bwMode="black">
          <a:xfrm>
            <a:off x="2246383" y="4013152"/>
            <a:ext cx="5602344" cy="646331"/>
          </a:xfrm>
          <a:prstGeom prst="rect">
            <a:avLst/>
          </a:prstGeom>
          <a:noFill/>
          <a:ln w="9525" algn="ctr">
            <a:noFill/>
            <a:miter lim="800000"/>
            <a:headEnd/>
            <a:tailEnd/>
          </a:ln>
          <a:effectLst/>
        </p:spPr>
        <p:txBody>
          <a:bodyPr wrap="square">
            <a:spAutoFit/>
          </a:bodyPr>
          <a:lstStyle/>
          <a:p>
            <a:r>
              <a:rPr lang="zh-CN" altLang="en-US" dirty="0">
                <a:solidFill>
                  <a:schemeClr val="tx2">
                    <a:lumMod val="50000"/>
                  </a:schemeClr>
                </a:solidFill>
                <a:latin typeface="黑体" pitchFamily="49" charset="-122"/>
                <a:ea typeface="黑体" pitchFamily="49" charset="-122"/>
              </a:rPr>
              <a:t>操作执行成功，并给出详细信息，单击</a:t>
            </a:r>
            <a:r>
              <a:rPr lang="en-US" altLang="zh-CN" dirty="0">
                <a:solidFill>
                  <a:schemeClr val="tx2">
                    <a:lumMod val="50000"/>
                  </a:schemeClr>
                </a:solidFill>
                <a:latin typeface="黑体" pitchFamily="49" charset="-122"/>
                <a:ea typeface="黑体" pitchFamily="49" charset="-122"/>
              </a:rPr>
              <a:t>【</a:t>
            </a:r>
          </a:p>
          <a:p>
            <a:r>
              <a:rPr lang="en-US" altLang="zh-CN" dirty="0">
                <a:solidFill>
                  <a:schemeClr val="tx2">
                    <a:lumMod val="50000"/>
                  </a:schemeClr>
                </a:solidFill>
                <a:latin typeface="黑体" pitchFamily="49" charset="-122"/>
                <a:ea typeface="黑体" pitchFamily="49" charset="-122"/>
              </a:rPr>
              <a:t>       </a:t>
            </a:r>
            <a:r>
              <a:rPr lang="zh-CN" altLang="en-US" dirty="0">
                <a:solidFill>
                  <a:schemeClr val="tx2">
                    <a:lumMod val="50000"/>
                  </a:schemeClr>
                </a:solidFill>
                <a:latin typeface="黑体" pitchFamily="49" charset="-122"/>
                <a:ea typeface="黑体" pitchFamily="49" charset="-122"/>
              </a:rPr>
              <a:t>关闭</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按钮完成操作</a:t>
            </a:r>
          </a:p>
        </p:txBody>
      </p:sp>
      <p:sp>
        <p:nvSpPr>
          <p:cNvPr id="16" name="AutoShape 4"/>
          <p:cNvSpPr>
            <a:spLocks noChangeArrowheads="1"/>
          </p:cNvSpPr>
          <p:nvPr/>
        </p:nvSpPr>
        <p:spPr bwMode="gray">
          <a:xfrm>
            <a:off x="1941584" y="4876133"/>
            <a:ext cx="6082792" cy="961793"/>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17" name="AutoShape 11"/>
          <p:cNvSpPr>
            <a:spLocks noChangeArrowheads="1"/>
          </p:cNvSpPr>
          <p:nvPr/>
        </p:nvSpPr>
        <p:spPr bwMode="gray">
          <a:xfrm>
            <a:off x="1057347" y="5091082"/>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9" name="Text Box 16"/>
          <p:cNvSpPr txBox="1">
            <a:spLocks noChangeArrowheads="1"/>
          </p:cNvSpPr>
          <p:nvPr/>
        </p:nvSpPr>
        <p:spPr bwMode="gray">
          <a:xfrm>
            <a:off x="950867" y="5084309"/>
            <a:ext cx="1156287"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10</a:t>
            </a:r>
            <a:endParaRPr lang="en-US" altLang="zh-CN" sz="2000" b="1" dirty="0">
              <a:solidFill>
                <a:srgbClr val="000000"/>
              </a:solidFill>
              <a:ea typeface="宋体" pitchFamily="2" charset="-122"/>
            </a:endParaRPr>
          </a:p>
        </p:txBody>
      </p:sp>
      <p:sp>
        <p:nvSpPr>
          <p:cNvPr id="20" name="Rectangle 20"/>
          <p:cNvSpPr>
            <a:spLocks noChangeArrowheads="1"/>
          </p:cNvSpPr>
          <p:nvPr/>
        </p:nvSpPr>
        <p:spPr bwMode="black">
          <a:xfrm>
            <a:off x="2215401" y="5063834"/>
            <a:ext cx="5767430" cy="646331"/>
          </a:xfrm>
          <a:prstGeom prst="rect">
            <a:avLst/>
          </a:prstGeom>
          <a:noFill/>
          <a:ln w="9525" algn="ctr">
            <a:noFill/>
            <a:miter lim="800000"/>
            <a:headEnd/>
            <a:tailEnd/>
          </a:ln>
          <a:effectLst/>
        </p:spPr>
        <p:txBody>
          <a:bodyPr wrap="square">
            <a:spAutoFit/>
          </a:bodyPr>
          <a:lstStyle/>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打开</a:t>
            </a:r>
            <a:r>
              <a:rPr lang="en-US" altLang="zh-CN" dirty="0">
                <a:solidFill>
                  <a:schemeClr val="tx2">
                    <a:lumMod val="50000"/>
                  </a:schemeClr>
                </a:solidFill>
                <a:latin typeface="黑体" pitchFamily="49" charset="-122"/>
                <a:ea typeface="黑体" pitchFamily="49" charset="-122"/>
              </a:rPr>
              <a:t>student</a:t>
            </a:r>
            <a:r>
              <a:rPr lang="zh-CN" altLang="en-US" dirty="0">
                <a:solidFill>
                  <a:schemeClr val="tx2">
                    <a:lumMod val="50000"/>
                  </a:schemeClr>
                </a:solidFill>
                <a:latin typeface="黑体" pitchFamily="49" charset="-122"/>
                <a:ea typeface="黑体" pitchFamily="49" charset="-122"/>
              </a:rPr>
              <a:t>数据库，查看</a:t>
            </a:r>
            <a:r>
              <a:rPr lang="en-US" altLang="zh-CN" dirty="0">
                <a:solidFill>
                  <a:schemeClr val="tx2">
                    <a:lumMod val="50000"/>
                  </a:schemeClr>
                </a:solidFill>
                <a:latin typeface="黑体" pitchFamily="49" charset="-122"/>
                <a:ea typeface="黑体" pitchFamily="49" charset="-122"/>
              </a:rPr>
              <a:t>Sheet1$</a:t>
            </a:r>
            <a:r>
              <a:rPr lang="zh-CN" altLang="en-US" dirty="0">
                <a:solidFill>
                  <a:schemeClr val="tx2">
                    <a:lumMod val="50000"/>
                  </a:schemeClr>
                </a:solidFill>
                <a:latin typeface="黑体" pitchFamily="49" charset="-122"/>
                <a:ea typeface="黑体" pitchFamily="49" charset="-122"/>
              </a:rPr>
              <a:t>表下</a:t>
            </a:r>
          </a:p>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        的内容。</a:t>
            </a:r>
            <a:endParaRPr lang="zh-CN" altLang="en-US" sz="1400" dirty="0">
              <a:solidFill>
                <a:schemeClr val="tx2">
                  <a:lumMod val="50000"/>
                </a:schemeClr>
              </a:solidFill>
            </a:endParaRPr>
          </a:p>
        </p:txBody>
      </p:sp>
      <p:sp>
        <p:nvSpPr>
          <p:cNvPr id="26" name="Arc 13"/>
          <p:cNvSpPr>
            <a:spLocks/>
          </p:cNvSpPr>
          <p:nvPr/>
        </p:nvSpPr>
        <p:spPr bwMode="gray">
          <a:xfrm rot="15937656">
            <a:off x="1764406" y="4149969"/>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rgbClr val="CCFFCC"/>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27" name="Arc 13"/>
          <p:cNvSpPr>
            <a:spLocks/>
          </p:cNvSpPr>
          <p:nvPr/>
        </p:nvSpPr>
        <p:spPr bwMode="gray">
          <a:xfrm rot="15937656">
            <a:off x="1820355" y="5150737"/>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rgbClr val="CCFFCC"/>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21" name="AutoShape 4"/>
          <p:cNvSpPr>
            <a:spLocks noChangeArrowheads="1"/>
          </p:cNvSpPr>
          <p:nvPr/>
        </p:nvSpPr>
        <p:spPr bwMode="gray">
          <a:xfrm>
            <a:off x="1859006" y="2756572"/>
            <a:ext cx="6144809" cy="829210"/>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22" name="AutoShape 11"/>
          <p:cNvSpPr>
            <a:spLocks noChangeArrowheads="1"/>
          </p:cNvSpPr>
          <p:nvPr/>
        </p:nvSpPr>
        <p:spPr bwMode="gray">
          <a:xfrm>
            <a:off x="1058997" y="2925807"/>
            <a:ext cx="1144575"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23" name="Arc 13"/>
          <p:cNvSpPr>
            <a:spLocks/>
          </p:cNvSpPr>
          <p:nvPr/>
        </p:nvSpPr>
        <p:spPr bwMode="gray">
          <a:xfrm rot="15937656">
            <a:off x="1766056" y="3022766"/>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rgbClr val="CCFFCC"/>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24" name="Text Box 16"/>
          <p:cNvSpPr txBox="1">
            <a:spLocks noChangeArrowheads="1"/>
          </p:cNvSpPr>
          <p:nvPr/>
        </p:nvSpPr>
        <p:spPr bwMode="gray">
          <a:xfrm>
            <a:off x="1029822" y="2958841"/>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8</a:t>
            </a:r>
            <a:endParaRPr lang="en-US" altLang="zh-CN" sz="2000" b="1" dirty="0">
              <a:solidFill>
                <a:srgbClr val="000000"/>
              </a:solidFill>
              <a:ea typeface="宋体" pitchFamily="2" charset="-122"/>
            </a:endParaRPr>
          </a:p>
        </p:txBody>
      </p:sp>
      <p:sp>
        <p:nvSpPr>
          <p:cNvPr id="25" name="Rectangle 20"/>
          <p:cNvSpPr>
            <a:spLocks noChangeArrowheads="1"/>
          </p:cNvSpPr>
          <p:nvPr/>
        </p:nvSpPr>
        <p:spPr bwMode="black">
          <a:xfrm>
            <a:off x="2192445" y="2916685"/>
            <a:ext cx="5527346" cy="442878"/>
          </a:xfrm>
          <a:prstGeom prst="rect">
            <a:avLst/>
          </a:prstGeom>
          <a:noFill/>
          <a:ln w="9525" algn="ctr">
            <a:noFill/>
            <a:miter lim="800000"/>
            <a:headEnd/>
            <a:tailEnd/>
          </a:ln>
          <a:effectLst/>
        </p:spPr>
        <p:txBody>
          <a:bodyPr wrap="square">
            <a:spAutoFit/>
          </a:bodyPr>
          <a:lstStyle/>
          <a:p>
            <a:pPr algn="just">
              <a:lnSpc>
                <a:spcPct val="150000"/>
              </a:lnSpc>
            </a:pPr>
            <a:r>
              <a:rPr lang="zh-CN" altLang="en-US" dirty="0">
                <a:solidFill>
                  <a:schemeClr val="tx2">
                    <a:lumMod val="50000"/>
                  </a:schemeClr>
                </a:solidFill>
                <a:latin typeface="黑体" pitchFamily="49" charset="-122"/>
                <a:ea typeface="黑体" pitchFamily="49" charset="-122"/>
              </a:rPr>
              <a:t>单击</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完成</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按钮。</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技能目标</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6</a:t>
            </a:fld>
            <a:endParaRPr lang="en-US" altLang="zh-CN"/>
          </a:p>
        </p:txBody>
      </p:sp>
      <p:sp>
        <p:nvSpPr>
          <p:cNvPr id="6" name="Oval 2"/>
          <p:cNvSpPr>
            <a:spLocks noChangeArrowheads="1"/>
          </p:cNvSpPr>
          <p:nvPr/>
        </p:nvSpPr>
        <p:spPr bwMode="gray">
          <a:xfrm>
            <a:off x="2800352" y="2362223"/>
            <a:ext cx="2743200" cy="2743200"/>
          </a:xfrm>
          <a:prstGeom prst="ellipse">
            <a:avLst/>
          </a:prstGeom>
          <a:solidFill>
            <a:srgbClr val="FFFFFF">
              <a:alpha val="80000"/>
            </a:srgbClr>
          </a:solidFill>
          <a:ln w="9525" algn="ctr">
            <a:noFill/>
            <a:round/>
            <a:headEnd/>
            <a:tailEnd/>
          </a:ln>
          <a:effectLst/>
        </p:spPr>
        <p:txBody>
          <a:bodyPr wrap="none" anchor="ctr"/>
          <a:lstStyle/>
          <a:p>
            <a:endParaRPr lang="zh-CN" altLang="en-US"/>
          </a:p>
        </p:txBody>
      </p:sp>
      <p:sp>
        <p:nvSpPr>
          <p:cNvPr id="7" name="Oval 3"/>
          <p:cNvSpPr>
            <a:spLocks noChangeArrowheads="1"/>
          </p:cNvSpPr>
          <p:nvPr/>
        </p:nvSpPr>
        <p:spPr bwMode="gray">
          <a:xfrm>
            <a:off x="3943352" y="2876573"/>
            <a:ext cx="1619250" cy="1619250"/>
          </a:xfrm>
          <a:prstGeom prst="ellipse">
            <a:avLst/>
          </a:prstGeom>
          <a:solidFill>
            <a:srgbClr val="DCDCDC">
              <a:alpha val="50000"/>
            </a:srgbClr>
          </a:solidFill>
          <a:ln w="9525" algn="ctr">
            <a:noFill/>
            <a:round/>
            <a:headEnd/>
            <a:tailEnd/>
          </a:ln>
          <a:effectLst/>
        </p:spPr>
        <p:txBody>
          <a:bodyPr wrap="none" anchor="ctr"/>
          <a:lstStyle/>
          <a:p>
            <a:endParaRPr lang="zh-CN" altLang="en-US"/>
          </a:p>
        </p:txBody>
      </p:sp>
      <p:sp>
        <p:nvSpPr>
          <p:cNvPr id="9" name="Line 5"/>
          <p:cNvSpPr>
            <a:spLocks noChangeShapeType="1"/>
          </p:cNvSpPr>
          <p:nvPr/>
        </p:nvSpPr>
        <p:spPr bwMode="gray">
          <a:xfrm>
            <a:off x="4058118" y="3061761"/>
            <a:ext cx="875833" cy="367261"/>
          </a:xfrm>
          <a:prstGeom prst="line">
            <a:avLst/>
          </a:prstGeom>
          <a:noFill/>
          <a:ln w="12700">
            <a:solidFill>
              <a:schemeClr val="tx1"/>
            </a:solidFill>
            <a:round/>
            <a:headEnd/>
            <a:tailEnd/>
          </a:ln>
          <a:effectLst/>
        </p:spPr>
        <p:txBody>
          <a:bodyPr wrap="none" anchor="ctr"/>
          <a:lstStyle/>
          <a:p>
            <a:endParaRPr lang="zh-CN" altLang="en-US"/>
          </a:p>
        </p:txBody>
      </p:sp>
      <p:sp>
        <p:nvSpPr>
          <p:cNvPr id="13" name="Oval 9"/>
          <p:cNvSpPr>
            <a:spLocks noChangeArrowheads="1"/>
          </p:cNvSpPr>
          <p:nvPr/>
        </p:nvSpPr>
        <p:spPr bwMode="gray">
          <a:xfrm>
            <a:off x="4581527" y="3267098"/>
            <a:ext cx="895350" cy="895350"/>
          </a:xfrm>
          <a:prstGeom prst="ellipse">
            <a:avLst/>
          </a:prstGeom>
          <a:solidFill>
            <a:srgbClr val="C0C0C0">
              <a:alpha val="50000"/>
            </a:srgbClr>
          </a:solidFill>
          <a:ln w="9525" algn="ctr">
            <a:noFill/>
            <a:round/>
            <a:headEnd/>
            <a:tailEnd/>
          </a:ln>
          <a:effectLst/>
        </p:spPr>
        <p:txBody>
          <a:bodyPr wrap="none" anchor="ctr"/>
          <a:lstStyle/>
          <a:p>
            <a:endParaRPr lang="zh-CN" altLang="en-US"/>
          </a:p>
        </p:txBody>
      </p:sp>
      <p:grpSp>
        <p:nvGrpSpPr>
          <p:cNvPr id="15" name="Group 11"/>
          <p:cNvGrpSpPr>
            <a:grpSpLocks/>
          </p:cNvGrpSpPr>
          <p:nvPr/>
        </p:nvGrpSpPr>
        <p:grpSpPr bwMode="auto">
          <a:xfrm>
            <a:off x="3484835" y="2169447"/>
            <a:ext cx="1146175" cy="1374775"/>
            <a:chOff x="2064" y="1008"/>
            <a:chExt cx="722" cy="866"/>
          </a:xfrm>
        </p:grpSpPr>
        <p:sp>
          <p:nvSpPr>
            <p:cNvPr id="16" name="Oval 12"/>
            <p:cNvSpPr>
              <a:spLocks noChangeArrowheads="1"/>
            </p:cNvSpPr>
            <p:nvPr/>
          </p:nvSpPr>
          <p:spPr bwMode="gray">
            <a:xfrm>
              <a:off x="2064" y="1008"/>
              <a:ext cx="722" cy="727"/>
            </a:xfrm>
            <a:prstGeom prst="ellipse">
              <a:avLst/>
            </a:prstGeom>
            <a:solidFill>
              <a:srgbClr val="EAEAEA">
                <a:alpha val="50000"/>
              </a:srgbClr>
            </a:solidFill>
            <a:ln w="9525" algn="ctr">
              <a:noFill/>
              <a:round/>
              <a:headEnd/>
              <a:tailEnd/>
            </a:ln>
            <a:effectLst/>
          </p:spPr>
          <p:txBody>
            <a:bodyPr wrap="none" anchor="ctr"/>
            <a:lstStyle/>
            <a:p>
              <a:endParaRPr lang="zh-CN" altLang="en-US"/>
            </a:p>
          </p:txBody>
        </p:sp>
        <p:grpSp>
          <p:nvGrpSpPr>
            <p:cNvPr id="17" name="Group 13"/>
            <p:cNvGrpSpPr>
              <a:grpSpLocks/>
            </p:cNvGrpSpPr>
            <p:nvPr/>
          </p:nvGrpSpPr>
          <p:grpSpPr bwMode="auto">
            <a:xfrm>
              <a:off x="2086" y="1030"/>
              <a:ext cx="680" cy="844"/>
              <a:chOff x="3975" y="1593"/>
              <a:chExt cx="931" cy="1157"/>
            </a:xfrm>
          </p:grpSpPr>
          <p:pic>
            <p:nvPicPr>
              <p:cNvPr id="30" name="Picture 14" descr="circuler_1"/>
              <p:cNvPicPr>
                <a:picLocks noChangeAspect="1" noChangeArrowheads="1"/>
              </p:cNvPicPr>
              <p:nvPr/>
            </p:nvPicPr>
            <p:blipFill>
              <a:blip r:embed="rId2" cstate="print"/>
              <a:srcRect/>
              <a:stretch>
                <a:fillRect/>
              </a:stretch>
            </p:blipFill>
            <p:spPr bwMode="gray">
              <a:xfrm>
                <a:off x="3975" y="1593"/>
                <a:ext cx="925" cy="935"/>
              </a:xfrm>
              <a:prstGeom prst="rect">
                <a:avLst/>
              </a:prstGeom>
              <a:noFill/>
            </p:spPr>
          </p:pic>
          <p:sp>
            <p:nvSpPr>
              <p:cNvPr id="31" name="Oval 15"/>
              <p:cNvSpPr>
                <a:spLocks noChangeArrowheads="1"/>
              </p:cNvSpPr>
              <p:nvPr/>
            </p:nvSpPr>
            <p:spPr bwMode="gray">
              <a:xfrm>
                <a:off x="3975" y="1593"/>
                <a:ext cx="931" cy="937"/>
              </a:xfrm>
              <a:prstGeom prst="ellipse">
                <a:avLst/>
              </a:prstGeom>
              <a:solidFill>
                <a:schemeClr val="hlink">
                  <a:alpha val="50000"/>
                </a:schemeClr>
              </a:solidFill>
              <a:ln w="9525" algn="ctr">
                <a:noFill/>
                <a:round/>
                <a:headEnd/>
                <a:tailEnd/>
              </a:ln>
              <a:effectLst/>
            </p:spPr>
            <p:txBody>
              <a:bodyPr wrap="none" anchor="ctr"/>
              <a:lstStyle/>
              <a:p>
                <a:endParaRPr lang="zh-CN" altLang="en-US"/>
              </a:p>
            </p:txBody>
          </p:sp>
          <p:pic>
            <p:nvPicPr>
              <p:cNvPr id="32" name="Picture 16" descr="light_shadow1"/>
              <p:cNvPicPr>
                <a:picLocks noChangeAspect="1" noChangeArrowheads="1"/>
              </p:cNvPicPr>
              <p:nvPr/>
            </p:nvPicPr>
            <p:blipFill>
              <a:blip r:embed="rId3" cstate="print"/>
              <a:srcRect t="14285"/>
              <a:stretch>
                <a:fillRect/>
              </a:stretch>
            </p:blipFill>
            <p:spPr bwMode="gray">
              <a:xfrm>
                <a:off x="3984" y="1632"/>
                <a:ext cx="682" cy="585"/>
              </a:xfrm>
              <a:prstGeom prst="rect">
                <a:avLst/>
              </a:prstGeom>
              <a:noFill/>
            </p:spPr>
          </p:pic>
          <p:grpSp>
            <p:nvGrpSpPr>
              <p:cNvPr id="33" name="Group 17"/>
              <p:cNvGrpSpPr>
                <a:grpSpLocks/>
              </p:cNvGrpSpPr>
              <p:nvPr/>
            </p:nvGrpSpPr>
            <p:grpSpPr bwMode="auto">
              <a:xfrm rot="-3733502" flipH="1" flipV="1">
                <a:off x="4250" y="2244"/>
                <a:ext cx="821" cy="191"/>
                <a:chOff x="2528" y="1060"/>
                <a:chExt cx="894" cy="236"/>
              </a:xfrm>
            </p:grpSpPr>
            <p:grpSp>
              <p:nvGrpSpPr>
                <p:cNvPr id="34" name="Group 18"/>
                <p:cNvGrpSpPr>
                  <a:grpSpLocks/>
                </p:cNvGrpSpPr>
                <p:nvPr/>
              </p:nvGrpSpPr>
              <p:grpSpPr bwMode="auto">
                <a:xfrm>
                  <a:off x="2528" y="1060"/>
                  <a:ext cx="742" cy="186"/>
                  <a:chOff x="1565" y="2568"/>
                  <a:chExt cx="1118" cy="279"/>
                </a:xfrm>
              </p:grpSpPr>
              <p:sp>
                <p:nvSpPr>
                  <p:cNvPr id="40" name="AutoShape 19"/>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41" name="AutoShape 20"/>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42" name="AutoShape 21"/>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43" name="AutoShape 22"/>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nvGrpSpPr>
                <p:cNvPr id="35" name="Group 23"/>
                <p:cNvGrpSpPr>
                  <a:grpSpLocks/>
                </p:cNvGrpSpPr>
                <p:nvPr/>
              </p:nvGrpSpPr>
              <p:grpSpPr bwMode="auto">
                <a:xfrm rot="1353540">
                  <a:off x="2680" y="1110"/>
                  <a:ext cx="742" cy="186"/>
                  <a:chOff x="1565" y="2568"/>
                  <a:chExt cx="1118" cy="279"/>
                </a:xfrm>
              </p:grpSpPr>
              <p:sp>
                <p:nvSpPr>
                  <p:cNvPr id="36" name="AutoShape 24"/>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37" name="AutoShape 25"/>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38" name="AutoShape 26"/>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39" name="AutoShape 27"/>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grpSp>
        <p:grpSp>
          <p:nvGrpSpPr>
            <p:cNvPr id="18" name="Group 28"/>
            <p:cNvGrpSpPr>
              <a:grpSpLocks/>
            </p:cNvGrpSpPr>
            <p:nvPr/>
          </p:nvGrpSpPr>
          <p:grpSpPr bwMode="auto">
            <a:xfrm rot="-3733502" flipH="1" flipV="1">
              <a:off x="2362" y="1508"/>
              <a:ext cx="528" cy="122"/>
              <a:chOff x="2528" y="1060"/>
              <a:chExt cx="894" cy="236"/>
            </a:xfrm>
          </p:grpSpPr>
          <p:grpSp>
            <p:nvGrpSpPr>
              <p:cNvPr id="20" name="Group 29"/>
              <p:cNvGrpSpPr>
                <a:grpSpLocks/>
              </p:cNvGrpSpPr>
              <p:nvPr/>
            </p:nvGrpSpPr>
            <p:grpSpPr bwMode="auto">
              <a:xfrm>
                <a:off x="2528" y="1060"/>
                <a:ext cx="742" cy="186"/>
                <a:chOff x="1565" y="2568"/>
                <a:chExt cx="1118" cy="279"/>
              </a:xfrm>
            </p:grpSpPr>
            <p:sp>
              <p:nvSpPr>
                <p:cNvPr id="26" name="AutoShape 30"/>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27" name="AutoShape 31"/>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28" name="AutoShape 32"/>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29" name="AutoShape 33"/>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nvGrpSpPr>
              <p:cNvPr id="21" name="Group 34"/>
              <p:cNvGrpSpPr>
                <a:grpSpLocks/>
              </p:cNvGrpSpPr>
              <p:nvPr/>
            </p:nvGrpSpPr>
            <p:grpSpPr bwMode="auto">
              <a:xfrm rot="1353540">
                <a:off x="2680" y="1110"/>
                <a:ext cx="742" cy="186"/>
                <a:chOff x="1565" y="2568"/>
                <a:chExt cx="1118" cy="279"/>
              </a:xfrm>
            </p:grpSpPr>
            <p:sp>
              <p:nvSpPr>
                <p:cNvPr id="22" name="AutoShape 35"/>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23" name="AutoShape 36"/>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24" name="AutoShape 37"/>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25" name="AutoShape 38"/>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sp>
          <p:nvSpPr>
            <p:cNvPr id="19" name="Rectangle 39"/>
            <p:cNvSpPr>
              <a:spLocks noChangeArrowheads="1"/>
            </p:cNvSpPr>
            <p:nvPr/>
          </p:nvSpPr>
          <p:spPr bwMode="gray">
            <a:xfrm>
              <a:off x="2335" y="1272"/>
              <a:ext cx="188" cy="213"/>
            </a:xfrm>
            <a:prstGeom prst="rect">
              <a:avLst/>
            </a:prstGeom>
            <a:noFill/>
            <a:ln w="9525" algn="ctr">
              <a:noFill/>
              <a:miter lim="800000"/>
              <a:headEnd/>
              <a:tailEnd/>
            </a:ln>
            <a:effectLst/>
          </p:spPr>
          <p:txBody>
            <a:bodyPr wrap="none">
              <a:spAutoFit/>
              <a:flatTx/>
            </a:bodyPr>
            <a:lstStyle/>
            <a:p>
              <a:r>
                <a:rPr lang="en-US" altLang="zh-CN" sz="1600" b="1" dirty="0" smtClean="0">
                  <a:solidFill>
                    <a:srgbClr val="000000"/>
                  </a:solidFill>
                  <a:ea typeface="宋体" pitchFamily="2" charset="-122"/>
                </a:rPr>
                <a:t>1</a:t>
              </a:r>
              <a:endParaRPr lang="en-US" altLang="zh-CN" sz="1600" b="1" dirty="0">
                <a:solidFill>
                  <a:srgbClr val="000000"/>
                </a:solidFill>
                <a:ea typeface="宋体" pitchFamily="2" charset="-122"/>
              </a:endParaRPr>
            </a:p>
          </p:txBody>
        </p:sp>
      </p:grpSp>
      <p:grpSp>
        <p:nvGrpSpPr>
          <p:cNvPr id="160" name="Group 156"/>
          <p:cNvGrpSpPr>
            <a:grpSpLocks/>
          </p:cNvGrpSpPr>
          <p:nvPr/>
        </p:nvGrpSpPr>
        <p:grpSpPr bwMode="auto">
          <a:xfrm rot="4976862" flipH="1">
            <a:off x="4768852" y="3441723"/>
            <a:ext cx="673100" cy="647700"/>
            <a:chOff x="1944" y="1111"/>
            <a:chExt cx="204" cy="196"/>
          </a:xfrm>
        </p:grpSpPr>
        <p:pic>
          <p:nvPicPr>
            <p:cNvPr id="161" name="Picture 157" descr="circuler_1"/>
            <p:cNvPicPr>
              <a:picLocks noChangeAspect="1" noChangeArrowheads="1"/>
            </p:cNvPicPr>
            <p:nvPr/>
          </p:nvPicPr>
          <p:blipFill>
            <a:blip r:embed="rId4" cstate="print"/>
            <a:srcRect/>
            <a:stretch>
              <a:fillRect/>
            </a:stretch>
          </p:blipFill>
          <p:spPr bwMode="gray">
            <a:xfrm flipH="1">
              <a:off x="1961" y="1124"/>
              <a:ext cx="174" cy="172"/>
            </a:xfrm>
            <a:prstGeom prst="rect">
              <a:avLst/>
            </a:prstGeom>
            <a:noFill/>
          </p:spPr>
        </p:pic>
        <p:sp>
          <p:nvSpPr>
            <p:cNvPr id="162" name="Oval 158"/>
            <p:cNvSpPr>
              <a:spLocks noChangeArrowheads="1"/>
            </p:cNvSpPr>
            <p:nvPr/>
          </p:nvSpPr>
          <p:spPr bwMode="gray">
            <a:xfrm flipH="1">
              <a:off x="1962" y="1124"/>
              <a:ext cx="173" cy="172"/>
            </a:xfrm>
            <a:prstGeom prst="ellipse">
              <a:avLst/>
            </a:prstGeom>
            <a:gradFill rotWithShape="1">
              <a:gsLst>
                <a:gs pos="0">
                  <a:schemeClr val="bg2">
                    <a:gamma/>
                    <a:shade val="46275"/>
                    <a:invGamma/>
                  </a:schemeClr>
                </a:gs>
                <a:gs pos="50000">
                  <a:schemeClr val="bg2">
                    <a:alpha val="50000"/>
                  </a:schemeClr>
                </a:gs>
                <a:gs pos="100000">
                  <a:schemeClr val="bg2">
                    <a:gamma/>
                    <a:shade val="46275"/>
                    <a:invGamma/>
                  </a:schemeClr>
                </a:gs>
              </a:gsLst>
              <a:lin ang="5400000" scaled="1"/>
            </a:gradFill>
            <a:ln w="9525" algn="ctr">
              <a:noFill/>
              <a:round/>
              <a:headEnd/>
              <a:tailEnd/>
            </a:ln>
            <a:effectLst/>
          </p:spPr>
          <p:txBody>
            <a:bodyPr wrap="none" anchor="ctr"/>
            <a:lstStyle/>
            <a:p>
              <a:endParaRPr lang="zh-CN" altLang="en-US"/>
            </a:p>
          </p:txBody>
        </p:sp>
        <p:grpSp>
          <p:nvGrpSpPr>
            <p:cNvPr id="163" name="Group 159"/>
            <p:cNvGrpSpPr>
              <a:grpSpLocks/>
            </p:cNvGrpSpPr>
            <p:nvPr/>
          </p:nvGrpSpPr>
          <p:grpSpPr bwMode="auto">
            <a:xfrm rot="1297425" flipV="1">
              <a:off x="1969" y="1253"/>
              <a:ext cx="150" cy="36"/>
              <a:chOff x="2528" y="1060"/>
              <a:chExt cx="894" cy="236"/>
            </a:xfrm>
          </p:grpSpPr>
          <p:grpSp>
            <p:nvGrpSpPr>
              <p:cNvPr id="166" name="Group 160"/>
              <p:cNvGrpSpPr>
                <a:grpSpLocks/>
              </p:cNvGrpSpPr>
              <p:nvPr/>
            </p:nvGrpSpPr>
            <p:grpSpPr bwMode="auto">
              <a:xfrm>
                <a:off x="2528" y="1060"/>
                <a:ext cx="742" cy="186"/>
                <a:chOff x="1565" y="2568"/>
                <a:chExt cx="1118" cy="279"/>
              </a:xfrm>
            </p:grpSpPr>
            <p:sp>
              <p:nvSpPr>
                <p:cNvPr id="172" name="AutoShape 161"/>
                <p:cNvSpPr>
                  <a:spLocks noChangeArrowheads="1"/>
                </p:cNvSpPr>
                <p:nvPr/>
              </p:nvSpPr>
              <p:spPr bwMode="gray">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73" name="AutoShape 162"/>
                <p:cNvSpPr>
                  <a:spLocks noChangeArrowheads="1"/>
                </p:cNvSpPr>
                <p:nvPr/>
              </p:nvSpPr>
              <p:spPr bwMode="gray">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74" name="AutoShape 163"/>
                <p:cNvSpPr>
                  <a:spLocks noChangeArrowheads="1"/>
                </p:cNvSpPr>
                <p:nvPr/>
              </p:nvSpPr>
              <p:spPr bwMode="gray">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75" name="AutoShape 164"/>
                <p:cNvSpPr>
                  <a:spLocks noChangeArrowheads="1"/>
                </p:cNvSpPr>
                <p:nvPr/>
              </p:nvSpPr>
              <p:spPr bwMode="gray">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nvGrpSpPr>
              <p:cNvPr id="167" name="Group 165"/>
              <p:cNvGrpSpPr>
                <a:grpSpLocks/>
              </p:cNvGrpSpPr>
              <p:nvPr/>
            </p:nvGrpSpPr>
            <p:grpSpPr bwMode="auto">
              <a:xfrm rot="1353540">
                <a:off x="2680" y="1110"/>
                <a:ext cx="742" cy="186"/>
                <a:chOff x="1565" y="2568"/>
                <a:chExt cx="1118" cy="279"/>
              </a:xfrm>
            </p:grpSpPr>
            <p:sp>
              <p:nvSpPr>
                <p:cNvPr id="168" name="AutoShape 166"/>
                <p:cNvSpPr>
                  <a:spLocks noChangeArrowheads="1"/>
                </p:cNvSpPr>
                <p:nvPr/>
              </p:nvSpPr>
              <p:spPr bwMode="gray">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69" name="AutoShape 167"/>
                <p:cNvSpPr>
                  <a:spLocks noChangeArrowheads="1"/>
                </p:cNvSpPr>
                <p:nvPr/>
              </p:nvSpPr>
              <p:spPr bwMode="gray">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70" name="AutoShape 168"/>
                <p:cNvSpPr>
                  <a:spLocks noChangeArrowheads="1"/>
                </p:cNvSpPr>
                <p:nvPr/>
              </p:nvSpPr>
              <p:spPr bwMode="gray">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71" name="AutoShape 169"/>
                <p:cNvSpPr>
                  <a:spLocks noChangeArrowheads="1"/>
                </p:cNvSpPr>
                <p:nvPr/>
              </p:nvSpPr>
              <p:spPr bwMode="gray">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sp>
          <p:nvSpPr>
            <p:cNvPr id="164" name="Arc 170"/>
            <p:cNvSpPr>
              <a:spLocks/>
            </p:cNvSpPr>
            <p:nvPr/>
          </p:nvSpPr>
          <p:spPr bwMode="gray">
            <a:xfrm rot="25447716">
              <a:off x="1948" y="1107"/>
              <a:ext cx="196" cy="204"/>
            </a:xfrm>
            <a:custGeom>
              <a:avLst/>
              <a:gdLst>
                <a:gd name="G0" fmla="+- 21600 0 0"/>
                <a:gd name="G1" fmla="+- 21600 0 0"/>
                <a:gd name="G2" fmla="+- 21600 0 0"/>
                <a:gd name="T0" fmla="*/ 3603 w 43200"/>
                <a:gd name="T1" fmla="*/ 33545 h 43155"/>
                <a:gd name="T2" fmla="*/ 22996 w 43200"/>
                <a:gd name="T3" fmla="*/ 43155 h 43155"/>
                <a:gd name="T4" fmla="*/ 21600 w 43200"/>
                <a:gd name="T5" fmla="*/ 21600 h 43155"/>
              </a:gdLst>
              <a:ahLst/>
              <a:cxnLst>
                <a:cxn ang="0">
                  <a:pos x="T0" y="T1"/>
                </a:cxn>
                <a:cxn ang="0">
                  <a:pos x="T2" y="T3"/>
                </a:cxn>
                <a:cxn ang="0">
                  <a:pos x="T4" y="T5"/>
                </a:cxn>
              </a:cxnLst>
              <a:rect l="0" t="0" r="r" b="b"/>
              <a:pathLst>
                <a:path w="43200" h="43155" fill="none"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path>
                <a:path w="43200" h="43155" stroke="0"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lnTo>
                    <a:pt x="21600" y="21600"/>
                  </a:lnTo>
                  <a:close/>
                </a:path>
              </a:pathLst>
            </a:custGeom>
            <a:noFill/>
            <a:ln w="12700">
              <a:solidFill>
                <a:srgbClr val="000000"/>
              </a:solidFill>
              <a:prstDash val="sysDot"/>
              <a:round/>
              <a:headEnd/>
              <a:tailEnd type="triangle" w="sm" len="sm"/>
            </a:ln>
            <a:effectLst/>
          </p:spPr>
          <p:txBody>
            <a:bodyPr wrap="none" anchor="ctr"/>
            <a:lstStyle/>
            <a:p>
              <a:endParaRPr lang="zh-CN" altLang="en-US"/>
            </a:p>
          </p:txBody>
        </p:sp>
        <p:pic>
          <p:nvPicPr>
            <p:cNvPr id="165" name="Picture 171" descr="light_shadow1"/>
            <p:cNvPicPr>
              <a:picLocks noChangeAspect="1" noChangeArrowheads="1"/>
            </p:cNvPicPr>
            <p:nvPr/>
          </p:nvPicPr>
          <p:blipFill>
            <a:blip r:embed="rId5" cstate="print"/>
            <a:srcRect t="23740"/>
            <a:stretch>
              <a:fillRect/>
            </a:stretch>
          </p:blipFill>
          <p:spPr bwMode="gray">
            <a:xfrm rot="2569845" flipH="1">
              <a:off x="2015" y="1139"/>
              <a:ext cx="129" cy="84"/>
            </a:xfrm>
            <a:prstGeom prst="rect">
              <a:avLst/>
            </a:prstGeom>
            <a:noFill/>
          </p:spPr>
        </p:pic>
      </p:grpSp>
      <p:sp>
        <p:nvSpPr>
          <p:cNvPr id="178" name="AutoShape 174"/>
          <p:cNvSpPr>
            <a:spLocks/>
          </p:cNvSpPr>
          <p:nvPr/>
        </p:nvSpPr>
        <p:spPr bwMode="auto">
          <a:xfrm>
            <a:off x="1025963" y="4035159"/>
            <a:ext cx="3145989" cy="812325"/>
          </a:xfrm>
          <a:prstGeom prst="accentCallout2">
            <a:avLst>
              <a:gd name="adj1" fmla="val 26278"/>
              <a:gd name="adj2" fmla="val 104782"/>
              <a:gd name="adj3" fmla="val 26278"/>
              <a:gd name="adj4" fmla="val 114843"/>
              <a:gd name="adj5" fmla="val -126590"/>
              <a:gd name="adj6" fmla="val 98927"/>
            </a:avLst>
          </a:prstGeom>
          <a:noFill/>
          <a:ln w="9525">
            <a:solidFill>
              <a:schemeClr val="hlink"/>
            </a:solidFill>
            <a:miter lim="800000"/>
            <a:headEnd/>
            <a:tailEnd type="diamond" w="med" len="med"/>
          </a:ln>
          <a:effectLst/>
        </p:spPr>
        <p:txBody>
          <a:bodyPr anchor="ctr"/>
          <a:lstStyle/>
          <a:p>
            <a:pPr algn="r" eaLnBrk="0" hangingPunct="0"/>
            <a:r>
              <a:rPr lang="en-US" altLang="zh-CN" dirty="0" smtClean="0">
                <a:solidFill>
                  <a:schemeClr val="tx2">
                    <a:lumMod val="50000"/>
                  </a:schemeClr>
                </a:solidFill>
                <a:latin typeface="黑体" pitchFamily="49" charset="-122"/>
                <a:ea typeface="黑体" pitchFamily="49" charset="-122"/>
              </a:rPr>
              <a:t>1.</a:t>
            </a:r>
            <a:r>
              <a:rPr lang="zh-CN" altLang="en-US" dirty="0">
                <a:solidFill>
                  <a:schemeClr val="tx2">
                    <a:lumMod val="50000"/>
                  </a:schemeClr>
                </a:solidFill>
                <a:latin typeface="黑体" pitchFamily="49" charset="-122"/>
                <a:ea typeface="黑体" pitchFamily="49" charset="-122"/>
              </a:rPr>
              <a:t>能够进行数据库的移动</a:t>
            </a:r>
          </a:p>
          <a:p>
            <a:pPr algn="r" eaLnBrk="0" hangingPunct="0"/>
            <a:endParaRPr lang="zh-CN" altLang="en-US" dirty="0">
              <a:solidFill>
                <a:schemeClr val="tx2">
                  <a:lumMod val="50000"/>
                </a:schemeClr>
              </a:solidFill>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2  </a:t>
            </a:r>
            <a:r>
              <a:rPr lang="zh-CN" altLang="en-US" dirty="0"/>
              <a:t>（续）</a:t>
            </a:r>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60</a:t>
            </a:fld>
            <a:endParaRPr lang="en-US" altLang="zh-CN"/>
          </a:p>
        </p:txBody>
      </p:sp>
      <p:sp>
        <p:nvSpPr>
          <p:cNvPr id="6" name="AutoShape 18"/>
          <p:cNvSpPr>
            <a:spLocks noChangeArrowheads="1"/>
          </p:cNvSpPr>
          <p:nvPr/>
        </p:nvSpPr>
        <p:spPr bwMode="gray">
          <a:xfrm>
            <a:off x="1389042" y="3260038"/>
            <a:ext cx="247650" cy="24765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A1C5E9"/>
          </a:solidFill>
          <a:ln w="9525" algn="ctr">
            <a:noFill/>
            <a:round/>
            <a:headEnd/>
            <a:tailEnd/>
          </a:ln>
          <a:effectLst/>
        </p:spPr>
        <p:txBody>
          <a:bodyPr wrap="none" anchor="ctr"/>
          <a:lstStyle/>
          <a:p>
            <a:endParaRPr lang="zh-CN" altLang="en-US"/>
          </a:p>
        </p:txBody>
      </p:sp>
      <p:sp>
        <p:nvSpPr>
          <p:cNvPr id="8" name="Text Box 22"/>
          <p:cNvSpPr txBox="1">
            <a:spLocks noChangeArrowheads="1"/>
          </p:cNvSpPr>
          <p:nvPr/>
        </p:nvSpPr>
        <p:spPr bwMode="gray">
          <a:xfrm>
            <a:off x="1857356" y="2525831"/>
            <a:ext cx="6286544" cy="1689373"/>
          </a:xfrm>
          <a:prstGeom prst="rect">
            <a:avLst/>
          </a:prstGeom>
          <a:blipFill>
            <a:blip r:embed="rId2" cstate="print"/>
            <a:tile tx="0" ty="0" sx="100000" sy="100000" flip="none" algn="tl"/>
          </a:blipFill>
          <a:ln w="9525" algn="ctr">
            <a:solidFill>
              <a:schemeClr val="tx1"/>
            </a:solidFill>
            <a:prstDash val="dash"/>
            <a:miter lim="800000"/>
            <a:headEnd/>
            <a:tailEnd/>
          </a:ln>
          <a:effectLst/>
        </p:spPr>
        <p:txBody>
          <a:bodyPr wrap="square">
            <a:spAutoFit/>
          </a:bodyPr>
          <a:lstStyle/>
          <a:p>
            <a:pPr eaLnBrk="1" hangingPunct="1">
              <a:lnSpc>
                <a:spcPct val="150000"/>
              </a:lnSpc>
              <a:buFont typeface="Wingdings" pitchFamily="2" charset="2"/>
              <a:buNone/>
            </a:pPr>
            <a:r>
              <a:rPr lang="en-US" altLang="zh-CN" dirty="0">
                <a:solidFill>
                  <a:schemeClr val="tx2">
                    <a:lumMod val="50000"/>
                  </a:schemeClr>
                </a:solidFill>
                <a:latin typeface="黑体" pitchFamily="49" charset="-122"/>
                <a:ea typeface="黑体" pitchFamily="49" charset="-122"/>
              </a:rPr>
              <a:t>SQL Server</a:t>
            </a:r>
            <a:r>
              <a:rPr lang="zh-CN" altLang="en-US" dirty="0">
                <a:solidFill>
                  <a:schemeClr val="tx2">
                    <a:lumMod val="50000"/>
                  </a:schemeClr>
                </a:solidFill>
                <a:latin typeface="黑体" pitchFamily="49" charset="-122"/>
                <a:ea typeface="黑体" pitchFamily="49" charset="-122"/>
              </a:rPr>
              <a:t>导入和导出向导为创建从源向目标复制数据提供了简便操作的方法。可以从</a:t>
            </a:r>
            <a:r>
              <a:rPr lang="en-US" altLang="zh-CN" dirty="0">
                <a:solidFill>
                  <a:schemeClr val="tx2">
                    <a:lumMod val="50000"/>
                  </a:schemeClr>
                </a:solidFill>
                <a:latin typeface="黑体" pitchFamily="49" charset="-122"/>
                <a:ea typeface="黑体" pitchFamily="49" charset="-122"/>
              </a:rPr>
              <a:t>SQL Server</a:t>
            </a:r>
            <a:r>
              <a:rPr lang="zh-CN" altLang="en-US" dirty="0">
                <a:solidFill>
                  <a:schemeClr val="tx2">
                    <a:lumMod val="50000"/>
                  </a:schemeClr>
                </a:solidFill>
                <a:latin typeface="黑体" pitchFamily="49" charset="-122"/>
                <a:ea typeface="黑体" pitchFamily="49" charset="-122"/>
              </a:rPr>
              <a:t>、文本文件、</a:t>
            </a:r>
            <a:r>
              <a:rPr lang="en-US" altLang="zh-CN" dirty="0">
                <a:solidFill>
                  <a:schemeClr val="tx2">
                    <a:lumMod val="50000"/>
                  </a:schemeClr>
                </a:solidFill>
                <a:latin typeface="黑体" pitchFamily="49" charset="-122"/>
                <a:ea typeface="黑体" pitchFamily="49" charset="-122"/>
              </a:rPr>
              <a:t>Access</a:t>
            </a:r>
            <a:r>
              <a:rPr lang="zh-CN" altLang="en-US" dirty="0">
                <a:solidFill>
                  <a:schemeClr val="tx2">
                    <a:lumMod val="50000"/>
                  </a:schemeClr>
                </a:solidFill>
                <a:latin typeface="黑体" pitchFamily="49" charset="-122"/>
                <a:ea typeface="黑体" pitchFamily="49" charset="-122"/>
              </a:rPr>
              <a:t>、</a:t>
            </a:r>
            <a:r>
              <a:rPr lang="en-US" altLang="zh-CN" dirty="0">
                <a:solidFill>
                  <a:schemeClr val="tx2">
                    <a:lumMod val="50000"/>
                  </a:schemeClr>
                </a:solidFill>
                <a:latin typeface="黑体" pitchFamily="49" charset="-122"/>
                <a:ea typeface="黑体" pitchFamily="49" charset="-122"/>
              </a:rPr>
              <a:t>Excel</a:t>
            </a:r>
            <a:r>
              <a:rPr lang="zh-CN" altLang="en-US" dirty="0">
                <a:solidFill>
                  <a:schemeClr val="tx2">
                    <a:lumMod val="50000"/>
                  </a:schemeClr>
                </a:solidFill>
                <a:latin typeface="黑体" pitchFamily="49" charset="-122"/>
                <a:ea typeface="黑体" pitchFamily="49" charset="-122"/>
              </a:rPr>
              <a:t>、</a:t>
            </a:r>
            <a:r>
              <a:rPr lang="en-US" altLang="zh-CN" dirty="0">
                <a:solidFill>
                  <a:schemeClr val="tx2">
                    <a:lumMod val="50000"/>
                  </a:schemeClr>
                </a:solidFill>
                <a:latin typeface="黑体" pitchFamily="49" charset="-122"/>
                <a:ea typeface="黑体" pitchFamily="49" charset="-122"/>
              </a:rPr>
              <a:t>OLE DB</a:t>
            </a:r>
            <a:r>
              <a:rPr lang="zh-CN" altLang="en-US" dirty="0">
                <a:solidFill>
                  <a:schemeClr val="tx2">
                    <a:lumMod val="50000"/>
                  </a:schemeClr>
                </a:solidFill>
                <a:latin typeface="黑体" pitchFamily="49" charset="-122"/>
                <a:ea typeface="黑体" pitchFamily="49" charset="-122"/>
              </a:rPr>
              <a:t>等数据源中导入数据或将</a:t>
            </a:r>
            <a:r>
              <a:rPr lang="en-US" altLang="zh-CN" dirty="0">
                <a:solidFill>
                  <a:schemeClr val="tx2">
                    <a:lumMod val="50000"/>
                  </a:schemeClr>
                </a:solidFill>
                <a:latin typeface="黑体" pitchFamily="49" charset="-122"/>
                <a:ea typeface="黑体" pitchFamily="49" charset="-122"/>
              </a:rPr>
              <a:t>SQL Server</a:t>
            </a:r>
            <a:r>
              <a:rPr lang="zh-CN" altLang="en-US" dirty="0">
                <a:solidFill>
                  <a:schemeClr val="tx2">
                    <a:lumMod val="50000"/>
                  </a:schemeClr>
                </a:solidFill>
                <a:latin typeface="黑体" pitchFamily="49" charset="-122"/>
                <a:ea typeface="黑体" pitchFamily="49" charset="-122"/>
              </a:rPr>
              <a:t>数据导出为这些类型的数据。</a:t>
            </a:r>
            <a:endParaRPr lang="en-US" altLang="zh-CN" dirty="0">
              <a:solidFill>
                <a:schemeClr val="tx2">
                  <a:lumMod val="50000"/>
                </a:schemeClr>
              </a:solidFill>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2  </a:t>
            </a:r>
            <a:r>
              <a:rPr lang="zh-CN" altLang="en-US" dirty="0"/>
              <a:t>（续）</a:t>
            </a:r>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61</a:t>
            </a:fld>
            <a:endParaRPr lang="en-US" altLang="zh-CN"/>
          </a:p>
        </p:txBody>
      </p:sp>
      <p:sp>
        <p:nvSpPr>
          <p:cNvPr id="6" name="AutoShape 18"/>
          <p:cNvSpPr>
            <a:spLocks noChangeArrowheads="1"/>
          </p:cNvSpPr>
          <p:nvPr/>
        </p:nvSpPr>
        <p:spPr bwMode="gray">
          <a:xfrm>
            <a:off x="1389042" y="3260038"/>
            <a:ext cx="247650" cy="24765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A1C5E9"/>
          </a:solidFill>
          <a:ln w="9525" algn="ctr">
            <a:noFill/>
            <a:round/>
            <a:headEnd/>
            <a:tailEnd/>
          </a:ln>
          <a:effectLst/>
        </p:spPr>
        <p:txBody>
          <a:bodyPr wrap="none" anchor="ctr"/>
          <a:lstStyle/>
          <a:p>
            <a:endParaRPr lang="zh-CN" altLang="en-US"/>
          </a:p>
        </p:txBody>
      </p:sp>
      <p:sp>
        <p:nvSpPr>
          <p:cNvPr id="8" name="Text Box 22"/>
          <p:cNvSpPr txBox="1">
            <a:spLocks noChangeArrowheads="1"/>
          </p:cNvSpPr>
          <p:nvPr/>
        </p:nvSpPr>
        <p:spPr bwMode="gray">
          <a:xfrm>
            <a:off x="1857356" y="2525831"/>
            <a:ext cx="6286544" cy="2520370"/>
          </a:xfrm>
          <a:prstGeom prst="rect">
            <a:avLst/>
          </a:prstGeom>
          <a:blipFill>
            <a:blip r:embed="rId2" cstate="print"/>
            <a:tile tx="0" ty="0" sx="100000" sy="100000" flip="none" algn="tl"/>
          </a:blipFill>
          <a:ln w="9525" algn="ctr">
            <a:solidFill>
              <a:schemeClr val="tx1"/>
            </a:solidFill>
            <a:prstDash val="dash"/>
            <a:miter lim="800000"/>
            <a:headEnd/>
            <a:tailEnd/>
          </a:ln>
          <a:effectLst/>
        </p:spPr>
        <p:txBody>
          <a:bodyPr wrap="square">
            <a:spAutoFit/>
          </a:bodyPr>
          <a:lstStyle/>
          <a:p>
            <a:pPr eaLnBrk="1" hangingPunct="1">
              <a:lnSpc>
                <a:spcPct val="150000"/>
              </a:lnSpc>
              <a:buFont typeface="Wingdings" pitchFamily="2" charset="2"/>
              <a:buNone/>
            </a:pPr>
            <a:r>
              <a:rPr lang="zh-CN" altLang="en-US" dirty="0">
                <a:solidFill>
                  <a:schemeClr val="tx2">
                    <a:lumMod val="50000"/>
                  </a:schemeClr>
                </a:solidFill>
                <a:latin typeface="黑体" pitchFamily="49" charset="-122"/>
                <a:ea typeface="黑体" pitchFamily="49" charset="-122"/>
              </a:rPr>
              <a:t>数据库中的数据一般都十分重要，不能丢失，因为各种原因，数据库都有损坏的可能性（虽然很小），所以事先制定一个合适的可操作的备份和恢复计划至关重要。备份和恢复计划要遵循以下两个原则制定：保证数据丢失得尽量少或者完全不丢失，因为性价比的要求，这要取决于现实系统的具体要求。</a:t>
            </a:r>
          </a:p>
        </p:txBody>
      </p:sp>
    </p:spTree>
    <p:extLst>
      <p:ext uri="{BB962C8B-B14F-4D97-AF65-F5344CB8AC3E}">
        <p14:creationId xmlns:p14="http://schemas.microsoft.com/office/powerpoint/2010/main" xmlns="" val="1605042518"/>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2  </a:t>
            </a:r>
            <a:r>
              <a:rPr lang="zh-CN" altLang="en-US" dirty="0"/>
              <a:t>（续）</a:t>
            </a:r>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62</a:t>
            </a:fld>
            <a:endParaRPr lang="en-US" altLang="zh-CN"/>
          </a:p>
        </p:txBody>
      </p:sp>
      <p:sp>
        <p:nvSpPr>
          <p:cNvPr id="6" name="AutoShape 18"/>
          <p:cNvSpPr>
            <a:spLocks noChangeArrowheads="1"/>
          </p:cNvSpPr>
          <p:nvPr/>
        </p:nvSpPr>
        <p:spPr bwMode="gray">
          <a:xfrm>
            <a:off x="1389042" y="3260038"/>
            <a:ext cx="247650" cy="24765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A1C5E9"/>
          </a:solidFill>
          <a:ln w="9525" algn="ctr">
            <a:noFill/>
            <a:round/>
            <a:headEnd/>
            <a:tailEnd/>
          </a:ln>
          <a:effectLst/>
        </p:spPr>
        <p:txBody>
          <a:bodyPr wrap="none" anchor="ctr"/>
          <a:lstStyle/>
          <a:p>
            <a:endParaRPr lang="zh-CN" altLang="en-US"/>
          </a:p>
        </p:txBody>
      </p:sp>
      <p:sp>
        <p:nvSpPr>
          <p:cNvPr id="8" name="Text Box 22"/>
          <p:cNvSpPr txBox="1">
            <a:spLocks noChangeArrowheads="1"/>
          </p:cNvSpPr>
          <p:nvPr/>
        </p:nvSpPr>
        <p:spPr bwMode="gray">
          <a:xfrm>
            <a:off x="1857356" y="2348880"/>
            <a:ext cx="6286544" cy="2935868"/>
          </a:xfrm>
          <a:prstGeom prst="rect">
            <a:avLst/>
          </a:prstGeom>
          <a:blipFill>
            <a:blip r:embed="rId2" cstate="print"/>
            <a:tile tx="0" ty="0" sx="100000" sy="100000" flip="none" algn="tl"/>
          </a:blipFill>
          <a:ln w="9525" algn="ctr">
            <a:solidFill>
              <a:schemeClr val="tx1"/>
            </a:solidFill>
            <a:prstDash val="dash"/>
            <a:miter lim="800000"/>
            <a:headEnd/>
            <a:tailEnd/>
          </a:ln>
          <a:effectLst/>
        </p:spPr>
        <p:txBody>
          <a:bodyPr wrap="square">
            <a:spAutoFit/>
          </a:bodyPr>
          <a:lstStyle/>
          <a:p>
            <a:pPr eaLnBrk="1" hangingPunct="1">
              <a:lnSpc>
                <a:spcPct val="150000"/>
              </a:lnSpc>
              <a:buFont typeface="Wingdings" pitchFamily="2" charset="2"/>
              <a:buNone/>
            </a:pPr>
            <a:r>
              <a:rPr lang="zh-CN" altLang="en-US" dirty="0">
                <a:solidFill>
                  <a:schemeClr val="tx2">
                    <a:lumMod val="50000"/>
                  </a:schemeClr>
                </a:solidFill>
                <a:latin typeface="黑体" pitchFamily="49" charset="-122"/>
                <a:ea typeface="黑体" pitchFamily="49" charset="-122"/>
              </a:rPr>
              <a:t>备份和恢复时间尽量短，保证系统最大的可用性。建议用户在规划备份和恢复方案时考虑以下因素：对备份的设备和资源进行安全存放和管理，建议不要和数据文件放在一起存放。制定备份日程表，分析数据库现有数据量、数据增量、备份设备容量等因素，制定可行的备份日程表，并规划合理的覆盖备份设备的时间间隔。</a:t>
            </a:r>
          </a:p>
          <a:p>
            <a:pPr eaLnBrk="1" hangingPunct="1">
              <a:lnSpc>
                <a:spcPct val="150000"/>
              </a:lnSpc>
              <a:buFont typeface="Wingdings" pitchFamily="2" charset="2"/>
              <a:buNone/>
            </a:pPr>
            <a:r>
              <a:rPr lang="zh-CN" altLang="en-US" dirty="0">
                <a:solidFill>
                  <a:schemeClr val="tx2">
                    <a:lumMod val="50000"/>
                  </a:schemeClr>
                </a:solidFill>
                <a:latin typeface="黑体" pitchFamily="49" charset="-122"/>
                <a:ea typeface="黑体" pitchFamily="49" charset="-122"/>
              </a:rPr>
              <a:t>在多服务器的情况下，选择进行集中式或分布式的备份。 </a:t>
            </a:r>
          </a:p>
        </p:txBody>
      </p:sp>
    </p:spTree>
    <p:extLst>
      <p:ext uri="{BB962C8B-B14F-4D97-AF65-F5344CB8AC3E}">
        <p14:creationId xmlns:p14="http://schemas.microsoft.com/office/powerpoint/2010/main" xmlns="" val="3721026529"/>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2  </a:t>
            </a:r>
            <a:r>
              <a:rPr lang="zh-CN" altLang="en-US" dirty="0"/>
              <a:t>（续）</a:t>
            </a:r>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63</a:t>
            </a:fld>
            <a:endParaRPr lang="en-US" altLang="zh-CN"/>
          </a:p>
        </p:txBody>
      </p:sp>
      <p:sp>
        <p:nvSpPr>
          <p:cNvPr id="6" name="AutoShape 18"/>
          <p:cNvSpPr>
            <a:spLocks noChangeArrowheads="1"/>
          </p:cNvSpPr>
          <p:nvPr/>
        </p:nvSpPr>
        <p:spPr bwMode="gray">
          <a:xfrm>
            <a:off x="1389042" y="3260038"/>
            <a:ext cx="247650" cy="24765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A1C5E9"/>
          </a:solidFill>
          <a:ln w="9525" algn="ctr">
            <a:noFill/>
            <a:round/>
            <a:headEnd/>
            <a:tailEnd/>
          </a:ln>
          <a:effectLst/>
        </p:spPr>
        <p:txBody>
          <a:bodyPr wrap="none" anchor="ctr"/>
          <a:lstStyle/>
          <a:p>
            <a:endParaRPr lang="zh-CN" altLang="en-US"/>
          </a:p>
        </p:txBody>
      </p:sp>
      <p:sp>
        <p:nvSpPr>
          <p:cNvPr id="8" name="Text Box 22"/>
          <p:cNvSpPr txBox="1">
            <a:spLocks noChangeArrowheads="1"/>
          </p:cNvSpPr>
          <p:nvPr/>
        </p:nvSpPr>
        <p:spPr bwMode="gray">
          <a:xfrm>
            <a:off x="1857356" y="2204864"/>
            <a:ext cx="6286544" cy="3351367"/>
          </a:xfrm>
          <a:prstGeom prst="rect">
            <a:avLst/>
          </a:prstGeom>
          <a:blipFill>
            <a:blip r:embed="rId2" cstate="print"/>
            <a:tile tx="0" ty="0" sx="100000" sy="100000" flip="none" algn="tl"/>
          </a:blipFill>
          <a:ln w="9525" algn="ctr">
            <a:solidFill>
              <a:schemeClr val="tx1"/>
            </a:solidFill>
            <a:prstDash val="dash"/>
            <a:miter lim="800000"/>
            <a:headEnd/>
            <a:tailEnd/>
          </a:ln>
          <a:effectLst/>
        </p:spPr>
        <p:txBody>
          <a:bodyPr wrap="square">
            <a:spAutoFit/>
          </a:bodyPr>
          <a:lstStyle/>
          <a:p>
            <a:pPr eaLnBrk="1" hangingPunct="1">
              <a:lnSpc>
                <a:spcPct val="150000"/>
              </a:lnSpc>
              <a:buFont typeface="Wingdings" pitchFamily="2" charset="2"/>
              <a:buNone/>
            </a:pPr>
            <a:r>
              <a:rPr lang="zh-CN" altLang="en-US" dirty="0">
                <a:solidFill>
                  <a:schemeClr val="tx2">
                    <a:lumMod val="50000"/>
                  </a:schemeClr>
                </a:solidFill>
                <a:latin typeface="黑体" pitchFamily="49" charset="-122"/>
                <a:ea typeface="黑体" pitchFamily="49" charset="-122"/>
              </a:rPr>
              <a:t>恢复操作是使相关数据库管理系统不发生故障，并恢复事务的能力。由于数据库的事务完成后并不立即把对数据库的修改写入数据库，即写数据存在一定的磁盘延迟。如果发生系统故障，数据库可能会崩溃。要维护数据库的完整性，</a:t>
            </a:r>
            <a:r>
              <a:rPr lang="en-US" altLang="zh-CN" dirty="0">
                <a:solidFill>
                  <a:schemeClr val="tx2">
                    <a:lumMod val="50000"/>
                  </a:schemeClr>
                </a:solidFill>
                <a:latin typeface="黑体" pitchFamily="49" charset="-122"/>
                <a:ea typeface="黑体" pitchFamily="49" charset="-122"/>
              </a:rPr>
              <a:t>SQL Server 2005</a:t>
            </a:r>
            <a:r>
              <a:rPr lang="zh-CN" altLang="en-US" dirty="0">
                <a:solidFill>
                  <a:schemeClr val="tx2">
                    <a:lumMod val="50000"/>
                  </a:schemeClr>
                </a:solidFill>
                <a:latin typeface="黑体" pitchFamily="49" charset="-122"/>
                <a:ea typeface="黑体" pitchFamily="49" charset="-122"/>
              </a:rPr>
              <a:t>将所有的事务都保存在日志文件中。在发生故障后，服务器可以通过恢复操作，使事务日志前滚已经提交但是还没有写入磁盘的事务、使事务日志回滚还没有提交的事务。使用这种方式可以保证数据的一致性和有效性。</a:t>
            </a:r>
          </a:p>
        </p:txBody>
      </p:sp>
    </p:spTree>
    <p:extLst>
      <p:ext uri="{BB962C8B-B14F-4D97-AF65-F5344CB8AC3E}">
        <p14:creationId xmlns:p14="http://schemas.microsoft.com/office/powerpoint/2010/main" xmlns="" val="3087773403"/>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2  </a:t>
            </a:r>
            <a:r>
              <a:rPr lang="zh-CN" altLang="en-US" dirty="0"/>
              <a:t>（续）</a:t>
            </a:r>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64</a:t>
            </a:fld>
            <a:endParaRPr lang="en-US" altLang="zh-CN"/>
          </a:p>
        </p:txBody>
      </p:sp>
      <p:sp>
        <p:nvSpPr>
          <p:cNvPr id="6" name="AutoShape 18"/>
          <p:cNvSpPr>
            <a:spLocks noChangeArrowheads="1"/>
          </p:cNvSpPr>
          <p:nvPr/>
        </p:nvSpPr>
        <p:spPr bwMode="gray">
          <a:xfrm>
            <a:off x="1389042" y="3260038"/>
            <a:ext cx="247650" cy="24765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A1C5E9"/>
          </a:solidFill>
          <a:ln w="9525" algn="ctr">
            <a:noFill/>
            <a:round/>
            <a:headEnd/>
            <a:tailEnd/>
          </a:ln>
          <a:effectLst/>
        </p:spPr>
        <p:txBody>
          <a:bodyPr wrap="none" anchor="ctr"/>
          <a:lstStyle/>
          <a:p>
            <a:endParaRPr lang="zh-CN" altLang="en-US"/>
          </a:p>
        </p:txBody>
      </p:sp>
      <p:sp>
        <p:nvSpPr>
          <p:cNvPr id="8" name="Text Box 22"/>
          <p:cNvSpPr txBox="1">
            <a:spLocks noChangeArrowheads="1"/>
          </p:cNvSpPr>
          <p:nvPr/>
        </p:nvSpPr>
        <p:spPr bwMode="gray">
          <a:xfrm>
            <a:off x="1857356" y="2204864"/>
            <a:ext cx="6286544" cy="2935868"/>
          </a:xfrm>
          <a:prstGeom prst="rect">
            <a:avLst/>
          </a:prstGeom>
          <a:blipFill>
            <a:blip r:embed="rId2" cstate="print"/>
            <a:tile tx="0" ty="0" sx="100000" sy="100000" flip="none" algn="tl"/>
          </a:blipFill>
          <a:ln w="9525" algn="ctr">
            <a:solidFill>
              <a:schemeClr val="tx1"/>
            </a:solidFill>
            <a:prstDash val="dash"/>
            <a:miter lim="800000"/>
            <a:headEnd/>
            <a:tailEnd/>
          </a:ln>
          <a:effectLst/>
        </p:spPr>
        <p:txBody>
          <a:bodyPr wrap="square">
            <a:spAutoFit/>
          </a:bodyPr>
          <a:lstStyle/>
          <a:p>
            <a:pPr eaLnBrk="1" hangingPunct="1">
              <a:lnSpc>
                <a:spcPct val="150000"/>
              </a:lnSpc>
              <a:buFont typeface="Wingdings" pitchFamily="2" charset="2"/>
              <a:buNone/>
            </a:pPr>
            <a:r>
              <a:rPr lang="zh-CN" altLang="en-US" dirty="0">
                <a:solidFill>
                  <a:schemeClr val="tx2">
                    <a:lumMod val="50000"/>
                  </a:schemeClr>
                </a:solidFill>
                <a:latin typeface="黑体" pitchFamily="49" charset="-122"/>
                <a:ea typeface="黑体" pitchFamily="49" charset="-122"/>
              </a:rPr>
              <a:t>采用脱机</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联机操作可方便地复制数据库文件后在其他地点继续工作，相对分离</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附加操作而言，脱机</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联机操作更简单。</a:t>
            </a:r>
          </a:p>
          <a:p>
            <a:pPr eaLnBrk="1" hangingPunct="1">
              <a:lnSpc>
                <a:spcPct val="150000"/>
              </a:lnSpc>
              <a:buFont typeface="Wingdings" pitchFamily="2" charset="2"/>
              <a:buNone/>
            </a:pPr>
            <a:endParaRPr lang="zh-CN" altLang="en-US" dirty="0">
              <a:solidFill>
                <a:schemeClr val="tx2">
                  <a:lumMod val="50000"/>
                </a:schemeClr>
              </a:solidFill>
              <a:latin typeface="黑体" pitchFamily="49" charset="-122"/>
              <a:ea typeface="黑体" pitchFamily="49" charset="-122"/>
            </a:endParaRPr>
          </a:p>
          <a:p>
            <a:pPr eaLnBrk="1" hangingPunct="1">
              <a:lnSpc>
                <a:spcPct val="150000"/>
              </a:lnSpc>
              <a:buFont typeface="Wingdings" pitchFamily="2" charset="2"/>
              <a:buNone/>
            </a:pPr>
            <a:r>
              <a:rPr lang="zh-CN" altLang="en-US" dirty="0">
                <a:solidFill>
                  <a:schemeClr val="tx2">
                    <a:lumMod val="50000"/>
                  </a:schemeClr>
                </a:solidFill>
                <a:latin typeface="黑体" pitchFamily="49" charset="-122"/>
                <a:ea typeface="黑体" pitchFamily="49" charset="-122"/>
              </a:rPr>
              <a:t>另外在我们想将分散在各处的不同类型的数据分类汇总在我们的数据库时，可以利用</a:t>
            </a:r>
            <a:r>
              <a:rPr lang="en-US" altLang="zh-CN" dirty="0">
                <a:solidFill>
                  <a:schemeClr val="tx2">
                    <a:lumMod val="50000"/>
                  </a:schemeClr>
                </a:solidFill>
                <a:latin typeface="黑体" pitchFamily="49" charset="-122"/>
                <a:ea typeface="黑体" pitchFamily="49" charset="-122"/>
              </a:rPr>
              <a:t>SQL Server</a:t>
            </a:r>
            <a:r>
              <a:rPr lang="zh-CN" altLang="en-US" dirty="0">
                <a:solidFill>
                  <a:schemeClr val="tx2">
                    <a:lumMod val="50000"/>
                  </a:schemeClr>
                </a:solidFill>
                <a:latin typeface="黑体" pitchFamily="49" charset="-122"/>
                <a:ea typeface="黑体" pitchFamily="49" charset="-122"/>
              </a:rPr>
              <a:t>为我们提供的数据导入导出功能，并且在导入导出的同时可以对数据进行灵活的处理。</a:t>
            </a:r>
          </a:p>
        </p:txBody>
      </p:sp>
    </p:spTree>
    <p:extLst>
      <p:ext uri="{BB962C8B-B14F-4D97-AF65-F5344CB8AC3E}">
        <p14:creationId xmlns:p14="http://schemas.microsoft.com/office/powerpoint/2010/main" xmlns="" val="848017194"/>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习题</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65</a:t>
            </a:fld>
            <a:endParaRPr lang="en-US" altLang="zh-CN"/>
          </a:p>
        </p:txBody>
      </p:sp>
      <p:sp>
        <p:nvSpPr>
          <p:cNvPr id="6" name="Rectangle 5"/>
          <p:cNvSpPr>
            <a:spLocks noChangeArrowheads="1"/>
          </p:cNvSpPr>
          <p:nvPr/>
        </p:nvSpPr>
        <p:spPr bwMode="auto">
          <a:xfrm>
            <a:off x="867544" y="1752040"/>
            <a:ext cx="7644779" cy="31393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spAutoFit/>
          </a:bodyPr>
          <a:lstStyle/>
          <a:p>
            <a:pPr indent="266700"/>
            <a:r>
              <a:rPr lang="en-US" altLang="zh-CN" dirty="0">
                <a:solidFill>
                  <a:schemeClr val="tx2">
                    <a:lumMod val="50000"/>
                  </a:schemeClr>
                </a:solidFill>
                <a:latin typeface="黑体" pitchFamily="49" charset="-122"/>
                <a:ea typeface="黑体" pitchFamily="49" charset="-122"/>
                <a:sym typeface="Arial" pitchFamily="34" charset="0"/>
              </a:rPr>
              <a:t>  1</a:t>
            </a:r>
            <a:r>
              <a:rPr lang="zh-CN" altLang="en-US" dirty="0">
                <a:solidFill>
                  <a:schemeClr val="tx2">
                    <a:lumMod val="50000"/>
                  </a:schemeClr>
                </a:solidFill>
                <a:latin typeface="黑体" pitchFamily="49" charset="-122"/>
                <a:ea typeface="黑体" pitchFamily="49" charset="-122"/>
                <a:sym typeface="Arial" pitchFamily="34" charset="0"/>
              </a:rPr>
              <a:t>．将数据库从</a:t>
            </a:r>
            <a:r>
              <a:rPr lang="en-US" altLang="zh-CN" dirty="0">
                <a:solidFill>
                  <a:schemeClr val="tx2">
                    <a:lumMod val="50000"/>
                  </a:schemeClr>
                </a:solidFill>
                <a:latin typeface="黑体" pitchFamily="49" charset="-122"/>
                <a:ea typeface="黑体" pitchFamily="49" charset="-122"/>
                <a:sym typeface="Arial" pitchFamily="34" charset="0"/>
              </a:rPr>
              <a:t>SQL Server</a:t>
            </a:r>
            <a:r>
              <a:rPr lang="zh-CN" altLang="en-US" dirty="0">
                <a:solidFill>
                  <a:schemeClr val="tx2">
                    <a:lumMod val="50000"/>
                  </a:schemeClr>
                </a:solidFill>
                <a:latin typeface="黑体" pitchFamily="49" charset="-122"/>
                <a:ea typeface="黑体" pitchFamily="49" charset="-122"/>
                <a:sym typeface="Arial" pitchFamily="34" charset="0"/>
              </a:rPr>
              <a:t>实例中删除，即在逻辑上将数据文件和日志文件与服务器相脱离，但文件并不从磁盘上删除，此操作称为</a:t>
            </a:r>
            <a:r>
              <a:rPr lang="en-US" altLang="zh-CN" dirty="0">
                <a:solidFill>
                  <a:schemeClr val="tx2">
                    <a:lumMod val="50000"/>
                  </a:schemeClr>
                </a:solidFill>
                <a:latin typeface="黑体" pitchFamily="49" charset="-122"/>
                <a:ea typeface="黑体" pitchFamily="49" charset="-122"/>
                <a:sym typeface="Arial" pitchFamily="34" charset="0"/>
              </a:rPr>
              <a:t>________</a:t>
            </a:r>
            <a:r>
              <a:rPr lang="zh-CN" altLang="en-US" dirty="0">
                <a:solidFill>
                  <a:schemeClr val="tx2">
                    <a:lumMod val="50000"/>
                  </a:schemeClr>
                </a:solidFill>
                <a:latin typeface="黑体" pitchFamily="49" charset="-122"/>
                <a:ea typeface="黑体" pitchFamily="49" charset="-122"/>
                <a:sym typeface="Arial" pitchFamily="34" charset="0"/>
              </a:rPr>
              <a:t>，可通过</a:t>
            </a:r>
            <a:r>
              <a:rPr lang="en-US" altLang="zh-CN" dirty="0">
                <a:solidFill>
                  <a:schemeClr val="tx2">
                    <a:lumMod val="50000"/>
                  </a:schemeClr>
                </a:solidFill>
                <a:latin typeface="黑体" pitchFamily="49" charset="-122"/>
                <a:ea typeface="黑体" pitchFamily="49" charset="-122"/>
                <a:sym typeface="Arial" pitchFamily="34" charset="0"/>
              </a:rPr>
              <a:t>________</a:t>
            </a:r>
            <a:r>
              <a:rPr lang="zh-CN" altLang="en-US" dirty="0">
                <a:solidFill>
                  <a:schemeClr val="tx2">
                    <a:lumMod val="50000"/>
                  </a:schemeClr>
                </a:solidFill>
                <a:latin typeface="黑体" pitchFamily="49" charset="-122"/>
                <a:ea typeface="黑体" pitchFamily="49" charset="-122"/>
                <a:sym typeface="Arial" pitchFamily="34" charset="0"/>
              </a:rPr>
              <a:t>将其重新加载到</a:t>
            </a:r>
            <a:r>
              <a:rPr lang="en-US" altLang="zh-CN" dirty="0">
                <a:solidFill>
                  <a:schemeClr val="tx2">
                    <a:lumMod val="50000"/>
                  </a:schemeClr>
                </a:solidFill>
                <a:latin typeface="黑体" pitchFamily="49" charset="-122"/>
                <a:ea typeface="黑体" pitchFamily="49" charset="-122"/>
                <a:sym typeface="Arial" pitchFamily="34" charset="0"/>
              </a:rPr>
              <a:t>SQL Server</a:t>
            </a:r>
            <a:r>
              <a:rPr lang="zh-CN" altLang="en-US" dirty="0">
                <a:solidFill>
                  <a:schemeClr val="tx2">
                    <a:lumMod val="50000"/>
                  </a:schemeClr>
                </a:solidFill>
                <a:latin typeface="黑体" pitchFamily="49" charset="-122"/>
                <a:ea typeface="黑体" pitchFamily="49" charset="-122"/>
                <a:sym typeface="Arial" pitchFamily="34" charset="0"/>
              </a:rPr>
              <a:t>实例中。</a:t>
            </a:r>
          </a:p>
          <a:p>
            <a:pPr indent="266700"/>
            <a:endParaRPr lang="zh-CN" altLang="en-US" dirty="0">
              <a:solidFill>
                <a:schemeClr val="tx2">
                  <a:lumMod val="50000"/>
                </a:schemeClr>
              </a:solidFill>
              <a:latin typeface="黑体" pitchFamily="49" charset="-122"/>
              <a:ea typeface="黑体" pitchFamily="49" charset="-122"/>
              <a:sym typeface="Arial" pitchFamily="34" charset="0"/>
            </a:endParaRPr>
          </a:p>
          <a:p>
            <a:pPr indent="266700"/>
            <a:r>
              <a:rPr lang="zh-CN" altLang="en-US" dirty="0">
                <a:solidFill>
                  <a:schemeClr val="tx2">
                    <a:lumMod val="50000"/>
                  </a:schemeClr>
                </a:solidFill>
                <a:latin typeface="黑体" pitchFamily="49" charset="-122"/>
                <a:ea typeface="黑体" pitchFamily="49" charset="-122"/>
                <a:sym typeface="Arial" pitchFamily="34" charset="0"/>
              </a:rPr>
              <a:t> </a:t>
            </a:r>
            <a:r>
              <a:rPr lang="en-US" altLang="zh-CN" dirty="0">
                <a:solidFill>
                  <a:schemeClr val="tx2">
                    <a:lumMod val="50000"/>
                  </a:schemeClr>
                </a:solidFill>
                <a:latin typeface="黑体" pitchFamily="49" charset="-122"/>
                <a:ea typeface="黑体" pitchFamily="49" charset="-122"/>
                <a:sym typeface="Arial" pitchFamily="34" charset="0"/>
              </a:rPr>
              <a:t>2.</a:t>
            </a:r>
            <a:r>
              <a:rPr lang="zh-CN" altLang="en-US" dirty="0">
                <a:solidFill>
                  <a:schemeClr val="tx2">
                    <a:lumMod val="50000"/>
                  </a:schemeClr>
                </a:solidFill>
                <a:latin typeface="黑体" pitchFamily="49" charset="-122"/>
                <a:ea typeface="黑体" pitchFamily="49" charset="-122"/>
                <a:sym typeface="Arial" pitchFamily="34" charset="0"/>
              </a:rPr>
              <a:t>为什么要进行数据库备份？常用的备份策略有哪些？</a:t>
            </a:r>
          </a:p>
          <a:p>
            <a:pPr indent="266700"/>
            <a:endParaRPr lang="zh-CN" altLang="en-US" dirty="0">
              <a:solidFill>
                <a:schemeClr val="tx2">
                  <a:lumMod val="50000"/>
                </a:schemeClr>
              </a:solidFill>
              <a:latin typeface="黑体" pitchFamily="49" charset="-122"/>
              <a:ea typeface="黑体" pitchFamily="49" charset="-122"/>
              <a:sym typeface="Arial" pitchFamily="34" charset="0"/>
            </a:endParaRPr>
          </a:p>
          <a:p>
            <a:pPr indent="266700"/>
            <a:r>
              <a:rPr lang="zh-CN" altLang="en-US" dirty="0">
                <a:solidFill>
                  <a:schemeClr val="tx2">
                    <a:lumMod val="50000"/>
                  </a:schemeClr>
                </a:solidFill>
                <a:latin typeface="黑体" pitchFamily="49" charset="-122"/>
                <a:ea typeface="黑体" pitchFamily="49" charset="-122"/>
                <a:sym typeface="Arial" pitchFamily="34" charset="0"/>
              </a:rPr>
              <a:t> </a:t>
            </a:r>
            <a:r>
              <a:rPr lang="en-US" altLang="zh-CN" dirty="0">
                <a:solidFill>
                  <a:schemeClr val="tx2">
                    <a:lumMod val="50000"/>
                  </a:schemeClr>
                </a:solidFill>
                <a:latin typeface="黑体" pitchFamily="49" charset="-122"/>
                <a:ea typeface="黑体" pitchFamily="49" charset="-122"/>
                <a:sym typeface="Arial" pitchFamily="34" charset="0"/>
              </a:rPr>
              <a:t>3.</a:t>
            </a:r>
            <a:r>
              <a:rPr lang="zh-CN" altLang="en-US" dirty="0">
                <a:solidFill>
                  <a:schemeClr val="tx2">
                    <a:lumMod val="50000"/>
                  </a:schemeClr>
                </a:solidFill>
                <a:latin typeface="黑体" pitchFamily="49" charset="-122"/>
                <a:ea typeface="黑体" pitchFamily="49" charset="-122"/>
                <a:sym typeface="Arial" pitchFamily="34" charset="0"/>
              </a:rPr>
              <a:t>如果你是一个网络数据库管理员，如何规划一周的备份方案？其中要求使用完全数据库备份、差异数据库备份和事务日志备份。</a:t>
            </a:r>
          </a:p>
          <a:p>
            <a:pPr indent="266700"/>
            <a:endParaRPr lang="zh-CN" altLang="en-US" dirty="0">
              <a:solidFill>
                <a:schemeClr val="tx2">
                  <a:lumMod val="50000"/>
                </a:schemeClr>
              </a:solidFill>
              <a:latin typeface="黑体" pitchFamily="49" charset="-122"/>
              <a:ea typeface="黑体" pitchFamily="49" charset="-122"/>
              <a:sym typeface="Arial" pitchFamily="34" charset="0"/>
            </a:endParaRPr>
          </a:p>
          <a:p>
            <a:pPr indent="266700"/>
            <a:r>
              <a:rPr lang="zh-CN" altLang="en-US" dirty="0">
                <a:solidFill>
                  <a:schemeClr val="tx2">
                    <a:lumMod val="50000"/>
                  </a:schemeClr>
                </a:solidFill>
                <a:latin typeface="黑体" pitchFamily="49" charset="-122"/>
                <a:ea typeface="黑体" pitchFamily="49" charset="-122"/>
                <a:sym typeface="Arial" pitchFamily="34" charset="0"/>
              </a:rPr>
              <a:t> </a:t>
            </a:r>
            <a:r>
              <a:rPr lang="en-US" altLang="zh-CN" dirty="0">
                <a:solidFill>
                  <a:schemeClr val="tx2">
                    <a:lumMod val="50000"/>
                  </a:schemeClr>
                </a:solidFill>
                <a:latin typeface="黑体" pitchFamily="49" charset="-122"/>
                <a:ea typeface="黑体" pitchFamily="49" charset="-122"/>
                <a:sym typeface="Arial" pitchFamily="34" charset="0"/>
              </a:rPr>
              <a:t>4. </a:t>
            </a:r>
            <a:r>
              <a:rPr lang="zh-CN" altLang="en-US" dirty="0">
                <a:solidFill>
                  <a:schemeClr val="tx2">
                    <a:lumMod val="50000"/>
                  </a:schemeClr>
                </a:solidFill>
                <a:latin typeface="黑体" pitchFamily="49" charset="-122"/>
                <a:ea typeface="黑体" pitchFamily="49" charset="-122"/>
                <a:sym typeface="Arial" pitchFamily="34" charset="0"/>
              </a:rPr>
              <a:t>进行数据库恢复时，</a:t>
            </a:r>
            <a:r>
              <a:rPr lang="en-US" altLang="zh-CN" dirty="0">
                <a:solidFill>
                  <a:schemeClr val="tx2">
                    <a:lumMod val="50000"/>
                  </a:schemeClr>
                </a:solidFill>
                <a:latin typeface="黑体" pitchFamily="49" charset="-122"/>
                <a:ea typeface="黑体" pitchFamily="49" charset="-122"/>
                <a:sym typeface="Arial" pitchFamily="34" charset="0"/>
              </a:rPr>
              <a:t>SQL Server 2005</a:t>
            </a:r>
            <a:r>
              <a:rPr lang="zh-CN" altLang="en-US" dirty="0">
                <a:solidFill>
                  <a:schemeClr val="tx2">
                    <a:lumMod val="50000"/>
                  </a:schemeClr>
                </a:solidFill>
                <a:latin typeface="黑体" pitchFamily="49" charset="-122"/>
                <a:ea typeface="黑体" pitchFamily="49" charset="-122"/>
                <a:sym typeface="Arial" pitchFamily="34" charset="0"/>
              </a:rPr>
              <a:t>提供了哪几种恢复模式？如何使用？</a:t>
            </a:r>
            <a:endParaRPr lang="zh-CN" altLang="en-US" dirty="0">
              <a:solidFill>
                <a:schemeClr val="tx2">
                  <a:lumMod val="50000"/>
                </a:schemeClr>
              </a:solidFill>
              <a:latin typeface="黑体" pitchFamily="49" charset="-122"/>
              <a:ea typeface="黑体" pitchFamily="49" charset="-122"/>
            </a:endParaRPr>
          </a:p>
        </p:txBody>
      </p:sp>
      <p:sp>
        <p:nvSpPr>
          <p:cNvPr id="7" name="Rectangle 6"/>
          <p:cNvSpPr>
            <a:spLocks noChangeArrowheads="1"/>
          </p:cNvSpPr>
          <p:nvPr/>
        </p:nvSpPr>
        <p:spPr bwMode="auto">
          <a:xfrm>
            <a:off x="3810000" y="1219200"/>
            <a:ext cx="1266825" cy="523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2800" dirty="0">
                <a:solidFill>
                  <a:schemeClr val="accent2"/>
                </a:solidFill>
                <a:sym typeface="Arial" pitchFamily="34" charset="0"/>
              </a:rPr>
              <a:t>理论题</a:t>
            </a:r>
            <a:endParaRPr lang="zh-CN" altLang="en-US" b="0" dirty="0"/>
          </a:p>
        </p:txBody>
      </p:sp>
      <p:sp>
        <p:nvSpPr>
          <p:cNvPr id="8" name="Rectangle 4"/>
          <p:cNvSpPr>
            <a:spLocks noChangeArrowheads="1"/>
          </p:cNvSpPr>
          <p:nvPr/>
        </p:nvSpPr>
        <p:spPr bwMode="auto">
          <a:xfrm>
            <a:off x="4312443" y="5526368"/>
            <a:ext cx="184150" cy="701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p>
            <a:pPr indent="266700" algn="ctr"/>
            <a:endParaRPr lang="zh-CN" altLang="zh-CN" b="0">
              <a:sym typeface="Arial" pitchFamily="34" charset="0"/>
            </a:endParaRPr>
          </a:p>
          <a:p>
            <a:pPr indent="266700" algn="ctr"/>
            <a:endParaRPr lang="zh-CN" altLang="zh-CN" b="0">
              <a:sym typeface="Arial" pitchFamily="34" charset="0"/>
            </a:endParaRPr>
          </a:p>
        </p:txBody>
      </p:sp>
      <p:sp>
        <p:nvSpPr>
          <p:cNvPr id="9" name="Rectangle 5"/>
          <p:cNvSpPr>
            <a:spLocks noChangeArrowheads="1"/>
          </p:cNvSpPr>
          <p:nvPr/>
        </p:nvSpPr>
        <p:spPr bwMode="auto">
          <a:xfrm>
            <a:off x="3884611" y="4725144"/>
            <a:ext cx="1266825" cy="523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2800" dirty="0">
                <a:solidFill>
                  <a:schemeClr val="accent2"/>
                </a:solidFill>
                <a:sym typeface="Arial" pitchFamily="34" charset="0"/>
              </a:rPr>
              <a:t>操作题</a:t>
            </a:r>
            <a:endParaRPr lang="zh-CN" altLang="en-US" b="0" dirty="0"/>
          </a:p>
        </p:txBody>
      </p:sp>
      <p:sp>
        <p:nvSpPr>
          <p:cNvPr id="10" name="Rectangle 6"/>
          <p:cNvSpPr>
            <a:spLocks noChangeArrowheads="1"/>
          </p:cNvSpPr>
          <p:nvPr/>
        </p:nvSpPr>
        <p:spPr bwMode="auto">
          <a:xfrm>
            <a:off x="821531" y="5302928"/>
            <a:ext cx="7877436"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en-US" altLang="zh-CN" dirty="0">
                <a:solidFill>
                  <a:schemeClr val="tx2">
                    <a:lumMod val="50000"/>
                  </a:schemeClr>
                </a:solidFill>
                <a:latin typeface="黑体" pitchFamily="49" charset="-122"/>
                <a:ea typeface="黑体" pitchFamily="49" charset="-122"/>
                <a:sym typeface="Arial" pitchFamily="34" charset="0"/>
              </a:rPr>
              <a:t>1. </a:t>
            </a:r>
            <a:r>
              <a:rPr lang="zh-CN" altLang="en-US" dirty="0">
                <a:solidFill>
                  <a:schemeClr val="tx2">
                    <a:lumMod val="50000"/>
                  </a:schemeClr>
                </a:solidFill>
                <a:latin typeface="黑体" pitchFamily="49" charset="-122"/>
                <a:ea typeface="黑体" pitchFamily="49" charset="-122"/>
                <a:sym typeface="Arial" pitchFamily="34" charset="0"/>
              </a:rPr>
              <a:t>将</a:t>
            </a:r>
            <a:r>
              <a:rPr lang="en-US" altLang="zh-CN" dirty="0">
                <a:solidFill>
                  <a:schemeClr val="tx2">
                    <a:lumMod val="50000"/>
                  </a:schemeClr>
                </a:solidFill>
                <a:latin typeface="黑体" pitchFamily="49" charset="-122"/>
                <a:ea typeface="黑体" pitchFamily="49" charset="-122"/>
                <a:sym typeface="Arial" pitchFamily="34" charset="0"/>
              </a:rPr>
              <a:t>student</a:t>
            </a:r>
            <a:r>
              <a:rPr lang="zh-CN" altLang="en-US" dirty="0">
                <a:solidFill>
                  <a:schemeClr val="tx2">
                    <a:lumMod val="50000"/>
                  </a:schemeClr>
                </a:solidFill>
                <a:latin typeface="黑体" pitchFamily="49" charset="-122"/>
                <a:ea typeface="黑体" pitchFamily="49" charset="-122"/>
                <a:sym typeface="Arial" pitchFamily="34" charset="0"/>
              </a:rPr>
              <a:t>数据库中的学生姓名、考试课程名和成绩导出到</a:t>
            </a:r>
            <a:r>
              <a:rPr lang="en-US" altLang="zh-CN" dirty="0">
                <a:solidFill>
                  <a:schemeClr val="tx2">
                    <a:lumMod val="50000"/>
                  </a:schemeClr>
                </a:solidFill>
                <a:latin typeface="黑体" pitchFamily="49" charset="-122"/>
                <a:ea typeface="黑体" pitchFamily="49" charset="-122"/>
                <a:sym typeface="Arial" pitchFamily="34" charset="0"/>
              </a:rPr>
              <a:t>Excel</a:t>
            </a:r>
            <a:r>
              <a:rPr lang="zh-CN" altLang="en-US" dirty="0">
                <a:solidFill>
                  <a:schemeClr val="tx2">
                    <a:lumMod val="50000"/>
                  </a:schemeClr>
                </a:solidFill>
                <a:latin typeface="黑体" pitchFamily="49" charset="-122"/>
                <a:ea typeface="黑体" pitchFamily="49" charset="-122"/>
                <a:sym typeface="Arial" pitchFamily="34" charset="0"/>
              </a:rPr>
              <a:t>文件中。</a:t>
            </a:r>
          </a:p>
        </p:txBody>
      </p:sp>
      <p:sp>
        <p:nvSpPr>
          <p:cNvPr id="11" name="Rectangle 7"/>
          <p:cNvSpPr>
            <a:spLocks noChangeArrowheads="1"/>
          </p:cNvSpPr>
          <p:nvPr/>
        </p:nvSpPr>
        <p:spPr bwMode="auto">
          <a:xfrm>
            <a:off x="868451" y="5692539"/>
            <a:ext cx="7392987"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altLang="zh-CN" dirty="0">
                <a:solidFill>
                  <a:schemeClr val="tx2">
                    <a:lumMod val="50000"/>
                  </a:schemeClr>
                </a:solidFill>
                <a:latin typeface="黑体" pitchFamily="49" charset="-122"/>
                <a:ea typeface="黑体" pitchFamily="49" charset="-122"/>
                <a:sym typeface="Arial" pitchFamily="34" charset="0"/>
              </a:rPr>
              <a:t>2. </a:t>
            </a:r>
            <a:r>
              <a:rPr lang="zh-CN" altLang="en-US" dirty="0">
                <a:solidFill>
                  <a:schemeClr val="tx2">
                    <a:lumMod val="50000"/>
                  </a:schemeClr>
                </a:solidFill>
                <a:latin typeface="黑体" pitchFamily="49" charset="-122"/>
                <a:ea typeface="黑体" pitchFamily="49" charset="-122"/>
                <a:sym typeface="Arial" pitchFamily="34" charset="0"/>
              </a:rPr>
              <a:t>新建一个名为</a:t>
            </a:r>
            <a:r>
              <a:rPr lang="en-US" altLang="zh-CN" dirty="0" err="1">
                <a:solidFill>
                  <a:schemeClr val="tx2">
                    <a:lumMod val="50000"/>
                  </a:schemeClr>
                </a:solidFill>
                <a:latin typeface="黑体" pitchFamily="49" charset="-122"/>
                <a:ea typeface="黑体" pitchFamily="49" charset="-122"/>
                <a:sym typeface="Arial" pitchFamily="34" charset="0"/>
              </a:rPr>
              <a:t>bbs</a:t>
            </a:r>
            <a:r>
              <a:rPr lang="zh-CN" altLang="en-US" dirty="0">
                <a:solidFill>
                  <a:schemeClr val="tx2">
                    <a:lumMod val="50000"/>
                  </a:schemeClr>
                </a:solidFill>
                <a:latin typeface="黑体" pitchFamily="49" charset="-122"/>
                <a:ea typeface="黑体" pitchFamily="49" charset="-122"/>
                <a:sym typeface="Arial" pitchFamily="34" charset="0"/>
              </a:rPr>
              <a:t>的数据库，将其复制到电脑</a:t>
            </a:r>
            <a:r>
              <a:rPr lang="en-US" altLang="zh-CN" dirty="0">
                <a:solidFill>
                  <a:schemeClr val="tx2">
                    <a:lumMod val="50000"/>
                  </a:schemeClr>
                </a:solidFill>
                <a:latin typeface="黑体" pitchFamily="49" charset="-122"/>
                <a:ea typeface="黑体" pitchFamily="49" charset="-122"/>
                <a:sym typeface="Arial" pitchFamily="34" charset="0"/>
              </a:rPr>
              <a:t>D</a:t>
            </a:r>
            <a:r>
              <a:rPr lang="zh-CN" altLang="en-US" dirty="0">
                <a:solidFill>
                  <a:schemeClr val="tx2">
                    <a:lumMod val="50000"/>
                  </a:schemeClr>
                </a:solidFill>
                <a:latin typeface="黑体" pitchFamily="49" charset="-122"/>
                <a:ea typeface="黑体" pitchFamily="49" charset="-122"/>
                <a:sym typeface="Arial" pitchFamily="34" charset="0"/>
              </a:rPr>
              <a:t>盘根目录下。</a:t>
            </a:r>
          </a:p>
        </p:txBody>
      </p:sp>
    </p:spTree>
    <p:extLst>
      <p:ext uri="{BB962C8B-B14F-4D97-AF65-F5344CB8AC3E}">
        <p14:creationId xmlns:p14="http://schemas.microsoft.com/office/powerpoint/2010/main" xmlns="" val="283106196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工作任务</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7</a:t>
            </a:fld>
            <a:endParaRPr lang="en-US" altLang="zh-CN"/>
          </a:p>
        </p:txBody>
      </p:sp>
      <p:grpSp>
        <p:nvGrpSpPr>
          <p:cNvPr id="6" name="Group 6"/>
          <p:cNvGrpSpPr>
            <a:grpSpLocks/>
          </p:cNvGrpSpPr>
          <p:nvPr/>
        </p:nvGrpSpPr>
        <p:grpSpPr bwMode="auto">
          <a:xfrm>
            <a:off x="1857356" y="2143116"/>
            <a:ext cx="5715040" cy="2211379"/>
            <a:chOff x="4320" y="1152"/>
            <a:chExt cx="414" cy="402"/>
          </a:xfrm>
        </p:grpSpPr>
        <p:sp>
          <p:nvSpPr>
            <p:cNvPr id="7" name="AutoShape 7"/>
            <p:cNvSpPr>
              <a:spLocks noChangeArrowheads="1"/>
            </p:cNvSpPr>
            <p:nvPr/>
          </p:nvSpPr>
          <p:spPr bwMode="ltGray">
            <a:xfrm>
              <a:off x="4320" y="1152"/>
              <a:ext cx="414" cy="402"/>
            </a:xfrm>
            <a:prstGeom prst="roundRect">
              <a:avLst>
                <a:gd name="adj" fmla="val 11921"/>
              </a:avLst>
            </a:prstGeom>
            <a:gradFill rotWithShape="1">
              <a:gsLst>
                <a:gs pos="0">
                  <a:schemeClr val="accent1"/>
                </a:gs>
                <a:gs pos="100000">
                  <a:schemeClr val="accent1">
                    <a:gamma/>
                    <a:shade val="69804"/>
                    <a:invGamma/>
                  </a:schemeClr>
                </a:gs>
              </a:gsLst>
              <a:lin ang="5400000" scaled="1"/>
            </a:gradFill>
            <a:ln w="25400">
              <a:solidFill>
                <a:srgbClr val="FFFFFF"/>
              </a:solidFill>
              <a:round/>
              <a:headEnd/>
              <a:tailEnd/>
            </a:ln>
            <a:effectLst>
              <a:outerShdw dist="53882" dir="2700000" algn="ctr" rotWithShape="0">
                <a:srgbClr val="000000">
                  <a:alpha val="50000"/>
                </a:srgbClr>
              </a:outerShdw>
            </a:effectLst>
          </p:spPr>
          <p:txBody>
            <a:bodyPr wrap="none" anchor="ctr"/>
            <a:lstStyle/>
            <a:p>
              <a:endParaRPr lang="zh-CN" altLang="en-US">
                <a:effectLst>
                  <a:outerShdw blurRad="38100" dist="38100" dir="2700000" algn="tl">
                    <a:srgbClr val="000000">
                      <a:alpha val="43137"/>
                    </a:srgbClr>
                  </a:outerShdw>
                </a:effectLst>
              </a:endParaRPr>
            </a:p>
          </p:txBody>
        </p:sp>
        <p:sp>
          <p:nvSpPr>
            <p:cNvPr id="8" name="Freeform 8"/>
            <p:cNvSpPr>
              <a:spLocks/>
            </p:cNvSpPr>
            <p:nvPr/>
          </p:nvSpPr>
          <p:spPr bwMode="ltGray">
            <a:xfrm>
              <a:off x="4325" y="1160"/>
              <a:ext cx="269" cy="236"/>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1">
                    <a:gamma/>
                    <a:tint val="48627"/>
                    <a:invGamma/>
                  </a:schemeClr>
                </a:gs>
                <a:gs pos="50000">
                  <a:schemeClr val="accent1">
                    <a:alpha val="0"/>
                  </a:schemeClr>
                </a:gs>
                <a:gs pos="100000">
                  <a:schemeClr val="accent1">
                    <a:gamma/>
                    <a:tint val="48627"/>
                    <a:invGamma/>
                  </a:schemeClr>
                </a:gs>
              </a:gsLst>
              <a:lin ang="2700000" scaled="1"/>
            </a:gradFill>
            <a:ln w="0">
              <a:noFill/>
              <a:prstDash val="solid"/>
              <a:round/>
              <a:headEnd/>
              <a:tailEnd/>
            </a:ln>
          </p:spPr>
          <p:txBody>
            <a:bodyPr/>
            <a:lstStyle/>
            <a:p>
              <a:endParaRPr lang="zh-CN" altLang="en-US">
                <a:effectLst>
                  <a:outerShdw blurRad="38100" dist="38100" dir="2700000" algn="tl">
                    <a:srgbClr val="000000">
                      <a:alpha val="43137"/>
                    </a:srgbClr>
                  </a:outerShdw>
                </a:effectLst>
              </a:endParaRPr>
            </a:p>
          </p:txBody>
        </p:sp>
      </p:grpSp>
      <p:sp>
        <p:nvSpPr>
          <p:cNvPr id="9" name="Rectangle 9"/>
          <p:cNvSpPr>
            <a:spLocks noChangeArrowheads="1"/>
          </p:cNvSpPr>
          <p:nvPr/>
        </p:nvSpPr>
        <p:spPr bwMode="black">
          <a:xfrm>
            <a:off x="2171691" y="2533624"/>
            <a:ext cx="5086370" cy="1323439"/>
          </a:xfrm>
          <a:prstGeom prst="rect">
            <a:avLst/>
          </a:prstGeom>
          <a:noFill/>
          <a:ln w="9525" algn="ctr">
            <a:noFill/>
            <a:miter lim="800000"/>
            <a:headEnd/>
            <a:tailEnd/>
          </a:ln>
          <a:effectLst>
            <a:outerShdw dist="17961" dir="2700000" algn="ctr" rotWithShape="0">
              <a:srgbClr val="C0C0C0"/>
            </a:outerShdw>
          </a:effectLst>
        </p:spPr>
        <p:txBody>
          <a:bodyPr wrap="square">
            <a:spAutoFit/>
            <a:flatTx/>
          </a:bodyPr>
          <a:lstStyle/>
          <a:p>
            <a:pPr marL="449263" lvl="0" indent="-449263">
              <a:spcBef>
                <a:spcPct val="20000"/>
              </a:spcBef>
              <a:spcAft>
                <a:spcPct val="10000"/>
              </a:spcAft>
              <a:buClr>
                <a:srgbClr val="184BB2"/>
              </a:buClr>
              <a:buFont typeface="Wingdings" pitchFamily="2" charset="2"/>
              <a:buChar char="¯"/>
            </a:pPr>
            <a:r>
              <a:rPr lang="zh-CN" altLang="en-US" sz="2000" b="0" kern="0" dirty="0">
                <a:solidFill>
                  <a:schemeClr val="bg1"/>
                </a:solidFill>
                <a:latin typeface="黑体" pitchFamily="49" charset="-122"/>
                <a:ea typeface="黑体" pitchFamily="49" charset="-122"/>
              </a:rPr>
              <a:t>将路径</a:t>
            </a:r>
            <a:r>
              <a:rPr lang="en-US" altLang="zh-CN" sz="2000" b="0" kern="0" dirty="0">
                <a:solidFill>
                  <a:schemeClr val="bg1"/>
                </a:solidFill>
                <a:latin typeface="黑体" pitchFamily="49" charset="-122"/>
                <a:ea typeface="黑体" pitchFamily="49" charset="-122"/>
              </a:rPr>
              <a:t>C:\Program Files\Microsoft SQL Server\MSSQL1.0\MS SQL SERVER\MSSQL\DATA</a:t>
            </a:r>
            <a:r>
              <a:rPr lang="zh-CN" altLang="en-US" sz="2000" b="0" kern="0" dirty="0">
                <a:solidFill>
                  <a:schemeClr val="bg1"/>
                </a:solidFill>
                <a:latin typeface="黑体" pitchFamily="49" charset="-122"/>
                <a:ea typeface="黑体" pitchFamily="49" charset="-122"/>
              </a:rPr>
              <a:t>下的数据库文件移动到路径</a:t>
            </a:r>
            <a:r>
              <a:rPr lang="en-US" altLang="zh-CN" sz="2000" b="0" kern="0" dirty="0">
                <a:solidFill>
                  <a:schemeClr val="bg1"/>
                </a:solidFill>
                <a:latin typeface="黑体" pitchFamily="49" charset="-122"/>
                <a:ea typeface="黑体" pitchFamily="49" charset="-122"/>
              </a:rPr>
              <a:t>E:\</a:t>
            </a:r>
            <a:r>
              <a:rPr lang="zh-CN" altLang="en-US" sz="2000" b="0" kern="0" dirty="0">
                <a:solidFill>
                  <a:schemeClr val="bg1"/>
                </a:solidFill>
                <a:latin typeface="黑体" pitchFamily="49" charset="-122"/>
                <a:ea typeface="黑体" pitchFamily="49" charset="-122"/>
              </a:rPr>
              <a:t>学生管理系统</a:t>
            </a:r>
            <a:r>
              <a:rPr lang="en-US" altLang="zh-CN" sz="2000" b="0" kern="0" dirty="0">
                <a:solidFill>
                  <a:schemeClr val="bg1"/>
                </a:solidFill>
                <a:latin typeface="黑体" pitchFamily="49" charset="-122"/>
                <a:ea typeface="黑体" pitchFamily="49" charset="-122"/>
              </a:rPr>
              <a:t>\</a:t>
            </a:r>
            <a:r>
              <a:rPr lang="zh-CN" altLang="en-US" sz="2000" b="0" kern="0" dirty="0">
                <a:solidFill>
                  <a:schemeClr val="bg1"/>
                </a:solidFill>
                <a:latin typeface="黑体" pitchFamily="49" charset="-122"/>
                <a:ea typeface="黑体" pitchFamily="49" charset="-122"/>
              </a:rPr>
              <a:t>下。</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任务实施</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8</a:t>
            </a:fld>
            <a:endParaRPr lang="en-US" altLang="zh-CN"/>
          </a:p>
        </p:txBody>
      </p:sp>
      <p:sp>
        <p:nvSpPr>
          <p:cNvPr id="6" name="AutoShape 13"/>
          <p:cNvSpPr>
            <a:spLocks noChangeArrowheads="1"/>
          </p:cNvSpPr>
          <p:nvPr/>
        </p:nvSpPr>
        <p:spPr bwMode="gray">
          <a:xfrm>
            <a:off x="1836531" y="2059218"/>
            <a:ext cx="1042987" cy="1042987"/>
          </a:xfrm>
          <a:prstGeom prst="diamond">
            <a:avLst/>
          </a:prstGeom>
          <a:gradFill rotWithShape="1">
            <a:gsLst>
              <a:gs pos="0">
                <a:schemeClr val="accent1"/>
              </a:gs>
              <a:gs pos="100000">
                <a:schemeClr val="accent1">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1"/>
            </a:extrusionClr>
          </a:sp3d>
        </p:spPr>
        <p:txBody>
          <a:bodyPr wrap="none" anchor="ctr">
            <a:flatTx/>
          </a:bodyPr>
          <a:lstStyle/>
          <a:p>
            <a:endParaRPr lang="zh-CN" altLang="en-US" sz="1600"/>
          </a:p>
        </p:txBody>
      </p:sp>
      <p:cxnSp>
        <p:nvCxnSpPr>
          <p:cNvPr id="10" name="AutoShape 17"/>
          <p:cNvCxnSpPr>
            <a:cxnSpLocks noChangeShapeType="1"/>
            <a:stCxn id="6" idx="3"/>
          </p:cNvCxnSpPr>
          <p:nvPr/>
        </p:nvCxnSpPr>
        <p:spPr bwMode="gray">
          <a:xfrm>
            <a:off x="2879518" y="2580712"/>
            <a:ext cx="1046618" cy="0"/>
          </a:xfrm>
          <a:prstGeom prst="straightConnector1">
            <a:avLst/>
          </a:prstGeom>
          <a:noFill/>
          <a:ln w="12700">
            <a:solidFill>
              <a:srgbClr val="333333"/>
            </a:solidFill>
            <a:round/>
            <a:headEnd type="oval" w="sm" len="sm"/>
            <a:tailEnd type="oval" w="sm" len="sm"/>
          </a:ln>
          <a:effectLst/>
        </p:spPr>
      </p:cxnSp>
      <p:sp>
        <p:nvSpPr>
          <p:cNvPr id="13" name="Text Box 20"/>
          <p:cNvSpPr txBox="1">
            <a:spLocks noChangeArrowheads="1"/>
          </p:cNvSpPr>
          <p:nvPr/>
        </p:nvSpPr>
        <p:spPr bwMode="gray">
          <a:xfrm>
            <a:off x="1939720" y="2384656"/>
            <a:ext cx="811212" cy="338554"/>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sz="1600" b="1" dirty="0" smtClean="0">
                <a:solidFill>
                  <a:srgbClr val="FFFFFF"/>
                </a:solidFill>
                <a:ea typeface="宋体" pitchFamily="2" charset="-122"/>
              </a:rPr>
              <a:t>任务</a:t>
            </a:r>
            <a:r>
              <a:rPr lang="en-US" altLang="zh-CN" sz="1600" b="1" dirty="0" smtClean="0">
                <a:solidFill>
                  <a:srgbClr val="FFFFFF"/>
                </a:solidFill>
                <a:ea typeface="宋体" pitchFamily="2" charset="-122"/>
              </a:rPr>
              <a:t>1</a:t>
            </a:r>
            <a:endParaRPr lang="en-US" altLang="zh-CN" sz="1600" b="1" dirty="0">
              <a:solidFill>
                <a:srgbClr val="FFFFFF"/>
              </a:solidFill>
              <a:ea typeface="宋体" pitchFamily="2" charset="-122"/>
            </a:endParaRPr>
          </a:p>
        </p:txBody>
      </p:sp>
      <p:sp>
        <p:nvSpPr>
          <p:cNvPr id="17" name="Text Box 24"/>
          <p:cNvSpPr txBox="1">
            <a:spLocks noChangeArrowheads="1"/>
          </p:cNvSpPr>
          <p:nvPr/>
        </p:nvSpPr>
        <p:spPr bwMode="gray">
          <a:xfrm>
            <a:off x="4014844" y="2369202"/>
            <a:ext cx="3869524" cy="646331"/>
          </a:xfrm>
          <a:prstGeom prst="rect">
            <a:avLst/>
          </a:prstGeom>
          <a:noFill/>
          <a:ln w="9525" algn="ctr">
            <a:noFill/>
            <a:miter lim="800000"/>
            <a:headEnd/>
            <a:tailEnd/>
          </a:ln>
          <a:effectLst/>
        </p:spPr>
        <p:txBody>
          <a:bodyPr wrap="square">
            <a:spAutoFit/>
          </a:bodyPr>
          <a:lstStyle/>
          <a:p>
            <a:pPr>
              <a:spcBef>
                <a:spcPct val="50000"/>
              </a:spcBef>
              <a:buFont typeface="Arial" pitchFamily="34" charset="0"/>
              <a:buChar char="•"/>
            </a:pPr>
            <a:r>
              <a:rPr lang="zh-CN" altLang="en-US" dirty="0"/>
              <a:t>将</a:t>
            </a:r>
            <a:r>
              <a:rPr lang="en-US" altLang="zh-CN" dirty="0"/>
              <a:t>Student</a:t>
            </a:r>
            <a:r>
              <a:rPr lang="zh-CN" altLang="en-US" dirty="0"/>
              <a:t>数据库移动到</a:t>
            </a:r>
            <a:r>
              <a:rPr lang="en-US" altLang="zh-CN" dirty="0"/>
              <a:t>E:\</a:t>
            </a:r>
            <a:r>
              <a:rPr lang="zh-CN" altLang="en-US" dirty="0"/>
              <a:t>学生管理系统</a:t>
            </a:r>
            <a:r>
              <a:rPr lang="en-US" altLang="zh-CN" dirty="0"/>
              <a:t>\</a:t>
            </a:r>
            <a:r>
              <a:rPr lang="zh-CN" altLang="en-US" dirty="0"/>
              <a:t>路径下，并能够重新使用</a:t>
            </a:r>
            <a:endParaRPr lang="en-US" altLang="zh-CN" dirty="0">
              <a:solidFill>
                <a:srgbClr val="000000"/>
              </a:solidFill>
            </a:endParaRPr>
          </a:p>
        </p:txBody>
      </p:sp>
      <p:sp>
        <p:nvSpPr>
          <p:cNvPr id="18" name="Text Box 25"/>
          <p:cNvSpPr txBox="1">
            <a:spLocks noChangeArrowheads="1"/>
          </p:cNvSpPr>
          <p:nvPr/>
        </p:nvSpPr>
        <p:spPr bwMode="gray">
          <a:xfrm>
            <a:off x="4227214" y="4222607"/>
            <a:ext cx="2870292" cy="369332"/>
          </a:xfrm>
          <a:prstGeom prst="rect">
            <a:avLst/>
          </a:prstGeom>
          <a:noFill/>
          <a:ln w="9525" algn="ctr">
            <a:noFill/>
            <a:miter lim="800000"/>
            <a:headEnd/>
            <a:tailEnd/>
          </a:ln>
          <a:effectLst/>
        </p:spPr>
        <p:txBody>
          <a:bodyPr wrap="square">
            <a:spAutoFit/>
          </a:bodyPr>
          <a:lstStyle/>
          <a:p>
            <a:pPr>
              <a:spcBef>
                <a:spcPct val="50000"/>
              </a:spcBef>
              <a:buFont typeface="Arial" pitchFamily="34" charset="0"/>
              <a:buChar char="•"/>
            </a:pPr>
            <a:r>
              <a:rPr lang="zh-CN" altLang="en-US" dirty="0"/>
              <a:t>复制</a:t>
            </a:r>
            <a:r>
              <a:rPr lang="en-US" altLang="zh-CN" dirty="0"/>
              <a:t>Student</a:t>
            </a:r>
            <a:r>
              <a:rPr lang="zh-CN" altLang="en-US" dirty="0"/>
              <a:t>数据库</a:t>
            </a:r>
          </a:p>
        </p:txBody>
      </p:sp>
      <p:sp>
        <p:nvSpPr>
          <p:cNvPr id="60" name="AutoShape 13"/>
          <p:cNvSpPr>
            <a:spLocks noChangeArrowheads="1"/>
          </p:cNvSpPr>
          <p:nvPr/>
        </p:nvSpPr>
        <p:spPr bwMode="gray">
          <a:xfrm>
            <a:off x="1937482" y="3829784"/>
            <a:ext cx="1042987" cy="1042987"/>
          </a:xfrm>
          <a:prstGeom prst="diamond">
            <a:avLst/>
          </a:prstGeom>
          <a:gradFill rotWithShape="1">
            <a:gsLst>
              <a:gs pos="0">
                <a:schemeClr val="accent1"/>
              </a:gs>
              <a:gs pos="100000">
                <a:schemeClr val="accent1">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1"/>
            </a:extrusionClr>
          </a:sp3d>
        </p:spPr>
        <p:txBody>
          <a:bodyPr wrap="none" anchor="ctr">
            <a:flatTx/>
          </a:bodyPr>
          <a:lstStyle/>
          <a:p>
            <a:endParaRPr lang="zh-CN" altLang="en-US" sz="1600"/>
          </a:p>
        </p:txBody>
      </p:sp>
      <p:sp>
        <p:nvSpPr>
          <p:cNvPr id="49" name="Text Box 23"/>
          <p:cNvSpPr txBox="1">
            <a:spLocks noChangeArrowheads="1"/>
          </p:cNvSpPr>
          <p:nvPr/>
        </p:nvSpPr>
        <p:spPr bwMode="black">
          <a:xfrm>
            <a:off x="2075983" y="4161052"/>
            <a:ext cx="811212" cy="338554"/>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sz="1600" b="1" dirty="0" smtClean="0">
                <a:solidFill>
                  <a:srgbClr val="FFFFFF"/>
                </a:solidFill>
                <a:ea typeface="宋体" pitchFamily="2" charset="-122"/>
              </a:rPr>
              <a:t>任务</a:t>
            </a:r>
            <a:r>
              <a:rPr lang="en-US" altLang="zh-CN" sz="1600" b="1" dirty="0" smtClean="0">
                <a:solidFill>
                  <a:srgbClr val="FFFFFF"/>
                </a:solidFill>
                <a:ea typeface="宋体" pitchFamily="2" charset="-122"/>
              </a:rPr>
              <a:t>2</a:t>
            </a:r>
            <a:endParaRPr lang="en-US" altLang="zh-CN" sz="1600" b="1" dirty="0">
              <a:solidFill>
                <a:srgbClr val="FFFFFF"/>
              </a:solidFill>
              <a:ea typeface="宋体" pitchFamily="2" charset="-122"/>
            </a:endParaRPr>
          </a:p>
        </p:txBody>
      </p:sp>
      <p:cxnSp>
        <p:nvCxnSpPr>
          <p:cNvPr id="26" name="AutoShape 17"/>
          <p:cNvCxnSpPr>
            <a:cxnSpLocks noChangeShapeType="1"/>
          </p:cNvCxnSpPr>
          <p:nvPr/>
        </p:nvCxnSpPr>
        <p:spPr bwMode="gray">
          <a:xfrm>
            <a:off x="3056936" y="4351277"/>
            <a:ext cx="1046618" cy="0"/>
          </a:xfrm>
          <a:prstGeom prst="straightConnector1">
            <a:avLst/>
          </a:prstGeom>
          <a:noFill/>
          <a:ln w="12700">
            <a:solidFill>
              <a:srgbClr val="333333"/>
            </a:solidFill>
            <a:round/>
            <a:headEnd type="oval" w="sm" len="sm"/>
            <a:tailEnd type="oval" w="sm" len="sm"/>
          </a:ln>
          <a:effectLst/>
        </p:spPr>
      </p:cxn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051720" y="354805"/>
            <a:ext cx="5688632" cy="487363"/>
          </a:xfrm>
        </p:spPr>
        <p:txBody>
          <a:bodyPr/>
          <a:lstStyle/>
          <a:p>
            <a:r>
              <a:rPr lang="zh-CN" altLang="en-US" sz="2400" dirty="0" smtClean="0"/>
              <a:t>任务</a:t>
            </a:r>
            <a:r>
              <a:rPr lang="en-US" altLang="zh-CN" sz="2400" dirty="0" smtClean="0"/>
              <a:t>1</a:t>
            </a:r>
            <a:r>
              <a:rPr lang="zh-CN" altLang="en-US" sz="2400" dirty="0"/>
              <a:t>将</a:t>
            </a:r>
            <a:r>
              <a:rPr lang="en-US" altLang="zh-CN" sz="2400" dirty="0"/>
              <a:t>Student</a:t>
            </a:r>
            <a:r>
              <a:rPr lang="zh-CN" altLang="en-US" sz="2400" dirty="0"/>
              <a:t>数据库移动到</a:t>
            </a:r>
            <a:r>
              <a:rPr lang="en-US" altLang="zh-CN" sz="2400" dirty="0"/>
              <a:t>E:\</a:t>
            </a:r>
            <a:r>
              <a:rPr lang="zh-CN" altLang="en-US" sz="2400" dirty="0"/>
              <a:t>学生管理系统</a:t>
            </a:r>
            <a:r>
              <a:rPr lang="en-US" altLang="zh-CN" sz="2400" dirty="0"/>
              <a:t>\</a:t>
            </a:r>
            <a:r>
              <a:rPr lang="zh-CN" altLang="en-US" sz="2400" dirty="0"/>
              <a:t>路径下，并能够重新使用</a:t>
            </a:r>
          </a:p>
        </p:txBody>
      </p:sp>
      <p:sp>
        <p:nvSpPr>
          <p:cNvPr id="5" name="灯片编号占位符 4"/>
          <p:cNvSpPr>
            <a:spLocks noGrp="1"/>
          </p:cNvSpPr>
          <p:nvPr>
            <p:ph type="sldNum" sz="quarter" idx="11"/>
          </p:nvPr>
        </p:nvSpPr>
        <p:spPr>
          <a:xfrm>
            <a:off x="4191000" y="6459562"/>
            <a:ext cx="838200" cy="261938"/>
          </a:xfrm>
        </p:spPr>
        <p:txBody>
          <a:bodyPr/>
          <a:lstStyle/>
          <a:p>
            <a:pPr>
              <a:defRPr/>
            </a:pPr>
            <a:fld id="{ADDC11FF-0938-4A23-9A1D-507498284974}" type="slidenum">
              <a:rPr lang="en-US" altLang="zh-CN" smtClean="0"/>
              <a:pPr>
                <a:defRPr/>
              </a:pPr>
              <a:t>9</a:t>
            </a:fld>
            <a:endParaRPr lang="en-US" altLang="zh-CN"/>
          </a:p>
        </p:txBody>
      </p:sp>
      <p:sp>
        <p:nvSpPr>
          <p:cNvPr id="6" name="AutoShape 2"/>
          <p:cNvSpPr>
            <a:spLocks noChangeArrowheads="1"/>
          </p:cNvSpPr>
          <p:nvPr/>
        </p:nvSpPr>
        <p:spPr bwMode="gray">
          <a:xfrm>
            <a:off x="2013939" y="1550680"/>
            <a:ext cx="3638182" cy="1734304"/>
          </a:xfrm>
          <a:prstGeom prst="roundRect">
            <a:avLst>
              <a:gd name="adj" fmla="val 11505"/>
            </a:avLst>
          </a:prstGeom>
          <a:gradFill rotWithShape="1">
            <a:gsLst>
              <a:gs pos="0">
                <a:schemeClr val="accent1"/>
              </a:gs>
              <a:gs pos="100000">
                <a:schemeClr val="accent1">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7" name="Text Box 3"/>
          <p:cNvSpPr txBox="1">
            <a:spLocks noChangeArrowheads="1"/>
          </p:cNvSpPr>
          <p:nvPr/>
        </p:nvSpPr>
        <p:spPr bwMode="black">
          <a:xfrm>
            <a:off x="2823937" y="1745689"/>
            <a:ext cx="2828183" cy="1338828"/>
          </a:xfrm>
          <a:prstGeom prst="rect">
            <a:avLst/>
          </a:prstGeom>
          <a:noFill/>
          <a:ln w="9525" algn="ctr">
            <a:noFill/>
            <a:miter lim="800000"/>
            <a:headEnd/>
            <a:tailEnd/>
          </a:ln>
          <a:effectLst/>
        </p:spPr>
        <p:txBody>
          <a:bodyPr wrap="square">
            <a:spAutoFit/>
          </a:bodyPr>
          <a:lstStyle/>
          <a:p>
            <a:pPr marL="0" indent="0" eaLnBrk="1" hangingPunct="1">
              <a:lnSpc>
                <a:spcPct val="90000"/>
              </a:lnSpc>
              <a:buFont typeface="Wingdings" pitchFamily="2" charset="2"/>
              <a:buNone/>
            </a:pPr>
            <a:r>
              <a:rPr lang="zh-CN" altLang="en-US" dirty="0">
                <a:solidFill>
                  <a:schemeClr val="tx2">
                    <a:lumMod val="50000"/>
                  </a:schemeClr>
                </a:solidFill>
                <a:latin typeface="黑体" pitchFamily="49" charset="-122"/>
                <a:ea typeface="黑体" pitchFamily="49" charset="-122"/>
              </a:rPr>
              <a:t>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对象资源管理器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中，展开</a:t>
            </a:r>
            <a:r>
              <a:rPr lang="en-US" altLang="zh-CN" dirty="0">
                <a:solidFill>
                  <a:schemeClr val="tx2">
                    <a:lumMod val="50000"/>
                  </a:schemeClr>
                </a:solidFill>
                <a:latin typeface="黑体" pitchFamily="49" charset="-122"/>
                <a:ea typeface="黑体" pitchFamily="49" charset="-122"/>
              </a:rPr>
              <a:t>【</a:t>
            </a:r>
            <a:r>
              <a:rPr lang="zh-CN" altLang="en-US" dirty="0" smtClean="0">
                <a:solidFill>
                  <a:schemeClr val="tx2">
                    <a:lumMod val="50000"/>
                  </a:schemeClr>
                </a:solidFill>
                <a:latin typeface="黑体" pitchFamily="49" charset="-122"/>
                <a:ea typeface="黑体" pitchFamily="49" charset="-122"/>
              </a:rPr>
              <a:t>数据库</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，右键单击</a:t>
            </a:r>
            <a:r>
              <a:rPr lang="en-US" altLang="zh-CN" dirty="0">
                <a:solidFill>
                  <a:schemeClr val="tx2">
                    <a:lumMod val="50000"/>
                  </a:schemeClr>
                </a:solidFill>
                <a:latin typeface="黑体" pitchFamily="49" charset="-122"/>
                <a:ea typeface="黑体" pitchFamily="49" charset="-122"/>
              </a:rPr>
              <a:t>【Student】</a:t>
            </a:r>
            <a:r>
              <a:rPr lang="zh-CN" altLang="en-US" dirty="0">
                <a:solidFill>
                  <a:schemeClr val="tx2">
                    <a:lumMod val="50000"/>
                  </a:schemeClr>
                </a:solidFill>
                <a:latin typeface="黑体" pitchFamily="49" charset="-122"/>
                <a:ea typeface="黑体" pitchFamily="49" charset="-122"/>
              </a:rPr>
              <a:t>，选择</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任务</a:t>
            </a:r>
            <a:r>
              <a:rPr lang="en-US" altLang="zh-CN" b="0" dirty="0" smtClean="0">
                <a:solidFill>
                  <a:schemeClr val="tx2">
                    <a:lumMod val="50000"/>
                  </a:schemeClr>
                </a:solidFill>
                <a:latin typeface="黑体" pitchFamily="49" charset="-122"/>
                <a:ea typeface="黑体" pitchFamily="49" charset="-122"/>
              </a:rPr>
              <a:t>】</a:t>
            </a:r>
            <a:r>
              <a:rPr lang="zh-CN" altLang="en-US" dirty="0" smtClean="0">
                <a:solidFill>
                  <a:schemeClr val="tx2">
                    <a:lumMod val="50000"/>
                  </a:schemeClr>
                </a:solidFill>
                <a:latin typeface="黑体" pitchFamily="49" charset="-122"/>
                <a:ea typeface="黑体" pitchFamily="49" charset="-122"/>
              </a:rPr>
              <a:t>下</a:t>
            </a:r>
            <a:r>
              <a:rPr lang="zh-CN" altLang="en-US" dirty="0">
                <a:solidFill>
                  <a:schemeClr val="tx2">
                    <a:lumMod val="50000"/>
                  </a:schemeClr>
                </a:solidFill>
                <a:latin typeface="黑体" pitchFamily="49" charset="-122"/>
                <a:ea typeface="黑体" pitchFamily="49" charset="-122"/>
              </a:rPr>
              <a:t>的</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分离</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选项，如图</a:t>
            </a:r>
            <a:r>
              <a:rPr lang="en-US" altLang="zh-CN" dirty="0">
                <a:solidFill>
                  <a:schemeClr val="tx2">
                    <a:lumMod val="50000"/>
                  </a:schemeClr>
                </a:solidFill>
                <a:latin typeface="黑体" pitchFamily="49" charset="-122"/>
                <a:ea typeface="黑体" pitchFamily="49" charset="-122"/>
              </a:rPr>
              <a:t>13.1</a:t>
            </a:r>
            <a:r>
              <a:rPr lang="zh-CN" altLang="en-US" dirty="0">
                <a:solidFill>
                  <a:schemeClr val="tx2">
                    <a:lumMod val="50000"/>
                  </a:schemeClr>
                </a:solidFill>
                <a:latin typeface="黑体" pitchFamily="49" charset="-122"/>
                <a:ea typeface="黑体" pitchFamily="49" charset="-122"/>
              </a:rPr>
              <a:t>所示。</a:t>
            </a:r>
            <a:endParaRPr lang="en-US" altLang="zh-CN" dirty="0">
              <a:solidFill>
                <a:schemeClr val="tx2">
                  <a:lumMod val="50000"/>
                </a:schemeClr>
              </a:solidFill>
              <a:latin typeface="黑体" pitchFamily="49" charset="-122"/>
              <a:ea typeface="黑体" pitchFamily="49" charset="-122"/>
            </a:endParaRPr>
          </a:p>
        </p:txBody>
      </p:sp>
      <p:sp>
        <p:nvSpPr>
          <p:cNvPr id="8" name="AutoShape 4"/>
          <p:cNvSpPr>
            <a:spLocks noChangeArrowheads="1"/>
          </p:cNvSpPr>
          <p:nvPr/>
        </p:nvSpPr>
        <p:spPr bwMode="gray">
          <a:xfrm>
            <a:off x="2322360" y="2053103"/>
            <a:ext cx="501579" cy="331383"/>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a:p>
        </p:txBody>
      </p:sp>
      <p:pic>
        <p:nvPicPr>
          <p:cNvPr id="9" name="Picture 5" descr="DO_circle001"/>
          <p:cNvPicPr>
            <a:picLocks noChangeAspect="1" noChangeArrowheads="1"/>
          </p:cNvPicPr>
          <p:nvPr/>
        </p:nvPicPr>
        <p:blipFill>
          <a:blip r:embed="rId2" cstate="print"/>
          <a:srcRect/>
          <a:stretch>
            <a:fillRect/>
          </a:stretch>
        </p:blipFill>
        <p:spPr bwMode="auto">
          <a:xfrm>
            <a:off x="971600" y="1550680"/>
            <a:ext cx="1330066" cy="1330066"/>
          </a:xfrm>
          <a:prstGeom prst="rect">
            <a:avLst/>
          </a:prstGeom>
          <a:noFill/>
        </p:spPr>
      </p:pic>
      <p:sp>
        <p:nvSpPr>
          <p:cNvPr id="10" name="Text Box 7"/>
          <p:cNvSpPr txBox="1">
            <a:spLocks noChangeArrowheads="1"/>
          </p:cNvSpPr>
          <p:nvPr/>
        </p:nvSpPr>
        <p:spPr bwMode="black">
          <a:xfrm>
            <a:off x="850322" y="2111046"/>
            <a:ext cx="1570420"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dirty="0" smtClean="0"/>
              <a:t>步骤</a:t>
            </a:r>
            <a:r>
              <a:rPr lang="en-US" sz="2000" dirty="0" smtClean="0"/>
              <a:t>1</a:t>
            </a:r>
            <a:endParaRPr lang="en-US" altLang="zh-CN" sz="2000" b="1" dirty="0">
              <a:ea typeface="宋体" pitchFamily="2" charset="-122"/>
            </a:endParaRPr>
          </a:p>
        </p:txBody>
      </p:sp>
      <p:sp>
        <p:nvSpPr>
          <p:cNvPr id="11" name="AutoShape 8"/>
          <p:cNvSpPr>
            <a:spLocks noChangeArrowheads="1"/>
          </p:cNvSpPr>
          <p:nvPr/>
        </p:nvSpPr>
        <p:spPr bwMode="gray">
          <a:xfrm>
            <a:off x="1986137" y="3512236"/>
            <a:ext cx="3380244" cy="1870065"/>
          </a:xfrm>
          <a:prstGeom prst="roundRect">
            <a:avLst>
              <a:gd name="adj" fmla="val 11505"/>
            </a:avLst>
          </a:prstGeom>
          <a:gradFill rotWithShape="1">
            <a:gsLst>
              <a:gs pos="0">
                <a:schemeClr val="hlink"/>
              </a:gs>
              <a:gs pos="100000">
                <a:schemeClr val="hlink">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12" name="Text Box 9"/>
          <p:cNvSpPr txBox="1">
            <a:spLocks noChangeArrowheads="1"/>
          </p:cNvSpPr>
          <p:nvPr/>
        </p:nvSpPr>
        <p:spPr bwMode="black">
          <a:xfrm>
            <a:off x="2823937" y="3860527"/>
            <a:ext cx="2542444" cy="1200329"/>
          </a:xfrm>
          <a:prstGeom prst="rect">
            <a:avLst/>
          </a:prstGeom>
          <a:noFill/>
          <a:ln w="9525" algn="ctr">
            <a:noFill/>
            <a:miter lim="800000"/>
            <a:headEnd/>
            <a:tailEnd/>
          </a:ln>
          <a:effectLst/>
        </p:spPr>
        <p:txBody>
          <a:bodyPr wrap="square">
            <a:spAutoFit/>
          </a:bodyPr>
          <a:lstStyle/>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在分离数据库  </a:t>
            </a:r>
          </a:p>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   窗口，单击</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确定</a:t>
            </a:r>
            <a:r>
              <a:rPr lang="en-US" altLang="zh-CN" dirty="0">
                <a:solidFill>
                  <a:schemeClr val="tx2">
                    <a:lumMod val="50000"/>
                  </a:schemeClr>
                </a:solidFill>
                <a:latin typeface="黑体" pitchFamily="49" charset="-122"/>
                <a:ea typeface="黑体" pitchFamily="49" charset="-122"/>
              </a:rPr>
              <a:t>】</a:t>
            </a:r>
          </a:p>
          <a:p>
            <a:pPr marL="0" indent="0" eaLnBrk="1" hangingPunct="1">
              <a:buFont typeface="Wingdings" pitchFamily="2" charset="2"/>
              <a:buNone/>
            </a:pPr>
            <a:r>
              <a:rPr lang="en-US" altLang="zh-CN" dirty="0">
                <a:solidFill>
                  <a:schemeClr val="tx2">
                    <a:lumMod val="50000"/>
                  </a:schemeClr>
                </a:solidFill>
                <a:latin typeface="黑体" pitchFamily="49" charset="-122"/>
                <a:ea typeface="黑体" pitchFamily="49" charset="-122"/>
              </a:rPr>
              <a:t>   </a:t>
            </a:r>
            <a:r>
              <a:rPr lang="zh-CN" altLang="en-US" dirty="0">
                <a:solidFill>
                  <a:schemeClr val="tx2">
                    <a:lumMod val="50000"/>
                  </a:schemeClr>
                </a:solidFill>
                <a:latin typeface="黑体" pitchFamily="49" charset="-122"/>
                <a:ea typeface="黑体" pitchFamily="49" charset="-122"/>
              </a:rPr>
              <a:t>按钮完成分离数据</a:t>
            </a:r>
          </a:p>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   库，如图</a:t>
            </a:r>
            <a:r>
              <a:rPr lang="en-US" altLang="zh-CN" dirty="0">
                <a:solidFill>
                  <a:schemeClr val="tx2">
                    <a:lumMod val="50000"/>
                  </a:schemeClr>
                </a:solidFill>
                <a:latin typeface="黑体" pitchFamily="49" charset="-122"/>
                <a:ea typeface="黑体" pitchFamily="49" charset="-122"/>
              </a:rPr>
              <a:t>13.2</a:t>
            </a:r>
            <a:r>
              <a:rPr lang="zh-CN" altLang="en-US" dirty="0">
                <a:solidFill>
                  <a:schemeClr val="tx2">
                    <a:lumMod val="50000"/>
                  </a:schemeClr>
                </a:solidFill>
                <a:latin typeface="黑体" pitchFamily="49" charset="-122"/>
                <a:ea typeface="黑体" pitchFamily="49" charset="-122"/>
              </a:rPr>
              <a:t>所示。</a:t>
            </a:r>
          </a:p>
        </p:txBody>
      </p:sp>
      <p:sp>
        <p:nvSpPr>
          <p:cNvPr id="13" name="AutoShape 10"/>
          <p:cNvSpPr>
            <a:spLocks noChangeArrowheads="1"/>
          </p:cNvSpPr>
          <p:nvPr/>
        </p:nvSpPr>
        <p:spPr bwMode="gray">
          <a:xfrm>
            <a:off x="2330827" y="4244659"/>
            <a:ext cx="493112" cy="369961"/>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a:p>
        </p:txBody>
      </p:sp>
      <p:pic>
        <p:nvPicPr>
          <p:cNvPr id="14" name="Picture 11" descr="DP_circle001"/>
          <p:cNvPicPr>
            <a:picLocks noChangeAspect="1" noChangeArrowheads="1"/>
          </p:cNvPicPr>
          <p:nvPr/>
        </p:nvPicPr>
        <p:blipFill>
          <a:blip r:embed="rId3" cstate="print"/>
          <a:srcRect/>
          <a:stretch>
            <a:fillRect/>
          </a:stretch>
        </p:blipFill>
        <p:spPr bwMode="auto">
          <a:xfrm>
            <a:off x="971600" y="3753714"/>
            <a:ext cx="1307205" cy="1307205"/>
          </a:xfrm>
          <a:prstGeom prst="rect">
            <a:avLst/>
          </a:prstGeom>
          <a:noFill/>
        </p:spPr>
      </p:pic>
      <p:sp>
        <p:nvSpPr>
          <p:cNvPr id="15" name="Text Box 12"/>
          <p:cNvSpPr txBox="1">
            <a:spLocks noChangeArrowheads="1"/>
          </p:cNvSpPr>
          <p:nvPr/>
        </p:nvSpPr>
        <p:spPr bwMode="black">
          <a:xfrm>
            <a:off x="850322" y="4229584"/>
            <a:ext cx="1543913"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dirty="0" smtClean="0"/>
              <a:t>步骤</a:t>
            </a:r>
            <a:r>
              <a:rPr lang="en-US" altLang="zh-CN" sz="2000" dirty="0" smtClean="0"/>
              <a:t>2</a:t>
            </a:r>
            <a:endParaRPr lang="en-US" altLang="zh-CN" sz="2000" b="1" dirty="0">
              <a:ea typeface="宋体" pitchFamily="2" charset="-122"/>
            </a:endParaRPr>
          </a:p>
        </p:txBody>
      </p:sp>
      <p:pic>
        <p:nvPicPr>
          <p:cNvPr id="16" name="Picture 4"/>
          <p:cNvPicPr>
            <a:picLocks noChangeArrowheads="1"/>
          </p:cNvPicPr>
          <p:nvPr/>
        </p:nvPicPr>
        <p:blipFill>
          <a:blip r:embed="rId4" cstate="print">
            <a:extLst>
              <a:ext uri="{28A0092B-C50C-407E-A947-70E740481C1C}">
                <a14:useLocalDpi xmlns:a14="http://schemas.microsoft.com/office/drawing/2010/main" xmlns="" val="0"/>
              </a:ext>
            </a:extLst>
          </a:blip>
          <a:srcRect r="3986" b="4784"/>
          <a:stretch>
            <a:fillRect/>
          </a:stretch>
        </p:blipFill>
        <p:spPr bwMode="auto">
          <a:xfrm>
            <a:off x="5796136" y="1301032"/>
            <a:ext cx="2700153" cy="2928552"/>
          </a:xfrm>
          <a:prstGeom prst="rect">
            <a:avLst/>
          </a:prstGeom>
          <a:noFill/>
          <a:ln w="6350" cap="flat" cmpd="sng">
            <a:solidFill>
              <a:srgbClr val="000000"/>
            </a:solidFill>
            <a:miter lim="800000"/>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dist="35921" dir="2700000" algn="ctr" rotWithShape="0">
                    <a:srgbClr val="808080"/>
                  </a:outerShdw>
                </a:effectLst>
              </a14:hiddenEffects>
            </a:ext>
          </a:extLst>
        </p:spPr>
      </p:pic>
      <p:sp>
        <p:nvSpPr>
          <p:cNvPr id="17" name="TextBox 3"/>
          <p:cNvSpPr>
            <a:spLocks noChangeArrowheads="1"/>
          </p:cNvSpPr>
          <p:nvPr/>
        </p:nvSpPr>
        <p:spPr bwMode="auto">
          <a:xfrm>
            <a:off x="6133823" y="3393552"/>
            <a:ext cx="1138478" cy="36933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square">
            <a:spAutoFit/>
          </a:bodyPr>
          <a:lstStyle/>
          <a:p>
            <a:r>
              <a:rPr lang="zh-CN" altLang="en-US" dirty="0">
                <a:solidFill>
                  <a:schemeClr val="accent2"/>
                </a:solidFill>
                <a:sym typeface="Arial" pitchFamily="34" charset="0"/>
              </a:rPr>
              <a:t>图</a:t>
            </a:r>
            <a:r>
              <a:rPr lang="en-US" dirty="0">
                <a:solidFill>
                  <a:schemeClr val="accent2"/>
                </a:solidFill>
                <a:sym typeface="Arial" pitchFamily="34" charset="0"/>
              </a:rPr>
              <a:t> 13.1</a:t>
            </a:r>
            <a:endParaRPr lang="zh-CN" altLang="en-US" b="0" dirty="0"/>
          </a:p>
        </p:txBody>
      </p:sp>
      <p:sp>
        <p:nvSpPr>
          <p:cNvPr id="19" name="Rectangle 10"/>
          <p:cNvSpPr>
            <a:spLocks noChangeArrowheads="1"/>
          </p:cNvSpPr>
          <p:nvPr/>
        </p:nvSpPr>
        <p:spPr bwMode="auto">
          <a:xfrm>
            <a:off x="5667531" y="6059148"/>
            <a:ext cx="3240360"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sz="1800" dirty="0">
                <a:solidFill>
                  <a:schemeClr val="accent2"/>
                </a:solidFill>
                <a:sym typeface="Arial" pitchFamily="34" charset="0"/>
              </a:rPr>
              <a:t>图</a:t>
            </a:r>
            <a:r>
              <a:rPr lang="en-US" sz="1800" dirty="0">
                <a:solidFill>
                  <a:schemeClr val="accent2"/>
                </a:solidFill>
                <a:sym typeface="Arial" pitchFamily="34" charset="0"/>
              </a:rPr>
              <a:t>13.2  【</a:t>
            </a:r>
            <a:r>
              <a:rPr lang="zh-CN" altLang="en-US" sz="1800" dirty="0">
                <a:solidFill>
                  <a:schemeClr val="accent2"/>
                </a:solidFill>
                <a:sym typeface="Arial" pitchFamily="34" charset="0"/>
              </a:rPr>
              <a:t>分离数据库</a:t>
            </a:r>
            <a:r>
              <a:rPr lang="en-US" sz="1800" dirty="0">
                <a:solidFill>
                  <a:schemeClr val="accent2"/>
                </a:solidFill>
                <a:sym typeface="Arial" pitchFamily="34" charset="0"/>
              </a:rPr>
              <a:t>】</a:t>
            </a:r>
            <a:r>
              <a:rPr lang="zh-CN" altLang="en-US" sz="1800" dirty="0">
                <a:solidFill>
                  <a:schemeClr val="accent2"/>
                </a:solidFill>
                <a:sym typeface="Arial" pitchFamily="34" charset="0"/>
              </a:rPr>
              <a:t>窗口</a:t>
            </a:r>
            <a:endParaRPr lang="zh-CN" altLang="en-US" b="0" dirty="0"/>
          </a:p>
        </p:txBody>
      </p:sp>
      <p:pic>
        <p:nvPicPr>
          <p:cNvPr id="20" name="Picture 5"/>
          <p:cNvPicPr>
            <a:picLocks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5667531" y="2880746"/>
            <a:ext cx="3240360" cy="317840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主题1">
  <a:themeElements>
    <a:clrScheme name="Default Design 2">
      <a:dk1>
        <a:srgbClr val="000000"/>
      </a:dk1>
      <a:lt1>
        <a:srgbClr val="FFFFFF"/>
      </a:lt1>
      <a:dk2>
        <a:srgbClr val="003399"/>
      </a:dk2>
      <a:lt2>
        <a:srgbClr val="C0C0C0"/>
      </a:lt2>
      <a:accent1>
        <a:srgbClr val="5E9CDA"/>
      </a:accent1>
      <a:accent2>
        <a:srgbClr val="93C052"/>
      </a:accent2>
      <a:accent3>
        <a:srgbClr val="FFFFFF"/>
      </a:accent3>
      <a:accent4>
        <a:srgbClr val="000000"/>
      </a:accent4>
      <a:accent5>
        <a:srgbClr val="B6CBEA"/>
      </a:accent5>
      <a:accent6>
        <a:srgbClr val="85AE49"/>
      </a:accent6>
      <a:hlink>
        <a:srgbClr val="FF9933"/>
      </a:hlink>
      <a:folHlink>
        <a:srgbClr val="855ADA"/>
      </a:folHlink>
    </a:clrScheme>
    <a:fontScheme name="沉稳">
      <a:majorFont>
        <a:latin typeface="Rockwell"/>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142288"/>
        </a:dk2>
        <a:lt2>
          <a:srgbClr val="C0C0C0"/>
        </a:lt2>
        <a:accent1>
          <a:srgbClr val="39998E"/>
        </a:accent1>
        <a:accent2>
          <a:srgbClr val="14CAEE"/>
        </a:accent2>
        <a:accent3>
          <a:srgbClr val="FFFFFF"/>
        </a:accent3>
        <a:accent4>
          <a:srgbClr val="000000"/>
        </a:accent4>
        <a:accent5>
          <a:srgbClr val="AECAC6"/>
        </a:accent5>
        <a:accent6>
          <a:srgbClr val="11B7D8"/>
        </a:accent6>
        <a:hlink>
          <a:srgbClr val="8963E9"/>
        </a:hlink>
        <a:folHlink>
          <a:srgbClr val="3067B8"/>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3399"/>
        </a:dk2>
        <a:lt2>
          <a:srgbClr val="C0C0C0"/>
        </a:lt2>
        <a:accent1>
          <a:srgbClr val="5E9CDA"/>
        </a:accent1>
        <a:accent2>
          <a:srgbClr val="93C052"/>
        </a:accent2>
        <a:accent3>
          <a:srgbClr val="FFFFFF"/>
        </a:accent3>
        <a:accent4>
          <a:srgbClr val="000000"/>
        </a:accent4>
        <a:accent5>
          <a:srgbClr val="B6CBEA"/>
        </a:accent5>
        <a:accent6>
          <a:srgbClr val="85AE49"/>
        </a:accent6>
        <a:hlink>
          <a:srgbClr val="FF9933"/>
        </a:hlink>
        <a:folHlink>
          <a:srgbClr val="855ADA"/>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124458"/>
        </a:dk2>
        <a:lt2>
          <a:srgbClr val="C0C0C0"/>
        </a:lt2>
        <a:accent1>
          <a:srgbClr val="98C13D"/>
        </a:accent1>
        <a:accent2>
          <a:srgbClr val="40BAD2"/>
        </a:accent2>
        <a:accent3>
          <a:srgbClr val="FFFFFF"/>
        </a:accent3>
        <a:accent4>
          <a:srgbClr val="000000"/>
        </a:accent4>
        <a:accent5>
          <a:srgbClr val="CADDAF"/>
        </a:accent5>
        <a:accent6>
          <a:srgbClr val="39A8BE"/>
        </a:accent6>
        <a:hlink>
          <a:srgbClr val="715EE6"/>
        </a:hlink>
        <a:folHlink>
          <a:srgbClr val="238DD5"/>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3042</TotalTime>
  <Words>5094</Words>
  <Application>Microsoft Office PowerPoint</Application>
  <PresentationFormat>全屏显示(4:3)</PresentationFormat>
  <Paragraphs>475</Paragraphs>
  <Slides>65</Slides>
  <Notes>0</Notes>
  <HiddenSlides>0</HiddenSlides>
  <MMClips>0</MMClips>
  <ScaleCrop>false</ScaleCrop>
  <HeadingPairs>
    <vt:vector size="4" baseType="variant">
      <vt:variant>
        <vt:lpstr>主题</vt:lpstr>
      </vt:variant>
      <vt:variant>
        <vt:i4>1</vt:i4>
      </vt:variant>
      <vt:variant>
        <vt:lpstr>幻灯片标题</vt:lpstr>
      </vt:variant>
      <vt:variant>
        <vt:i4>65</vt:i4>
      </vt:variant>
    </vt:vector>
  </HeadingPairs>
  <TitlesOfParts>
    <vt:vector size="66" baseType="lpstr">
      <vt:lpstr>主题1</vt:lpstr>
      <vt:lpstr>学习情境13   维护数据库</vt:lpstr>
      <vt:lpstr>情境描述</vt:lpstr>
      <vt:lpstr>技能目标</vt:lpstr>
      <vt:lpstr>学习情境划分</vt:lpstr>
      <vt:lpstr>学习子情境3.1 使用Management Studio 创建和操作 Student数据库</vt:lpstr>
      <vt:lpstr>技能目标</vt:lpstr>
      <vt:lpstr>工作任务</vt:lpstr>
      <vt:lpstr>任务实施</vt:lpstr>
      <vt:lpstr>任务1将Student数据库移动到E:\学生管理系统\路径下，并能够重新使用</vt:lpstr>
      <vt:lpstr>任务1（续）</vt:lpstr>
      <vt:lpstr>任务1（续）</vt:lpstr>
      <vt:lpstr>任务1（续）</vt:lpstr>
      <vt:lpstr>任务2    复制Student数据库</vt:lpstr>
      <vt:lpstr>任务2（续）</vt:lpstr>
      <vt:lpstr>任务2 (续)</vt:lpstr>
      <vt:lpstr>任务2  （续）</vt:lpstr>
      <vt:lpstr>任务3  使用Management Studio扩大Student数据库的磁盘空间</vt:lpstr>
      <vt:lpstr>任务6  使用Management Studio将学生数据库删除</vt:lpstr>
      <vt:lpstr>学习子情境 13.2</vt:lpstr>
      <vt:lpstr>技能目标</vt:lpstr>
      <vt:lpstr>工作任务</vt:lpstr>
      <vt:lpstr>任务实施</vt:lpstr>
      <vt:lpstr>任务1  对Student数据库创建完整备份并使用备份进行数据库恢复</vt:lpstr>
      <vt:lpstr>任务1     (续)</vt:lpstr>
      <vt:lpstr>任务1     (续)</vt:lpstr>
      <vt:lpstr>任务1     (续)</vt:lpstr>
      <vt:lpstr>任务2  在Student数据库完整备份的基础上创建差异备份并使用备份进行数据库恢复</vt:lpstr>
      <vt:lpstr>任务2    (续)</vt:lpstr>
      <vt:lpstr>任务2    (续)</vt:lpstr>
      <vt:lpstr>任务2    (续)</vt:lpstr>
      <vt:lpstr>任务2    (续)</vt:lpstr>
      <vt:lpstr>任务2    (续)</vt:lpstr>
      <vt:lpstr>任务3假设系统默认路径下已存有Student数据库的完整备份和差异备份</vt:lpstr>
      <vt:lpstr>任务3(续)</vt:lpstr>
      <vt:lpstr>任务3(续)</vt:lpstr>
      <vt:lpstr>任务3(续)</vt:lpstr>
      <vt:lpstr>任务3(续)</vt:lpstr>
      <vt:lpstr>任务3(续)</vt:lpstr>
      <vt:lpstr>任务3（续）</vt:lpstr>
      <vt:lpstr>任务3（续）</vt:lpstr>
      <vt:lpstr>任务3（续）</vt:lpstr>
      <vt:lpstr>任务3（续）</vt:lpstr>
      <vt:lpstr>任务3（续）</vt:lpstr>
      <vt:lpstr>任务3（续）</vt:lpstr>
      <vt:lpstr>学习子情境 13.3   导入或导出学生数据</vt:lpstr>
      <vt:lpstr>技能目标</vt:lpstr>
      <vt:lpstr>工作任务</vt:lpstr>
      <vt:lpstr>任务实施</vt:lpstr>
      <vt:lpstr>任务1将Student数据库中的students表和teachers表导出到Excel文件</vt:lpstr>
      <vt:lpstr>任务1(续)</vt:lpstr>
      <vt:lpstr>任务1(续)</vt:lpstr>
      <vt:lpstr>任务1(续)</vt:lpstr>
      <vt:lpstr>任务1(续)</vt:lpstr>
      <vt:lpstr>任务1  （续）</vt:lpstr>
      <vt:lpstr>任务2 将Excel文件中存放的新生数据导入到数据库中</vt:lpstr>
      <vt:lpstr>任务2 （续）</vt:lpstr>
      <vt:lpstr>任务2 （续）</vt:lpstr>
      <vt:lpstr>任务2 （续）</vt:lpstr>
      <vt:lpstr>任务2（续）</vt:lpstr>
      <vt:lpstr>任务2  （续）</vt:lpstr>
      <vt:lpstr>任务2  （续）</vt:lpstr>
      <vt:lpstr>任务2  （续）</vt:lpstr>
      <vt:lpstr>任务2  （续）</vt:lpstr>
      <vt:lpstr>任务2  （续）</vt:lpstr>
      <vt:lpstr>习题</vt:lpstr>
    </vt:vector>
  </TitlesOfParts>
  <Company>Lenovo (Beijing) Limited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第一章   关系数据库概述</dc:title>
  <dc:creator>Lenovo User</dc:creator>
  <cp:lastModifiedBy>admin</cp:lastModifiedBy>
  <cp:revision>442</cp:revision>
  <dcterms:created xsi:type="dcterms:W3CDTF">2007-10-24T11:33:37Z</dcterms:created>
  <dcterms:modified xsi:type="dcterms:W3CDTF">2012-08-26T09:20:27Z</dcterms:modified>
</cp:coreProperties>
</file>