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8"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9/12/2024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a:t>国库不单是指国家金库，更重要的是财政代表政府控制预算执行、保管政府资产和负债的一系列管理职能</a:t>
            </a:r>
            <a:r>
              <a:rPr lang="zh-CN" altLang="en-US" sz="2400" dirty="0" smtClean="0"/>
              <a:t>。</a:t>
            </a:r>
            <a:r>
              <a:rPr lang="en-US" altLang="zh-CN" sz="2400" dirty="0" smtClean="0"/>
              <a:t/>
            </a:r>
            <a:br>
              <a:rPr lang="en-US" altLang="zh-CN" sz="2400" dirty="0" smtClean="0"/>
            </a:br>
            <a:r>
              <a:rPr lang="zh-CN" altLang="en-US" sz="2400" dirty="0" smtClean="0"/>
              <a:t>本章</a:t>
            </a:r>
            <a:r>
              <a:rPr lang="zh-CN" altLang="en-US" sz="2400" dirty="0"/>
              <a:t>主要说明三个问题</a:t>
            </a:r>
            <a:r>
              <a:rPr lang="zh-CN" altLang="en-US" sz="2400" dirty="0" smtClean="0"/>
              <a:t>：</a:t>
            </a:r>
            <a:r>
              <a:rPr lang="en-US" altLang="zh-CN" sz="2400" dirty="0" smtClean="0"/>
              <a:t/>
            </a:r>
            <a:br>
              <a:rPr lang="en-US" altLang="zh-CN" sz="2400" dirty="0" smtClean="0"/>
            </a:br>
            <a:r>
              <a:rPr lang="zh-CN" altLang="en-US" sz="2400" dirty="0" smtClean="0"/>
              <a:t>第一</a:t>
            </a:r>
            <a:r>
              <a:rPr lang="zh-CN" altLang="en-US" sz="2400" dirty="0"/>
              <a:t>，财政收支的会计基础，现金收付制及其应用范围</a:t>
            </a:r>
            <a:r>
              <a:rPr lang="zh-CN" altLang="en-US" sz="2400" dirty="0" smtClean="0"/>
              <a:t>。</a:t>
            </a:r>
            <a:r>
              <a:rPr lang="en-US" altLang="zh-CN" sz="2400" dirty="0" smtClean="0"/>
              <a:t/>
            </a:r>
            <a:br>
              <a:rPr lang="en-US" altLang="zh-CN" sz="2400" dirty="0" smtClean="0"/>
            </a:br>
            <a:r>
              <a:rPr lang="zh-CN" altLang="en-US" sz="2400" dirty="0" smtClean="0"/>
              <a:t>第二</a:t>
            </a:r>
            <a:r>
              <a:rPr lang="zh-CN" altLang="en-US" sz="2400" dirty="0"/>
              <a:t>，现代国库制度与管理</a:t>
            </a:r>
            <a:r>
              <a:rPr lang="zh-CN" altLang="en-US" sz="2400" dirty="0" smtClean="0"/>
              <a:t>。</a:t>
            </a:r>
            <a:r>
              <a:rPr lang="en-US" altLang="zh-CN" sz="2400" dirty="0" smtClean="0"/>
              <a:t/>
            </a:r>
            <a:br>
              <a:rPr lang="en-US" altLang="zh-CN" sz="2400" dirty="0" smtClean="0"/>
            </a:br>
            <a:r>
              <a:rPr lang="zh-CN" altLang="en-US" sz="2400" dirty="0" smtClean="0"/>
              <a:t>第三</a:t>
            </a:r>
            <a:r>
              <a:rPr lang="zh-CN" altLang="en-US" sz="2400" dirty="0"/>
              <a:t>，中国现代国库制度的改革与展望。</a:t>
            </a:r>
            <a:endParaRPr lang="zh-CN" altLang="en-US" sz="20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第九章 财政</a:t>
            </a:r>
            <a:r>
              <a:rPr lang="zh-CN" altLang="en-US" sz="5400" dirty="0">
                <a:latin typeface="华文新魏" panose="02010800040101010101" pitchFamily="2" charset="-122"/>
                <a:ea typeface="华文新魏" panose="02010800040101010101" pitchFamily="2" charset="-122"/>
              </a:rPr>
              <a:t>支付体系和国库管理</a:t>
            </a: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9.2.2 </a:t>
            </a:r>
            <a:r>
              <a:rPr lang="zh-CN" altLang="en-US" sz="3000" dirty="0"/>
              <a:t>现代国库体制的目标和</a:t>
            </a:r>
            <a:r>
              <a:rPr lang="zh-CN" altLang="en-US" sz="3000" dirty="0" smtClean="0"/>
              <a:t>职能</a:t>
            </a:r>
            <a:endParaRPr lang="en-US" altLang="zh-CN" sz="3000" dirty="0" smtClean="0"/>
          </a:p>
          <a:p>
            <a:pPr marL="914400" lvl="2" indent="0">
              <a:buNone/>
            </a:pPr>
            <a:r>
              <a:rPr lang="en-US" altLang="zh-CN" sz="2400" b="1" dirty="0" smtClean="0"/>
              <a:t>2.</a:t>
            </a:r>
            <a:r>
              <a:rPr lang="zh-CN" altLang="en-US" sz="2400" b="1" dirty="0"/>
              <a:t> </a:t>
            </a:r>
            <a:r>
              <a:rPr lang="zh-CN" altLang="en-US" sz="2400" b="1" dirty="0" smtClean="0"/>
              <a:t>职能</a:t>
            </a:r>
            <a:r>
              <a:rPr lang="en-US" altLang="zh-CN" sz="2400" b="1" dirty="0"/>
              <a:t>:</a:t>
            </a:r>
            <a:r>
              <a:rPr lang="zh-CN" altLang="en-US" sz="2400" b="1" dirty="0"/>
              <a:t>由核算到</a:t>
            </a:r>
            <a:r>
              <a:rPr lang="zh-CN" altLang="en-US" sz="2400" b="1" dirty="0" smtClean="0"/>
              <a:t>监管</a:t>
            </a:r>
            <a:endParaRPr lang="en-US" altLang="zh-CN" sz="2400" b="1" dirty="0" smtClean="0"/>
          </a:p>
          <a:p>
            <a:pPr marL="914400" lvl="2" indent="0">
              <a:buNone/>
            </a:pPr>
            <a:r>
              <a:rPr lang="zh-CN" altLang="en-US" sz="2400" b="1" dirty="0" smtClean="0"/>
              <a:t>（</a:t>
            </a:r>
            <a:r>
              <a:rPr lang="en-US" altLang="zh-CN" sz="2400" b="1" dirty="0" smtClean="0"/>
              <a:t>1</a:t>
            </a:r>
            <a:r>
              <a:rPr lang="zh-CN" altLang="en-US" sz="2400" b="1" dirty="0"/>
              <a:t>）国库监管的概念和</a:t>
            </a:r>
            <a:r>
              <a:rPr lang="zh-CN" altLang="en-US" sz="2400" b="1" dirty="0" smtClean="0"/>
              <a:t>意义</a:t>
            </a:r>
            <a:endParaRPr lang="en-US" altLang="zh-CN" sz="2400" b="1" dirty="0" smtClean="0"/>
          </a:p>
          <a:p>
            <a:pPr marL="914400" lvl="2" indent="0">
              <a:buNone/>
            </a:pPr>
            <a:r>
              <a:rPr lang="zh-CN" altLang="en-US" sz="2400" b="1" dirty="0" smtClean="0"/>
              <a:t>（</a:t>
            </a:r>
            <a:r>
              <a:rPr lang="en-US" altLang="zh-CN" sz="2400" b="1" dirty="0" smtClean="0"/>
              <a:t>2</a:t>
            </a:r>
            <a:r>
              <a:rPr lang="zh-CN" altLang="en-US" sz="2400" b="1" dirty="0"/>
              <a:t>）国库监管的难点</a:t>
            </a:r>
            <a:r>
              <a:rPr lang="zh-CN" altLang="en-US" sz="2400" b="1" dirty="0" smtClean="0"/>
              <a:t>分解</a:t>
            </a:r>
            <a:endParaRPr lang="en-US" altLang="zh-CN" sz="2400" b="1" dirty="0" smtClean="0"/>
          </a:p>
          <a:p>
            <a:pPr marL="914400" lvl="2" indent="0">
              <a:buNone/>
            </a:pPr>
            <a:r>
              <a:rPr lang="zh-CN" altLang="en-US" sz="2400" b="1" dirty="0" smtClean="0"/>
              <a:t>（</a:t>
            </a:r>
            <a:r>
              <a:rPr lang="en-US" altLang="zh-CN" sz="2400" b="1" dirty="0" smtClean="0"/>
              <a:t>3</a:t>
            </a:r>
            <a:r>
              <a:rPr lang="zh-CN" altLang="en-US" sz="2400" b="1" dirty="0"/>
              <a:t>）重视基层国库监管</a:t>
            </a:r>
            <a:endParaRPr lang="en-US" altLang="zh-CN" sz="2400" b="1" dirty="0"/>
          </a:p>
        </p:txBody>
      </p:sp>
    </p:spTree>
    <p:extLst>
      <p:ext uri="{BB962C8B-B14F-4D97-AF65-F5344CB8AC3E}">
        <p14:creationId xmlns:p14="http://schemas.microsoft.com/office/powerpoint/2010/main" val="39198461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smtClean="0"/>
              <a:t>9.2.3 </a:t>
            </a:r>
            <a:r>
              <a:rPr lang="zh-CN" altLang="en-US" sz="3000" dirty="0"/>
              <a:t>现代国库体制的操作</a:t>
            </a:r>
            <a:r>
              <a:rPr lang="zh-CN" altLang="en-US" sz="3000" dirty="0" smtClean="0"/>
              <a:t>方式</a:t>
            </a:r>
            <a:endParaRPr lang="en-US" altLang="zh-CN" sz="3000" dirty="0"/>
          </a:p>
          <a:p>
            <a:pPr marL="457200" lvl="1" indent="0">
              <a:buNone/>
            </a:pPr>
            <a:r>
              <a:rPr lang="en-US" altLang="zh-CN" sz="3000" b="1" dirty="0" smtClean="0"/>
              <a:t>    </a:t>
            </a:r>
            <a:r>
              <a:rPr lang="en-US" altLang="zh-CN" sz="2400" b="1" dirty="0" smtClean="0"/>
              <a:t>1</a:t>
            </a:r>
            <a:r>
              <a:rPr lang="en-US" altLang="zh-CN" sz="2400" b="1" dirty="0"/>
              <a:t>.</a:t>
            </a:r>
            <a:r>
              <a:rPr lang="zh-CN" altLang="en-US" sz="2400" b="1" dirty="0"/>
              <a:t>工作</a:t>
            </a:r>
            <a:r>
              <a:rPr lang="zh-CN" altLang="en-US" sz="2400" b="1" dirty="0"/>
              <a:t>：由经理到</a:t>
            </a:r>
            <a:r>
              <a:rPr lang="zh-CN" altLang="en-US" sz="2400" b="1" dirty="0"/>
              <a:t>服务</a:t>
            </a:r>
            <a:endParaRPr lang="en-US" altLang="zh-CN" sz="2400" b="1" dirty="0"/>
          </a:p>
          <a:p>
            <a:pPr marL="457200" lvl="1" indent="0">
              <a:buNone/>
            </a:pPr>
            <a:r>
              <a:rPr lang="zh-CN" altLang="en-US" sz="2400" b="1" dirty="0"/>
              <a:t>      （</a:t>
            </a:r>
            <a:r>
              <a:rPr lang="en-US" altLang="zh-CN" sz="2400" b="1" dirty="0"/>
              <a:t>1</a:t>
            </a:r>
            <a:r>
              <a:rPr lang="zh-CN" altLang="en-US" sz="2400" b="1" dirty="0"/>
              <a:t>）促进财政政策、货币政策综合</a:t>
            </a:r>
            <a:r>
              <a:rPr lang="zh-CN" altLang="en-US" sz="2400" b="1" dirty="0"/>
              <a:t>运用</a:t>
            </a:r>
            <a:endParaRPr lang="en-US" altLang="zh-CN" sz="2400" b="1" dirty="0"/>
          </a:p>
          <a:p>
            <a:pPr marL="457200" lvl="1" indent="0">
              <a:buNone/>
            </a:pPr>
            <a:r>
              <a:rPr lang="en-US" altLang="zh-CN" sz="2400" b="1" dirty="0"/>
              <a:t> </a:t>
            </a:r>
            <a:r>
              <a:rPr lang="en-US" altLang="zh-CN" sz="2400" b="1" dirty="0"/>
              <a:t>     </a:t>
            </a:r>
            <a:r>
              <a:rPr lang="zh-CN" altLang="en-US" sz="2400" b="1" dirty="0"/>
              <a:t>（</a:t>
            </a:r>
            <a:r>
              <a:rPr lang="en-US" altLang="zh-CN" sz="2400" b="1" dirty="0"/>
              <a:t>2</a:t>
            </a:r>
            <a:r>
              <a:rPr lang="zh-CN" altLang="en-US" sz="2400" b="1" dirty="0"/>
              <a:t>）对宏观调控的协调</a:t>
            </a:r>
            <a:r>
              <a:rPr lang="zh-CN" altLang="en-US" sz="2400" b="1" dirty="0" smtClean="0"/>
              <a:t>配合</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a:t>3</a:t>
            </a:r>
            <a:r>
              <a:rPr lang="zh-CN" altLang="en-US" sz="2400" b="1" dirty="0"/>
              <a:t>）建立政府支出与</a:t>
            </a:r>
            <a:r>
              <a:rPr lang="zh-CN" altLang="en-US" sz="2400" b="1" dirty="0" smtClean="0"/>
              <a:t>管理系统</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smtClean="0"/>
              <a:t>4</a:t>
            </a:r>
            <a:r>
              <a:rPr lang="zh-CN" altLang="en-US" sz="2400" b="1" dirty="0"/>
              <a:t>）加强国库自身现代化建设，参加整个金融系统的电子资金清算系统</a:t>
            </a:r>
            <a:endParaRPr lang="en-US" altLang="zh-CN" sz="2400" b="1" dirty="0"/>
          </a:p>
        </p:txBody>
      </p:sp>
    </p:spTree>
    <p:extLst>
      <p:ext uri="{BB962C8B-B14F-4D97-AF65-F5344CB8AC3E}">
        <p14:creationId xmlns:p14="http://schemas.microsoft.com/office/powerpoint/2010/main" val="3037447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smtClean="0"/>
              <a:t>9.2.3 </a:t>
            </a:r>
            <a:r>
              <a:rPr lang="zh-CN" altLang="en-US" sz="3000" dirty="0"/>
              <a:t>现代国库体制的操作</a:t>
            </a:r>
            <a:r>
              <a:rPr lang="zh-CN" altLang="en-US" sz="3000" dirty="0" smtClean="0"/>
              <a:t>方式</a:t>
            </a:r>
            <a:endParaRPr lang="en-US" altLang="zh-CN" sz="3000" dirty="0"/>
          </a:p>
          <a:p>
            <a:pPr marL="457200" lvl="1" indent="0">
              <a:buNone/>
            </a:pPr>
            <a:r>
              <a:rPr lang="en-US" altLang="zh-CN" sz="3000" b="1" dirty="0" smtClean="0"/>
              <a:t>    </a:t>
            </a:r>
            <a:r>
              <a:rPr lang="en-US" altLang="zh-CN" sz="2400" b="1" dirty="0"/>
              <a:t>2</a:t>
            </a:r>
            <a:r>
              <a:rPr lang="en-US" altLang="zh-CN" sz="2400" b="1" dirty="0" smtClean="0"/>
              <a:t>.</a:t>
            </a:r>
            <a:r>
              <a:rPr lang="zh-CN" altLang="en-US" sz="2400" b="1" dirty="0"/>
              <a:t>操作方式：由分散到</a:t>
            </a:r>
            <a:r>
              <a:rPr lang="zh-CN" altLang="en-US" sz="2400" b="1" dirty="0" smtClean="0"/>
              <a:t>集中</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a:t>1</a:t>
            </a:r>
            <a:r>
              <a:rPr lang="zh-CN" altLang="en-US" sz="2400" b="1" dirty="0"/>
              <a:t>）建立国库单一账户</a:t>
            </a:r>
            <a:r>
              <a:rPr lang="zh-CN" altLang="en-US" sz="2400" b="1" dirty="0" smtClean="0"/>
              <a:t>体系</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a:t>2</a:t>
            </a:r>
            <a:r>
              <a:rPr lang="zh-CN" altLang="en-US" sz="2400" b="1" dirty="0"/>
              <a:t>）强化预算监督机制</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a:t>3</a:t>
            </a:r>
            <a:r>
              <a:rPr lang="zh-CN" altLang="en-US" sz="2400" b="1" dirty="0"/>
              <a:t>）全面预算管理软件</a:t>
            </a:r>
            <a:endParaRPr lang="en-US" altLang="zh-CN" sz="2400" b="1" dirty="0" smtClean="0"/>
          </a:p>
          <a:p>
            <a:pPr marL="457200" lvl="1" indent="0">
              <a:buNone/>
            </a:pPr>
            <a:r>
              <a:rPr lang="en-US" altLang="zh-CN" sz="2400" b="1" dirty="0" smtClean="0"/>
              <a:t>      </a:t>
            </a:r>
            <a:r>
              <a:rPr lang="zh-CN" altLang="en-US" sz="2400" b="1" dirty="0" smtClean="0"/>
              <a:t>（</a:t>
            </a:r>
            <a:r>
              <a:rPr lang="en-US" altLang="zh-CN" sz="2400" b="1" dirty="0" smtClean="0"/>
              <a:t>4</a:t>
            </a:r>
            <a:r>
              <a:rPr lang="zh-CN" altLang="en-US" sz="2400" b="1" dirty="0"/>
              <a:t>）财税库银横向联网系统</a:t>
            </a:r>
            <a:endParaRPr lang="en-US" altLang="zh-CN" sz="2400" b="1" dirty="0"/>
          </a:p>
        </p:txBody>
      </p:sp>
    </p:spTree>
    <p:extLst>
      <p:ext uri="{BB962C8B-B14F-4D97-AF65-F5344CB8AC3E}">
        <p14:creationId xmlns:p14="http://schemas.microsoft.com/office/powerpoint/2010/main" val="12863576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smtClean="0"/>
              <a:t>9.2.4 </a:t>
            </a:r>
            <a:r>
              <a:rPr lang="zh-CN" altLang="en-US" sz="3000" dirty="0" smtClean="0"/>
              <a:t>现代</a:t>
            </a:r>
            <a:r>
              <a:rPr lang="zh-CN" altLang="en-US" sz="3000" dirty="0"/>
              <a:t>国库体制的现金管理</a:t>
            </a:r>
            <a:endParaRPr lang="en-US" altLang="zh-CN" sz="3000" dirty="0" smtClean="0"/>
          </a:p>
          <a:p>
            <a:pPr marL="457200" lvl="1" indent="0">
              <a:buNone/>
            </a:pPr>
            <a:r>
              <a:rPr lang="en-US" altLang="zh-CN" sz="3000" b="1" dirty="0"/>
              <a:t> </a:t>
            </a:r>
            <a:r>
              <a:rPr lang="en-US" altLang="zh-CN" sz="3000" b="1" dirty="0" smtClean="0"/>
              <a:t> </a:t>
            </a:r>
            <a:r>
              <a:rPr lang="en-US" altLang="zh-CN" sz="2400" b="1" dirty="0" smtClean="0"/>
              <a:t>1.</a:t>
            </a:r>
            <a:r>
              <a:rPr lang="zh-CN" altLang="en-US" sz="2400" b="1" dirty="0"/>
              <a:t>国库现金管理的基本</a:t>
            </a:r>
            <a:r>
              <a:rPr lang="zh-CN" altLang="en-US" sz="2400" b="1" dirty="0" smtClean="0"/>
              <a:t>问题</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a:t>1</a:t>
            </a:r>
            <a:r>
              <a:rPr lang="zh-CN" altLang="en-US" sz="2400" b="1" dirty="0"/>
              <a:t>）国库现金管理的概念</a:t>
            </a:r>
            <a:endParaRPr lang="en-US" altLang="zh-CN" sz="2400" b="1" dirty="0" smtClean="0"/>
          </a:p>
          <a:p>
            <a:pPr marL="457200" lvl="1" indent="0">
              <a:buNone/>
            </a:pPr>
            <a:r>
              <a:rPr lang="en-US" altLang="zh-CN" sz="2400" b="1" dirty="0" smtClean="0"/>
              <a:t>     </a:t>
            </a:r>
            <a:r>
              <a:rPr lang="zh-CN" altLang="en-US" sz="2400" b="1" dirty="0" smtClean="0"/>
              <a:t>（</a:t>
            </a:r>
            <a:r>
              <a:rPr lang="en-US" altLang="zh-CN" sz="2400" b="1" dirty="0"/>
              <a:t>2</a:t>
            </a:r>
            <a:r>
              <a:rPr lang="zh-CN" altLang="en-US" sz="2400" b="1" dirty="0"/>
              <a:t>）国库现金管理问题的成因</a:t>
            </a:r>
            <a:endParaRPr lang="en-US" altLang="zh-CN" sz="2400" b="1" dirty="0" smtClean="0"/>
          </a:p>
          <a:p>
            <a:pPr marL="457200" lvl="1" indent="0">
              <a:buNone/>
            </a:pPr>
            <a:r>
              <a:rPr lang="en-US" altLang="zh-CN" sz="2400" b="1" dirty="0" smtClean="0"/>
              <a:t>      </a:t>
            </a:r>
            <a:r>
              <a:rPr lang="zh-CN" altLang="en-US" sz="2400" b="1" dirty="0" smtClean="0"/>
              <a:t>（</a:t>
            </a:r>
            <a:r>
              <a:rPr lang="en-US" altLang="zh-CN" sz="2400" b="1" dirty="0"/>
              <a:t>3</a:t>
            </a:r>
            <a:r>
              <a:rPr lang="zh-CN" altLang="en-US" sz="2400" b="1" dirty="0"/>
              <a:t>）国库现金管理的作用</a:t>
            </a:r>
            <a:endParaRPr lang="en-US" altLang="zh-CN" sz="2400" b="1" dirty="0" smtClean="0"/>
          </a:p>
          <a:p>
            <a:pPr marL="457200" lvl="1" indent="0">
              <a:buNone/>
            </a:pPr>
            <a:r>
              <a:rPr lang="en-US" altLang="zh-CN" sz="2400" b="1" dirty="0" smtClean="0"/>
              <a:t>      </a:t>
            </a:r>
            <a:endParaRPr lang="en-US" altLang="zh-CN" sz="2400" b="1" dirty="0"/>
          </a:p>
        </p:txBody>
      </p:sp>
    </p:spTree>
    <p:extLst>
      <p:ext uri="{BB962C8B-B14F-4D97-AF65-F5344CB8AC3E}">
        <p14:creationId xmlns:p14="http://schemas.microsoft.com/office/powerpoint/2010/main" val="8722378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smtClean="0"/>
              <a:t>9.2.4 </a:t>
            </a:r>
            <a:r>
              <a:rPr lang="zh-CN" altLang="en-US" sz="3000" dirty="0" smtClean="0"/>
              <a:t>现代</a:t>
            </a:r>
            <a:r>
              <a:rPr lang="zh-CN" altLang="en-US" sz="3000" dirty="0"/>
              <a:t>国库体制的现金管理</a:t>
            </a:r>
            <a:endParaRPr lang="en-US" altLang="zh-CN" sz="3000" dirty="0" smtClean="0"/>
          </a:p>
          <a:p>
            <a:pPr marL="457200" lvl="1" indent="0">
              <a:buNone/>
            </a:pPr>
            <a:r>
              <a:rPr lang="en-US" altLang="zh-CN" sz="3000" b="1" dirty="0"/>
              <a:t> </a:t>
            </a:r>
            <a:r>
              <a:rPr lang="en-US" altLang="zh-CN" sz="3000" b="1" dirty="0" smtClean="0"/>
              <a:t> </a:t>
            </a:r>
            <a:r>
              <a:rPr lang="en-US" altLang="zh-CN" sz="2400" b="1" dirty="0"/>
              <a:t>2</a:t>
            </a:r>
            <a:r>
              <a:rPr lang="en-US" altLang="zh-CN" sz="2400" b="1" dirty="0" smtClean="0"/>
              <a:t>.</a:t>
            </a:r>
            <a:r>
              <a:rPr lang="zh-CN" altLang="en-US" sz="2400" b="1" dirty="0" smtClean="0"/>
              <a:t> </a:t>
            </a:r>
            <a:r>
              <a:rPr lang="zh-CN" altLang="en-US" sz="2400" b="1" dirty="0"/>
              <a:t>发达国家国库现金管理的一些基本</a:t>
            </a:r>
            <a:r>
              <a:rPr lang="zh-CN" altLang="en-US" sz="2400" b="1" dirty="0" smtClean="0"/>
              <a:t>做法</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a:t>1</a:t>
            </a:r>
            <a:r>
              <a:rPr lang="zh-CN" altLang="en-US" sz="2400" b="1" dirty="0"/>
              <a:t>）建立完善的数据库</a:t>
            </a:r>
            <a:endParaRPr lang="en-US" altLang="zh-CN" sz="2400" b="1" dirty="0" smtClean="0"/>
          </a:p>
          <a:p>
            <a:pPr marL="457200" lvl="1" indent="0">
              <a:buNone/>
            </a:pPr>
            <a:r>
              <a:rPr lang="en-US" altLang="zh-CN" sz="2400" b="1" dirty="0" smtClean="0"/>
              <a:t>     </a:t>
            </a:r>
            <a:r>
              <a:rPr lang="zh-CN" altLang="en-US" sz="2400" b="1" dirty="0" smtClean="0"/>
              <a:t>（</a:t>
            </a:r>
            <a:r>
              <a:rPr lang="en-US" altLang="zh-CN" sz="2400" b="1" dirty="0"/>
              <a:t>2</a:t>
            </a:r>
            <a:r>
              <a:rPr lang="zh-CN" altLang="en-US" sz="2400" b="1" dirty="0"/>
              <a:t>）科学地进行预算收支</a:t>
            </a:r>
            <a:r>
              <a:rPr lang="zh-CN" altLang="en-US" sz="2400" b="1" dirty="0" smtClean="0"/>
              <a:t>预测</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a:t>
            </a:r>
            <a:r>
              <a:rPr lang="en-US" altLang="zh-CN" sz="2400" b="1" dirty="0"/>
              <a:t>3</a:t>
            </a:r>
            <a:r>
              <a:rPr lang="zh-CN" altLang="en-US" sz="2400" b="1" dirty="0"/>
              <a:t>）具备发达成熟的</a:t>
            </a:r>
            <a:r>
              <a:rPr lang="zh-CN" altLang="en-US" sz="2400" b="1" dirty="0" smtClean="0"/>
              <a:t>货币市场</a:t>
            </a:r>
            <a:endParaRPr lang="en-US" altLang="zh-CN" sz="2400" b="1" dirty="0" smtClean="0"/>
          </a:p>
          <a:p>
            <a:pPr marL="457200" lvl="1" indent="0">
              <a:buNone/>
            </a:pPr>
            <a:r>
              <a:rPr lang="zh-CN" altLang="en-US" sz="2400" b="1" dirty="0" smtClean="0"/>
              <a:t>     （</a:t>
            </a:r>
            <a:r>
              <a:rPr lang="en-US" altLang="zh-CN" sz="2400" b="1" dirty="0" smtClean="0"/>
              <a:t>4</a:t>
            </a:r>
            <a:r>
              <a:rPr lang="zh-CN" altLang="en-US" sz="2400" b="1" dirty="0" smtClean="0"/>
              <a:t>）妥善处理</a:t>
            </a:r>
            <a:r>
              <a:rPr lang="zh-CN" altLang="en-US" sz="2400" b="1" dirty="0"/>
              <a:t>财政部在中央银行的现金</a:t>
            </a:r>
            <a:r>
              <a:rPr lang="zh-CN" altLang="en-US" sz="2400" b="1" dirty="0" smtClean="0"/>
              <a:t>结余</a:t>
            </a:r>
            <a:endParaRPr lang="en-US" altLang="zh-CN" sz="2400" b="1" dirty="0" smtClean="0"/>
          </a:p>
          <a:p>
            <a:pPr marL="457200" lvl="1" indent="0">
              <a:buNone/>
            </a:pPr>
            <a:r>
              <a:rPr lang="zh-CN" altLang="en-US" sz="2400" b="1" dirty="0" smtClean="0"/>
              <a:t>     （</a:t>
            </a:r>
            <a:r>
              <a:rPr lang="en-US" altLang="zh-CN" sz="2400" b="1" dirty="0"/>
              <a:t>5</a:t>
            </a:r>
            <a:r>
              <a:rPr lang="zh-CN" altLang="en-US" sz="2400" b="1" dirty="0"/>
              <a:t>）国库现金管理与国债管理的有效</a:t>
            </a:r>
            <a:r>
              <a:rPr lang="zh-CN" altLang="en-US" sz="2400" b="1" dirty="0" smtClean="0"/>
              <a:t>结合</a:t>
            </a:r>
            <a:endParaRPr lang="en-US" altLang="zh-CN" sz="2400" b="1" dirty="0"/>
          </a:p>
          <a:p>
            <a:pPr marL="457200" lvl="1" indent="0">
              <a:buNone/>
            </a:pPr>
            <a:r>
              <a:rPr lang="zh-CN" altLang="en-US" sz="2400" b="1" dirty="0" smtClean="0"/>
              <a:t>     （</a:t>
            </a:r>
            <a:r>
              <a:rPr lang="en-US" altLang="zh-CN" sz="2400" b="1" dirty="0"/>
              <a:t>6</a:t>
            </a:r>
            <a:r>
              <a:rPr lang="zh-CN" altLang="en-US" sz="2400" b="1" dirty="0"/>
              <a:t>）灵活的国债发行和偿还方案</a:t>
            </a:r>
            <a:endParaRPr lang="en-US" altLang="zh-CN" sz="2400" b="1" dirty="0"/>
          </a:p>
        </p:txBody>
      </p:sp>
    </p:spTree>
    <p:extLst>
      <p:ext uri="{BB962C8B-B14F-4D97-AF65-F5344CB8AC3E}">
        <p14:creationId xmlns:p14="http://schemas.microsoft.com/office/powerpoint/2010/main" val="33710559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smtClean="0"/>
              <a:t>9.2.4 </a:t>
            </a:r>
            <a:r>
              <a:rPr lang="zh-CN" altLang="en-US" sz="3000" dirty="0" smtClean="0"/>
              <a:t>现代</a:t>
            </a:r>
            <a:r>
              <a:rPr lang="zh-CN" altLang="en-US" sz="3000" dirty="0"/>
              <a:t>国库体制的现金管理</a:t>
            </a:r>
            <a:endParaRPr lang="en-US" altLang="zh-CN" sz="3000" dirty="0" smtClean="0"/>
          </a:p>
          <a:p>
            <a:pPr marL="457200" lvl="1" indent="0">
              <a:buNone/>
            </a:pPr>
            <a:r>
              <a:rPr lang="en-US" altLang="zh-CN" sz="2400" b="1" dirty="0"/>
              <a:t> </a:t>
            </a:r>
            <a:r>
              <a:rPr lang="en-US" altLang="zh-CN" sz="2400" b="1" dirty="0"/>
              <a:t> 3.</a:t>
            </a:r>
            <a:r>
              <a:rPr lang="zh-CN" altLang="en-US" sz="2400" b="1" dirty="0"/>
              <a:t>如何推进我国国库现金管理的</a:t>
            </a:r>
            <a:r>
              <a:rPr lang="zh-CN" altLang="en-US" sz="2400" b="1" dirty="0"/>
              <a:t>发展</a:t>
            </a:r>
            <a:endParaRPr lang="en-US" altLang="zh-CN" sz="2400" b="1" dirty="0"/>
          </a:p>
          <a:p>
            <a:pPr marL="914400" lvl="2" indent="0">
              <a:buNone/>
            </a:pPr>
            <a:r>
              <a:rPr lang="zh-CN" altLang="en-US" sz="2200" b="1" dirty="0"/>
              <a:t>第一，加强与人民银行的协调配合，现阶段通过制度创新减小国库现金管理对货币政策的影响</a:t>
            </a:r>
            <a:r>
              <a:rPr lang="zh-CN" altLang="en-US" sz="2200" b="1" dirty="0" smtClean="0"/>
              <a:t>。</a:t>
            </a:r>
            <a:endParaRPr lang="en-US" altLang="zh-CN" sz="2200" b="1" dirty="0" smtClean="0"/>
          </a:p>
          <a:p>
            <a:pPr marL="914400" lvl="2" indent="0">
              <a:buNone/>
            </a:pPr>
            <a:r>
              <a:rPr lang="zh-CN" altLang="en-US" sz="2200" b="1" dirty="0"/>
              <a:t>第二，适应当前宏观经济政策需要，拓宽国库现金管理投融资渠道，逐步建立长期、规范、有效的国库现金管理制度</a:t>
            </a:r>
            <a:r>
              <a:rPr lang="zh-CN" altLang="en-US" sz="2200" b="1" dirty="0" smtClean="0"/>
              <a:t>。</a:t>
            </a:r>
            <a:endParaRPr lang="en-US" altLang="zh-CN" sz="2200" b="1" dirty="0" smtClean="0"/>
          </a:p>
          <a:p>
            <a:pPr marL="914400" lvl="2" indent="0">
              <a:buNone/>
            </a:pPr>
            <a:r>
              <a:rPr lang="zh-CN" altLang="en-US" sz="2200" b="1" dirty="0"/>
              <a:t>第三，进一步增强对国库现金收入、支付、调拨等信息的获取能力，提高国库现金预测水平，合理确定最优库底余额</a:t>
            </a:r>
            <a:r>
              <a:rPr lang="zh-CN" altLang="en-US" sz="2200" b="1" dirty="0" smtClean="0"/>
              <a:t>。</a:t>
            </a:r>
            <a:endParaRPr lang="en-US" altLang="zh-CN" sz="2200" b="1" dirty="0" smtClean="0"/>
          </a:p>
          <a:p>
            <a:pPr marL="914400" lvl="2" indent="0">
              <a:buNone/>
            </a:pPr>
            <a:r>
              <a:rPr lang="zh-CN" altLang="en-US" sz="2200" b="1" dirty="0"/>
              <a:t>第四，积极推进地方国库现金管理工作，努力提高地方财政国库现金使用效益。</a:t>
            </a:r>
            <a:endParaRPr lang="en-US" altLang="zh-CN" sz="2200" b="1" dirty="0"/>
          </a:p>
        </p:txBody>
      </p:sp>
    </p:spTree>
    <p:extLst>
      <p:ext uri="{BB962C8B-B14F-4D97-AF65-F5344CB8AC3E}">
        <p14:creationId xmlns:p14="http://schemas.microsoft.com/office/powerpoint/2010/main" val="8896068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9.3 </a:t>
            </a:r>
            <a:r>
              <a:rPr lang="zh-CN" altLang="en-US" b="1" kern="100" dirty="0">
                <a:latin typeface="Times New Roman" panose="02020603050405020304" pitchFamily="18" charset="0"/>
              </a:rPr>
              <a:t>中国国库制度的改革、实践运用与展望</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9.3.1 </a:t>
            </a:r>
            <a:r>
              <a:rPr lang="zh-CN" altLang="en-US" sz="3000" dirty="0"/>
              <a:t>中央国库的改革</a:t>
            </a:r>
            <a:r>
              <a:rPr lang="zh-CN" altLang="en-US" sz="3000" dirty="0" smtClean="0"/>
              <a:t>历程</a:t>
            </a:r>
            <a:endParaRPr lang="en-US" altLang="zh-CN" sz="3000" dirty="0" smtClean="0"/>
          </a:p>
          <a:p>
            <a:pPr marL="914400" lvl="2" indent="0">
              <a:buNone/>
            </a:pPr>
            <a:r>
              <a:rPr lang="en-US" altLang="zh-CN" sz="2400" b="1" dirty="0" smtClean="0"/>
              <a:t>1.</a:t>
            </a:r>
            <a:r>
              <a:rPr lang="zh-CN" altLang="en-US" sz="2400" b="1" dirty="0"/>
              <a:t>高度集中统一的金库</a:t>
            </a:r>
            <a:r>
              <a:rPr lang="zh-CN" altLang="en-US" sz="2400" b="1" dirty="0" smtClean="0"/>
              <a:t>管理体制</a:t>
            </a:r>
            <a:endParaRPr lang="en-US" altLang="zh-CN" sz="2400" b="1" dirty="0" smtClean="0"/>
          </a:p>
          <a:p>
            <a:pPr marL="914400" lvl="2" indent="0">
              <a:buNone/>
            </a:pPr>
            <a:r>
              <a:rPr lang="en-US" altLang="zh-CN" sz="2400" b="1" dirty="0" smtClean="0"/>
              <a:t>2.</a:t>
            </a:r>
            <a:r>
              <a:rPr lang="zh-CN" altLang="en-US" sz="2400" b="1" dirty="0" smtClean="0"/>
              <a:t>简化</a:t>
            </a:r>
            <a:r>
              <a:rPr lang="zh-CN" altLang="en-US" sz="2400" b="1" dirty="0"/>
              <a:t>的金库管理和核算</a:t>
            </a:r>
            <a:r>
              <a:rPr lang="zh-CN" altLang="en-US" sz="2400" b="1" dirty="0" smtClean="0"/>
              <a:t>体制</a:t>
            </a:r>
            <a:endParaRPr lang="en-US" altLang="zh-CN" sz="2400" b="1" dirty="0" smtClean="0"/>
          </a:p>
          <a:p>
            <a:pPr marL="914400" lvl="2" indent="0">
              <a:buNone/>
            </a:pPr>
            <a:r>
              <a:rPr lang="en-US" altLang="zh-CN" sz="2400" b="1" dirty="0" smtClean="0"/>
              <a:t>3.</a:t>
            </a:r>
            <a:r>
              <a:rPr lang="zh-CN" altLang="en-US" sz="2400" b="1" dirty="0"/>
              <a:t>四级金库</a:t>
            </a:r>
            <a:r>
              <a:rPr lang="zh-CN" altLang="en-US" sz="2400" b="1" dirty="0" smtClean="0"/>
              <a:t>管理体制</a:t>
            </a:r>
            <a:endParaRPr lang="en-US" altLang="zh-CN" sz="2400" b="1" dirty="0" smtClean="0"/>
          </a:p>
          <a:p>
            <a:pPr marL="914400" lvl="2" indent="0">
              <a:buNone/>
            </a:pPr>
            <a:r>
              <a:rPr lang="en-US" altLang="zh-CN" sz="2400" b="1" dirty="0" smtClean="0"/>
              <a:t>4.</a:t>
            </a:r>
            <a:r>
              <a:rPr lang="zh-CN" altLang="en-US" sz="2400" b="1" dirty="0"/>
              <a:t>经济体制改革给国库工作带来了新的变化和发展</a:t>
            </a:r>
            <a:endParaRPr lang="en-US" altLang="zh-CN" sz="2400" b="1" dirty="0"/>
          </a:p>
        </p:txBody>
      </p:sp>
    </p:spTree>
    <p:extLst>
      <p:ext uri="{BB962C8B-B14F-4D97-AF65-F5344CB8AC3E}">
        <p14:creationId xmlns:p14="http://schemas.microsoft.com/office/powerpoint/2010/main" val="9890018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9.3 </a:t>
            </a:r>
            <a:r>
              <a:rPr lang="zh-CN" altLang="en-US" b="1" kern="100" dirty="0">
                <a:latin typeface="Times New Roman" panose="02020603050405020304" pitchFamily="18" charset="0"/>
              </a:rPr>
              <a:t>中国国库制度的改革、实践运用与展望</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9.3.2 </a:t>
            </a:r>
            <a:r>
              <a:rPr lang="zh-CN" altLang="en-US" sz="3000" dirty="0"/>
              <a:t>地方国库的改革</a:t>
            </a:r>
            <a:r>
              <a:rPr lang="zh-CN" altLang="en-US" sz="3000" dirty="0" smtClean="0"/>
              <a:t>试点</a:t>
            </a:r>
            <a:endParaRPr lang="en-US" altLang="zh-CN" sz="3000" dirty="0" smtClean="0"/>
          </a:p>
          <a:p>
            <a:pPr marL="457200" lvl="1" indent="0">
              <a:buNone/>
            </a:pPr>
            <a:r>
              <a:rPr lang="en-US" altLang="zh-CN" sz="3000" b="1" dirty="0"/>
              <a:t> </a:t>
            </a:r>
            <a:r>
              <a:rPr lang="en-US" altLang="zh-CN" sz="3000" b="1" dirty="0" smtClean="0"/>
              <a:t>    </a:t>
            </a:r>
            <a:r>
              <a:rPr lang="en-US" altLang="zh-CN" sz="2400" b="1" dirty="0" smtClean="0"/>
              <a:t>1.</a:t>
            </a:r>
            <a:r>
              <a:rPr lang="zh-CN" altLang="en-US" sz="2400" b="1" dirty="0"/>
              <a:t>部分部门的改革试点与地方自行试点</a:t>
            </a:r>
            <a:endParaRPr lang="en-US" altLang="zh-CN" sz="2400" b="1" dirty="0" smtClean="0"/>
          </a:p>
          <a:p>
            <a:pPr marL="457200" lvl="1" indent="0">
              <a:buNone/>
            </a:pPr>
            <a:r>
              <a:rPr lang="en-US" altLang="zh-CN" sz="2400" b="1" dirty="0"/>
              <a:t> </a:t>
            </a:r>
            <a:r>
              <a:rPr lang="en-US" altLang="zh-CN" sz="2400" b="1" dirty="0" smtClean="0"/>
              <a:t>    </a:t>
            </a:r>
            <a:r>
              <a:rPr lang="zh-CN" altLang="en-US" sz="2400" b="1" dirty="0" smtClean="0"/>
              <a:t> </a:t>
            </a:r>
            <a:r>
              <a:rPr lang="en-US" altLang="zh-CN" sz="2400" b="1" dirty="0" smtClean="0"/>
              <a:t>2.</a:t>
            </a:r>
            <a:r>
              <a:rPr lang="zh-CN" altLang="en-US" sz="2400" b="1" dirty="0"/>
              <a:t>地方国库试点的规划化与</a:t>
            </a:r>
            <a:r>
              <a:rPr lang="zh-CN" altLang="en-US" sz="2400" b="1" dirty="0" smtClean="0"/>
              <a:t>扩大化</a:t>
            </a:r>
            <a:endParaRPr lang="en-US" altLang="zh-CN" sz="2400" b="1" dirty="0"/>
          </a:p>
        </p:txBody>
      </p:sp>
    </p:spTree>
    <p:extLst>
      <p:ext uri="{BB962C8B-B14F-4D97-AF65-F5344CB8AC3E}">
        <p14:creationId xmlns:p14="http://schemas.microsoft.com/office/powerpoint/2010/main" val="14304995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9.3 </a:t>
            </a:r>
            <a:r>
              <a:rPr lang="zh-CN" altLang="en-US" b="1" kern="100" dirty="0">
                <a:latin typeface="Times New Roman" panose="02020603050405020304" pitchFamily="18" charset="0"/>
              </a:rPr>
              <a:t>中国国库制度的改革、实践运用与展望</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9.3.3 </a:t>
            </a:r>
            <a:r>
              <a:rPr lang="zh-CN" altLang="en-US" sz="3000" dirty="0"/>
              <a:t>中国国库的实践</a:t>
            </a:r>
            <a:r>
              <a:rPr lang="zh-CN" altLang="en-US" sz="3000" dirty="0" smtClean="0"/>
              <a:t>运用</a:t>
            </a:r>
            <a:endParaRPr lang="en-US" altLang="zh-CN" sz="3000" dirty="0" smtClean="0"/>
          </a:p>
          <a:p>
            <a:pPr marL="457200" lvl="1" indent="0">
              <a:buNone/>
            </a:pPr>
            <a:r>
              <a:rPr lang="en-US" altLang="zh-CN" sz="3000" b="1" dirty="0"/>
              <a:t> </a:t>
            </a:r>
            <a:r>
              <a:rPr lang="en-US" altLang="zh-CN" sz="3000" b="1" dirty="0" smtClean="0"/>
              <a:t>   </a:t>
            </a:r>
            <a:r>
              <a:rPr lang="en-US" altLang="zh-CN" sz="2400" b="1" dirty="0" smtClean="0"/>
              <a:t>1.</a:t>
            </a:r>
            <a:r>
              <a:rPr lang="zh-CN" altLang="en-US" sz="2400" b="1" dirty="0"/>
              <a:t>国库的设立、职责与主要</a:t>
            </a:r>
            <a:r>
              <a:rPr lang="zh-CN" altLang="en-US" sz="2400" b="1" dirty="0" smtClean="0"/>
              <a:t>成就</a:t>
            </a:r>
            <a:endParaRPr lang="en-US" altLang="zh-CN" sz="2400" b="1" dirty="0" smtClean="0"/>
          </a:p>
          <a:p>
            <a:pPr marL="457200" lvl="1" indent="0">
              <a:buNone/>
            </a:pPr>
            <a:r>
              <a:rPr lang="en-US" altLang="zh-CN" sz="2400" b="1" dirty="0"/>
              <a:t> </a:t>
            </a:r>
            <a:r>
              <a:rPr lang="en-US" altLang="zh-CN" sz="2400" b="1" dirty="0" smtClean="0"/>
              <a:t>    2.</a:t>
            </a:r>
            <a:r>
              <a:rPr lang="zh-CN" altLang="en-US" sz="2400" b="1" dirty="0"/>
              <a:t>国库的运行流程</a:t>
            </a:r>
            <a:endParaRPr lang="en-US" altLang="zh-CN" sz="2400" b="1" dirty="0"/>
          </a:p>
        </p:txBody>
      </p:sp>
    </p:spTree>
    <p:extLst>
      <p:ext uri="{BB962C8B-B14F-4D97-AF65-F5344CB8AC3E}">
        <p14:creationId xmlns:p14="http://schemas.microsoft.com/office/powerpoint/2010/main" val="25294501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9.3 </a:t>
            </a:r>
            <a:r>
              <a:rPr lang="zh-CN" altLang="en-US" b="1" kern="100" dirty="0">
                <a:latin typeface="Times New Roman" panose="02020603050405020304" pitchFamily="18" charset="0"/>
              </a:rPr>
              <a:t>中国国库制度的改革、实践运用与展望</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fontScale="92500"/>
          </a:bodyPr>
          <a:lstStyle/>
          <a:p>
            <a:pPr marL="457200" lvl="1" indent="0">
              <a:buNone/>
            </a:pPr>
            <a:r>
              <a:rPr lang="en-US" altLang="zh-CN" sz="3000" dirty="0"/>
              <a:t>9.3.4 </a:t>
            </a:r>
            <a:r>
              <a:rPr lang="zh-CN" altLang="en-US" sz="3000" dirty="0"/>
              <a:t>中国国库制度的</a:t>
            </a:r>
            <a:r>
              <a:rPr lang="zh-CN" altLang="en-US" sz="3000" dirty="0" smtClean="0"/>
              <a:t>展望</a:t>
            </a:r>
            <a:endParaRPr lang="en-US" altLang="zh-CN" sz="3000" dirty="0" smtClean="0"/>
          </a:p>
          <a:p>
            <a:pPr marL="457200" lvl="1" indent="0">
              <a:buNone/>
            </a:pPr>
            <a:r>
              <a:rPr lang="en-US" altLang="zh-CN" sz="3000" b="1" dirty="0"/>
              <a:t> </a:t>
            </a:r>
            <a:r>
              <a:rPr lang="en-US" altLang="zh-CN" sz="3000" b="1" dirty="0" smtClean="0"/>
              <a:t>   </a:t>
            </a:r>
            <a:r>
              <a:rPr lang="en-US" altLang="zh-CN" sz="2400" b="1" dirty="0" smtClean="0"/>
              <a:t>1.</a:t>
            </a:r>
            <a:r>
              <a:rPr lang="zh-CN" altLang="en-US" sz="2400" b="1" dirty="0" smtClean="0"/>
              <a:t>加强</a:t>
            </a:r>
            <a:r>
              <a:rPr lang="zh-CN" altLang="en-US" sz="2400" b="1" dirty="0"/>
              <a:t>财政国库法制化建设，严格遵照法律制度办事</a:t>
            </a:r>
            <a:endParaRPr lang="en-US" altLang="zh-CN" sz="2400" b="1" dirty="0" smtClean="0"/>
          </a:p>
          <a:p>
            <a:pPr marL="457200" lvl="1" indent="0">
              <a:buNone/>
            </a:pPr>
            <a:r>
              <a:rPr lang="en-US" altLang="zh-CN" sz="2400" b="1" dirty="0"/>
              <a:t> </a:t>
            </a:r>
            <a:r>
              <a:rPr lang="en-US" altLang="zh-CN" sz="2400" b="1" dirty="0" smtClean="0"/>
              <a:t>    2.</a:t>
            </a:r>
            <a:r>
              <a:rPr lang="zh-CN" altLang="en-US" sz="2400" b="1" dirty="0"/>
              <a:t>深化国库集中收付制度改革，进一步提高财政资金运行的安全性和</a:t>
            </a:r>
            <a:r>
              <a:rPr lang="zh-CN" altLang="en-US" sz="2400" b="1" dirty="0" smtClean="0"/>
              <a:t>效率</a:t>
            </a:r>
            <a:endParaRPr lang="en-US" altLang="zh-CN" sz="2400" b="1" dirty="0" smtClean="0"/>
          </a:p>
          <a:p>
            <a:pPr marL="457200" lvl="1" indent="0">
              <a:buNone/>
            </a:pPr>
            <a:r>
              <a:rPr lang="en-US" altLang="zh-CN" sz="2400" b="1" dirty="0" smtClean="0"/>
              <a:t>     3.</a:t>
            </a:r>
            <a:r>
              <a:rPr lang="zh-CN" altLang="en-US" sz="2400" b="1" dirty="0"/>
              <a:t>加快建立权责发生制的政府综合财务报告制度，更好地管控政府债务风险和加强政府资产</a:t>
            </a:r>
            <a:r>
              <a:rPr lang="zh-CN" altLang="en-US" sz="2400" b="1" dirty="0" smtClean="0"/>
              <a:t>管理</a:t>
            </a:r>
            <a:endParaRPr lang="en-US" altLang="zh-CN" sz="2400" b="1" dirty="0" smtClean="0"/>
          </a:p>
          <a:p>
            <a:pPr marL="457200" lvl="1" indent="0">
              <a:buNone/>
            </a:pPr>
            <a:r>
              <a:rPr lang="en-US" altLang="zh-CN" sz="2400" b="1" dirty="0"/>
              <a:t> </a:t>
            </a:r>
            <a:r>
              <a:rPr lang="en-US" altLang="zh-CN" sz="2400" b="1" dirty="0" smtClean="0"/>
              <a:t>    4.</a:t>
            </a:r>
            <a:r>
              <a:rPr lang="zh-CN" altLang="en-US" sz="2400" b="1" dirty="0"/>
              <a:t>继续推进国债市场化改革，完善地方政府债券发行</a:t>
            </a:r>
            <a:r>
              <a:rPr lang="zh-CN" altLang="en-US" sz="2400" b="1" dirty="0" smtClean="0"/>
              <a:t>制度</a:t>
            </a:r>
            <a:endParaRPr lang="en-US" altLang="zh-CN" sz="2400" b="1" dirty="0" smtClean="0"/>
          </a:p>
          <a:p>
            <a:pPr marL="457200" lvl="1" indent="0">
              <a:buNone/>
            </a:pPr>
            <a:r>
              <a:rPr lang="en-US" altLang="zh-CN" sz="2400" b="1" dirty="0"/>
              <a:t> </a:t>
            </a:r>
            <a:r>
              <a:rPr lang="en-US" altLang="zh-CN" sz="2400" b="1" dirty="0" smtClean="0"/>
              <a:t>    5.</a:t>
            </a:r>
            <a:r>
              <a:rPr lang="zh-CN" altLang="en-US" sz="2400" b="1" dirty="0"/>
              <a:t>积极开展国库现金管理，有效降低财政筹资</a:t>
            </a:r>
            <a:r>
              <a:rPr lang="zh-CN" altLang="en-US" sz="2400" b="1" dirty="0" smtClean="0"/>
              <a:t>成本</a:t>
            </a:r>
            <a:endParaRPr lang="en-US" altLang="zh-CN" sz="2400" b="1" dirty="0" smtClean="0"/>
          </a:p>
          <a:p>
            <a:pPr marL="457200" lvl="1" indent="0">
              <a:buNone/>
            </a:pPr>
            <a:r>
              <a:rPr lang="en-US" altLang="zh-CN" sz="2400" b="1" dirty="0"/>
              <a:t> </a:t>
            </a:r>
            <a:r>
              <a:rPr lang="en-US" altLang="zh-CN" sz="2400" b="1" dirty="0" smtClean="0"/>
              <a:t>   6.</a:t>
            </a:r>
            <a:r>
              <a:rPr lang="zh-CN" altLang="en-US" sz="2400" b="1" dirty="0"/>
              <a:t> 改进和加强预算执行分析与决算工作，进一步夯实预算执行管理基础</a:t>
            </a:r>
            <a:r>
              <a:rPr lang="zh-CN" altLang="en-US" sz="2400" b="1" dirty="0" smtClean="0"/>
              <a:t>工作</a:t>
            </a:r>
            <a:endParaRPr lang="en-US" altLang="zh-CN" sz="2400" b="1" dirty="0" smtClean="0"/>
          </a:p>
          <a:p>
            <a:pPr marL="457200" lvl="1" indent="0">
              <a:buNone/>
            </a:pPr>
            <a:r>
              <a:rPr lang="en-US" altLang="zh-CN" sz="2400" b="1" dirty="0"/>
              <a:t> </a:t>
            </a:r>
            <a:r>
              <a:rPr lang="en-US" altLang="zh-CN" sz="2400" b="1" dirty="0" smtClean="0"/>
              <a:t>    7.</a:t>
            </a:r>
            <a:r>
              <a:rPr lang="zh-CN" altLang="en-US" sz="2400" b="1" dirty="0"/>
              <a:t>推进财政国库信息化建设，开展财政数据挖掘工作</a:t>
            </a:r>
            <a:endParaRPr lang="en-US" altLang="zh-CN" sz="2400" b="1" dirty="0"/>
          </a:p>
        </p:txBody>
      </p:sp>
    </p:spTree>
    <p:extLst>
      <p:ext uri="{BB962C8B-B14F-4D97-AF65-F5344CB8AC3E}">
        <p14:creationId xmlns:p14="http://schemas.microsoft.com/office/powerpoint/2010/main" val="20284877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9.1</a:t>
            </a:r>
            <a:r>
              <a:rPr lang="zh-CN" altLang="en-US" b="1" kern="100" dirty="0">
                <a:latin typeface="Times New Roman" panose="02020603050405020304" pitchFamily="18" charset="0"/>
              </a:rPr>
              <a:t>财政收支的会计基础</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fontScale="92500"/>
          </a:bodyPr>
          <a:lstStyle/>
          <a:p>
            <a:pPr marL="457200" lvl="1" indent="0">
              <a:buNone/>
            </a:pPr>
            <a:r>
              <a:rPr lang="en-US" altLang="zh-CN" sz="3000" dirty="0"/>
              <a:t>9.1.1 </a:t>
            </a:r>
            <a:r>
              <a:rPr lang="zh-CN" altLang="en-US" sz="3000" dirty="0"/>
              <a:t>现金收付制原则及</a:t>
            </a:r>
            <a:r>
              <a:rPr lang="zh-CN" altLang="en-US" sz="3000" dirty="0" smtClean="0"/>
              <a:t>应用</a:t>
            </a:r>
            <a:endParaRPr lang="en-US" altLang="zh-CN" sz="3000" dirty="0" smtClean="0"/>
          </a:p>
          <a:p>
            <a:pPr marL="457200" lvl="1" indent="0">
              <a:buNone/>
            </a:pPr>
            <a:r>
              <a:rPr lang="zh-CN" altLang="en-US" sz="2600" b="1" dirty="0"/>
              <a:t>现金收付制又称收付实现制、现金制或实收实付制 ，是以现金收到或付出为标准来记录收入的实现和费用的发生。按照现金收付制，收入和费用的归属期间将与现金收支行为的发生与否紧密地联系在一起</a:t>
            </a:r>
            <a:r>
              <a:rPr lang="zh-CN" altLang="en-US" sz="2600" b="1" dirty="0" smtClean="0"/>
              <a:t>。</a:t>
            </a:r>
            <a:endParaRPr lang="en-US" altLang="zh-CN" sz="2600" b="1" dirty="0" smtClean="0"/>
          </a:p>
          <a:p>
            <a:pPr marL="457200" lvl="1" indent="0">
              <a:buNone/>
            </a:pPr>
            <a:r>
              <a:rPr lang="zh-CN" altLang="en-US" sz="2600" b="1" dirty="0"/>
              <a:t>这种处理方法的好处在于计算方法比较简单、也符合人们的生活习惯。在现金收付基础上，会计在处理经济业务时不考虑预收收入、预付费用以及应计收入和应计费用的问题，会计期末也不需要进行账项</a:t>
            </a:r>
            <a:r>
              <a:rPr lang="zh-CN" altLang="en-US" sz="2600" b="1" dirty="0" smtClean="0"/>
              <a:t>调整。</a:t>
            </a:r>
            <a:endParaRPr lang="en-US" altLang="zh-CN" sz="2600" b="1" dirty="0" smtClean="0"/>
          </a:p>
          <a:p>
            <a:pPr marL="457200" lvl="1" indent="0">
              <a:buNone/>
            </a:pPr>
            <a:r>
              <a:rPr lang="zh-CN" altLang="en-US" sz="2600" b="1" dirty="0"/>
              <a:t>但按照这种方法计算的盈亏不合理、不准确，所以</a:t>
            </a:r>
            <a:r>
              <a:rPr lang="en-US" altLang="zh-CN" sz="2600" b="1" dirty="0"/>
              <a:t>《</a:t>
            </a:r>
            <a:r>
              <a:rPr lang="zh-CN" altLang="en-US" sz="2600" b="1" dirty="0"/>
              <a:t>企业会计准则</a:t>
            </a:r>
            <a:r>
              <a:rPr lang="en-US" altLang="zh-CN" sz="2600" b="1" dirty="0"/>
              <a:t>》</a:t>
            </a:r>
            <a:r>
              <a:rPr lang="zh-CN" altLang="en-US" sz="2600" b="1" dirty="0"/>
              <a:t>规定企业不予</a:t>
            </a:r>
            <a:r>
              <a:rPr lang="zh-CN" altLang="en-US" sz="2600" b="1" dirty="0" smtClean="0"/>
              <a:t>采用</a:t>
            </a:r>
            <a:r>
              <a:rPr lang="zh-CN" altLang="en-US" sz="2600" b="1" dirty="0"/>
              <a:t>这种方法</a:t>
            </a:r>
            <a:r>
              <a:rPr lang="zh-CN" altLang="en-US" sz="2600" b="1" dirty="0" smtClean="0"/>
              <a:t>。</a:t>
            </a:r>
            <a:r>
              <a:rPr lang="zh-CN" altLang="en-US" sz="2600" b="1" dirty="0"/>
              <a:t>而政府会计的基本功能就是反映政府收入情况、政府支出情况、收支相抵后的结余情况 ，因此财政收支的会计基础就是现金收付制，它主要应用于行政事业单位的会计处理。</a:t>
            </a:r>
            <a:endParaRPr lang="en-US" altLang="zh-CN" sz="2600" b="1" dirty="0"/>
          </a:p>
        </p:txBody>
      </p:sp>
    </p:spTree>
    <p:extLst>
      <p:ext uri="{BB962C8B-B14F-4D97-AF65-F5344CB8AC3E}">
        <p14:creationId xmlns:p14="http://schemas.microsoft.com/office/powerpoint/2010/main" val="35661082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Autofit/>
          </a:bodyPr>
          <a:lstStyle/>
          <a:p>
            <a:pPr>
              <a:lnSpc>
                <a:spcPct val="150000"/>
              </a:lnSpc>
            </a:pPr>
            <a:r>
              <a:rPr lang="zh-CN" altLang="en-US" sz="2000" dirty="0"/>
              <a:t>国库不单是指国家金库，更重要的是财政代表政府控制预算执行、保管政府资产和负债的一系列管理职能</a:t>
            </a:r>
            <a:r>
              <a:rPr lang="zh-CN" altLang="en-US" sz="2000" dirty="0" smtClean="0"/>
              <a:t>。</a:t>
            </a:r>
            <a:r>
              <a:rPr lang="en-US" altLang="zh-CN" sz="2000" dirty="0" smtClean="0"/>
              <a:t/>
            </a:r>
            <a:br>
              <a:rPr lang="en-US" altLang="zh-CN" sz="2000" dirty="0" smtClean="0"/>
            </a:br>
            <a:r>
              <a:rPr lang="zh-CN" altLang="en-US" sz="2000" dirty="0"/>
              <a:t>现金收付制是以现金收到或付出为标准来记录收入的实现和费用的发生，而不考虑与现金收支行为相连的经济业务实质上是否发生</a:t>
            </a:r>
            <a:r>
              <a:rPr lang="zh-CN" altLang="en-US" sz="2000" dirty="0" smtClean="0"/>
              <a:t>。</a:t>
            </a:r>
            <a:r>
              <a:rPr lang="en-US" altLang="zh-CN" sz="2000" dirty="0" smtClean="0"/>
              <a:t/>
            </a:r>
            <a:br>
              <a:rPr lang="en-US" altLang="zh-CN" sz="2000" dirty="0" smtClean="0"/>
            </a:br>
            <a:r>
              <a:rPr lang="zh-CN" altLang="en-US" sz="2000" dirty="0"/>
              <a:t>财政收入缴库是指法人或自然人依照国家税法、法规规定，向国家金库缴纳应交款项的一种行为</a:t>
            </a:r>
            <a:r>
              <a:rPr lang="zh-CN" altLang="en-US" sz="2000" dirty="0" smtClean="0"/>
              <a:t>。</a:t>
            </a:r>
            <a:r>
              <a:rPr lang="en-US" altLang="zh-CN" sz="2000" dirty="0" smtClean="0"/>
              <a:t/>
            </a:r>
            <a:br>
              <a:rPr lang="en-US" altLang="zh-CN" sz="2000" dirty="0" smtClean="0"/>
            </a:br>
            <a:r>
              <a:rPr lang="zh-CN" altLang="en-US" sz="2000" dirty="0"/>
              <a:t>财政支出按性质总体上分为购买性支出和转移性支出</a:t>
            </a:r>
            <a:r>
              <a:rPr lang="zh-CN" altLang="en-US" sz="2000" dirty="0" smtClean="0"/>
              <a:t>。</a:t>
            </a:r>
            <a:r>
              <a:rPr lang="en-US" altLang="zh-CN" sz="2000" dirty="0" smtClean="0"/>
              <a:t/>
            </a:r>
            <a:br>
              <a:rPr lang="en-US" altLang="zh-CN" sz="2000" dirty="0" smtClean="0"/>
            </a:br>
            <a:r>
              <a:rPr lang="zh-CN" altLang="en-US" sz="2000" dirty="0"/>
              <a:t>现代国库制度可划分为独立国库制、代理国库制和银行存款制三种基本类型，其中应用较多的是前两者，即独立国库制和代理国库制</a:t>
            </a:r>
            <a:r>
              <a:rPr lang="zh-CN" altLang="en-US" sz="2000" dirty="0" smtClean="0"/>
              <a:t>。</a:t>
            </a:r>
            <a:r>
              <a:rPr lang="en-US" altLang="zh-CN" sz="2000" dirty="0" smtClean="0"/>
              <a:t/>
            </a:r>
            <a:br>
              <a:rPr lang="en-US" altLang="zh-CN" sz="2000" dirty="0" smtClean="0"/>
            </a:br>
            <a:r>
              <a:rPr lang="zh-CN" altLang="en-US" sz="2000" dirty="0"/>
              <a:t>世界各国的国库因国情不同，管理体制也各具特色，但就国库管理的科学性和规范性而言，经合组织国家的做法更值得我们借鉴</a:t>
            </a:r>
            <a:r>
              <a:rPr lang="zh-CN" altLang="en-US" sz="2000" dirty="0" smtClean="0"/>
              <a:t>，</a:t>
            </a:r>
            <a:r>
              <a:rPr lang="en-US" altLang="zh-CN" sz="2000" dirty="0" smtClean="0"/>
              <a:t/>
            </a:r>
            <a:br>
              <a:rPr lang="en-US" altLang="zh-CN" sz="2000" dirty="0" smtClean="0"/>
            </a:br>
            <a:r>
              <a:rPr lang="zh-CN" altLang="en-US" sz="2000" dirty="0"/>
              <a:t>现代国库管理制度的目标是建立国库集中收付制度，又称国库单一账户</a:t>
            </a:r>
            <a:r>
              <a:rPr lang="zh-CN" altLang="en-US" sz="2000" dirty="0" smtClean="0"/>
              <a:t>制度。</a:t>
            </a:r>
            <a:endParaRPr lang="zh-CN" altLang="en-US" sz="20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6037674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9.1</a:t>
            </a:r>
            <a:r>
              <a:rPr lang="zh-CN" altLang="en-US" b="1" kern="100" dirty="0">
                <a:latin typeface="Times New Roman" panose="02020603050405020304" pitchFamily="18" charset="0"/>
              </a:rPr>
              <a:t>财政收支的会计基础</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9.1.2 </a:t>
            </a:r>
            <a:r>
              <a:rPr lang="zh-CN" altLang="en-US" sz="3000" dirty="0"/>
              <a:t>财政收入缴库和退库</a:t>
            </a:r>
            <a:r>
              <a:rPr lang="zh-CN" altLang="en-US" sz="3000" dirty="0" smtClean="0"/>
              <a:t>管理</a:t>
            </a:r>
            <a:endParaRPr lang="en-US" altLang="zh-CN" sz="3000" dirty="0" smtClean="0"/>
          </a:p>
          <a:p>
            <a:pPr marL="457200" lvl="1" indent="0">
              <a:buNone/>
            </a:pPr>
            <a:r>
              <a:rPr lang="en-US" altLang="zh-CN" sz="2600" b="1" dirty="0" smtClean="0"/>
              <a:t>1.</a:t>
            </a:r>
            <a:r>
              <a:rPr lang="zh-CN" altLang="en-US" sz="2600" b="1" dirty="0"/>
              <a:t>财政收入缴库及</a:t>
            </a:r>
            <a:r>
              <a:rPr lang="zh-CN" altLang="en-US" sz="2600" b="1" dirty="0" smtClean="0"/>
              <a:t>管理</a:t>
            </a:r>
            <a:endParaRPr lang="en-US" altLang="zh-CN" sz="2600" b="1" dirty="0" smtClean="0"/>
          </a:p>
          <a:p>
            <a:pPr marL="457200" lvl="1" indent="0">
              <a:buNone/>
            </a:pPr>
            <a:r>
              <a:rPr lang="en-US" altLang="zh-CN" sz="2600" b="1" dirty="0" smtClean="0"/>
              <a:t>2.</a:t>
            </a:r>
            <a:r>
              <a:rPr lang="zh-CN" altLang="en-US" sz="2600" b="1" dirty="0"/>
              <a:t>财政收入退库及管理</a:t>
            </a:r>
            <a:endParaRPr lang="en-US" altLang="zh-CN" sz="2600" b="1" dirty="0"/>
          </a:p>
        </p:txBody>
      </p:sp>
    </p:spTree>
    <p:extLst>
      <p:ext uri="{BB962C8B-B14F-4D97-AF65-F5344CB8AC3E}">
        <p14:creationId xmlns:p14="http://schemas.microsoft.com/office/powerpoint/2010/main" val="464725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9.1</a:t>
            </a:r>
            <a:r>
              <a:rPr lang="zh-CN" altLang="en-US" b="1" kern="100" dirty="0">
                <a:latin typeface="Times New Roman" panose="02020603050405020304" pitchFamily="18" charset="0"/>
              </a:rPr>
              <a:t>财政收支的会计基础</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fontScale="92500" lnSpcReduction="20000"/>
          </a:bodyPr>
          <a:lstStyle/>
          <a:p>
            <a:pPr marL="457200" lvl="1" indent="0">
              <a:buNone/>
            </a:pPr>
            <a:r>
              <a:rPr lang="en-US" altLang="zh-CN" sz="3000" dirty="0"/>
              <a:t>9.1.3 </a:t>
            </a:r>
            <a:r>
              <a:rPr lang="zh-CN" altLang="en-US" sz="3000" dirty="0"/>
              <a:t>财政支出拨款和</a:t>
            </a:r>
            <a:r>
              <a:rPr lang="zh-CN" altLang="en-US" sz="3000" dirty="0" smtClean="0"/>
              <a:t>管理</a:t>
            </a:r>
            <a:endParaRPr lang="en-US" altLang="zh-CN" sz="3000" dirty="0" smtClean="0"/>
          </a:p>
          <a:p>
            <a:pPr marL="457200" lvl="1" indent="0">
              <a:buNone/>
            </a:pPr>
            <a:r>
              <a:rPr lang="zh-CN" altLang="en-US" sz="2600" b="1" dirty="0"/>
              <a:t>财政支出根据支出的性质总体上分为购买性支出和转移性支出</a:t>
            </a:r>
            <a:r>
              <a:rPr lang="zh-CN" altLang="en-US" sz="2600" b="1" dirty="0" smtClean="0"/>
              <a:t>。</a:t>
            </a:r>
            <a:endParaRPr lang="en-US" altLang="zh-CN" sz="2600" b="1" dirty="0" smtClean="0"/>
          </a:p>
          <a:p>
            <a:pPr marL="457200" lvl="1" indent="0">
              <a:buNone/>
            </a:pPr>
            <a:r>
              <a:rPr lang="zh-CN" altLang="en-US" sz="2600" b="1" dirty="0"/>
              <a:t>根据支付管理需要，具体分为</a:t>
            </a:r>
            <a:r>
              <a:rPr lang="zh-CN" altLang="en-US" sz="2600" b="1" dirty="0" smtClean="0"/>
              <a:t>：</a:t>
            </a:r>
            <a:endParaRPr lang="en-US" altLang="zh-CN" sz="2600" b="1" dirty="0" smtClean="0"/>
          </a:p>
          <a:p>
            <a:pPr marL="457200" lvl="1" indent="0">
              <a:buNone/>
            </a:pPr>
            <a:r>
              <a:rPr lang="zh-CN" altLang="en-US" sz="2600" b="1" dirty="0" smtClean="0"/>
              <a:t>工资</a:t>
            </a:r>
            <a:r>
              <a:rPr lang="zh-CN" altLang="en-US" sz="2600" b="1" dirty="0"/>
              <a:t>支出，即预算单位的工资性支出</a:t>
            </a:r>
            <a:r>
              <a:rPr lang="zh-CN" altLang="en-US" sz="2600" b="1" dirty="0" smtClean="0"/>
              <a:t>；</a:t>
            </a:r>
            <a:endParaRPr lang="en-US" altLang="zh-CN" sz="2600" b="1" dirty="0" smtClean="0"/>
          </a:p>
          <a:p>
            <a:pPr marL="457200" lvl="1" indent="0">
              <a:buNone/>
            </a:pPr>
            <a:r>
              <a:rPr lang="zh-CN" altLang="en-US" sz="2600" b="1" dirty="0" smtClean="0"/>
              <a:t>购买</a:t>
            </a:r>
            <a:r>
              <a:rPr lang="zh-CN" altLang="en-US" sz="2600" b="1" dirty="0"/>
              <a:t>支出，即预算单位除工资支出、零星支出之外购买服务、货物、工程项目等支出</a:t>
            </a:r>
            <a:r>
              <a:rPr lang="zh-CN" altLang="en-US" sz="2600" b="1" dirty="0" smtClean="0"/>
              <a:t>；</a:t>
            </a:r>
            <a:endParaRPr lang="en-US" altLang="zh-CN" sz="2600" b="1" dirty="0" smtClean="0"/>
          </a:p>
          <a:p>
            <a:pPr marL="457200" lvl="1" indent="0">
              <a:buNone/>
            </a:pPr>
            <a:r>
              <a:rPr lang="zh-CN" altLang="en-US" sz="2600" b="1" dirty="0" smtClean="0"/>
              <a:t>零星</a:t>
            </a:r>
            <a:r>
              <a:rPr lang="zh-CN" altLang="en-US" sz="2600" b="1" dirty="0"/>
              <a:t>支出，即预算单位购买支出中的日常小额部分，除</a:t>
            </a:r>
            <a:r>
              <a:rPr lang="en-US" altLang="zh-CN" sz="2600" b="1" dirty="0"/>
              <a:t>《</a:t>
            </a:r>
            <a:r>
              <a:rPr lang="zh-CN" altLang="en-US" sz="2600" b="1" dirty="0"/>
              <a:t>政府采购品目分类表</a:t>
            </a:r>
            <a:r>
              <a:rPr lang="en-US" altLang="zh-CN" sz="2600" b="1" dirty="0"/>
              <a:t>》</a:t>
            </a:r>
            <a:r>
              <a:rPr lang="zh-CN" altLang="en-US" sz="2600" b="1" dirty="0"/>
              <a:t>所列品目以外的支出，或列入</a:t>
            </a:r>
            <a:r>
              <a:rPr lang="en-US" altLang="zh-CN" sz="2600" b="1" dirty="0"/>
              <a:t>《</a:t>
            </a:r>
            <a:r>
              <a:rPr lang="zh-CN" altLang="en-US" sz="2600" b="1" dirty="0"/>
              <a:t>政府采购品目分类表</a:t>
            </a:r>
            <a:r>
              <a:rPr lang="en-US" altLang="zh-CN" sz="2600" b="1" dirty="0"/>
              <a:t>》</a:t>
            </a:r>
            <a:r>
              <a:rPr lang="zh-CN" altLang="en-US" sz="2600" b="1" dirty="0"/>
              <a:t>，所列品目，但未达到规定数额的支出</a:t>
            </a:r>
            <a:r>
              <a:rPr lang="zh-CN" altLang="en-US" sz="2600" b="1" dirty="0" smtClean="0"/>
              <a:t>；</a:t>
            </a:r>
            <a:endParaRPr lang="en-US" altLang="zh-CN" sz="2600" b="1" dirty="0" smtClean="0"/>
          </a:p>
          <a:p>
            <a:pPr marL="457200" lvl="1" indent="0">
              <a:buNone/>
            </a:pPr>
            <a:r>
              <a:rPr lang="zh-CN" altLang="en-US" sz="2600" b="1" dirty="0" smtClean="0"/>
              <a:t>转移</a:t>
            </a:r>
            <a:r>
              <a:rPr lang="zh-CN" altLang="en-US" sz="2600" b="1" dirty="0"/>
              <a:t>支出，即拨付给预算单位或下级财政部门，未指明具体用途的支出，包括拨付企业补贴和未指明具体用途的资金、中央对地方的一般性转移支付等。</a:t>
            </a:r>
            <a:endParaRPr lang="en-US" altLang="zh-CN" sz="2600" b="1" dirty="0"/>
          </a:p>
        </p:txBody>
      </p:sp>
    </p:spTree>
    <p:extLst>
      <p:ext uri="{BB962C8B-B14F-4D97-AF65-F5344CB8AC3E}">
        <p14:creationId xmlns:p14="http://schemas.microsoft.com/office/powerpoint/2010/main" val="2198315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9.1</a:t>
            </a:r>
            <a:r>
              <a:rPr lang="zh-CN" altLang="en-US" b="1" kern="100" dirty="0">
                <a:latin typeface="Times New Roman" panose="02020603050405020304" pitchFamily="18" charset="0"/>
              </a:rPr>
              <a:t>财政收支的会计基础</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9.1.4 </a:t>
            </a:r>
            <a:r>
              <a:rPr lang="zh-CN" altLang="en-US" sz="3000" dirty="0"/>
              <a:t>政府会计与</a:t>
            </a:r>
            <a:r>
              <a:rPr lang="zh-CN" altLang="en-US" sz="3000" dirty="0" smtClean="0"/>
              <a:t>报告</a:t>
            </a:r>
            <a:endParaRPr lang="en-US" altLang="zh-CN" sz="3000" dirty="0" smtClean="0"/>
          </a:p>
          <a:p>
            <a:pPr marL="971550" lvl="1" indent="-514350">
              <a:buAutoNum type="arabicPeriod"/>
            </a:pPr>
            <a:r>
              <a:rPr lang="zh-CN" altLang="en-US" sz="2600" b="1" dirty="0" smtClean="0"/>
              <a:t>国库</a:t>
            </a:r>
            <a:r>
              <a:rPr lang="zh-CN" altLang="en-US" sz="2600" b="1" dirty="0"/>
              <a:t>总分类</a:t>
            </a:r>
            <a:r>
              <a:rPr lang="zh-CN" altLang="en-US" sz="2600" b="1" dirty="0" smtClean="0"/>
              <a:t>系统</a:t>
            </a:r>
            <a:endParaRPr lang="en-US" altLang="zh-CN" sz="2600" b="1" dirty="0" smtClean="0"/>
          </a:p>
          <a:p>
            <a:pPr marL="971550" lvl="1" indent="-514350">
              <a:buAutoNum type="arabicPeriod"/>
            </a:pPr>
            <a:r>
              <a:rPr lang="zh-CN" altLang="en-US" sz="2600" b="1" dirty="0"/>
              <a:t>财政</a:t>
            </a:r>
            <a:r>
              <a:rPr lang="zh-CN" altLang="en-US" sz="2600" b="1" dirty="0" smtClean="0"/>
              <a:t>交易</a:t>
            </a:r>
            <a:endParaRPr lang="en-US" altLang="zh-CN" sz="2600" b="1" dirty="0" smtClean="0"/>
          </a:p>
          <a:p>
            <a:pPr marL="971550" lvl="1" indent="-514350">
              <a:buAutoNum type="arabicPeriod"/>
            </a:pPr>
            <a:r>
              <a:rPr lang="zh-CN" altLang="en-US" sz="2600" b="1" dirty="0"/>
              <a:t>国库准备的财务报告</a:t>
            </a:r>
            <a:endParaRPr lang="en-US" altLang="zh-CN" sz="2600" b="1" dirty="0"/>
          </a:p>
        </p:txBody>
      </p:sp>
    </p:spTree>
    <p:extLst>
      <p:ext uri="{BB962C8B-B14F-4D97-AF65-F5344CB8AC3E}">
        <p14:creationId xmlns:p14="http://schemas.microsoft.com/office/powerpoint/2010/main" val="33004737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9.2 </a:t>
            </a:r>
            <a:r>
              <a:rPr lang="zh-CN" altLang="en-US" b="1" kern="100" dirty="0" smtClean="0">
                <a:latin typeface="Times New Roman" panose="02020603050405020304" pitchFamily="18" charset="0"/>
              </a:rPr>
              <a:t>现代</a:t>
            </a:r>
            <a:r>
              <a:rPr lang="zh-CN" altLang="en-US" b="1" kern="100" dirty="0">
                <a:latin typeface="Times New Roman" panose="02020603050405020304" pitchFamily="18" charset="0"/>
              </a:rPr>
              <a:t>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9.2.1 </a:t>
            </a:r>
            <a:r>
              <a:rPr lang="zh-CN" altLang="en-US" sz="3000" dirty="0"/>
              <a:t>现代国库体制的原理、分类与国际</a:t>
            </a:r>
            <a:r>
              <a:rPr lang="zh-CN" altLang="en-US" sz="3000" dirty="0" smtClean="0"/>
              <a:t>比较</a:t>
            </a:r>
            <a:endParaRPr lang="en-US" altLang="zh-CN" sz="3000" dirty="0" smtClean="0"/>
          </a:p>
          <a:p>
            <a:pPr marL="971550" lvl="1" indent="-514350">
              <a:buAutoNum type="arabicPeriod"/>
            </a:pPr>
            <a:r>
              <a:rPr lang="zh-CN" altLang="en-US" sz="2600" b="1" dirty="0" smtClean="0"/>
              <a:t>现代</a:t>
            </a:r>
            <a:r>
              <a:rPr lang="zh-CN" altLang="en-US" sz="2600" b="1" dirty="0"/>
              <a:t>国库制度的</a:t>
            </a:r>
            <a:r>
              <a:rPr lang="zh-CN" altLang="en-US" sz="2600" b="1" dirty="0" smtClean="0"/>
              <a:t>原理</a:t>
            </a:r>
            <a:endParaRPr lang="en-US" altLang="zh-CN" sz="2600" b="1" dirty="0" smtClean="0"/>
          </a:p>
          <a:p>
            <a:pPr marL="914400" lvl="2" indent="0">
              <a:buNone/>
            </a:pPr>
            <a:r>
              <a:rPr lang="zh-CN" altLang="en-US" sz="2400" b="1" dirty="0" smtClean="0"/>
              <a:t>（</a:t>
            </a:r>
            <a:r>
              <a:rPr lang="en-US" altLang="zh-CN" sz="2400" b="1" dirty="0" smtClean="0"/>
              <a:t>1</a:t>
            </a:r>
            <a:r>
              <a:rPr lang="zh-CN" altLang="en-US" sz="2400" b="1" dirty="0" smtClean="0"/>
              <a:t>）国库</a:t>
            </a:r>
            <a:r>
              <a:rPr lang="zh-CN" altLang="en-US" sz="2400" b="1" dirty="0"/>
              <a:t>资金的产权</a:t>
            </a:r>
            <a:r>
              <a:rPr lang="zh-CN" altLang="en-US" sz="2400" b="1" dirty="0" smtClean="0"/>
              <a:t>制度</a:t>
            </a:r>
            <a:endParaRPr lang="en-US" altLang="zh-CN" sz="2400" b="1" dirty="0" smtClean="0"/>
          </a:p>
          <a:p>
            <a:pPr marL="914400" lvl="2" indent="0">
              <a:buNone/>
            </a:pPr>
            <a:r>
              <a:rPr lang="zh-CN" altLang="en-US" sz="2400" b="1" dirty="0" smtClean="0"/>
              <a:t>（</a:t>
            </a:r>
            <a:r>
              <a:rPr lang="en-US" altLang="zh-CN" sz="2400" b="1" dirty="0" smtClean="0"/>
              <a:t>2</a:t>
            </a:r>
            <a:r>
              <a:rPr lang="zh-CN" altLang="en-US" sz="2400" b="1" dirty="0" smtClean="0"/>
              <a:t>）经办</a:t>
            </a:r>
            <a:r>
              <a:rPr lang="zh-CN" altLang="en-US" sz="2400" b="1" dirty="0"/>
              <a:t>国库业务</a:t>
            </a:r>
            <a:r>
              <a:rPr lang="zh-CN" altLang="en-US" sz="2400" b="1" dirty="0" smtClean="0"/>
              <a:t>制度</a:t>
            </a:r>
            <a:endParaRPr lang="en-US" altLang="zh-CN" sz="2400" b="1" dirty="0" smtClean="0"/>
          </a:p>
          <a:p>
            <a:pPr marL="914400" lvl="2" indent="0">
              <a:buNone/>
            </a:pPr>
            <a:r>
              <a:rPr lang="zh-CN" altLang="en-US" sz="2400" b="1" dirty="0" smtClean="0"/>
              <a:t>（</a:t>
            </a:r>
            <a:r>
              <a:rPr lang="en-US" altLang="zh-CN" sz="2400" b="1" dirty="0" smtClean="0"/>
              <a:t>3</a:t>
            </a:r>
            <a:r>
              <a:rPr lang="zh-CN" altLang="en-US" sz="2400" b="1" dirty="0" smtClean="0"/>
              <a:t>）国库</a:t>
            </a:r>
            <a:r>
              <a:rPr lang="zh-CN" altLang="en-US" sz="2400" b="1" dirty="0"/>
              <a:t>业务管理</a:t>
            </a:r>
            <a:r>
              <a:rPr lang="zh-CN" altLang="en-US" sz="2400" b="1" dirty="0" smtClean="0"/>
              <a:t>制度</a:t>
            </a:r>
            <a:endParaRPr lang="en-US" altLang="zh-CN" sz="2400" b="1" dirty="0" smtClean="0"/>
          </a:p>
          <a:p>
            <a:pPr marL="914400" lvl="2" indent="0">
              <a:buNone/>
            </a:pPr>
            <a:r>
              <a:rPr lang="zh-CN" altLang="en-US" sz="2400" b="1" dirty="0" smtClean="0"/>
              <a:t>（</a:t>
            </a:r>
            <a:r>
              <a:rPr lang="en-US" altLang="zh-CN" sz="2400" b="1" dirty="0" smtClean="0"/>
              <a:t>4</a:t>
            </a:r>
            <a:r>
              <a:rPr lang="zh-CN" altLang="en-US" sz="2400" b="1" dirty="0" smtClean="0"/>
              <a:t>）国库</a:t>
            </a:r>
            <a:r>
              <a:rPr lang="zh-CN" altLang="en-US" sz="2400" b="1" dirty="0"/>
              <a:t>业务法律</a:t>
            </a:r>
            <a:r>
              <a:rPr lang="zh-CN" altLang="en-US" sz="2400" b="1" dirty="0" smtClean="0"/>
              <a:t>制度</a:t>
            </a:r>
            <a:endParaRPr lang="en-US" altLang="zh-CN" sz="2400" b="1" dirty="0" smtClean="0"/>
          </a:p>
        </p:txBody>
      </p:sp>
    </p:spTree>
    <p:extLst>
      <p:ext uri="{BB962C8B-B14F-4D97-AF65-F5344CB8AC3E}">
        <p14:creationId xmlns:p14="http://schemas.microsoft.com/office/powerpoint/2010/main" val="36430415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9.2 </a:t>
            </a:r>
            <a:r>
              <a:rPr lang="zh-CN" altLang="en-US" b="1" kern="100" dirty="0" smtClean="0">
                <a:latin typeface="Times New Roman" panose="02020603050405020304" pitchFamily="18" charset="0"/>
              </a:rPr>
              <a:t>现代</a:t>
            </a:r>
            <a:r>
              <a:rPr lang="zh-CN" altLang="en-US" b="1" kern="100" dirty="0">
                <a:latin typeface="Times New Roman" panose="02020603050405020304" pitchFamily="18" charset="0"/>
              </a:rPr>
              <a:t>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9.2.1 </a:t>
            </a:r>
            <a:r>
              <a:rPr lang="zh-CN" altLang="en-US" sz="3000" dirty="0"/>
              <a:t>现代国库体制的原理、分类与国际</a:t>
            </a:r>
            <a:r>
              <a:rPr lang="zh-CN" altLang="en-US" sz="3000" dirty="0" smtClean="0"/>
              <a:t>比较</a:t>
            </a:r>
            <a:endParaRPr lang="en-US" altLang="zh-CN" sz="3000" dirty="0" smtClean="0"/>
          </a:p>
          <a:p>
            <a:pPr marL="457200" lvl="1" indent="0">
              <a:buNone/>
            </a:pPr>
            <a:r>
              <a:rPr lang="en-US" altLang="zh-CN" sz="2600" b="1" dirty="0" smtClean="0"/>
              <a:t>  </a:t>
            </a:r>
            <a:r>
              <a:rPr lang="zh-CN" altLang="en-US" sz="2600" b="1" dirty="0"/>
              <a:t> </a:t>
            </a:r>
            <a:r>
              <a:rPr lang="en-US" altLang="zh-CN" sz="2600" b="1" dirty="0" smtClean="0"/>
              <a:t>2.</a:t>
            </a:r>
            <a:r>
              <a:rPr lang="zh-CN" altLang="en-US" sz="2600" b="1" dirty="0" smtClean="0"/>
              <a:t>现代</a:t>
            </a:r>
            <a:r>
              <a:rPr lang="zh-CN" altLang="en-US" sz="2600" b="1" dirty="0"/>
              <a:t>国库制度的</a:t>
            </a:r>
            <a:r>
              <a:rPr lang="zh-CN" altLang="en-US" sz="2600" b="1" dirty="0" smtClean="0"/>
              <a:t>分类</a:t>
            </a:r>
            <a:endParaRPr lang="en-US" altLang="zh-CN" sz="2600" b="1" dirty="0" smtClean="0"/>
          </a:p>
          <a:p>
            <a:pPr marL="457200" lvl="1" indent="0">
              <a:buNone/>
            </a:pPr>
            <a:r>
              <a:rPr lang="en-US" altLang="zh-CN" sz="2600" b="1" dirty="0"/>
              <a:t> </a:t>
            </a:r>
            <a:r>
              <a:rPr lang="en-US" altLang="zh-CN" sz="2600" b="1" dirty="0" smtClean="0"/>
              <a:t>         </a:t>
            </a:r>
            <a:r>
              <a:rPr lang="zh-CN" altLang="en-US" sz="2200" b="1" dirty="0" smtClean="0"/>
              <a:t>（</a:t>
            </a:r>
            <a:r>
              <a:rPr lang="en-US" altLang="zh-CN" sz="2200" b="1" dirty="0" smtClean="0"/>
              <a:t>1</a:t>
            </a:r>
            <a:r>
              <a:rPr lang="zh-CN" altLang="en-US" sz="2200" b="1" dirty="0" smtClean="0"/>
              <a:t>）独立</a:t>
            </a:r>
            <a:r>
              <a:rPr lang="zh-CN" altLang="en-US" sz="2200" b="1" dirty="0"/>
              <a:t>国库制及其</a:t>
            </a:r>
            <a:r>
              <a:rPr lang="zh-CN" altLang="en-US" sz="2200" b="1" dirty="0" smtClean="0"/>
              <a:t>管理</a:t>
            </a:r>
            <a:endParaRPr lang="en-US" altLang="zh-CN" sz="2200" b="1" dirty="0" smtClean="0"/>
          </a:p>
          <a:p>
            <a:pPr marL="1257300" lvl="3" indent="0">
              <a:buNone/>
            </a:pPr>
            <a:r>
              <a:rPr lang="zh-CN" altLang="en-US" sz="2200" b="1" dirty="0" smtClean="0"/>
              <a:t>（</a:t>
            </a:r>
            <a:r>
              <a:rPr lang="en-US" altLang="zh-CN" sz="2200" b="1" dirty="0" smtClean="0"/>
              <a:t>2</a:t>
            </a:r>
            <a:r>
              <a:rPr lang="zh-CN" altLang="en-US" sz="2200" b="1" dirty="0" smtClean="0"/>
              <a:t>）代理</a:t>
            </a:r>
            <a:r>
              <a:rPr lang="zh-CN" altLang="en-US" sz="2200" b="1" dirty="0"/>
              <a:t>国库制及其</a:t>
            </a:r>
            <a:r>
              <a:rPr lang="zh-CN" altLang="en-US" sz="2200" b="1" dirty="0" smtClean="0"/>
              <a:t>管理</a:t>
            </a:r>
            <a:endParaRPr lang="en-US" altLang="zh-CN" sz="2200" b="1" dirty="0" smtClean="0"/>
          </a:p>
          <a:p>
            <a:pPr marL="1257300" lvl="3" indent="0">
              <a:buNone/>
            </a:pPr>
            <a:r>
              <a:rPr lang="zh-CN" altLang="en-US" sz="2200" b="1" dirty="0" smtClean="0"/>
              <a:t>（</a:t>
            </a:r>
            <a:r>
              <a:rPr lang="en-US" altLang="zh-CN" sz="2200" b="1" dirty="0" smtClean="0"/>
              <a:t>3</a:t>
            </a:r>
            <a:r>
              <a:rPr lang="zh-CN" altLang="en-US" sz="2200" b="1" dirty="0" smtClean="0"/>
              <a:t>）银行</a:t>
            </a:r>
            <a:r>
              <a:rPr lang="zh-CN" altLang="en-US" sz="2200" b="1" dirty="0"/>
              <a:t>存款</a:t>
            </a:r>
            <a:r>
              <a:rPr lang="zh-CN" altLang="en-US" sz="2200" b="1" dirty="0" smtClean="0"/>
              <a:t>制</a:t>
            </a:r>
            <a:endParaRPr lang="en-US" altLang="zh-CN" sz="2200" b="1" dirty="0"/>
          </a:p>
        </p:txBody>
      </p:sp>
    </p:spTree>
    <p:extLst>
      <p:ext uri="{BB962C8B-B14F-4D97-AF65-F5344CB8AC3E}">
        <p14:creationId xmlns:p14="http://schemas.microsoft.com/office/powerpoint/2010/main" val="1767693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9.2.1 </a:t>
            </a:r>
            <a:r>
              <a:rPr lang="zh-CN" altLang="en-US" sz="3000" dirty="0"/>
              <a:t>现代国库体制的原理、分类与国际</a:t>
            </a:r>
            <a:r>
              <a:rPr lang="zh-CN" altLang="en-US" sz="3000" dirty="0" smtClean="0"/>
              <a:t>比较</a:t>
            </a:r>
            <a:endParaRPr lang="en-US" altLang="zh-CN" sz="3000" dirty="0" smtClean="0"/>
          </a:p>
          <a:p>
            <a:pPr marL="457200" lvl="1" indent="0">
              <a:buNone/>
            </a:pPr>
            <a:r>
              <a:rPr lang="en-US" altLang="zh-CN" sz="2600" b="1" dirty="0" smtClean="0"/>
              <a:t>  3.</a:t>
            </a:r>
            <a:r>
              <a:rPr lang="zh-CN" altLang="en-US" sz="2600" b="1" dirty="0"/>
              <a:t>国库管理体制的国际</a:t>
            </a:r>
            <a:r>
              <a:rPr lang="zh-CN" altLang="en-US" sz="2600" b="1" dirty="0" smtClean="0"/>
              <a:t>比较</a:t>
            </a:r>
            <a:endParaRPr lang="en-US" altLang="zh-CN" sz="2600" b="1" dirty="0" smtClean="0"/>
          </a:p>
          <a:p>
            <a:pPr marL="457200" lvl="1" indent="0">
              <a:buNone/>
            </a:pPr>
            <a:r>
              <a:rPr lang="en-US" altLang="zh-CN" sz="2600" b="1" dirty="0"/>
              <a:t> </a:t>
            </a:r>
            <a:r>
              <a:rPr lang="en-US" altLang="zh-CN" sz="2600" b="1" dirty="0" smtClean="0"/>
              <a:t>         </a:t>
            </a:r>
            <a:r>
              <a:rPr lang="zh-CN" altLang="en-US" sz="2200" b="1" dirty="0" smtClean="0"/>
              <a:t>（</a:t>
            </a:r>
            <a:r>
              <a:rPr lang="en-US" altLang="zh-CN" sz="2200" b="1" dirty="0" smtClean="0"/>
              <a:t>1</a:t>
            </a:r>
            <a:r>
              <a:rPr lang="zh-CN" altLang="en-US" sz="2200" b="1" dirty="0" smtClean="0"/>
              <a:t>）国库</a:t>
            </a:r>
            <a:r>
              <a:rPr lang="zh-CN" altLang="en-US" sz="2200" b="1" dirty="0"/>
              <a:t>资金管理的</a:t>
            </a:r>
            <a:r>
              <a:rPr lang="zh-CN" altLang="en-US" sz="2200" b="1" dirty="0" smtClean="0"/>
              <a:t>基本原则</a:t>
            </a:r>
            <a:endParaRPr lang="en-US" altLang="zh-CN" sz="2200" b="1" dirty="0" smtClean="0"/>
          </a:p>
          <a:p>
            <a:pPr marL="457200" lvl="1" indent="0">
              <a:buNone/>
            </a:pPr>
            <a:r>
              <a:rPr lang="en-US" altLang="zh-CN" sz="2200" b="1" dirty="0"/>
              <a:t> </a:t>
            </a:r>
            <a:r>
              <a:rPr lang="en-US" altLang="zh-CN" sz="2200" b="1" dirty="0" smtClean="0"/>
              <a:t>           </a:t>
            </a:r>
            <a:r>
              <a:rPr lang="zh-CN" altLang="en-US" sz="2200" b="1" dirty="0" smtClean="0"/>
              <a:t>（</a:t>
            </a:r>
            <a:r>
              <a:rPr lang="en-US" altLang="zh-CN" sz="2200" b="1" dirty="0" smtClean="0"/>
              <a:t>2</a:t>
            </a:r>
            <a:r>
              <a:rPr lang="zh-CN" altLang="en-US" sz="2200" b="1" dirty="0" smtClean="0"/>
              <a:t>）</a:t>
            </a:r>
            <a:r>
              <a:rPr lang="zh-CN" altLang="en-US" sz="2200" b="1" dirty="0" smtClean="0"/>
              <a:t>收入</a:t>
            </a:r>
            <a:r>
              <a:rPr lang="zh-CN" altLang="en-US" sz="2200" b="1" dirty="0"/>
              <a:t>收纳</a:t>
            </a:r>
            <a:endParaRPr lang="en-US" altLang="zh-CN" sz="2200" b="1" dirty="0" smtClean="0"/>
          </a:p>
          <a:p>
            <a:pPr marL="1257300" lvl="3" indent="0">
              <a:buNone/>
            </a:pPr>
            <a:r>
              <a:rPr lang="zh-CN" altLang="en-US" sz="2200" b="1" dirty="0" smtClean="0"/>
              <a:t>（</a:t>
            </a:r>
            <a:r>
              <a:rPr lang="en-US" altLang="zh-CN" sz="2200" b="1" dirty="0" smtClean="0"/>
              <a:t>3</a:t>
            </a:r>
            <a:r>
              <a:rPr lang="zh-CN" altLang="en-US" sz="2200" b="1" dirty="0" smtClean="0"/>
              <a:t>）支出程序</a:t>
            </a:r>
            <a:endParaRPr lang="zh-CN" altLang="en-US" sz="2200" b="1" dirty="0"/>
          </a:p>
          <a:p>
            <a:pPr marL="1257300" lvl="3" indent="0">
              <a:buNone/>
            </a:pPr>
            <a:r>
              <a:rPr lang="zh-CN" altLang="en-US" sz="2200" b="1" dirty="0" smtClean="0"/>
              <a:t>（</a:t>
            </a:r>
            <a:r>
              <a:rPr lang="en-US" altLang="zh-CN" sz="2200" b="1" dirty="0" smtClean="0"/>
              <a:t>4</a:t>
            </a:r>
            <a:r>
              <a:rPr lang="zh-CN" altLang="en-US" sz="2200" b="1" dirty="0" smtClean="0"/>
              <a:t>）国库</a:t>
            </a:r>
            <a:r>
              <a:rPr lang="zh-CN" altLang="en-US" sz="2200" b="1" dirty="0"/>
              <a:t>现金管理</a:t>
            </a:r>
          </a:p>
          <a:p>
            <a:pPr marL="1257300" lvl="3" indent="0">
              <a:buNone/>
            </a:pPr>
            <a:r>
              <a:rPr lang="zh-CN" altLang="en-US" sz="2200" b="1" dirty="0" smtClean="0"/>
              <a:t>（</a:t>
            </a:r>
            <a:r>
              <a:rPr lang="en-US" altLang="zh-CN" sz="2200" b="1" dirty="0" smtClean="0"/>
              <a:t>5</a:t>
            </a:r>
            <a:r>
              <a:rPr lang="zh-CN" altLang="en-US" sz="2200" b="1" dirty="0" smtClean="0"/>
              <a:t>）国库</a:t>
            </a:r>
            <a:r>
              <a:rPr lang="zh-CN" altLang="en-US" sz="2200" b="1" dirty="0"/>
              <a:t>管理机构</a:t>
            </a:r>
          </a:p>
          <a:p>
            <a:pPr marL="1257300" lvl="3" indent="0">
              <a:buNone/>
            </a:pPr>
            <a:r>
              <a:rPr lang="zh-CN" altLang="en-US" sz="2200" b="1" dirty="0" smtClean="0"/>
              <a:t>（</a:t>
            </a:r>
            <a:r>
              <a:rPr lang="en-US" altLang="zh-CN" sz="2200" b="1" dirty="0" smtClean="0"/>
              <a:t>6</a:t>
            </a:r>
            <a:r>
              <a:rPr lang="zh-CN" altLang="en-US" sz="2200" b="1" dirty="0" smtClean="0"/>
              <a:t>）电子</a:t>
            </a:r>
            <a:r>
              <a:rPr lang="zh-CN" altLang="en-US" sz="2200" b="1" dirty="0"/>
              <a:t>信息网络和支付系统</a:t>
            </a:r>
          </a:p>
          <a:p>
            <a:pPr marL="1257300" lvl="3" indent="0">
              <a:buNone/>
            </a:pPr>
            <a:r>
              <a:rPr lang="zh-CN" altLang="en-US" sz="2200" b="1" dirty="0" smtClean="0"/>
              <a:t>（</a:t>
            </a:r>
            <a:r>
              <a:rPr lang="en-US" altLang="zh-CN" sz="2200" b="1" dirty="0" smtClean="0"/>
              <a:t>7</a:t>
            </a:r>
            <a:r>
              <a:rPr lang="zh-CN" altLang="en-US" sz="2200" b="1" dirty="0" smtClean="0"/>
              <a:t>）严格</a:t>
            </a:r>
            <a:r>
              <a:rPr lang="zh-CN" altLang="en-US" sz="2200" b="1" dirty="0"/>
              <a:t>的责任机制和完善的监管体系</a:t>
            </a:r>
          </a:p>
        </p:txBody>
      </p:sp>
    </p:spTree>
    <p:extLst>
      <p:ext uri="{BB962C8B-B14F-4D97-AF65-F5344CB8AC3E}">
        <p14:creationId xmlns:p14="http://schemas.microsoft.com/office/powerpoint/2010/main" val="11624888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9.2 </a:t>
            </a:r>
            <a:r>
              <a:rPr lang="zh-CN" altLang="en-US" b="1" kern="100" dirty="0">
                <a:latin typeface="Times New Roman" panose="02020603050405020304" pitchFamily="18" charset="0"/>
              </a:rPr>
              <a:t>现代国库制度和管理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3000" dirty="0"/>
              <a:t>9.2.2 </a:t>
            </a:r>
            <a:r>
              <a:rPr lang="zh-CN" altLang="en-US" sz="3000" dirty="0"/>
              <a:t>现代国库体制的目标和</a:t>
            </a:r>
            <a:r>
              <a:rPr lang="zh-CN" altLang="en-US" sz="3000" dirty="0" smtClean="0"/>
              <a:t>职能</a:t>
            </a:r>
            <a:endParaRPr lang="en-US" altLang="zh-CN" sz="3000" dirty="0" smtClean="0"/>
          </a:p>
          <a:p>
            <a:pPr marL="914400" lvl="2" indent="0">
              <a:buNone/>
            </a:pPr>
            <a:r>
              <a:rPr lang="en-US" altLang="zh-CN" sz="2400" b="1" dirty="0" smtClean="0"/>
              <a:t>1.</a:t>
            </a:r>
            <a:r>
              <a:rPr lang="zh-CN" altLang="en-US" sz="2400" b="1" dirty="0" smtClean="0"/>
              <a:t>目标</a:t>
            </a:r>
            <a:r>
              <a:rPr lang="zh-CN" altLang="en-US" sz="2400" b="1" dirty="0"/>
              <a:t>：集中收付、单一</a:t>
            </a:r>
            <a:r>
              <a:rPr lang="zh-CN" altLang="en-US" sz="2400" b="1" dirty="0" smtClean="0"/>
              <a:t>账户</a:t>
            </a:r>
            <a:endParaRPr lang="en-US" altLang="zh-CN" sz="2400" b="1" dirty="0" smtClean="0"/>
          </a:p>
          <a:p>
            <a:pPr marL="914400" lvl="2" indent="0">
              <a:buNone/>
            </a:pPr>
            <a:r>
              <a:rPr lang="zh-CN" altLang="en-US" sz="2400" b="1" dirty="0" smtClean="0"/>
              <a:t>（</a:t>
            </a:r>
            <a:r>
              <a:rPr lang="en-US" altLang="zh-CN" sz="2400" b="1" dirty="0" smtClean="0"/>
              <a:t>1</a:t>
            </a:r>
            <a:r>
              <a:rPr lang="zh-CN" altLang="en-US" sz="2400" b="1" dirty="0" smtClean="0"/>
              <a:t>）国库</a:t>
            </a:r>
            <a:r>
              <a:rPr lang="zh-CN" altLang="en-US" sz="2400" b="1" dirty="0"/>
              <a:t>准备的财务</a:t>
            </a:r>
            <a:r>
              <a:rPr lang="zh-CN" altLang="en-US" sz="2400" b="1" dirty="0" smtClean="0"/>
              <a:t>报告</a:t>
            </a:r>
            <a:endParaRPr lang="en-US" altLang="zh-CN" sz="2400" b="1" dirty="0" smtClean="0"/>
          </a:p>
          <a:p>
            <a:pPr marL="914400" lvl="2" indent="0">
              <a:buNone/>
            </a:pPr>
            <a:r>
              <a:rPr lang="zh-CN" altLang="en-US" sz="2400" b="1" dirty="0" smtClean="0"/>
              <a:t>（</a:t>
            </a:r>
            <a:r>
              <a:rPr lang="en-US" altLang="zh-CN" sz="2400" b="1" dirty="0" smtClean="0"/>
              <a:t>2</a:t>
            </a:r>
            <a:r>
              <a:rPr lang="zh-CN" altLang="en-US" sz="2400" b="1" dirty="0"/>
              <a:t>）国库单一账户</a:t>
            </a:r>
            <a:r>
              <a:rPr lang="zh-CN" altLang="en-US" sz="2400" b="1" dirty="0" smtClean="0"/>
              <a:t>体系</a:t>
            </a:r>
            <a:endParaRPr lang="en-US" altLang="zh-CN" sz="2400" b="1" dirty="0" smtClean="0"/>
          </a:p>
          <a:p>
            <a:pPr marL="914400" lvl="2" indent="0">
              <a:buNone/>
            </a:pPr>
            <a:endParaRPr lang="en-US" altLang="zh-CN" sz="2400" b="1" dirty="0"/>
          </a:p>
        </p:txBody>
      </p:sp>
    </p:spTree>
    <p:extLst>
      <p:ext uri="{BB962C8B-B14F-4D97-AF65-F5344CB8AC3E}">
        <p14:creationId xmlns:p14="http://schemas.microsoft.com/office/powerpoint/2010/main" val="37898152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3787</TotalTime>
  <Words>1628</Words>
  <Application>Microsoft Office PowerPoint</Application>
  <PresentationFormat>宽屏</PresentationFormat>
  <Paragraphs>120</Paragraphs>
  <Slides>20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华文新魏</vt:lpstr>
      <vt:lpstr>宋体</vt:lpstr>
      <vt:lpstr>Arial</vt:lpstr>
      <vt:lpstr>Calibri</vt:lpstr>
      <vt:lpstr>Calibri Light</vt:lpstr>
      <vt:lpstr>Times New Roman</vt:lpstr>
      <vt:lpstr>天体</vt:lpstr>
      <vt:lpstr>国库不单是指国家金库，更重要的是财政代表政府控制预算执行、保管政府资产和负债的一系列管理职能。 本章主要说明三个问题： 第一，财政收支的会计基础，现金收付制及其应用范围。 第二，现代国库制度与管理。 第三，中国现代国库制度的改革与展望。</vt:lpstr>
      <vt:lpstr>9.1财政收支的会计基础</vt:lpstr>
      <vt:lpstr>9.1财政收支的会计基础</vt:lpstr>
      <vt:lpstr>9.1财政收支的会计基础</vt:lpstr>
      <vt:lpstr>9.1财政收支的会计基础</vt:lpstr>
      <vt:lpstr>9.2 现代国库制度和管理</vt:lpstr>
      <vt:lpstr>9.2 现代国库制度和管理</vt:lpstr>
      <vt:lpstr>9.2 现代国库制度和管理</vt:lpstr>
      <vt:lpstr>9.2 现代国库制度和管理</vt:lpstr>
      <vt:lpstr>9.2 现代国库制度和管理</vt:lpstr>
      <vt:lpstr>9.2 现代国库制度和管理</vt:lpstr>
      <vt:lpstr>9.2 现代国库制度和管理</vt:lpstr>
      <vt:lpstr>9.2 现代国库制度和管理</vt:lpstr>
      <vt:lpstr>9.2 现代国库制度和管理</vt:lpstr>
      <vt:lpstr>9.2 现代国库制度和管理</vt:lpstr>
      <vt:lpstr>9.3 中国国库制度的改革、实践运用与展望</vt:lpstr>
      <vt:lpstr>9.3 中国国库制度的改革、实践运用与展望</vt:lpstr>
      <vt:lpstr>9.3 中国国库制度的改革、实践运用与展望</vt:lpstr>
      <vt:lpstr>9.3 中国国库制度的改革、实践运用与展望</vt:lpstr>
      <vt:lpstr>国库不单是指国家金库，更重要的是财政代表政府控制预算执行、保管政府资产和负债的一系列管理职能。 现金收付制是以现金收到或付出为标准来记录收入的实现和费用的发生，而不考虑与现金收支行为相连的经济业务实质上是否发生。 财政收入缴库是指法人或自然人依照国家税法、法规规定，向国家金库缴纳应交款项的一种行为。 财政支出按性质总体上分为购买性支出和转移性支出。 现代国库制度可划分为独立国库制、代理国库制和银行存款制三种基本类型，其中应用较多的是前两者，即独立国库制和代理国库制。 世界各国的国库因国情不同，管理体制也各具特色，但就国库管理的科学性和规范性而言，经合组织国家的做法更值得我们借鉴， 现代国库管理制度的目标是建立国库集中收付制度，又称国库单一账户制度。</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137</cp:revision>
  <dcterms:created xsi:type="dcterms:W3CDTF">2024-09-02T02:45:44Z</dcterms:created>
  <dcterms:modified xsi:type="dcterms:W3CDTF">2024-09-11T17:32:49Z</dcterms:modified>
</cp:coreProperties>
</file>