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65" r:id="rId3"/>
    <p:sldId id="257" r:id="rId4"/>
    <p:sldId id="258" r:id="rId5"/>
    <p:sldId id="259" r:id="rId6"/>
    <p:sldId id="260" r:id="rId7"/>
    <p:sldId id="261" r:id="rId8"/>
    <p:sldId id="262" r:id="rId9"/>
    <p:sldId id="263" r:id="rId10"/>
    <p:sldId id="264" r:id="rId1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51" autoAdjust="0"/>
    <p:restoredTop sz="94660"/>
  </p:normalViewPr>
  <p:slideViewPr>
    <p:cSldViewPr>
      <p:cViewPr varScale="1">
        <p:scale>
          <a:sx n="80" d="100"/>
          <a:sy n="80" d="100"/>
        </p:scale>
        <p:origin x="-192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2320600-6DE3-4FDB-A3E9-CC6951DFEF94}"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38C66D3-BE6F-44B8-8DEF-936E1174717A}"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FD5F217-CA77-4C2E-93AC-8598C2E462D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53340A7-8644-4F6B-BB55-EC130ADDA14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45DEED1-AB9F-4CE3-A19D-58ADF753C0E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B9B1286-6F7A-4672-A5F1-174D8C41AB7E}"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744BA717-78E9-42E4-8710-47B4DBB1FBBF}"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F354AB9C-2927-4875-B6B9-A320960BF5C7}"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404" y="1196975"/>
            <a:ext cx="8497068" cy="5184775"/>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A0544D77-6E65-4E51-ADC5-9EA63AD9D6CB}"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1E77048A-0C6F-4AC7-8261-18671CC96034}"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1ADAEDF9-2748-438F-A9D0-388149C8EED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64E30D85-9ABF-494C-93EB-26C223C3DC31}"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2603B03C-F3F9-479B-9C57-D9F9BB9B7B1B}"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7553494A-31D3-4AD2-A067-EC02E530C8FD}"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BD545AFF-9050-4493-9634-26D7CEDB655A}"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99ABE45-135A-42F2-B5A9-C1FDBBE13BDA}"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D119FC0C-804D-4CD4-8819-F6877DFF0EF2}"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EA940C2A-7233-42F5-9A78-6B3520F27A4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4F7F721-904E-451F-929E-DD51D2D11F05}"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BE5A40-E38C-413F-AE18-73DAC7EABDA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EC27A05-F421-4EE2-B511-7770DD2A6C2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153FCCF-35CA-47E4-B555-B71978D0A04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0C7D7CA-14B6-4913-B347-FA1ABA1D6B91}"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9D8595E-68DD-484C-95AF-FA45403F0D1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01B94AC-9211-4A29-8E87-283D606E871F}"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F3B8588-8FB6-4CBE-9707-2FBB66205BF3}"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F244CC5-DD67-46E0-958F-CE43682EF2CF}"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0465072-1913-468F-B564-C5DF247CA766}"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9D1919C-9795-4CE6-B012-BA84E72FF8F1}"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8DB28C2-A087-45B9-B45A-5833F476653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BF04BE5-47E7-4ED0-A786-DCBCF2986BD6}"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D748409-EAD3-4DF9-A4A1-7D8F20EA1C6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0A343B9-27A0-4B2F-BDB0-422A8A199E92}"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D6C6C49-CD6E-406D-AF04-AED349729E70}"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DB225F0F-619F-43FA-A7FA-0135F61CA36D}"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C1D92B12-1AD1-4F0D-95EE-316233CB76D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250825" y="1196975"/>
            <a:ext cx="8642350"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8923F39D-469E-4CAA-88AD-C565D450A333}"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91FB99B3-A1B8-496C-A299-F5CD009AE27A}"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中宋" pitchFamily="2" charset="-122"/>
          <a:ea typeface="华文中宋" pitchFamily="2" charset="-122"/>
          <a:cs typeface="华文中宋" pitchFamily="2" charset="-122"/>
        </a:defRPr>
      </a:lvl1pPr>
      <a:lvl2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2pPr>
      <a:lvl3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3pPr>
      <a:lvl4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4pPr>
      <a:lvl5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just"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4"/>
          <p:cNvPicPr>
            <a:picLocks noGrp="1" noChangeAspect="1" noChangeArrowheads="1"/>
          </p:cNvPicPr>
          <p:nvPr>
            <p:ph type="body" idx="4294967295"/>
          </p:nvPr>
        </p:nvPicPr>
        <p:blipFill>
          <a:blip r:embed="rId2" cstate="print"/>
          <a:srcRect/>
          <a:stretch>
            <a:fillRect/>
          </a:stretch>
        </p:blipFill>
        <p:spPr>
          <a:xfrm>
            <a:off x="0" y="0"/>
            <a:ext cx="9144000" cy="68580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1506" name="Rectangle 3"/>
          <p:cNvSpPr txBox="1">
            <a:spLocks/>
          </p:cNvSpPr>
          <p:nvPr/>
        </p:nvSpPr>
        <p:spPr bwMode="auto">
          <a:xfrm>
            <a:off x="611188" y="1916113"/>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第一章　税收概论</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Line 6"/>
          <p:cNvSpPr>
            <a:spLocks noChangeShapeType="1"/>
          </p:cNvSpPr>
          <p:nvPr/>
        </p:nvSpPr>
        <p:spPr bwMode="gray">
          <a:xfrm>
            <a:off x="2362200" y="29765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2530" name="Rectangle 7"/>
          <p:cNvSpPr>
            <a:spLocks noChangeArrowheads="1"/>
          </p:cNvSpPr>
          <p:nvPr/>
        </p:nvSpPr>
        <p:spPr bwMode="gray">
          <a:xfrm rot="3419336">
            <a:off x="2078037" y="24003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2531" name="Text Box 8"/>
          <p:cNvSpPr txBox="1">
            <a:spLocks noChangeArrowheads="1"/>
          </p:cNvSpPr>
          <p:nvPr/>
        </p:nvSpPr>
        <p:spPr bwMode="gray">
          <a:xfrm>
            <a:off x="2987675" y="2487613"/>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税收的概念和特征</a:t>
            </a:r>
            <a:endParaRPr lang="en-US" altLang="zh-CN" sz="2400" b="1">
              <a:solidFill>
                <a:srgbClr val="000000"/>
              </a:solidFill>
              <a:cs typeface="Arial" charset="0"/>
            </a:endParaRPr>
          </a:p>
        </p:txBody>
      </p:sp>
      <p:sp>
        <p:nvSpPr>
          <p:cNvPr id="22532" name="Text Box 9"/>
          <p:cNvSpPr txBox="1">
            <a:spLocks noChangeArrowheads="1"/>
          </p:cNvSpPr>
          <p:nvPr/>
        </p:nvSpPr>
        <p:spPr bwMode="gray">
          <a:xfrm>
            <a:off x="2133600" y="24431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2533" name="Line 10"/>
          <p:cNvSpPr>
            <a:spLocks noChangeShapeType="1"/>
          </p:cNvSpPr>
          <p:nvPr/>
        </p:nvSpPr>
        <p:spPr bwMode="gray">
          <a:xfrm>
            <a:off x="2362200" y="38147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2534" name="Rectangle 11"/>
          <p:cNvSpPr>
            <a:spLocks noChangeArrowheads="1"/>
          </p:cNvSpPr>
          <p:nvPr/>
        </p:nvSpPr>
        <p:spPr bwMode="gray">
          <a:xfrm rot="3419336">
            <a:off x="2078037" y="32385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2535" name="Text Box 12"/>
          <p:cNvSpPr txBox="1">
            <a:spLocks noChangeArrowheads="1"/>
          </p:cNvSpPr>
          <p:nvPr/>
        </p:nvSpPr>
        <p:spPr bwMode="gray">
          <a:xfrm>
            <a:off x="2133600" y="32813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2536" name="Line 13"/>
          <p:cNvSpPr>
            <a:spLocks noChangeShapeType="1"/>
          </p:cNvSpPr>
          <p:nvPr/>
        </p:nvSpPr>
        <p:spPr bwMode="gray">
          <a:xfrm>
            <a:off x="2363788" y="4651375"/>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2537" name="Rectangle 14"/>
          <p:cNvSpPr>
            <a:spLocks noChangeArrowheads="1"/>
          </p:cNvSpPr>
          <p:nvPr/>
        </p:nvSpPr>
        <p:spPr bwMode="gray">
          <a:xfrm rot="3419336">
            <a:off x="2078037" y="40767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2538" name="Text Box 15"/>
          <p:cNvSpPr txBox="1">
            <a:spLocks noChangeArrowheads="1"/>
          </p:cNvSpPr>
          <p:nvPr/>
        </p:nvSpPr>
        <p:spPr bwMode="gray">
          <a:xfrm>
            <a:off x="2133600" y="41195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2539" name="Text Box 19"/>
          <p:cNvSpPr txBox="1">
            <a:spLocks noChangeArrowheads="1"/>
          </p:cNvSpPr>
          <p:nvPr/>
        </p:nvSpPr>
        <p:spPr bwMode="gray">
          <a:xfrm>
            <a:off x="2987675" y="3349625"/>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税收的产生和发展</a:t>
            </a:r>
            <a:endParaRPr lang="en-US" altLang="zh-CN" sz="2400" b="1">
              <a:solidFill>
                <a:srgbClr val="000000"/>
              </a:solidFill>
              <a:cs typeface="Arial" charset="0"/>
            </a:endParaRPr>
          </a:p>
        </p:txBody>
      </p:sp>
      <p:sp>
        <p:nvSpPr>
          <p:cNvPr id="22540" name="Text Box 20"/>
          <p:cNvSpPr txBox="1">
            <a:spLocks noChangeArrowheads="1"/>
          </p:cNvSpPr>
          <p:nvPr/>
        </p:nvSpPr>
        <p:spPr bwMode="gray">
          <a:xfrm>
            <a:off x="2987675" y="4189413"/>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税收的职能</a:t>
            </a:r>
            <a:endParaRPr lang="en-US" altLang="zh-CN" sz="2400" b="1">
              <a:solidFill>
                <a:srgbClr val="000000"/>
              </a:solidFill>
              <a:cs typeface="Arial" charset="0"/>
            </a:endParaRPr>
          </a:p>
        </p:txBody>
      </p:sp>
      <p:sp>
        <p:nvSpPr>
          <p:cNvPr id="22541"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中宋"/>
              </a:rPr>
              <a:t>目   录</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p:nvPr>
        </p:nvSpPr>
        <p:spPr>
          <a:xfrm>
            <a:off x="2484438" y="333375"/>
            <a:ext cx="5113337" cy="647700"/>
          </a:xfrm>
        </p:spPr>
        <p:txBody>
          <a:bodyPr/>
          <a:lstStyle/>
          <a:p>
            <a:r>
              <a:rPr lang="zh-CN" altLang="zh-CN" smtClean="0">
                <a:latin typeface="华文细黑"/>
                <a:ea typeface="华文细黑"/>
                <a:cs typeface="华文细黑"/>
              </a:rPr>
              <a:t>第一节　税收的概念和特征</a:t>
            </a:r>
            <a:endParaRPr lang="zh-CN" altLang="en-US" smtClean="0">
              <a:latin typeface="华文中宋"/>
              <a:ea typeface="宋体" charset="-122"/>
              <a:cs typeface="华文中宋"/>
            </a:endParaRPr>
          </a:p>
        </p:txBody>
      </p:sp>
      <p:sp>
        <p:nvSpPr>
          <p:cNvPr id="23554" name="Rectangle 3"/>
          <p:cNvSpPr>
            <a:spLocks noGrp="1"/>
          </p:cNvSpPr>
          <p:nvPr>
            <p:ph type="body" idx="1"/>
          </p:nvPr>
        </p:nvSpPr>
        <p:spPr>
          <a:xfrm>
            <a:off x="323850" y="1196975"/>
            <a:ext cx="8496300" cy="5184775"/>
          </a:xfrm>
        </p:spPr>
        <p:txBody>
          <a:bodyPr/>
          <a:lstStyle/>
          <a:p>
            <a:pPr marL="228600" indent="-228600" defTabSz="449263">
              <a:lnSpc>
                <a:spcPct val="18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一、税收的概念</a:t>
            </a:r>
            <a:endParaRPr lang="zh-CN" altLang="en-US" sz="2400" b="1" dirty="0" smtClean="0">
              <a:solidFill>
                <a:srgbClr val="000000"/>
              </a:solidFill>
              <a:latin typeface="黑体" pitchFamily="49" charset="-122"/>
              <a:ea typeface="黑体" pitchFamily="49" charset="-122"/>
            </a:endParaRPr>
          </a:p>
          <a:p>
            <a:pPr marL="228600" indent="-228600" defTabSz="449263">
              <a:lnSpc>
                <a:spcPct val="180000"/>
              </a:lnSpc>
              <a:spcBef>
                <a:spcPct val="0"/>
              </a:spcBef>
              <a:buClr>
                <a:schemeClr val="tx1"/>
              </a:buClr>
              <a:buFontTx/>
              <a:buChar char="•"/>
            </a:pPr>
            <a:r>
              <a:rPr lang="zh-CN" altLang="en-US" dirty="0" smtClean="0"/>
              <a:t>税收是国家为了满足社会公共需要</a:t>
            </a:r>
            <a:r>
              <a:rPr lang="en-US" altLang="zh-CN" dirty="0" smtClean="0"/>
              <a:t>,</a:t>
            </a:r>
            <a:r>
              <a:rPr lang="zh-CN" altLang="en-US" dirty="0" smtClean="0"/>
              <a:t>凭借政治权力</a:t>
            </a:r>
            <a:r>
              <a:rPr lang="en-US" altLang="zh-CN" dirty="0" smtClean="0"/>
              <a:t>,</a:t>
            </a:r>
            <a:r>
              <a:rPr lang="zh-CN" altLang="en-US" dirty="0" smtClean="0"/>
              <a:t>按照法定标准</a:t>
            </a:r>
            <a:r>
              <a:rPr lang="en-US" altLang="zh-CN" dirty="0" smtClean="0"/>
              <a:t>,</a:t>
            </a:r>
            <a:r>
              <a:rPr lang="zh-CN" altLang="en-US" dirty="0" smtClean="0"/>
              <a:t>向居民和经济组织强制、无偿地征收而取得的一种财政收入。 </a:t>
            </a:r>
            <a:endParaRPr lang="zh-CN" altLang="zh-CN" dirty="0" smtClean="0"/>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税收是国家财政收入的一种形式</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税收分配的目的是满足社会公共需要</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国家征税的依据是政治权力</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税收必须</a:t>
            </a:r>
            <a:r>
              <a:rPr lang="zh-CN" altLang="en-US" sz="2200" dirty="0" smtClean="0">
                <a:solidFill>
                  <a:srgbClr val="000000"/>
                </a:solidFill>
                <a:latin typeface="楷体_GB2312"/>
                <a:ea typeface="楷体_GB2312"/>
                <a:cs typeface="楷体_GB2312"/>
              </a:rPr>
              <a:t>符合</a:t>
            </a:r>
            <a:r>
              <a:rPr lang="zh-CN" altLang="zh-CN" sz="2200" dirty="0" smtClean="0">
                <a:solidFill>
                  <a:srgbClr val="000000"/>
                </a:solidFill>
                <a:latin typeface="楷体_GB2312"/>
                <a:ea typeface="楷体_GB2312"/>
                <a:cs typeface="楷体_GB2312"/>
              </a:rPr>
              <a:t>法定标准</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p:nvPr>
        </p:nvSpPr>
        <p:spPr>
          <a:xfrm>
            <a:off x="2195513" y="476250"/>
            <a:ext cx="5832475" cy="647700"/>
          </a:xfrm>
        </p:spPr>
        <p:txBody>
          <a:bodyPr/>
          <a:lstStyle/>
          <a:p>
            <a:r>
              <a:rPr lang="zh-CN" altLang="zh-CN" smtClean="0">
                <a:latin typeface="华文细黑"/>
                <a:ea typeface="华文细黑"/>
                <a:cs typeface="华文细黑"/>
              </a:rPr>
              <a:t>第一节　税收的概念和特征</a:t>
            </a:r>
            <a:endParaRPr lang="zh-CN" altLang="en-US" smtClean="0">
              <a:latin typeface="华文中宋"/>
              <a:ea typeface="宋体" charset="-122"/>
              <a:cs typeface="华文中宋"/>
            </a:endParaRPr>
          </a:p>
        </p:txBody>
      </p:sp>
      <p:sp>
        <p:nvSpPr>
          <p:cNvPr id="24578" name="Rectangle 3"/>
          <p:cNvSpPr>
            <a:spLocks noGrp="1"/>
          </p:cNvSpPr>
          <p:nvPr>
            <p:ph type="body" idx="1"/>
          </p:nvPr>
        </p:nvSpPr>
        <p:spPr>
          <a:xfrm>
            <a:off x="755650" y="1268413"/>
            <a:ext cx="7704138" cy="4537075"/>
          </a:xfrm>
        </p:spPr>
        <p:txBody>
          <a:bodyPr/>
          <a:lstStyle/>
          <a:p>
            <a:pPr marL="228600" indent="-228600" defTabSz="449263">
              <a:lnSpc>
                <a:spcPct val="18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二、税收的特征</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税收的强制性</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税收的无偿性</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税收的固定性</a:t>
            </a:r>
          </a:p>
          <a:p>
            <a:pPr marL="228600" indent="-228600" defTabSz="449263">
              <a:buFont typeface="Arial" charset="0"/>
              <a:buNone/>
            </a:pPr>
            <a:endParaRPr lang="zh-CN" altLang="zh-CN" dirty="0" smtClean="0"/>
          </a:p>
          <a:p>
            <a:pPr marL="228600" indent="-228600" defTabSz="449263"/>
            <a:endParaRPr lang="zh-CN" alt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p:nvPr>
        </p:nvSpPr>
        <p:spPr>
          <a:xfrm>
            <a:off x="2339975" y="404813"/>
            <a:ext cx="6121400" cy="647700"/>
          </a:xfrm>
        </p:spPr>
        <p:txBody>
          <a:bodyPr/>
          <a:lstStyle/>
          <a:p>
            <a:r>
              <a:rPr lang="zh-CN" altLang="zh-CN" smtClean="0">
                <a:latin typeface="华文细黑"/>
                <a:ea typeface="华文细黑"/>
                <a:cs typeface="华文细黑"/>
              </a:rPr>
              <a:t>第二节　税收的产生和发展</a:t>
            </a:r>
            <a:endParaRPr lang="zh-CN" altLang="en-US" smtClean="0">
              <a:latin typeface="华文中宋"/>
              <a:ea typeface="宋体" charset="-122"/>
              <a:cs typeface="华文中宋"/>
            </a:endParaRPr>
          </a:p>
        </p:txBody>
      </p:sp>
      <p:sp>
        <p:nvSpPr>
          <p:cNvPr id="25602" name="Rectangle 3"/>
          <p:cNvSpPr>
            <a:spLocks noGrp="1"/>
          </p:cNvSpPr>
          <p:nvPr>
            <p:ph type="body" idx="1"/>
          </p:nvPr>
        </p:nvSpPr>
        <p:spPr>
          <a:xfrm>
            <a:off x="323850" y="1196975"/>
            <a:ext cx="8496300" cy="5184775"/>
          </a:xfrm>
        </p:spPr>
        <p:txBody>
          <a:bodyPr/>
          <a:lstStyle/>
          <a:p>
            <a:pPr marL="228600" indent="-228600" defTabSz="449263">
              <a:lnSpc>
                <a:spcPct val="13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一、税收的产生</a:t>
            </a:r>
          </a:p>
          <a:p>
            <a:pPr marL="228600" indent="-228600" defTabSz="449263">
              <a:lnSpc>
                <a:spcPct val="13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税收产生的条件</a:t>
            </a:r>
          </a:p>
          <a:p>
            <a:pPr marL="228600" indent="-228600" defTabSz="449263">
              <a:lnSpc>
                <a:spcPct val="130000"/>
              </a:lnSpc>
            </a:pPr>
            <a:r>
              <a:rPr lang="zh-CN" altLang="zh-CN" dirty="0" smtClean="0"/>
              <a:t>税收的产生和存在取决于两个条件</a:t>
            </a:r>
            <a:r>
              <a:rPr lang="en-US" altLang="zh-CN" dirty="0" smtClean="0"/>
              <a:t>:</a:t>
            </a:r>
            <a:r>
              <a:rPr lang="zh-CN" altLang="zh-CN" dirty="0" smtClean="0"/>
              <a:t>一是国家的产生</a:t>
            </a:r>
            <a:r>
              <a:rPr lang="en-US" altLang="zh-CN" dirty="0" smtClean="0"/>
              <a:t>,</a:t>
            </a:r>
            <a:r>
              <a:rPr lang="zh-CN" altLang="zh-CN" dirty="0" smtClean="0"/>
              <a:t>这是税收产生的社会条件</a:t>
            </a:r>
            <a:r>
              <a:rPr lang="en-US" altLang="zh-CN" dirty="0" smtClean="0"/>
              <a:t>;</a:t>
            </a:r>
            <a:r>
              <a:rPr lang="zh-CN" altLang="zh-CN" dirty="0" smtClean="0"/>
              <a:t>二是财产私有制度的产生</a:t>
            </a:r>
            <a:r>
              <a:rPr lang="en-US" altLang="zh-CN" dirty="0" smtClean="0"/>
              <a:t>,</a:t>
            </a:r>
            <a:r>
              <a:rPr lang="zh-CN" altLang="en-US" dirty="0" smtClean="0"/>
              <a:t>这</a:t>
            </a:r>
            <a:r>
              <a:rPr lang="zh-CN" altLang="zh-CN" dirty="0" smtClean="0"/>
              <a:t>是税收产生的经济条件。</a:t>
            </a:r>
            <a:endParaRPr lang="zh-CN" altLang="zh-CN" sz="1000" dirty="0" smtClean="0"/>
          </a:p>
          <a:p>
            <a:pPr marL="228600" indent="-228600" defTabSz="449263">
              <a:lnSpc>
                <a:spcPct val="13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我国税收的产生</a:t>
            </a:r>
          </a:p>
          <a:p>
            <a:pPr marL="228600" indent="-228600" defTabSz="449263">
              <a:lnSpc>
                <a:spcPct val="130000"/>
              </a:lnSpc>
            </a:pPr>
            <a:r>
              <a:rPr lang="zh-CN" altLang="en-US" dirty="0" smtClean="0"/>
              <a:t>夏、商、周三代的贡、助、彻属于不成熟的税收形式</a:t>
            </a:r>
            <a:r>
              <a:rPr lang="en-US" altLang="zh-CN" dirty="0" smtClean="0"/>
              <a:t>,</a:t>
            </a:r>
            <a:r>
              <a:rPr lang="zh-CN" altLang="en-US" dirty="0" smtClean="0"/>
              <a:t>是税收的雏形。 </a:t>
            </a:r>
          </a:p>
          <a:p>
            <a:pPr marL="228600" indent="-228600" defTabSz="449263">
              <a:lnSpc>
                <a:spcPct val="130000"/>
              </a:lnSpc>
            </a:pPr>
            <a:r>
              <a:rPr lang="zh-CN" altLang="en-US" dirty="0" smtClean="0"/>
              <a:t>到了周朝</a:t>
            </a:r>
            <a:r>
              <a:rPr lang="en-US" altLang="zh-CN" dirty="0" smtClean="0"/>
              <a:t>,</a:t>
            </a:r>
            <a:r>
              <a:rPr lang="zh-CN" altLang="en-US" dirty="0" smtClean="0"/>
              <a:t>为了抑制商业</a:t>
            </a:r>
            <a:r>
              <a:rPr lang="en-US" altLang="zh-CN" dirty="0" smtClean="0"/>
              <a:t>,</a:t>
            </a:r>
            <a:r>
              <a:rPr lang="zh-CN" altLang="en-US" dirty="0" smtClean="0"/>
              <a:t>开始征收“关市之赋”“山泽之赋”</a:t>
            </a:r>
            <a:r>
              <a:rPr lang="en-US" altLang="zh-CN" dirty="0" smtClean="0"/>
              <a:t>,</a:t>
            </a:r>
            <a:r>
              <a:rPr lang="zh-CN" altLang="en-US" dirty="0" smtClean="0"/>
              <a:t>即对经过关卡或上市交易的物品</a:t>
            </a:r>
            <a:r>
              <a:rPr lang="en-US" altLang="zh-CN" dirty="0" smtClean="0"/>
              <a:t>,</a:t>
            </a:r>
            <a:r>
              <a:rPr lang="zh-CN" altLang="en-US" dirty="0" smtClean="0"/>
              <a:t>以及伐木、采矿、狩猎、捕鱼、煮盐等都要征税。这是我国最早出现的工商税收。 </a:t>
            </a:r>
          </a:p>
          <a:p>
            <a:pPr marL="228600" indent="-228600" defTabSz="449263">
              <a:lnSpc>
                <a:spcPct val="130000"/>
              </a:lnSpc>
            </a:pPr>
            <a:r>
              <a:rPr lang="zh-CN" altLang="zh-CN" dirty="0" smtClean="0"/>
              <a:t>到了春秋时期</a:t>
            </a:r>
            <a:r>
              <a:rPr lang="en-US" altLang="zh-CN" dirty="0" smtClean="0"/>
              <a:t>,</a:t>
            </a:r>
            <a:r>
              <a:rPr lang="zh-CN" altLang="zh-CN" dirty="0" smtClean="0"/>
              <a:t>农业赋税制度发生了重大的变革。为了抑制开垦私田</a:t>
            </a:r>
            <a:r>
              <a:rPr lang="en-US" altLang="zh-CN" dirty="0" smtClean="0"/>
              <a:t>,</a:t>
            </a:r>
            <a:r>
              <a:rPr lang="zh-CN" altLang="zh-CN" dirty="0" smtClean="0"/>
              <a:t>增加财政收入</a:t>
            </a:r>
            <a:r>
              <a:rPr lang="en-US" altLang="zh-CN" dirty="0" smtClean="0"/>
              <a:t>,</a:t>
            </a:r>
            <a:r>
              <a:rPr lang="zh-CN" altLang="zh-CN" dirty="0" smtClean="0"/>
              <a:t>当时的主要诸侯国之一鲁国于公元前</a:t>
            </a:r>
            <a:r>
              <a:rPr lang="en-US" altLang="zh-CN" dirty="0" smtClean="0"/>
              <a:t>594</a:t>
            </a:r>
            <a:r>
              <a:rPr lang="zh-CN" altLang="zh-CN" dirty="0" smtClean="0"/>
              <a:t>年开始实行对私田征税</a:t>
            </a:r>
            <a:r>
              <a:rPr lang="en-US" altLang="zh-CN" dirty="0" smtClean="0"/>
              <a:t>,</a:t>
            </a:r>
            <a:r>
              <a:rPr lang="zh-CN" altLang="zh-CN" dirty="0" smtClean="0"/>
              <a:t>宣布不论公田</a:t>
            </a:r>
            <a:r>
              <a:rPr lang="zh-CN" altLang="en-US" dirty="0" smtClean="0"/>
              <a:t>还是</a:t>
            </a:r>
            <a:r>
              <a:rPr lang="zh-CN" altLang="zh-CN" dirty="0" smtClean="0"/>
              <a:t>私田</a:t>
            </a:r>
            <a:r>
              <a:rPr lang="zh-CN" altLang="en-US" dirty="0" smtClean="0"/>
              <a:t>，</a:t>
            </a:r>
            <a:r>
              <a:rPr lang="zh-CN" altLang="zh-CN" dirty="0" smtClean="0"/>
              <a:t>一律按亩征税</a:t>
            </a:r>
            <a:r>
              <a:rPr lang="en-US" altLang="zh-CN" dirty="0" smtClean="0"/>
              <a:t>,</a:t>
            </a:r>
            <a:r>
              <a:rPr lang="zh-CN" altLang="zh-CN" dirty="0" smtClean="0"/>
              <a:t>颁布了“初税亩”的法令。</a:t>
            </a:r>
            <a:endParaRPr lang="zh-CN"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268538" y="333375"/>
            <a:ext cx="5976937" cy="647700"/>
          </a:xfrm>
        </p:spPr>
        <p:txBody>
          <a:bodyPr/>
          <a:lstStyle/>
          <a:p>
            <a:r>
              <a:rPr lang="zh-CN" altLang="zh-CN" smtClean="0">
                <a:latin typeface="华文细黑"/>
                <a:ea typeface="华文细黑"/>
                <a:cs typeface="华文细黑"/>
              </a:rPr>
              <a:t>第二节　税收的产生和发展</a:t>
            </a:r>
            <a:endParaRPr lang="zh-CN" altLang="en-US" smtClean="0">
              <a:latin typeface="华文细黑"/>
              <a:ea typeface="华文细黑"/>
              <a:cs typeface="华文细黑"/>
            </a:endParaRPr>
          </a:p>
        </p:txBody>
      </p:sp>
      <p:sp>
        <p:nvSpPr>
          <p:cNvPr id="26626" name="内容占位符 2"/>
          <p:cNvSpPr>
            <a:spLocks noGrp="1"/>
          </p:cNvSpPr>
          <p:nvPr>
            <p:ph idx="1"/>
          </p:nvPr>
        </p:nvSpPr>
        <p:spPr>
          <a:xfrm>
            <a:off x="323850" y="1196975"/>
            <a:ext cx="8496300" cy="5184775"/>
          </a:xfrm>
        </p:spPr>
        <p:txBody>
          <a:bodyPr/>
          <a:lstStyle/>
          <a:p>
            <a:pPr marL="228600" indent="-228600" defTabSz="449263">
              <a:lnSpc>
                <a:spcPct val="18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二、税收的发展</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税收名称的发展变化</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税收征收形式的发展变化</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税收法制的发展变化</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税制结构的发展变化</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税收地位和作用的发展变化</a:t>
            </a:r>
          </a:p>
          <a:p>
            <a:pPr marL="228600" indent="-228600" defTabSz="449263"/>
            <a:endParaRPr lang="zh-CN" alt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2411413" y="404813"/>
            <a:ext cx="5313362" cy="647700"/>
          </a:xfrm>
        </p:spPr>
        <p:txBody>
          <a:bodyPr/>
          <a:lstStyle/>
          <a:p>
            <a:r>
              <a:rPr lang="zh-CN" altLang="zh-CN" smtClean="0">
                <a:latin typeface="华文细黑"/>
                <a:ea typeface="华文细黑"/>
                <a:cs typeface="华文细黑"/>
              </a:rPr>
              <a:t>第三节　税收的职能</a:t>
            </a:r>
            <a:endParaRPr lang="zh-CN" altLang="en-US" smtClean="0">
              <a:latin typeface="华文细黑"/>
              <a:ea typeface="华文细黑"/>
              <a:cs typeface="华文细黑"/>
            </a:endParaRPr>
          </a:p>
        </p:txBody>
      </p:sp>
      <p:sp>
        <p:nvSpPr>
          <p:cNvPr id="27650" name="内容占位符 2"/>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一、筹集资金职能</a:t>
            </a:r>
          </a:p>
          <a:p>
            <a:pPr marL="228600" indent="-228600" defTabSz="449263"/>
            <a:r>
              <a:rPr lang="zh-CN" altLang="zh-CN" smtClean="0"/>
              <a:t>税收的筹集资金职能是指税收所具有的从社会成员处强制性地取得一部分收入</a:t>
            </a:r>
            <a:r>
              <a:rPr lang="en-US" altLang="zh-CN" smtClean="0"/>
              <a:t>,</a:t>
            </a:r>
            <a:r>
              <a:rPr lang="zh-CN" altLang="zh-CN" smtClean="0"/>
              <a:t>为</a:t>
            </a:r>
            <a:r>
              <a:rPr lang="zh-CN" altLang="en-US" smtClean="0"/>
              <a:t>满足</a:t>
            </a:r>
            <a:r>
              <a:rPr lang="zh-CN" altLang="zh-CN" smtClean="0"/>
              <a:t>政府提供公共品</a:t>
            </a:r>
            <a:r>
              <a:rPr lang="zh-CN" altLang="en-US" smtClean="0"/>
              <a:t>和服务</a:t>
            </a:r>
            <a:r>
              <a:rPr lang="zh-CN" altLang="zh-CN" smtClean="0"/>
              <a:t>所需物质的功能。它是税收最基本的职能。</a:t>
            </a:r>
            <a:endParaRPr lang="en-US" altLang="zh-CN" smtClean="0"/>
          </a:p>
          <a:p>
            <a:pPr marL="228600" indent="-228600" defTabSz="449263"/>
            <a:endParaRPr lang="zh-CN" altLang="zh-CN" smtClean="0"/>
          </a:p>
          <a:p>
            <a:pPr marL="228600" indent="-228600" defTabSz="449263">
              <a:lnSpc>
                <a:spcPct val="14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二、资源配置职能</a:t>
            </a:r>
          </a:p>
          <a:p>
            <a:pPr marL="228600" indent="-228600" defTabSz="449263"/>
            <a:r>
              <a:rPr lang="zh-CN" altLang="zh-CN" smtClean="0"/>
              <a:t>税收的资源配置职能是指税收所具有的</a:t>
            </a:r>
            <a:r>
              <a:rPr lang="en-US" altLang="zh-CN" smtClean="0"/>
              <a:t>,</a:t>
            </a:r>
            <a:r>
              <a:rPr lang="zh-CN" altLang="zh-CN" smtClean="0"/>
              <a:t>在市场对经济资源</a:t>
            </a:r>
            <a:r>
              <a:rPr lang="zh-CN" altLang="en-US" smtClean="0"/>
              <a:t>进行</a:t>
            </a:r>
            <a:r>
              <a:rPr lang="zh-CN" altLang="zh-CN" smtClean="0"/>
              <a:t>基础配置的</a:t>
            </a:r>
            <a:r>
              <a:rPr lang="zh-CN" altLang="en-US" smtClean="0"/>
              <a:t>前提下</a:t>
            </a:r>
            <a:r>
              <a:rPr lang="en-US" altLang="zh-CN" smtClean="0"/>
              <a:t>,</a:t>
            </a:r>
            <a:r>
              <a:rPr lang="zh-CN" altLang="zh-CN" smtClean="0"/>
              <a:t>通过税收政策</a:t>
            </a:r>
            <a:r>
              <a:rPr lang="zh-CN" altLang="en-US" smtClean="0"/>
              <a:t>和</a:t>
            </a:r>
            <a:r>
              <a:rPr lang="zh-CN" altLang="zh-CN" smtClean="0"/>
              <a:t>制度对</a:t>
            </a:r>
            <a:r>
              <a:rPr lang="zh-CN" altLang="en-US" smtClean="0"/>
              <a:t>经济</a:t>
            </a:r>
            <a:r>
              <a:rPr lang="zh-CN" altLang="zh-CN" smtClean="0"/>
              <a:t>资源在公共部门、私人部门以及不同的私人部门之间进行重新组合</a:t>
            </a:r>
            <a:r>
              <a:rPr lang="zh-CN" altLang="en-US" smtClean="0"/>
              <a:t>、</a:t>
            </a:r>
            <a:r>
              <a:rPr lang="zh-CN" altLang="zh-CN" smtClean="0"/>
              <a:t>安排的功能。</a:t>
            </a:r>
          </a:p>
          <a:p>
            <a:pPr marL="228600" indent="-228600" defTabSz="449263"/>
            <a:endParaRPr lang="zh-CN" altLang="en-US"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2411413" y="404813"/>
            <a:ext cx="6121400" cy="647700"/>
          </a:xfrm>
        </p:spPr>
        <p:txBody>
          <a:bodyPr/>
          <a:lstStyle/>
          <a:p>
            <a:r>
              <a:rPr lang="zh-CN" altLang="zh-CN" smtClean="0">
                <a:latin typeface="华文细黑"/>
                <a:ea typeface="华文细黑"/>
                <a:cs typeface="华文细黑"/>
              </a:rPr>
              <a:t>第三节　税收的职能</a:t>
            </a:r>
            <a:endParaRPr lang="zh-CN" altLang="en-US" smtClean="0">
              <a:latin typeface="华文细黑"/>
              <a:ea typeface="华文细黑"/>
              <a:cs typeface="华文细黑"/>
            </a:endParaRPr>
          </a:p>
        </p:txBody>
      </p:sp>
      <p:sp>
        <p:nvSpPr>
          <p:cNvPr id="11267" name="内容占位符 2"/>
          <p:cNvSpPr>
            <a:spLocks noGrp="1"/>
          </p:cNvSpPr>
          <p:nvPr>
            <p:ph idx="1"/>
          </p:nvPr>
        </p:nvSpPr>
        <p:spPr>
          <a:xfrm>
            <a:off x="323850" y="1196975"/>
            <a:ext cx="8424863" cy="5184775"/>
          </a:xfrm>
        </p:spPr>
        <p:txBody>
          <a:bodyPr/>
          <a:lstStyle/>
          <a:p>
            <a:pPr marL="228600" indent="-228600" defTabSz="449263">
              <a:lnSpc>
                <a:spcPct val="140000"/>
              </a:lnSpc>
              <a:spcBef>
                <a:spcPct val="0"/>
              </a:spcBef>
              <a:buClr>
                <a:srgbClr val="486AC1"/>
              </a:buClr>
              <a:buSzPct val="100000"/>
              <a:buFont typeface="Arial" pitchFamily="34" charset="0"/>
              <a:buNone/>
              <a:defRPr/>
            </a:pPr>
            <a:r>
              <a:rPr lang="zh-CN" altLang="zh-CN" sz="2400" b="1" dirty="0">
                <a:solidFill>
                  <a:srgbClr val="000000"/>
                </a:solidFill>
                <a:latin typeface="黑体" pitchFamily="2" charset="-122"/>
                <a:ea typeface="黑体" pitchFamily="2" charset="-122"/>
              </a:rPr>
              <a:t>三、收入分配职能</a:t>
            </a:r>
          </a:p>
          <a:p>
            <a:pPr>
              <a:buFont typeface="Arial" pitchFamily="34" charset="0"/>
              <a:buChar char="•"/>
              <a:defRPr/>
            </a:pPr>
            <a:r>
              <a:rPr lang="zh-CN" altLang="zh-CN" dirty="0" smtClean="0">
                <a:latin typeface="宋体" pitchFamily="2" charset="-122"/>
                <a:ea typeface="宋体" pitchFamily="2" charset="-122"/>
              </a:rPr>
              <a:t>税收的收入分配职能是指税收所具有的影响社会成员收入分配格局的功能。</a:t>
            </a:r>
            <a:endParaRPr lang="en-US" altLang="zh-CN" sz="2200" b="1" dirty="0">
              <a:solidFill>
                <a:srgbClr val="000000"/>
              </a:solidFill>
              <a:latin typeface="楷体_GB2312" pitchFamily="49" charset="-122"/>
              <a:ea typeface="楷体_GB2312" pitchFamily="49" charset="-122"/>
            </a:endParaRPr>
          </a:p>
          <a:p>
            <a:pPr>
              <a:buFont typeface="Arial" pitchFamily="34" charset="0"/>
              <a:buChar char="•"/>
              <a:defRPr/>
            </a:pPr>
            <a:endParaRPr lang="zh-CN" altLang="zh-CN" dirty="0" smtClean="0">
              <a:latin typeface="宋体" pitchFamily="2" charset="-122"/>
              <a:ea typeface="宋体" pitchFamily="2" charset="-122"/>
            </a:endParaRPr>
          </a:p>
          <a:p>
            <a:pPr marL="228600" indent="-228600" defTabSz="449263">
              <a:lnSpc>
                <a:spcPct val="140000"/>
              </a:lnSpc>
              <a:spcBef>
                <a:spcPct val="0"/>
              </a:spcBef>
              <a:buClr>
                <a:srgbClr val="486AC1"/>
              </a:buClr>
              <a:buSzPct val="100000"/>
              <a:buFont typeface="Arial" pitchFamily="34" charset="0"/>
              <a:buNone/>
              <a:defRPr/>
            </a:pPr>
            <a:r>
              <a:rPr lang="zh-CN" altLang="zh-CN" sz="2400" b="1" dirty="0">
                <a:solidFill>
                  <a:srgbClr val="000000"/>
                </a:solidFill>
                <a:latin typeface="黑体" pitchFamily="2" charset="-122"/>
                <a:ea typeface="黑体" pitchFamily="2" charset="-122"/>
              </a:rPr>
              <a:t>四、宏观调控职能</a:t>
            </a:r>
          </a:p>
          <a:p>
            <a:pPr>
              <a:buFont typeface="Arial" pitchFamily="34" charset="0"/>
              <a:buChar char="•"/>
              <a:defRPr/>
            </a:pPr>
            <a:r>
              <a:rPr lang="zh-CN" altLang="zh-CN" dirty="0" smtClean="0">
                <a:latin typeface="宋体" pitchFamily="2" charset="-122"/>
                <a:ea typeface="宋体" pitchFamily="2" charset="-122"/>
              </a:rPr>
              <a:t>税收的宏观调控职能是指税收所具有的</a:t>
            </a:r>
            <a:r>
              <a:rPr lang="en-US" altLang="zh-CN" dirty="0" smtClean="0">
                <a:latin typeface="宋体" pitchFamily="2" charset="-122"/>
                <a:ea typeface="宋体" pitchFamily="2" charset="-122"/>
              </a:rPr>
              <a:t>,</a:t>
            </a:r>
            <a:r>
              <a:rPr lang="zh-CN" altLang="zh-CN" dirty="0" smtClean="0">
                <a:latin typeface="宋体" pitchFamily="2" charset="-122"/>
                <a:ea typeface="宋体" pitchFamily="2" charset="-122"/>
              </a:rPr>
              <a:t>通过一定的税收政策、制度</a:t>
            </a:r>
            <a:r>
              <a:rPr lang="en-US" altLang="zh-CN" dirty="0" smtClean="0">
                <a:latin typeface="宋体" pitchFamily="2" charset="-122"/>
                <a:ea typeface="宋体" pitchFamily="2" charset="-122"/>
              </a:rPr>
              <a:t>,</a:t>
            </a:r>
            <a:r>
              <a:rPr lang="zh-CN" altLang="zh-CN" dirty="0" smtClean="0">
                <a:latin typeface="宋体" pitchFamily="2" charset="-122"/>
                <a:ea typeface="宋体" pitchFamily="2" charset="-122"/>
              </a:rPr>
              <a:t>影响社会经济运行</a:t>
            </a:r>
            <a:r>
              <a:rPr lang="en-US" altLang="zh-CN" dirty="0" smtClean="0">
                <a:latin typeface="宋体" pitchFamily="2" charset="-122"/>
                <a:ea typeface="宋体" pitchFamily="2" charset="-122"/>
              </a:rPr>
              <a:t>,</a:t>
            </a:r>
            <a:r>
              <a:rPr lang="zh-CN" altLang="zh-CN" dirty="0" smtClean="0">
                <a:latin typeface="宋体" pitchFamily="2" charset="-122"/>
                <a:ea typeface="宋体" pitchFamily="2" charset="-122"/>
              </a:rPr>
              <a:t>促进社会经济稳定发展的功能。</a:t>
            </a:r>
          </a:p>
          <a:p>
            <a:pPr>
              <a:buFont typeface="Arial" pitchFamily="34" charset="0"/>
              <a:buChar char="•"/>
              <a:defRPr/>
            </a:pPr>
            <a:endParaRPr lang="zh-CN" altLang="en-US" dirty="0" smtClean="0">
              <a:latin typeface="宋体" pitchFamily="2" charset="-122"/>
              <a:ea typeface="宋体"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855</Words>
  <Application>Microsoft Office PowerPoint</Application>
  <PresentationFormat>全屏显示(4:3)</PresentationFormat>
  <Paragraphs>47</Paragraphs>
  <Slides>9</Slides>
  <Notes>0</Notes>
  <HiddenSlides>0</HiddenSlides>
  <MMClips>0</MMClips>
  <ScaleCrop>false</ScaleCrop>
  <HeadingPairs>
    <vt:vector size="4" baseType="variant">
      <vt:variant>
        <vt:lpstr>主题</vt:lpstr>
      </vt:variant>
      <vt:variant>
        <vt:i4>2</vt:i4>
      </vt:variant>
      <vt:variant>
        <vt:lpstr>幻灯片标题</vt:lpstr>
      </vt:variant>
      <vt:variant>
        <vt:i4>9</vt:i4>
      </vt:variant>
    </vt:vector>
  </HeadingPairs>
  <TitlesOfParts>
    <vt:vector size="11" baseType="lpstr">
      <vt:lpstr>Office 主题​​</vt:lpstr>
      <vt:lpstr>Office 主题</vt:lpstr>
      <vt:lpstr>幻灯片 1</vt:lpstr>
      <vt:lpstr>幻灯片 2</vt:lpstr>
      <vt:lpstr>目   录</vt:lpstr>
      <vt:lpstr>第一节　税收的概念和特征</vt:lpstr>
      <vt:lpstr>第一节　税收的概念和特征</vt:lpstr>
      <vt:lpstr>第二节　税收的产生和发展</vt:lpstr>
      <vt:lpstr>第二节　税收的产生和发展</vt:lpstr>
      <vt:lpstr>第三节　税收的职能</vt:lpstr>
      <vt:lpstr>第三节　税收的职能</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15</cp:revision>
  <dcterms:created xsi:type="dcterms:W3CDTF">2014-11-26T09:39:13Z</dcterms:created>
  <dcterms:modified xsi:type="dcterms:W3CDTF">2020-12-22T00:55:25Z</dcterms:modified>
</cp:coreProperties>
</file>