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55"/>
  </p:notesMasterIdLst>
  <p:handoutMasterIdLst>
    <p:handoutMasterId r:id="rId56"/>
  </p:handoutMasterIdLst>
  <p:sldIdLst>
    <p:sldId id="256" r:id="rId3"/>
    <p:sldId id="272" r:id="rId4"/>
    <p:sldId id="273" r:id="rId5"/>
    <p:sldId id="274" r:id="rId6"/>
    <p:sldId id="318" r:id="rId7"/>
    <p:sldId id="337" r:id="rId8"/>
    <p:sldId id="338" r:id="rId9"/>
    <p:sldId id="339" r:id="rId10"/>
    <p:sldId id="319" r:id="rId11"/>
    <p:sldId id="340" r:id="rId12"/>
    <p:sldId id="341" r:id="rId13"/>
    <p:sldId id="342" r:id="rId14"/>
    <p:sldId id="320" r:id="rId15"/>
    <p:sldId id="343" r:id="rId16"/>
    <p:sldId id="344" r:id="rId17"/>
    <p:sldId id="345" r:id="rId18"/>
    <p:sldId id="277" r:id="rId19"/>
    <p:sldId id="352" r:id="rId20"/>
    <p:sldId id="353" r:id="rId21"/>
    <p:sldId id="351" r:id="rId22"/>
    <p:sldId id="350" r:id="rId23"/>
    <p:sldId id="354" r:id="rId24"/>
    <p:sldId id="278" r:id="rId25"/>
    <p:sldId id="346" r:id="rId26"/>
    <p:sldId id="347" r:id="rId27"/>
    <p:sldId id="349" r:id="rId28"/>
    <p:sldId id="348" r:id="rId29"/>
    <p:sldId id="355" r:id="rId30"/>
    <p:sldId id="308" r:id="rId31"/>
    <p:sldId id="321" r:id="rId32"/>
    <p:sldId id="322" r:id="rId33"/>
    <p:sldId id="323" r:id="rId34"/>
    <p:sldId id="310" r:id="rId35"/>
    <p:sldId id="289" r:id="rId36"/>
    <p:sldId id="290" r:id="rId37"/>
    <p:sldId id="291" r:id="rId38"/>
    <p:sldId id="311" r:id="rId39"/>
    <p:sldId id="292" r:id="rId40"/>
    <p:sldId id="293" r:id="rId41"/>
    <p:sldId id="294" r:id="rId42"/>
    <p:sldId id="375" r:id="rId43"/>
    <p:sldId id="376" r:id="rId44"/>
    <p:sldId id="377" r:id="rId45"/>
    <p:sldId id="378" r:id="rId46"/>
    <p:sldId id="379" r:id="rId47"/>
    <p:sldId id="380" r:id="rId48"/>
    <p:sldId id="381" r:id="rId49"/>
    <p:sldId id="382" r:id="rId50"/>
    <p:sldId id="383" r:id="rId51"/>
    <p:sldId id="384" r:id="rId52"/>
    <p:sldId id="385" r:id="rId53"/>
    <p:sldId id="386" r:id="rId54"/>
  </p:sldIdLst>
  <p:sldSz cx="9144000" cy="6858000" type="screen4x3"/>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77"/>
    <p:restoredTop sz="86379"/>
  </p:normalViewPr>
  <p:slideViewPr>
    <p:cSldViewPr showGuides="1">
      <p:cViewPr varScale="1">
        <p:scale>
          <a:sx n="65" d="100"/>
          <a:sy n="65" d="100"/>
        </p:scale>
        <p:origin x="90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3" name="Rectangle 3"/>
          <p:cNvSpPr>
            <a:spLocks noGrp="1" noChangeArrowheads="1"/>
          </p:cNvSpPr>
          <p:nvPr>
            <p:ph type="dt" sz="quarter"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4" name="Rectangle 4"/>
          <p:cNvSpPr>
            <a:spLocks noGrp="1" noChangeArrowheads="1"/>
          </p:cNvSpPr>
          <p:nvPr>
            <p:ph type="ftr" sz="quarter" idx="2"/>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5" name="Rectangle 5"/>
          <p:cNvSpPr>
            <a:spLocks noGrp="1" noChangeArrowheads="1"/>
          </p:cNvSpPr>
          <p:nvPr>
            <p:ph type="sldNum" sz="quarter" idx="3"/>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6" name="Rectangle 4"/>
          <p:cNvSpPr>
            <a:spLocks noGrp="1" noRot="1" noChangeAspec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117475"/>
            <a:ext cx="9142413" cy="6738938"/>
            <a:chOff x="0" y="74"/>
            <a:chExt cx="5759" cy="4245"/>
          </a:xfrm>
        </p:grpSpPr>
        <p:sp>
          <p:nvSpPr>
            <p:cNvPr id="23" name="Rectangle 3"/>
            <p:cNvSpPr>
              <a:spLocks noChangeArrowheads="1"/>
            </p:cNvSpPr>
            <p:nvPr/>
          </p:nvSpPr>
          <p:spPr bwMode="auto">
            <a:xfrm>
              <a:off x="432" y="4113"/>
              <a:ext cx="2208" cy="206"/>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Rectangle 4"/>
            <p:cNvSpPr>
              <a:spLocks noChangeArrowheads="1"/>
            </p:cNvSpPr>
            <p:nvPr/>
          </p:nvSpPr>
          <p:spPr bwMode="auto">
            <a:xfrm>
              <a:off x="432" y="1536"/>
              <a:ext cx="5327"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Oval 5"/>
            <p:cNvSpPr>
              <a:spLocks noChangeArrowheads="1"/>
            </p:cNvSpPr>
            <p:nvPr/>
          </p:nvSpPr>
          <p:spPr bwMode="auto">
            <a:xfrm>
              <a:off x="555"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Oval 6"/>
            <p:cNvSpPr>
              <a:spLocks noChangeArrowheads="1"/>
            </p:cNvSpPr>
            <p:nvPr/>
          </p:nvSpPr>
          <p:spPr bwMode="auto">
            <a:xfrm>
              <a:off x="555"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Oval 7"/>
            <p:cNvSpPr>
              <a:spLocks noChangeArrowheads="1"/>
            </p:cNvSpPr>
            <p:nvPr/>
          </p:nvSpPr>
          <p:spPr bwMode="auto">
            <a:xfrm>
              <a:off x="555"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Oval 8"/>
            <p:cNvSpPr>
              <a:spLocks noChangeArrowheads="1"/>
            </p:cNvSpPr>
            <p:nvPr/>
          </p:nvSpPr>
          <p:spPr bwMode="auto">
            <a:xfrm>
              <a:off x="555" y="65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Oval 9"/>
            <p:cNvSpPr>
              <a:spLocks noChangeArrowheads="1"/>
            </p:cNvSpPr>
            <p:nvPr/>
          </p:nvSpPr>
          <p:spPr bwMode="auto">
            <a:xfrm>
              <a:off x="555" y="79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 name="Oval 10"/>
            <p:cNvSpPr>
              <a:spLocks noChangeArrowheads="1"/>
            </p:cNvSpPr>
            <p:nvPr/>
          </p:nvSpPr>
          <p:spPr bwMode="auto">
            <a:xfrm>
              <a:off x="555" y="93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 name="Oval 11"/>
            <p:cNvSpPr>
              <a:spLocks noChangeArrowheads="1"/>
            </p:cNvSpPr>
            <p:nvPr/>
          </p:nvSpPr>
          <p:spPr bwMode="auto">
            <a:xfrm>
              <a:off x="555" y="108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2" name="Oval 12"/>
            <p:cNvSpPr>
              <a:spLocks noChangeArrowheads="1"/>
            </p:cNvSpPr>
            <p:nvPr/>
          </p:nvSpPr>
          <p:spPr bwMode="auto">
            <a:xfrm>
              <a:off x="555" y="122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 name="Oval 13"/>
            <p:cNvSpPr>
              <a:spLocks noChangeArrowheads="1"/>
            </p:cNvSpPr>
            <p:nvPr/>
          </p:nvSpPr>
          <p:spPr bwMode="auto">
            <a:xfrm>
              <a:off x="555" y="137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7" name="Group 14"/>
            <p:cNvGrpSpPr/>
            <p:nvPr/>
          </p:nvGrpSpPr>
          <p:grpSpPr>
            <a:xfrm>
              <a:off x="2859" y="4202"/>
              <a:ext cx="2729" cy="41"/>
              <a:chOff x="2859" y="4202"/>
              <a:chExt cx="2729" cy="41"/>
            </a:xfrm>
          </p:grpSpPr>
          <p:sp>
            <p:nvSpPr>
              <p:cNvPr id="40" name="Oval 15"/>
              <p:cNvSpPr>
                <a:spLocks noChangeArrowheads="1"/>
              </p:cNvSpPr>
              <p:nvPr/>
            </p:nvSpPr>
            <p:spPr bwMode="auto">
              <a:xfrm>
                <a:off x="285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 name="Oval 16"/>
              <p:cNvSpPr>
                <a:spLocks noChangeArrowheads="1"/>
              </p:cNvSpPr>
              <p:nvPr/>
            </p:nvSpPr>
            <p:spPr bwMode="auto">
              <a:xfrm>
                <a:off x="324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2" name="Oval 17"/>
              <p:cNvSpPr>
                <a:spLocks noChangeArrowheads="1"/>
              </p:cNvSpPr>
              <p:nvPr/>
            </p:nvSpPr>
            <p:spPr bwMode="auto">
              <a:xfrm>
                <a:off x="362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3" name="Oval 18"/>
              <p:cNvSpPr>
                <a:spLocks noChangeArrowheads="1"/>
              </p:cNvSpPr>
              <p:nvPr/>
            </p:nvSpPr>
            <p:spPr bwMode="auto">
              <a:xfrm>
                <a:off x="4011"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9"/>
              <p:cNvSpPr>
                <a:spLocks noChangeArrowheads="1"/>
              </p:cNvSpPr>
              <p:nvPr/>
            </p:nvSpPr>
            <p:spPr bwMode="auto">
              <a:xfrm>
                <a:off x="4395"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20"/>
              <p:cNvSpPr>
                <a:spLocks noChangeArrowheads="1"/>
              </p:cNvSpPr>
              <p:nvPr/>
            </p:nvSpPr>
            <p:spPr bwMode="auto">
              <a:xfrm>
                <a:off x="477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21"/>
              <p:cNvSpPr>
                <a:spLocks noChangeArrowheads="1"/>
              </p:cNvSpPr>
              <p:nvPr/>
            </p:nvSpPr>
            <p:spPr bwMode="auto">
              <a:xfrm>
                <a:off x="516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22"/>
              <p:cNvSpPr>
                <a:spLocks noChangeArrowheads="1"/>
              </p:cNvSpPr>
              <p:nvPr/>
            </p:nvSpPr>
            <p:spPr bwMode="auto">
              <a:xfrm>
                <a:off x="554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35" name="Oval 23"/>
            <p:cNvSpPr>
              <a:spLocks noChangeArrowheads="1"/>
            </p:cNvSpPr>
            <p:nvPr/>
          </p:nvSpPr>
          <p:spPr bwMode="auto">
            <a:xfrm>
              <a:off x="555" y="50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9" name="Group 24"/>
            <p:cNvGrpSpPr/>
            <p:nvPr/>
          </p:nvGrpSpPr>
          <p:grpSpPr>
            <a:xfrm>
              <a:off x="0" y="2327"/>
              <a:ext cx="1203" cy="1203"/>
              <a:chOff x="0" y="2327"/>
              <a:chExt cx="1203" cy="1203"/>
            </a:xfrm>
          </p:grpSpPr>
          <p:sp>
            <p:nvSpPr>
              <p:cNvPr id="2070" name="Freeform 25"/>
              <p:cNvSpPr/>
              <p:nvPr/>
            </p:nvSpPr>
            <p:spPr>
              <a:xfrm>
                <a:off x="0" y="2394"/>
                <a:ext cx="443" cy="1033"/>
              </a:xfrm>
              <a:custGeom>
                <a:avLst/>
                <a:gdLst/>
                <a:ahLst/>
                <a:cxnLst>
                  <a:cxn ang="0">
                    <a:pos x="290" y="1016"/>
                  </a:cxn>
                  <a:cxn ang="0">
                    <a:pos x="316" y="974"/>
                  </a:cxn>
                  <a:cxn ang="0">
                    <a:pos x="354" y="920"/>
                  </a:cxn>
                  <a:cxn ang="0">
                    <a:pos x="384" y="884"/>
                  </a:cxn>
                  <a:cxn ang="0">
                    <a:pos x="381" y="832"/>
                  </a:cxn>
                  <a:cxn ang="0">
                    <a:pos x="370" y="794"/>
                  </a:cxn>
                  <a:cxn ang="0">
                    <a:pos x="361" y="760"/>
                  </a:cxn>
                  <a:cxn ang="0">
                    <a:pos x="361" y="734"/>
                  </a:cxn>
                  <a:cxn ang="0">
                    <a:pos x="359" y="707"/>
                  </a:cxn>
                  <a:cxn ang="0">
                    <a:pos x="373" y="691"/>
                  </a:cxn>
                  <a:cxn ang="0">
                    <a:pos x="391" y="686"/>
                  </a:cxn>
                  <a:cxn ang="0">
                    <a:pos x="395" y="680"/>
                  </a:cxn>
                  <a:cxn ang="0">
                    <a:pos x="390" y="671"/>
                  </a:cxn>
                  <a:cxn ang="0">
                    <a:pos x="386" y="660"/>
                  </a:cxn>
                  <a:cxn ang="0">
                    <a:pos x="437" y="635"/>
                  </a:cxn>
                  <a:cxn ang="0">
                    <a:pos x="442" y="619"/>
                  </a:cxn>
                  <a:cxn ang="0">
                    <a:pos x="438" y="604"/>
                  </a:cxn>
                  <a:cxn ang="0">
                    <a:pos x="400" y="543"/>
                  </a:cxn>
                  <a:cxn ang="0">
                    <a:pos x="384" y="474"/>
                  </a:cxn>
                  <a:cxn ang="0">
                    <a:pos x="354" y="455"/>
                  </a:cxn>
                  <a:cxn ang="0">
                    <a:pos x="326" y="433"/>
                  </a:cxn>
                  <a:cxn ang="0">
                    <a:pos x="312" y="411"/>
                  </a:cxn>
                  <a:cxn ang="0">
                    <a:pos x="307" y="391"/>
                  </a:cxn>
                  <a:cxn ang="0">
                    <a:pos x="290" y="339"/>
                  </a:cxn>
                  <a:cxn ang="0">
                    <a:pos x="308" y="289"/>
                  </a:cxn>
                  <a:cxn ang="0">
                    <a:pos x="298" y="278"/>
                  </a:cxn>
                  <a:cxn ang="0">
                    <a:pos x="280" y="307"/>
                  </a:cxn>
                  <a:cxn ang="0">
                    <a:pos x="269" y="283"/>
                  </a:cxn>
                  <a:cxn ang="0">
                    <a:pos x="272" y="224"/>
                  </a:cxn>
                  <a:cxn ang="0">
                    <a:pos x="280" y="177"/>
                  </a:cxn>
                  <a:cxn ang="0">
                    <a:pos x="280" y="146"/>
                  </a:cxn>
                  <a:cxn ang="0">
                    <a:pos x="281" y="123"/>
                  </a:cxn>
                  <a:cxn ang="0">
                    <a:pos x="290" y="104"/>
                  </a:cxn>
                  <a:cxn ang="0">
                    <a:pos x="296" y="97"/>
                  </a:cxn>
                  <a:cxn ang="0">
                    <a:pos x="298" y="94"/>
                  </a:cxn>
                  <a:cxn ang="0">
                    <a:pos x="301" y="92"/>
                  </a:cxn>
                  <a:cxn ang="0">
                    <a:pos x="307" y="83"/>
                  </a:cxn>
                  <a:cxn ang="0">
                    <a:pos x="317" y="79"/>
                  </a:cxn>
                  <a:cxn ang="0">
                    <a:pos x="328" y="77"/>
                  </a:cxn>
                  <a:cxn ang="0">
                    <a:pos x="337" y="74"/>
                  </a:cxn>
                  <a:cxn ang="0">
                    <a:pos x="345" y="67"/>
                  </a:cxn>
                  <a:cxn ang="0">
                    <a:pos x="337" y="50"/>
                  </a:cxn>
                  <a:cxn ang="0">
                    <a:pos x="337" y="47"/>
                  </a:cxn>
                  <a:cxn ang="0">
                    <a:pos x="337" y="43"/>
                  </a:cxn>
                  <a:cxn ang="0">
                    <a:pos x="337" y="41"/>
                  </a:cxn>
                  <a:cxn ang="0">
                    <a:pos x="334" y="38"/>
                  </a:cxn>
                  <a:cxn ang="0">
                    <a:pos x="321" y="21"/>
                  </a:cxn>
                  <a:cxn ang="0">
                    <a:pos x="316" y="0"/>
                  </a:cxn>
                  <a:cxn ang="0">
                    <a:pos x="188" y="94"/>
                  </a:cxn>
                  <a:cxn ang="0">
                    <a:pos x="88" y="218"/>
                  </a:cxn>
                  <a:cxn ang="0">
                    <a:pos x="21" y="366"/>
                  </a:cxn>
                  <a:cxn ang="0">
                    <a:pos x="0" y="530"/>
                  </a:cxn>
                  <a:cxn ang="0">
                    <a:pos x="20" y="680"/>
                  </a:cxn>
                  <a:cxn ang="0">
                    <a:pos x="74" y="819"/>
                  </a:cxn>
                  <a:cxn ang="0">
                    <a:pos x="160" y="938"/>
                  </a:cxn>
                  <a:cxn ang="0">
                    <a:pos x="272" y="1032"/>
                  </a:cxn>
                </a:cxnLst>
                <a:rect l="0" t="0" r="0" b="0"/>
                <a:pathLst>
                  <a:path w="443" h="1033">
                    <a:moveTo>
                      <a:pt x="272" y="1032"/>
                    </a:moveTo>
                    <a:lnTo>
                      <a:pt x="290" y="1016"/>
                    </a:lnTo>
                    <a:lnTo>
                      <a:pt x="301" y="992"/>
                    </a:lnTo>
                    <a:lnTo>
                      <a:pt x="316" y="974"/>
                    </a:lnTo>
                    <a:lnTo>
                      <a:pt x="328" y="955"/>
                    </a:lnTo>
                    <a:lnTo>
                      <a:pt x="354" y="920"/>
                    </a:lnTo>
                    <a:lnTo>
                      <a:pt x="373" y="904"/>
                    </a:lnTo>
                    <a:lnTo>
                      <a:pt x="384" y="884"/>
                    </a:lnTo>
                    <a:lnTo>
                      <a:pt x="390" y="848"/>
                    </a:lnTo>
                    <a:lnTo>
                      <a:pt x="381" y="832"/>
                    </a:lnTo>
                    <a:lnTo>
                      <a:pt x="375" y="812"/>
                    </a:lnTo>
                    <a:lnTo>
                      <a:pt x="370" y="794"/>
                    </a:lnTo>
                    <a:lnTo>
                      <a:pt x="361" y="774"/>
                    </a:lnTo>
                    <a:lnTo>
                      <a:pt x="361" y="760"/>
                    </a:lnTo>
                    <a:lnTo>
                      <a:pt x="361" y="747"/>
                    </a:lnTo>
                    <a:lnTo>
                      <a:pt x="361" y="734"/>
                    </a:lnTo>
                    <a:lnTo>
                      <a:pt x="359" y="722"/>
                    </a:lnTo>
                    <a:lnTo>
                      <a:pt x="359" y="707"/>
                    </a:lnTo>
                    <a:lnTo>
                      <a:pt x="364" y="698"/>
                    </a:lnTo>
                    <a:lnTo>
                      <a:pt x="373" y="691"/>
                    </a:lnTo>
                    <a:lnTo>
                      <a:pt x="390" y="686"/>
                    </a:lnTo>
                    <a:lnTo>
                      <a:pt x="391" y="686"/>
                    </a:lnTo>
                    <a:lnTo>
                      <a:pt x="395" y="682"/>
                    </a:lnTo>
                    <a:lnTo>
                      <a:pt x="395" y="680"/>
                    </a:lnTo>
                    <a:lnTo>
                      <a:pt x="395" y="677"/>
                    </a:lnTo>
                    <a:lnTo>
                      <a:pt x="390" y="671"/>
                    </a:lnTo>
                    <a:lnTo>
                      <a:pt x="386" y="666"/>
                    </a:lnTo>
                    <a:lnTo>
                      <a:pt x="386" y="660"/>
                    </a:lnTo>
                    <a:lnTo>
                      <a:pt x="395" y="655"/>
                    </a:lnTo>
                    <a:lnTo>
                      <a:pt x="437" y="635"/>
                    </a:lnTo>
                    <a:lnTo>
                      <a:pt x="442" y="626"/>
                    </a:lnTo>
                    <a:lnTo>
                      <a:pt x="442" y="619"/>
                    </a:lnTo>
                    <a:lnTo>
                      <a:pt x="442" y="613"/>
                    </a:lnTo>
                    <a:lnTo>
                      <a:pt x="438" y="604"/>
                    </a:lnTo>
                    <a:lnTo>
                      <a:pt x="417" y="577"/>
                    </a:lnTo>
                    <a:lnTo>
                      <a:pt x="400" y="543"/>
                    </a:lnTo>
                    <a:lnTo>
                      <a:pt x="391" y="511"/>
                    </a:lnTo>
                    <a:lnTo>
                      <a:pt x="384" y="474"/>
                    </a:lnTo>
                    <a:lnTo>
                      <a:pt x="368" y="465"/>
                    </a:lnTo>
                    <a:lnTo>
                      <a:pt x="354" y="455"/>
                    </a:lnTo>
                    <a:lnTo>
                      <a:pt x="339" y="444"/>
                    </a:lnTo>
                    <a:lnTo>
                      <a:pt x="326" y="433"/>
                    </a:lnTo>
                    <a:lnTo>
                      <a:pt x="317" y="422"/>
                    </a:lnTo>
                    <a:lnTo>
                      <a:pt x="312" y="411"/>
                    </a:lnTo>
                    <a:lnTo>
                      <a:pt x="308" y="402"/>
                    </a:lnTo>
                    <a:lnTo>
                      <a:pt x="307" y="391"/>
                    </a:lnTo>
                    <a:lnTo>
                      <a:pt x="285" y="363"/>
                    </a:lnTo>
                    <a:lnTo>
                      <a:pt x="290" y="339"/>
                    </a:lnTo>
                    <a:lnTo>
                      <a:pt x="301" y="314"/>
                    </a:lnTo>
                    <a:lnTo>
                      <a:pt x="308" y="289"/>
                    </a:lnTo>
                    <a:lnTo>
                      <a:pt x="308" y="267"/>
                    </a:lnTo>
                    <a:lnTo>
                      <a:pt x="298" y="278"/>
                    </a:lnTo>
                    <a:lnTo>
                      <a:pt x="287" y="294"/>
                    </a:lnTo>
                    <a:lnTo>
                      <a:pt x="280" y="307"/>
                    </a:lnTo>
                    <a:lnTo>
                      <a:pt x="272" y="314"/>
                    </a:lnTo>
                    <a:lnTo>
                      <a:pt x="269" y="283"/>
                    </a:lnTo>
                    <a:lnTo>
                      <a:pt x="271" y="254"/>
                    </a:lnTo>
                    <a:lnTo>
                      <a:pt x="272" y="224"/>
                    </a:lnTo>
                    <a:lnTo>
                      <a:pt x="272" y="195"/>
                    </a:lnTo>
                    <a:lnTo>
                      <a:pt x="280" y="177"/>
                    </a:lnTo>
                    <a:lnTo>
                      <a:pt x="280" y="164"/>
                    </a:lnTo>
                    <a:lnTo>
                      <a:pt x="280" y="146"/>
                    </a:lnTo>
                    <a:lnTo>
                      <a:pt x="281" y="133"/>
                    </a:lnTo>
                    <a:lnTo>
                      <a:pt x="281" y="123"/>
                    </a:lnTo>
                    <a:lnTo>
                      <a:pt x="285" y="113"/>
                    </a:lnTo>
                    <a:lnTo>
                      <a:pt x="290" y="104"/>
                    </a:lnTo>
                    <a:lnTo>
                      <a:pt x="296" y="97"/>
                    </a:lnTo>
                    <a:lnTo>
                      <a:pt x="298" y="94"/>
                    </a:lnTo>
                    <a:lnTo>
                      <a:pt x="301" y="92"/>
                    </a:lnTo>
                    <a:lnTo>
                      <a:pt x="303" y="86"/>
                    </a:lnTo>
                    <a:lnTo>
                      <a:pt x="307" y="83"/>
                    </a:lnTo>
                    <a:lnTo>
                      <a:pt x="308" y="83"/>
                    </a:lnTo>
                    <a:lnTo>
                      <a:pt x="317" y="79"/>
                    </a:lnTo>
                    <a:lnTo>
                      <a:pt x="323" y="77"/>
                    </a:lnTo>
                    <a:lnTo>
                      <a:pt x="328" y="77"/>
                    </a:lnTo>
                    <a:lnTo>
                      <a:pt x="334" y="74"/>
                    </a:lnTo>
                    <a:lnTo>
                      <a:pt x="337" y="74"/>
                    </a:lnTo>
                    <a:lnTo>
                      <a:pt x="339" y="72"/>
                    </a:lnTo>
                    <a:lnTo>
                      <a:pt x="345" y="67"/>
                    </a:lnTo>
                    <a:lnTo>
                      <a:pt x="345" y="63"/>
                    </a:lnTo>
                    <a:lnTo>
                      <a:pt x="337" y="50"/>
                    </a:lnTo>
                    <a:lnTo>
                      <a:pt x="337" y="47"/>
                    </a:lnTo>
                    <a:lnTo>
                      <a:pt x="337" y="43"/>
                    </a:lnTo>
                    <a:lnTo>
                      <a:pt x="337" y="41"/>
                    </a:lnTo>
                    <a:lnTo>
                      <a:pt x="334" y="41"/>
                    </a:lnTo>
                    <a:lnTo>
                      <a:pt x="334" y="38"/>
                    </a:lnTo>
                    <a:lnTo>
                      <a:pt x="328" y="30"/>
                    </a:lnTo>
                    <a:lnTo>
                      <a:pt x="321" y="21"/>
                    </a:lnTo>
                    <a:lnTo>
                      <a:pt x="317" y="11"/>
                    </a:lnTo>
                    <a:lnTo>
                      <a:pt x="316" y="0"/>
                    </a:lnTo>
                    <a:lnTo>
                      <a:pt x="249" y="41"/>
                    </a:lnTo>
                    <a:lnTo>
                      <a:pt x="188" y="94"/>
                    </a:lnTo>
                    <a:lnTo>
                      <a:pt x="133" y="151"/>
                    </a:lnTo>
                    <a:lnTo>
                      <a:pt x="88" y="218"/>
                    </a:lnTo>
                    <a:lnTo>
                      <a:pt x="50" y="289"/>
                    </a:lnTo>
                    <a:lnTo>
                      <a:pt x="21" y="366"/>
                    </a:lnTo>
                    <a:lnTo>
                      <a:pt x="5" y="446"/>
                    </a:lnTo>
                    <a:lnTo>
                      <a:pt x="0" y="530"/>
                    </a:lnTo>
                    <a:lnTo>
                      <a:pt x="5" y="608"/>
                    </a:lnTo>
                    <a:lnTo>
                      <a:pt x="20" y="680"/>
                    </a:lnTo>
                    <a:lnTo>
                      <a:pt x="45" y="751"/>
                    </a:lnTo>
                    <a:lnTo>
                      <a:pt x="74" y="819"/>
                    </a:lnTo>
                    <a:lnTo>
                      <a:pt x="114" y="879"/>
                    </a:lnTo>
                    <a:lnTo>
                      <a:pt x="160" y="938"/>
                    </a:lnTo>
                    <a:lnTo>
                      <a:pt x="215" y="987"/>
                    </a:lnTo>
                    <a:lnTo>
                      <a:pt x="272" y="1032"/>
                    </a:lnTo>
                  </a:path>
                </a:pathLst>
              </a:custGeom>
              <a:solidFill>
                <a:schemeClr val="folHlink">
                  <a:alpha val="100000"/>
                </a:schemeClr>
              </a:solidFill>
              <a:ln w="9525">
                <a:noFill/>
              </a:ln>
            </p:spPr>
            <p:txBody>
              <a:bodyPr/>
              <a:lstStyle/>
              <a:p>
                <a:endParaRPr lang="zh-CN" altLang="en-US"/>
              </a:p>
            </p:txBody>
          </p:sp>
          <p:sp>
            <p:nvSpPr>
              <p:cNvPr id="2071" name="Freeform 26"/>
              <p:cNvSpPr/>
              <p:nvPr/>
            </p:nvSpPr>
            <p:spPr>
              <a:xfrm>
                <a:off x="379" y="2327"/>
                <a:ext cx="824" cy="1203"/>
              </a:xfrm>
              <a:custGeom>
                <a:avLst/>
                <a:gdLst/>
                <a:ahLst/>
                <a:cxnLst>
                  <a:cxn ang="0">
                    <a:pos x="796" y="688"/>
                  </a:cxn>
                  <a:cxn ang="0">
                    <a:pos x="756" y="641"/>
                  </a:cxn>
                  <a:cxn ang="0">
                    <a:pos x="812" y="615"/>
                  </a:cxn>
                  <a:cxn ang="0">
                    <a:pos x="814" y="502"/>
                  </a:cxn>
                  <a:cxn ang="0">
                    <a:pos x="705" y="247"/>
                  </a:cxn>
                  <a:cxn ang="0">
                    <a:pos x="651" y="262"/>
                  </a:cxn>
                  <a:cxn ang="0">
                    <a:pos x="574" y="289"/>
                  </a:cxn>
                  <a:cxn ang="0">
                    <a:pos x="536" y="258"/>
                  </a:cxn>
                  <a:cxn ang="0">
                    <a:pos x="563" y="170"/>
                  </a:cxn>
                  <a:cxn ang="0">
                    <a:pos x="532" y="81"/>
                  </a:cxn>
                  <a:cxn ang="0">
                    <a:pos x="455" y="56"/>
                  </a:cxn>
                  <a:cxn ang="0">
                    <a:pos x="484" y="150"/>
                  </a:cxn>
                  <a:cxn ang="0">
                    <a:pos x="465" y="190"/>
                  </a:cxn>
                  <a:cxn ang="0">
                    <a:pos x="442" y="200"/>
                  </a:cxn>
                  <a:cxn ang="0">
                    <a:pos x="419" y="164"/>
                  </a:cxn>
                  <a:cxn ang="0">
                    <a:pos x="381" y="108"/>
                  </a:cxn>
                  <a:cxn ang="0">
                    <a:pos x="406" y="108"/>
                  </a:cxn>
                  <a:cxn ang="0">
                    <a:pos x="424" y="72"/>
                  </a:cxn>
                  <a:cxn ang="0">
                    <a:pos x="325" y="0"/>
                  </a:cxn>
                  <a:cxn ang="0">
                    <a:pos x="281" y="27"/>
                  </a:cxn>
                  <a:cxn ang="0">
                    <a:pos x="240" y="72"/>
                  </a:cxn>
                  <a:cxn ang="0">
                    <a:pos x="209" y="114"/>
                  </a:cxn>
                  <a:cxn ang="0">
                    <a:pos x="209" y="150"/>
                  </a:cxn>
                  <a:cxn ang="0">
                    <a:pos x="240" y="164"/>
                  </a:cxn>
                  <a:cxn ang="0">
                    <a:pos x="209" y="222"/>
                  </a:cxn>
                  <a:cxn ang="0">
                    <a:pos x="213" y="242"/>
                  </a:cxn>
                  <a:cxn ang="0">
                    <a:pos x="267" y="222"/>
                  </a:cxn>
                  <a:cxn ang="0">
                    <a:pos x="303" y="170"/>
                  </a:cxn>
                  <a:cxn ang="0">
                    <a:pos x="354" y="231"/>
                  </a:cxn>
                  <a:cxn ang="0">
                    <a:pos x="372" y="291"/>
                  </a:cxn>
                  <a:cxn ang="0">
                    <a:pos x="348" y="294"/>
                  </a:cxn>
                  <a:cxn ang="0">
                    <a:pos x="298" y="309"/>
                  </a:cxn>
                  <a:cxn ang="0">
                    <a:pos x="323" y="330"/>
                  </a:cxn>
                  <a:cxn ang="0">
                    <a:pos x="260" y="339"/>
                  </a:cxn>
                  <a:cxn ang="0">
                    <a:pos x="189" y="411"/>
                  </a:cxn>
                  <a:cxn ang="0">
                    <a:pos x="184" y="469"/>
                  </a:cxn>
                  <a:cxn ang="0">
                    <a:pos x="148" y="435"/>
                  </a:cxn>
                  <a:cxn ang="0">
                    <a:pos x="83" y="402"/>
                  </a:cxn>
                  <a:cxn ang="0">
                    <a:pos x="0" y="455"/>
                  </a:cxn>
                  <a:cxn ang="0">
                    <a:pos x="54" y="496"/>
                  </a:cxn>
                  <a:cxn ang="0">
                    <a:pos x="74" y="485"/>
                  </a:cxn>
                  <a:cxn ang="0">
                    <a:pos x="54" y="608"/>
                  </a:cxn>
                  <a:cxn ang="0">
                    <a:pos x="132" y="641"/>
                  </a:cxn>
                  <a:cxn ang="0">
                    <a:pos x="195" y="661"/>
                  </a:cxn>
                  <a:cxn ang="0">
                    <a:pos x="249" y="744"/>
                  </a:cxn>
                  <a:cxn ang="0">
                    <a:pos x="334" y="886"/>
                  </a:cxn>
                  <a:cxn ang="0">
                    <a:pos x="391" y="1007"/>
                  </a:cxn>
                  <a:cxn ang="0">
                    <a:pos x="292" y="1052"/>
                  </a:cxn>
                  <a:cxn ang="0">
                    <a:pos x="182" y="1105"/>
                  </a:cxn>
                  <a:cxn ang="0">
                    <a:pos x="68" y="1180"/>
                  </a:cxn>
                  <a:cxn ang="0">
                    <a:pos x="200" y="1202"/>
                  </a:cxn>
                  <a:cxn ang="0">
                    <a:pos x="417" y="1168"/>
                  </a:cxn>
                  <a:cxn ang="0">
                    <a:pos x="613" y="1052"/>
                  </a:cxn>
                  <a:cxn ang="0">
                    <a:pos x="610" y="929"/>
                  </a:cxn>
                  <a:cxn ang="0">
                    <a:pos x="543" y="888"/>
                  </a:cxn>
                  <a:cxn ang="0">
                    <a:pos x="567" y="791"/>
                  </a:cxn>
                  <a:cxn ang="0">
                    <a:pos x="655" y="738"/>
                  </a:cxn>
                  <a:cxn ang="0">
                    <a:pos x="725" y="713"/>
                  </a:cxn>
                  <a:cxn ang="0">
                    <a:pos x="792" y="729"/>
                  </a:cxn>
                </a:cxnLst>
                <a:rect l="0" t="0" r="0" b="0"/>
                <a:pathLst>
                  <a:path w="824" h="1203">
                    <a:moveTo>
                      <a:pt x="803" y="736"/>
                    </a:moveTo>
                    <a:lnTo>
                      <a:pt x="807" y="724"/>
                    </a:lnTo>
                    <a:lnTo>
                      <a:pt x="808" y="713"/>
                    </a:lnTo>
                    <a:lnTo>
                      <a:pt x="812" y="702"/>
                    </a:lnTo>
                    <a:lnTo>
                      <a:pt x="814" y="691"/>
                    </a:lnTo>
                    <a:lnTo>
                      <a:pt x="803" y="691"/>
                    </a:lnTo>
                    <a:lnTo>
                      <a:pt x="796" y="688"/>
                    </a:lnTo>
                    <a:lnTo>
                      <a:pt x="783" y="686"/>
                    </a:lnTo>
                    <a:lnTo>
                      <a:pt x="776" y="680"/>
                    </a:lnTo>
                    <a:lnTo>
                      <a:pt x="770" y="675"/>
                    </a:lnTo>
                    <a:lnTo>
                      <a:pt x="767" y="666"/>
                    </a:lnTo>
                    <a:lnTo>
                      <a:pt x="761" y="661"/>
                    </a:lnTo>
                    <a:lnTo>
                      <a:pt x="760" y="655"/>
                    </a:lnTo>
                    <a:lnTo>
                      <a:pt x="756" y="641"/>
                    </a:lnTo>
                    <a:lnTo>
                      <a:pt x="756" y="624"/>
                    </a:lnTo>
                    <a:lnTo>
                      <a:pt x="760" y="610"/>
                    </a:lnTo>
                    <a:lnTo>
                      <a:pt x="767" y="599"/>
                    </a:lnTo>
                    <a:lnTo>
                      <a:pt x="781" y="597"/>
                    </a:lnTo>
                    <a:lnTo>
                      <a:pt x="792" y="599"/>
                    </a:lnTo>
                    <a:lnTo>
                      <a:pt x="803" y="608"/>
                    </a:lnTo>
                    <a:lnTo>
                      <a:pt x="812" y="615"/>
                    </a:lnTo>
                    <a:lnTo>
                      <a:pt x="819" y="628"/>
                    </a:lnTo>
                    <a:lnTo>
                      <a:pt x="823" y="619"/>
                    </a:lnTo>
                    <a:lnTo>
                      <a:pt x="823" y="610"/>
                    </a:lnTo>
                    <a:lnTo>
                      <a:pt x="823" y="605"/>
                    </a:lnTo>
                    <a:lnTo>
                      <a:pt x="823" y="597"/>
                    </a:lnTo>
                    <a:lnTo>
                      <a:pt x="819" y="549"/>
                    </a:lnTo>
                    <a:lnTo>
                      <a:pt x="814" y="502"/>
                    </a:lnTo>
                    <a:lnTo>
                      <a:pt x="807" y="455"/>
                    </a:lnTo>
                    <a:lnTo>
                      <a:pt x="792" y="411"/>
                    </a:lnTo>
                    <a:lnTo>
                      <a:pt x="776" y="366"/>
                    </a:lnTo>
                    <a:lnTo>
                      <a:pt x="756" y="325"/>
                    </a:lnTo>
                    <a:lnTo>
                      <a:pt x="734" y="285"/>
                    </a:lnTo>
                    <a:lnTo>
                      <a:pt x="709" y="247"/>
                    </a:lnTo>
                    <a:lnTo>
                      <a:pt x="705" y="247"/>
                    </a:lnTo>
                    <a:lnTo>
                      <a:pt x="702" y="244"/>
                    </a:lnTo>
                    <a:lnTo>
                      <a:pt x="698" y="244"/>
                    </a:lnTo>
                    <a:lnTo>
                      <a:pt x="693" y="242"/>
                    </a:lnTo>
                    <a:lnTo>
                      <a:pt x="677" y="253"/>
                    </a:lnTo>
                    <a:lnTo>
                      <a:pt x="668" y="254"/>
                    </a:lnTo>
                    <a:lnTo>
                      <a:pt x="660" y="258"/>
                    </a:lnTo>
                    <a:lnTo>
                      <a:pt x="651" y="262"/>
                    </a:lnTo>
                    <a:lnTo>
                      <a:pt x="642" y="264"/>
                    </a:lnTo>
                    <a:lnTo>
                      <a:pt x="631" y="267"/>
                    </a:lnTo>
                    <a:lnTo>
                      <a:pt x="619" y="273"/>
                    </a:lnTo>
                    <a:lnTo>
                      <a:pt x="606" y="278"/>
                    </a:lnTo>
                    <a:lnTo>
                      <a:pt x="594" y="283"/>
                    </a:lnTo>
                    <a:lnTo>
                      <a:pt x="583" y="285"/>
                    </a:lnTo>
                    <a:lnTo>
                      <a:pt x="574" y="289"/>
                    </a:lnTo>
                    <a:lnTo>
                      <a:pt x="567" y="291"/>
                    </a:lnTo>
                    <a:lnTo>
                      <a:pt x="557" y="289"/>
                    </a:lnTo>
                    <a:lnTo>
                      <a:pt x="554" y="285"/>
                    </a:lnTo>
                    <a:lnTo>
                      <a:pt x="548" y="280"/>
                    </a:lnTo>
                    <a:lnTo>
                      <a:pt x="547" y="278"/>
                    </a:lnTo>
                    <a:lnTo>
                      <a:pt x="543" y="273"/>
                    </a:lnTo>
                    <a:lnTo>
                      <a:pt x="536" y="258"/>
                    </a:lnTo>
                    <a:lnTo>
                      <a:pt x="532" y="244"/>
                    </a:lnTo>
                    <a:lnTo>
                      <a:pt x="532" y="231"/>
                    </a:lnTo>
                    <a:lnTo>
                      <a:pt x="530" y="217"/>
                    </a:lnTo>
                    <a:lnTo>
                      <a:pt x="532" y="202"/>
                    </a:lnTo>
                    <a:lnTo>
                      <a:pt x="541" y="190"/>
                    </a:lnTo>
                    <a:lnTo>
                      <a:pt x="552" y="177"/>
                    </a:lnTo>
                    <a:lnTo>
                      <a:pt x="563" y="170"/>
                    </a:lnTo>
                    <a:lnTo>
                      <a:pt x="574" y="159"/>
                    </a:lnTo>
                    <a:lnTo>
                      <a:pt x="583" y="146"/>
                    </a:lnTo>
                    <a:lnTo>
                      <a:pt x="588" y="134"/>
                    </a:lnTo>
                    <a:lnTo>
                      <a:pt x="588" y="119"/>
                    </a:lnTo>
                    <a:lnTo>
                      <a:pt x="568" y="105"/>
                    </a:lnTo>
                    <a:lnTo>
                      <a:pt x="552" y="92"/>
                    </a:lnTo>
                    <a:lnTo>
                      <a:pt x="532" y="81"/>
                    </a:lnTo>
                    <a:lnTo>
                      <a:pt x="512" y="70"/>
                    </a:lnTo>
                    <a:lnTo>
                      <a:pt x="491" y="58"/>
                    </a:lnTo>
                    <a:lnTo>
                      <a:pt x="471" y="47"/>
                    </a:lnTo>
                    <a:lnTo>
                      <a:pt x="449" y="38"/>
                    </a:lnTo>
                    <a:lnTo>
                      <a:pt x="428" y="31"/>
                    </a:lnTo>
                    <a:lnTo>
                      <a:pt x="442" y="45"/>
                    </a:lnTo>
                    <a:lnTo>
                      <a:pt x="455" y="56"/>
                    </a:lnTo>
                    <a:lnTo>
                      <a:pt x="465" y="63"/>
                    </a:lnTo>
                    <a:lnTo>
                      <a:pt x="484" y="74"/>
                    </a:lnTo>
                    <a:lnTo>
                      <a:pt x="485" y="88"/>
                    </a:lnTo>
                    <a:lnTo>
                      <a:pt x="484" y="105"/>
                    </a:lnTo>
                    <a:lnTo>
                      <a:pt x="478" y="123"/>
                    </a:lnTo>
                    <a:lnTo>
                      <a:pt x="478" y="135"/>
                    </a:lnTo>
                    <a:lnTo>
                      <a:pt x="484" y="150"/>
                    </a:lnTo>
                    <a:lnTo>
                      <a:pt x="484" y="155"/>
                    </a:lnTo>
                    <a:lnTo>
                      <a:pt x="480" y="161"/>
                    </a:lnTo>
                    <a:lnTo>
                      <a:pt x="474" y="166"/>
                    </a:lnTo>
                    <a:lnTo>
                      <a:pt x="469" y="170"/>
                    </a:lnTo>
                    <a:lnTo>
                      <a:pt x="465" y="175"/>
                    </a:lnTo>
                    <a:lnTo>
                      <a:pt x="465" y="180"/>
                    </a:lnTo>
                    <a:lnTo>
                      <a:pt x="465" y="190"/>
                    </a:lnTo>
                    <a:lnTo>
                      <a:pt x="464" y="195"/>
                    </a:lnTo>
                    <a:lnTo>
                      <a:pt x="460" y="197"/>
                    </a:lnTo>
                    <a:lnTo>
                      <a:pt x="458" y="200"/>
                    </a:lnTo>
                    <a:lnTo>
                      <a:pt x="455" y="200"/>
                    </a:lnTo>
                    <a:lnTo>
                      <a:pt x="453" y="200"/>
                    </a:lnTo>
                    <a:lnTo>
                      <a:pt x="447" y="197"/>
                    </a:lnTo>
                    <a:lnTo>
                      <a:pt x="442" y="200"/>
                    </a:lnTo>
                    <a:lnTo>
                      <a:pt x="433" y="202"/>
                    </a:lnTo>
                    <a:lnTo>
                      <a:pt x="428" y="202"/>
                    </a:lnTo>
                    <a:lnTo>
                      <a:pt x="424" y="200"/>
                    </a:lnTo>
                    <a:lnTo>
                      <a:pt x="424" y="197"/>
                    </a:lnTo>
                    <a:lnTo>
                      <a:pt x="422" y="195"/>
                    </a:lnTo>
                    <a:lnTo>
                      <a:pt x="419" y="164"/>
                    </a:lnTo>
                    <a:lnTo>
                      <a:pt x="411" y="159"/>
                    </a:lnTo>
                    <a:lnTo>
                      <a:pt x="406" y="150"/>
                    </a:lnTo>
                    <a:lnTo>
                      <a:pt x="397" y="141"/>
                    </a:lnTo>
                    <a:lnTo>
                      <a:pt x="390" y="134"/>
                    </a:lnTo>
                    <a:lnTo>
                      <a:pt x="386" y="125"/>
                    </a:lnTo>
                    <a:lnTo>
                      <a:pt x="384" y="117"/>
                    </a:lnTo>
                    <a:lnTo>
                      <a:pt x="381" y="108"/>
                    </a:lnTo>
                    <a:lnTo>
                      <a:pt x="384" y="103"/>
                    </a:lnTo>
                    <a:lnTo>
                      <a:pt x="386" y="99"/>
                    </a:lnTo>
                    <a:lnTo>
                      <a:pt x="390" y="99"/>
                    </a:lnTo>
                    <a:lnTo>
                      <a:pt x="390" y="97"/>
                    </a:lnTo>
                    <a:lnTo>
                      <a:pt x="391" y="97"/>
                    </a:lnTo>
                    <a:lnTo>
                      <a:pt x="397" y="103"/>
                    </a:lnTo>
                    <a:lnTo>
                      <a:pt x="406" y="108"/>
                    </a:lnTo>
                    <a:lnTo>
                      <a:pt x="413" y="110"/>
                    </a:lnTo>
                    <a:lnTo>
                      <a:pt x="422" y="110"/>
                    </a:lnTo>
                    <a:lnTo>
                      <a:pt x="424" y="110"/>
                    </a:lnTo>
                    <a:lnTo>
                      <a:pt x="424" y="108"/>
                    </a:lnTo>
                    <a:lnTo>
                      <a:pt x="424" y="72"/>
                    </a:lnTo>
                    <a:lnTo>
                      <a:pt x="411" y="56"/>
                    </a:lnTo>
                    <a:lnTo>
                      <a:pt x="395" y="42"/>
                    </a:lnTo>
                    <a:lnTo>
                      <a:pt x="377" y="27"/>
                    </a:lnTo>
                    <a:lnTo>
                      <a:pt x="364" y="9"/>
                    </a:lnTo>
                    <a:lnTo>
                      <a:pt x="350" y="5"/>
                    </a:lnTo>
                    <a:lnTo>
                      <a:pt x="339" y="2"/>
                    </a:lnTo>
                    <a:lnTo>
                      <a:pt x="325" y="0"/>
                    </a:lnTo>
                    <a:lnTo>
                      <a:pt x="312" y="0"/>
                    </a:lnTo>
                    <a:lnTo>
                      <a:pt x="308" y="0"/>
                    </a:lnTo>
                    <a:lnTo>
                      <a:pt x="308" y="2"/>
                    </a:lnTo>
                    <a:lnTo>
                      <a:pt x="308" y="5"/>
                    </a:lnTo>
                    <a:lnTo>
                      <a:pt x="307" y="9"/>
                    </a:lnTo>
                    <a:lnTo>
                      <a:pt x="289" y="14"/>
                    </a:lnTo>
                    <a:lnTo>
                      <a:pt x="281" y="27"/>
                    </a:lnTo>
                    <a:lnTo>
                      <a:pt x="276" y="42"/>
                    </a:lnTo>
                    <a:lnTo>
                      <a:pt x="265" y="56"/>
                    </a:lnTo>
                    <a:lnTo>
                      <a:pt x="260" y="56"/>
                    </a:lnTo>
                    <a:lnTo>
                      <a:pt x="256" y="56"/>
                    </a:lnTo>
                    <a:lnTo>
                      <a:pt x="251" y="56"/>
                    </a:lnTo>
                    <a:lnTo>
                      <a:pt x="249" y="58"/>
                    </a:lnTo>
                    <a:lnTo>
                      <a:pt x="240" y="72"/>
                    </a:lnTo>
                    <a:lnTo>
                      <a:pt x="231" y="87"/>
                    </a:lnTo>
                    <a:lnTo>
                      <a:pt x="224" y="99"/>
                    </a:lnTo>
                    <a:lnTo>
                      <a:pt x="213" y="110"/>
                    </a:lnTo>
                    <a:lnTo>
                      <a:pt x="209" y="110"/>
                    </a:lnTo>
                    <a:lnTo>
                      <a:pt x="209" y="114"/>
                    </a:lnTo>
                    <a:lnTo>
                      <a:pt x="184" y="139"/>
                    </a:lnTo>
                    <a:lnTo>
                      <a:pt x="184" y="141"/>
                    </a:lnTo>
                    <a:lnTo>
                      <a:pt x="195" y="146"/>
                    </a:lnTo>
                    <a:lnTo>
                      <a:pt x="209" y="150"/>
                    </a:lnTo>
                    <a:lnTo>
                      <a:pt x="224" y="153"/>
                    </a:lnTo>
                    <a:lnTo>
                      <a:pt x="234" y="153"/>
                    </a:lnTo>
                    <a:lnTo>
                      <a:pt x="236" y="155"/>
                    </a:lnTo>
                    <a:lnTo>
                      <a:pt x="240" y="155"/>
                    </a:lnTo>
                    <a:lnTo>
                      <a:pt x="240" y="159"/>
                    </a:lnTo>
                    <a:lnTo>
                      <a:pt x="242" y="161"/>
                    </a:lnTo>
                    <a:lnTo>
                      <a:pt x="240" y="164"/>
                    </a:lnTo>
                    <a:lnTo>
                      <a:pt x="234" y="166"/>
                    </a:lnTo>
                    <a:lnTo>
                      <a:pt x="231" y="170"/>
                    </a:lnTo>
                    <a:lnTo>
                      <a:pt x="225" y="171"/>
                    </a:lnTo>
                    <a:lnTo>
                      <a:pt x="220" y="180"/>
                    </a:lnTo>
                    <a:lnTo>
                      <a:pt x="215" y="195"/>
                    </a:lnTo>
                    <a:lnTo>
                      <a:pt x="209" y="208"/>
                    </a:lnTo>
                    <a:lnTo>
                      <a:pt x="209" y="222"/>
                    </a:lnTo>
                    <a:lnTo>
                      <a:pt x="213" y="227"/>
                    </a:lnTo>
                    <a:lnTo>
                      <a:pt x="215" y="227"/>
                    </a:lnTo>
                    <a:lnTo>
                      <a:pt x="213" y="231"/>
                    </a:lnTo>
                    <a:lnTo>
                      <a:pt x="209" y="238"/>
                    </a:lnTo>
                    <a:lnTo>
                      <a:pt x="213" y="242"/>
                    </a:lnTo>
                    <a:lnTo>
                      <a:pt x="215" y="244"/>
                    </a:lnTo>
                    <a:lnTo>
                      <a:pt x="231" y="233"/>
                    </a:lnTo>
                    <a:lnTo>
                      <a:pt x="260" y="231"/>
                    </a:lnTo>
                    <a:lnTo>
                      <a:pt x="260" y="227"/>
                    </a:lnTo>
                    <a:lnTo>
                      <a:pt x="262" y="226"/>
                    </a:lnTo>
                    <a:lnTo>
                      <a:pt x="265" y="226"/>
                    </a:lnTo>
                    <a:lnTo>
                      <a:pt x="267" y="222"/>
                    </a:lnTo>
                    <a:lnTo>
                      <a:pt x="267" y="200"/>
                    </a:lnTo>
                    <a:lnTo>
                      <a:pt x="289" y="155"/>
                    </a:lnTo>
                    <a:lnTo>
                      <a:pt x="292" y="155"/>
                    </a:lnTo>
                    <a:lnTo>
                      <a:pt x="303" y="170"/>
                    </a:lnTo>
                    <a:lnTo>
                      <a:pt x="312" y="180"/>
                    </a:lnTo>
                    <a:lnTo>
                      <a:pt x="323" y="195"/>
                    </a:lnTo>
                    <a:lnTo>
                      <a:pt x="336" y="206"/>
                    </a:lnTo>
                    <a:lnTo>
                      <a:pt x="343" y="211"/>
                    </a:lnTo>
                    <a:lnTo>
                      <a:pt x="345" y="217"/>
                    </a:lnTo>
                    <a:lnTo>
                      <a:pt x="350" y="226"/>
                    </a:lnTo>
                    <a:lnTo>
                      <a:pt x="354" y="231"/>
                    </a:lnTo>
                    <a:lnTo>
                      <a:pt x="354" y="244"/>
                    </a:lnTo>
                    <a:lnTo>
                      <a:pt x="354" y="258"/>
                    </a:lnTo>
                    <a:lnTo>
                      <a:pt x="359" y="273"/>
                    </a:lnTo>
                    <a:lnTo>
                      <a:pt x="364" y="283"/>
                    </a:lnTo>
                    <a:lnTo>
                      <a:pt x="366" y="285"/>
                    </a:lnTo>
                    <a:lnTo>
                      <a:pt x="370" y="289"/>
                    </a:lnTo>
                    <a:lnTo>
                      <a:pt x="372" y="291"/>
                    </a:lnTo>
                    <a:lnTo>
                      <a:pt x="375" y="294"/>
                    </a:lnTo>
                    <a:lnTo>
                      <a:pt x="375" y="298"/>
                    </a:lnTo>
                    <a:lnTo>
                      <a:pt x="372" y="300"/>
                    </a:lnTo>
                    <a:lnTo>
                      <a:pt x="372" y="305"/>
                    </a:lnTo>
                    <a:lnTo>
                      <a:pt x="370" y="309"/>
                    </a:lnTo>
                    <a:lnTo>
                      <a:pt x="359" y="305"/>
                    </a:lnTo>
                    <a:lnTo>
                      <a:pt x="348" y="294"/>
                    </a:lnTo>
                    <a:lnTo>
                      <a:pt x="336" y="285"/>
                    </a:lnTo>
                    <a:lnTo>
                      <a:pt x="323" y="283"/>
                    </a:lnTo>
                    <a:lnTo>
                      <a:pt x="314" y="289"/>
                    </a:lnTo>
                    <a:lnTo>
                      <a:pt x="308" y="294"/>
                    </a:lnTo>
                    <a:lnTo>
                      <a:pt x="299" y="300"/>
                    </a:lnTo>
                    <a:lnTo>
                      <a:pt x="296" y="305"/>
                    </a:lnTo>
                    <a:lnTo>
                      <a:pt x="298" y="309"/>
                    </a:lnTo>
                    <a:lnTo>
                      <a:pt x="299" y="310"/>
                    </a:lnTo>
                    <a:lnTo>
                      <a:pt x="299" y="314"/>
                    </a:lnTo>
                    <a:lnTo>
                      <a:pt x="303" y="314"/>
                    </a:lnTo>
                    <a:lnTo>
                      <a:pt x="312" y="314"/>
                    </a:lnTo>
                    <a:lnTo>
                      <a:pt x="317" y="316"/>
                    </a:lnTo>
                    <a:lnTo>
                      <a:pt x="319" y="321"/>
                    </a:lnTo>
                    <a:lnTo>
                      <a:pt x="323" y="330"/>
                    </a:lnTo>
                    <a:lnTo>
                      <a:pt x="319" y="334"/>
                    </a:lnTo>
                    <a:lnTo>
                      <a:pt x="317" y="339"/>
                    </a:lnTo>
                    <a:lnTo>
                      <a:pt x="260" y="327"/>
                    </a:lnTo>
                    <a:lnTo>
                      <a:pt x="260" y="334"/>
                    </a:lnTo>
                    <a:lnTo>
                      <a:pt x="260" y="339"/>
                    </a:lnTo>
                    <a:lnTo>
                      <a:pt x="260" y="345"/>
                    </a:lnTo>
                    <a:lnTo>
                      <a:pt x="256" y="347"/>
                    </a:lnTo>
                    <a:lnTo>
                      <a:pt x="251" y="356"/>
                    </a:lnTo>
                    <a:lnTo>
                      <a:pt x="249" y="357"/>
                    </a:lnTo>
                    <a:lnTo>
                      <a:pt x="242" y="366"/>
                    </a:lnTo>
                    <a:lnTo>
                      <a:pt x="225" y="393"/>
                    </a:lnTo>
                    <a:lnTo>
                      <a:pt x="189" y="411"/>
                    </a:lnTo>
                    <a:lnTo>
                      <a:pt x="188" y="413"/>
                    </a:lnTo>
                    <a:lnTo>
                      <a:pt x="184" y="419"/>
                    </a:lnTo>
                    <a:lnTo>
                      <a:pt x="184" y="424"/>
                    </a:lnTo>
                    <a:lnTo>
                      <a:pt x="184" y="430"/>
                    </a:lnTo>
                    <a:lnTo>
                      <a:pt x="184" y="439"/>
                    </a:lnTo>
                    <a:lnTo>
                      <a:pt x="184" y="453"/>
                    </a:lnTo>
                    <a:lnTo>
                      <a:pt x="184" y="469"/>
                    </a:lnTo>
                    <a:lnTo>
                      <a:pt x="184" y="478"/>
                    </a:lnTo>
                    <a:lnTo>
                      <a:pt x="173" y="478"/>
                    </a:lnTo>
                    <a:lnTo>
                      <a:pt x="164" y="475"/>
                    </a:lnTo>
                    <a:lnTo>
                      <a:pt x="157" y="469"/>
                    </a:lnTo>
                    <a:lnTo>
                      <a:pt x="151" y="464"/>
                    </a:lnTo>
                    <a:lnTo>
                      <a:pt x="151" y="449"/>
                    </a:lnTo>
                    <a:lnTo>
                      <a:pt x="148" y="435"/>
                    </a:lnTo>
                    <a:lnTo>
                      <a:pt x="141" y="424"/>
                    </a:lnTo>
                    <a:lnTo>
                      <a:pt x="130" y="413"/>
                    </a:lnTo>
                    <a:lnTo>
                      <a:pt x="117" y="417"/>
                    </a:lnTo>
                    <a:lnTo>
                      <a:pt x="110" y="417"/>
                    </a:lnTo>
                    <a:lnTo>
                      <a:pt x="101" y="413"/>
                    </a:lnTo>
                    <a:lnTo>
                      <a:pt x="94" y="408"/>
                    </a:lnTo>
                    <a:lnTo>
                      <a:pt x="83" y="402"/>
                    </a:lnTo>
                    <a:lnTo>
                      <a:pt x="72" y="397"/>
                    </a:lnTo>
                    <a:lnTo>
                      <a:pt x="59" y="393"/>
                    </a:lnTo>
                    <a:lnTo>
                      <a:pt x="49" y="392"/>
                    </a:lnTo>
                    <a:lnTo>
                      <a:pt x="38" y="402"/>
                    </a:lnTo>
                    <a:lnTo>
                      <a:pt x="21" y="424"/>
                    </a:lnTo>
                    <a:lnTo>
                      <a:pt x="5" y="448"/>
                    </a:lnTo>
                    <a:lnTo>
                      <a:pt x="0" y="455"/>
                    </a:lnTo>
                    <a:lnTo>
                      <a:pt x="21" y="475"/>
                    </a:lnTo>
                    <a:lnTo>
                      <a:pt x="25" y="516"/>
                    </a:lnTo>
                    <a:lnTo>
                      <a:pt x="29" y="516"/>
                    </a:lnTo>
                    <a:lnTo>
                      <a:pt x="38" y="513"/>
                    </a:lnTo>
                    <a:lnTo>
                      <a:pt x="43" y="511"/>
                    </a:lnTo>
                    <a:lnTo>
                      <a:pt x="49" y="505"/>
                    </a:lnTo>
                    <a:lnTo>
                      <a:pt x="54" y="496"/>
                    </a:lnTo>
                    <a:lnTo>
                      <a:pt x="58" y="491"/>
                    </a:lnTo>
                    <a:lnTo>
                      <a:pt x="63" y="485"/>
                    </a:lnTo>
                    <a:lnTo>
                      <a:pt x="72" y="480"/>
                    </a:lnTo>
                    <a:lnTo>
                      <a:pt x="74" y="480"/>
                    </a:lnTo>
                    <a:lnTo>
                      <a:pt x="74" y="484"/>
                    </a:lnTo>
                    <a:lnTo>
                      <a:pt x="74" y="485"/>
                    </a:lnTo>
                    <a:lnTo>
                      <a:pt x="63" y="538"/>
                    </a:lnTo>
                    <a:lnTo>
                      <a:pt x="79" y="556"/>
                    </a:lnTo>
                    <a:lnTo>
                      <a:pt x="77" y="567"/>
                    </a:lnTo>
                    <a:lnTo>
                      <a:pt x="68" y="574"/>
                    </a:lnTo>
                    <a:lnTo>
                      <a:pt x="59" y="583"/>
                    </a:lnTo>
                    <a:lnTo>
                      <a:pt x="54" y="597"/>
                    </a:lnTo>
                    <a:lnTo>
                      <a:pt x="54" y="608"/>
                    </a:lnTo>
                    <a:lnTo>
                      <a:pt x="63" y="619"/>
                    </a:lnTo>
                    <a:lnTo>
                      <a:pt x="74" y="630"/>
                    </a:lnTo>
                    <a:lnTo>
                      <a:pt x="88" y="641"/>
                    </a:lnTo>
                    <a:lnTo>
                      <a:pt x="101" y="646"/>
                    </a:lnTo>
                    <a:lnTo>
                      <a:pt x="114" y="646"/>
                    </a:lnTo>
                    <a:lnTo>
                      <a:pt x="124" y="644"/>
                    </a:lnTo>
                    <a:lnTo>
                      <a:pt x="132" y="641"/>
                    </a:lnTo>
                    <a:lnTo>
                      <a:pt x="141" y="635"/>
                    </a:lnTo>
                    <a:lnTo>
                      <a:pt x="148" y="635"/>
                    </a:lnTo>
                    <a:lnTo>
                      <a:pt x="153" y="639"/>
                    </a:lnTo>
                    <a:lnTo>
                      <a:pt x="160" y="641"/>
                    </a:lnTo>
                    <a:lnTo>
                      <a:pt x="168" y="644"/>
                    </a:lnTo>
                    <a:lnTo>
                      <a:pt x="184" y="652"/>
                    </a:lnTo>
                    <a:lnTo>
                      <a:pt x="195" y="661"/>
                    </a:lnTo>
                    <a:lnTo>
                      <a:pt x="209" y="670"/>
                    </a:lnTo>
                    <a:lnTo>
                      <a:pt x="220" y="677"/>
                    </a:lnTo>
                    <a:lnTo>
                      <a:pt x="225" y="691"/>
                    </a:lnTo>
                    <a:lnTo>
                      <a:pt x="229" y="706"/>
                    </a:lnTo>
                    <a:lnTo>
                      <a:pt x="231" y="722"/>
                    </a:lnTo>
                    <a:lnTo>
                      <a:pt x="234" y="738"/>
                    </a:lnTo>
                    <a:lnTo>
                      <a:pt x="249" y="744"/>
                    </a:lnTo>
                    <a:lnTo>
                      <a:pt x="262" y="749"/>
                    </a:lnTo>
                    <a:lnTo>
                      <a:pt x="276" y="758"/>
                    </a:lnTo>
                    <a:lnTo>
                      <a:pt x="287" y="772"/>
                    </a:lnTo>
                    <a:lnTo>
                      <a:pt x="298" y="800"/>
                    </a:lnTo>
                    <a:lnTo>
                      <a:pt x="308" y="830"/>
                    </a:lnTo>
                    <a:lnTo>
                      <a:pt x="319" y="861"/>
                    </a:lnTo>
                    <a:lnTo>
                      <a:pt x="334" y="886"/>
                    </a:lnTo>
                    <a:lnTo>
                      <a:pt x="350" y="904"/>
                    </a:lnTo>
                    <a:lnTo>
                      <a:pt x="366" y="924"/>
                    </a:lnTo>
                    <a:lnTo>
                      <a:pt x="381" y="944"/>
                    </a:lnTo>
                    <a:lnTo>
                      <a:pt x="395" y="966"/>
                    </a:lnTo>
                    <a:lnTo>
                      <a:pt x="397" y="980"/>
                    </a:lnTo>
                    <a:lnTo>
                      <a:pt x="397" y="993"/>
                    </a:lnTo>
                    <a:lnTo>
                      <a:pt x="391" y="1007"/>
                    </a:lnTo>
                    <a:lnTo>
                      <a:pt x="381" y="1018"/>
                    </a:lnTo>
                    <a:lnTo>
                      <a:pt x="364" y="1022"/>
                    </a:lnTo>
                    <a:lnTo>
                      <a:pt x="348" y="1027"/>
                    </a:lnTo>
                    <a:lnTo>
                      <a:pt x="334" y="1032"/>
                    </a:lnTo>
                    <a:lnTo>
                      <a:pt x="319" y="1038"/>
                    </a:lnTo>
                    <a:lnTo>
                      <a:pt x="307" y="1043"/>
                    </a:lnTo>
                    <a:lnTo>
                      <a:pt x="292" y="1052"/>
                    </a:lnTo>
                    <a:lnTo>
                      <a:pt x="278" y="1063"/>
                    </a:lnTo>
                    <a:lnTo>
                      <a:pt x="262" y="1074"/>
                    </a:lnTo>
                    <a:lnTo>
                      <a:pt x="249" y="1083"/>
                    </a:lnTo>
                    <a:lnTo>
                      <a:pt x="231" y="1090"/>
                    </a:lnTo>
                    <a:lnTo>
                      <a:pt x="215" y="1094"/>
                    </a:lnTo>
                    <a:lnTo>
                      <a:pt x="198" y="1099"/>
                    </a:lnTo>
                    <a:lnTo>
                      <a:pt x="182" y="1105"/>
                    </a:lnTo>
                    <a:lnTo>
                      <a:pt x="164" y="1110"/>
                    </a:lnTo>
                    <a:lnTo>
                      <a:pt x="151" y="1119"/>
                    </a:lnTo>
                    <a:lnTo>
                      <a:pt x="141" y="1132"/>
                    </a:lnTo>
                    <a:lnTo>
                      <a:pt x="124" y="1146"/>
                    </a:lnTo>
                    <a:lnTo>
                      <a:pt x="106" y="1160"/>
                    </a:lnTo>
                    <a:lnTo>
                      <a:pt x="88" y="1171"/>
                    </a:lnTo>
                    <a:lnTo>
                      <a:pt x="68" y="1180"/>
                    </a:lnTo>
                    <a:lnTo>
                      <a:pt x="88" y="1186"/>
                    </a:lnTo>
                    <a:lnTo>
                      <a:pt x="106" y="1188"/>
                    </a:lnTo>
                    <a:lnTo>
                      <a:pt x="124" y="1193"/>
                    </a:lnTo>
                    <a:lnTo>
                      <a:pt x="142" y="1197"/>
                    </a:lnTo>
                    <a:lnTo>
                      <a:pt x="162" y="1198"/>
                    </a:lnTo>
                    <a:lnTo>
                      <a:pt x="182" y="1198"/>
                    </a:lnTo>
                    <a:lnTo>
                      <a:pt x="200" y="1202"/>
                    </a:lnTo>
                    <a:lnTo>
                      <a:pt x="220" y="1202"/>
                    </a:lnTo>
                    <a:lnTo>
                      <a:pt x="252" y="1202"/>
                    </a:lnTo>
                    <a:lnTo>
                      <a:pt x="287" y="1198"/>
                    </a:lnTo>
                    <a:lnTo>
                      <a:pt x="319" y="1193"/>
                    </a:lnTo>
                    <a:lnTo>
                      <a:pt x="354" y="1186"/>
                    </a:lnTo>
                    <a:lnTo>
                      <a:pt x="386" y="1177"/>
                    </a:lnTo>
                    <a:lnTo>
                      <a:pt x="417" y="1168"/>
                    </a:lnTo>
                    <a:lnTo>
                      <a:pt x="447" y="1155"/>
                    </a:lnTo>
                    <a:lnTo>
                      <a:pt x="478" y="1141"/>
                    </a:lnTo>
                    <a:lnTo>
                      <a:pt x="505" y="1126"/>
                    </a:lnTo>
                    <a:lnTo>
                      <a:pt x="536" y="1110"/>
                    </a:lnTo>
                    <a:lnTo>
                      <a:pt x="559" y="1094"/>
                    </a:lnTo>
                    <a:lnTo>
                      <a:pt x="588" y="1074"/>
                    </a:lnTo>
                    <a:lnTo>
                      <a:pt x="613" y="1052"/>
                    </a:lnTo>
                    <a:lnTo>
                      <a:pt x="637" y="1029"/>
                    </a:lnTo>
                    <a:lnTo>
                      <a:pt x="660" y="1007"/>
                    </a:lnTo>
                    <a:lnTo>
                      <a:pt x="682" y="982"/>
                    </a:lnTo>
                    <a:lnTo>
                      <a:pt x="666" y="966"/>
                    </a:lnTo>
                    <a:lnTo>
                      <a:pt x="646" y="955"/>
                    </a:lnTo>
                    <a:lnTo>
                      <a:pt x="626" y="940"/>
                    </a:lnTo>
                    <a:lnTo>
                      <a:pt x="610" y="929"/>
                    </a:lnTo>
                    <a:lnTo>
                      <a:pt x="590" y="922"/>
                    </a:lnTo>
                    <a:lnTo>
                      <a:pt x="574" y="917"/>
                    </a:lnTo>
                    <a:lnTo>
                      <a:pt x="557" y="904"/>
                    </a:lnTo>
                    <a:lnTo>
                      <a:pt x="547" y="893"/>
                    </a:lnTo>
                    <a:lnTo>
                      <a:pt x="547" y="892"/>
                    </a:lnTo>
                    <a:lnTo>
                      <a:pt x="547" y="888"/>
                    </a:lnTo>
                    <a:lnTo>
                      <a:pt x="543" y="888"/>
                    </a:lnTo>
                    <a:lnTo>
                      <a:pt x="543" y="886"/>
                    </a:lnTo>
                    <a:lnTo>
                      <a:pt x="543" y="874"/>
                    </a:lnTo>
                    <a:lnTo>
                      <a:pt x="547" y="863"/>
                    </a:lnTo>
                    <a:lnTo>
                      <a:pt x="547" y="855"/>
                    </a:lnTo>
                    <a:lnTo>
                      <a:pt x="548" y="845"/>
                    </a:lnTo>
                    <a:lnTo>
                      <a:pt x="557" y="819"/>
                    </a:lnTo>
                    <a:lnTo>
                      <a:pt x="567" y="791"/>
                    </a:lnTo>
                    <a:lnTo>
                      <a:pt x="579" y="769"/>
                    </a:lnTo>
                    <a:lnTo>
                      <a:pt x="601" y="753"/>
                    </a:lnTo>
                    <a:lnTo>
                      <a:pt x="613" y="749"/>
                    </a:lnTo>
                    <a:lnTo>
                      <a:pt x="624" y="744"/>
                    </a:lnTo>
                    <a:lnTo>
                      <a:pt x="631" y="742"/>
                    </a:lnTo>
                    <a:lnTo>
                      <a:pt x="642" y="738"/>
                    </a:lnTo>
                    <a:lnTo>
                      <a:pt x="655" y="738"/>
                    </a:lnTo>
                    <a:lnTo>
                      <a:pt x="666" y="736"/>
                    </a:lnTo>
                    <a:lnTo>
                      <a:pt x="673" y="729"/>
                    </a:lnTo>
                    <a:lnTo>
                      <a:pt x="684" y="727"/>
                    </a:lnTo>
                    <a:lnTo>
                      <a:pt x="695" y="727"/>
                    </a:lnTo>
                    <a:lnTo>
                      <a:pt x="704" y="722"/>
                    </a:lnTo>
                    <a:lnTo>
                      <a:pt x="715" y="718"/>
                    </a:lnTo>
                    <a:lnTo>
                      <a:pt x="725" y="713"/>
                    </a:lnTo>
                    <a:lnTo>
                      <a:pt x="736" y="711"/>
                    </a:lnTo>
                    <a:lnTo>
                      <a:pt x="749" y="707"/>
                    </a:lnTo>
                    <a:lnTo>
                      <a:pt x="760" y="707"/>
                    </a:lnTo>
                    <a:lnTo>
                      <a:pt x="770" y="711"/>
                    </a:lnTo>
                    <a:lnTo>
                      <a:pt x="776" y="717"/>
                    </a:lnTo>
                    <a:lnTo>
                      <a:pt x="783" y="722"/>
                    </a:lnTo>
                    <a:lnTo>
                      <a:pt x="792" y="729"/>
                    </a:lnTo>
                    <a:lnTo>
                      <a:pt x="803" y="736"/>
                    </a:lnTo>
                  </a:path>
                </a:pathLst>
              </a:custGeom>
              <a:solidFill>
                <a:schemeClr val="folHlink">
                  <a:alpha val="100000"/>
                </a:schemeClr>
              </a:solidFill>
              <a:ln w="9525">
                <a:noFill/>
              </a:ln>
            </p:spPr>
            <p:txBody>
              <a:bodyPr/>
              <a:lstStyle/>
              <a:p>
                <a:endParaRPr lang="zh-CN" altLang="en-US"/>
              </a:p>
            </p:txBody>
          </p:sp>
          <p:sp>
            <p:nvSpPr>
              <p:cNvPr id="2072" name="Freeform 27"/>
              <p:cNvSpPr/>
              <p:nvPr/>
            </p:nvSpPr>
            <p:spPr>
              <a:xfrm>
                <a:off x="530" y="2834"/>
                <a:ext cx="63" cy="73"/>
              </a:xfrm>
              <a:custGeom>
                <a:avLst/>
                <a:gdLst/>
                <a:ahLst/>
                <a:cxnLst>
                  <a:cxn ang="0">
                    <a:pos x="42" y="65"/>
                  </a:cxn>
                  <a:cxn ang="0">
                    <a:pos x="58" y="72"/>
                  </a:cxn>
                  <a:cxn ang="0">
                    <a:pos x="62" y="72"/>
                  </a:cxn>
                  <a:cxn ang="0">
                    <a:pos x="62" y="67"/>
                  </a:cxn>
                  <a:cxn ang="0">
                    <a:pos x="58" y="65"/>
                  </a:cxn>
                  <a:cxn ang="0">
                    <a:pos x="58" y="62"/>
                  </a:cxn>
                  <a:cxn ang="0">
                    <a:pos x="44" y="56"/>
                  </a:cxn>
                  <a:cxn ang="0">
                    <a:pos x="37" y="45"/>
                  </a:cxn>
                  <a:cxn ang="0">
                    <a:pos x="31" y="34"/>
                  </a:cxn>
                  <a:cxn ang="0">
                    <a:pos x="26" y="20"/>
                  </a:cxn>
                  <a:cxn ang="0">
                    <a:pos x="9" y="0"/>
                  </a:cxn>
                  <a:cxn ang="0">
                    <a:pos x="6" y="4"/>
                  </a:cxn>
                  <a:cxn ang="0">
                    <a:pos x="2" y="9"/>
                  </a:cxn>
                  <a:cxn ang="0">
                    <a:pos x="0" y="11"/>
                  </a:cxn>
                  <a:cxn ang="0">
                    <a:pos x="0" y="18"/>
                  </a:cxn>
                  <a:cxn ang="0">
                    <a:pos x="0" y="20"/>
                  </a:cxn>
                  <a:cxn ang="0">
                    <a:pos x="0" y="20"/>
                  </a:cxn>
                  <a:cxn ang="0">
                    <a:pos x="0" y="20"/>
                  </a:cxn>
                  <a:cxn ang="0">
                    <a:pos x="0" y="20"/>
                  </a:cxn>
                  <a:cxn ang="0">
                    <a:pos x="9" y="31"/>
                  </a:cxn>
                  <a:cxn ang="0">
                    <a:pos x="20" y="45"/>
                  </a:cxn>
                  <a:cxn ang="0">
                    <a:pos x="31" y="56"/>
                  </a:cxn>
                  <a:cxn ang="0">
                    <a:pos x="42" y="65"/>
                  </a:cxn>
                </a:cxnLst>
                <a:rect l="0" t="0" r="0" b="0"/>
                <a:pathLst>
                  <a:path w="63" h="73">
                    <a:moveTo>
                      <a:pt x="42" y="65"/>
                    </a:moveTo>
                    <a:lnTo>
                      <a:pt x="58" y="72"/>
                    </a:lnTo>
                    <a:lnTo>
                      <a:pt x="62" y="72"/>
                    </a:lnTo>
                    <a:lnTo>
                      <a:pt x="62" y="67"/>
                    </a:lnTo>
                    <a:lnTo>
                      <a:pt x="58" y="65"/>
                    </a:lnTo>
                    <a:lnTo>
                      <a:pt x="58" y="62"/>
                    </a:lnTo>
                    <a:lnTo>
                      <a:pt x="44" y="56"/>
                    </a:lnTo>
                    <a:lnTo>
                      <a:pt x="37" y="45"/>
                    </a:lnTo>
                    <a:lnTo>
                      <a:pt x="31" y="34"/>
                    </a:lnTo>
                    <a:lnTo>
                      <a:pt x="26" y="20"/>
                    </a:lnTo>
                    <a:lnTo>
                      <a:pt x="9" y="0"/>
                    </a:lnTo>
                    <a:lnTo>
                      <a:pt x="6" y="4"/>
                    </a:lnTo>
                    <a:lnTo>
                      <a:pt x="2" y="9"/>
                    </a:lnTo>
                    <a:lnTo>
                      <a:pt x="0" y="11"/>
                    </a:lnTo>
                    <a:lnTo>
                      <a:pt x="0" y="18"/>
                    </a:lnTo>
                    <a:lnTo>
                      <a:pt x="0" y="20"/>
                    </a:lnTo>
                    <a:lnTo>
                      <a:pt x="9" y="31"/>
                    </a:lnTo>
                    <a:lnTo>
                      <a:pt x="20" y="45"/>
                    </a:lnTo>
                    <a:lnTo>
                      <a:pt x="31" y="56"/>
                    </a:lnTo>
                    <a:lnTo>
                      <a:pt x="42" y="65"/>
                    </a:lnTo>
                  </a:path>
                </a:pathLst>
              </a:custGeom>
              <a:solidFill>
                <a:schemeClr val="folHlink">
                  <a:alpha val="100000"/>
                </a:schemeClr>
              </a:solidFill>
              <a:ln w="9525">
                <a:noFill/>
              </a:ln>
            </p:spPr>
            <p:txBody>
              <a:bodyPr/>
              <a:lstStyle/>
              <a:p>
                <a:endParaRPr lang="zh-CN" altLang="en-US"/>
              </a:p>
            </p:txBody>
          </p:sp>
        </p:grpSp>
      </p:grpSp>
      <p:sp>
        <p:nvSpPr>
          <p:cNvPr id="3100" name="Rectangle 28"/>
          <p:cNvSpPr>
            <a:spLocks noGrp="1" noChangeArrowheads="1"/>
          </p:cNvSpPr>
          <p:nvPr>
            <p:ph type="ctrTitle" sz="quarter"/>
          </p:nvPr>
        </p:nvSpPr>
        <p:spPr>
          <a:xfrm>
            <a:off x="685800" y="2286000"/>
            <a:ext cx="7772400" cy="1143000"/>
          </a:xfrm>
        </p:spPr>
        <p:txBody>
          <a:bodyPr/>
          <a:lstStyle>
            <a:lvl1pPr>
              <a:defRPr/>
            </a:lvl1pPr>
          </a:lstStyle>
          <a:p>
            <a:pPr lvl="0"/>
            <a:r>
              <a:rPr lang="zh-CN" altLang="en-US" noProof="0"/>
              <a:t>单击此处编辑母版标题样式</a:t>
            </a:r>
            <a:endParaRPr lang="zh-CN" altLang="zh-CN" noProof="0"/>
          </a:p>
        </p:txBody>
      </p:sp>
      <p:sp>
        <p:nvSpPr>
          <p:cNvPr id="3101" name="Rectangle 29"/>
          <p:cNvSpPr>
            <a:spLocks noGrp="1" noChangeArrowheads="1"/>
          </p:cNvSpPr>
          <p:nvPr>
            <p:ph type="subTitle" sz="quarter" idx="1"/>
          </p:nvPr>
        </p:nvSpPr>
        <p:spPr>
          <a:xfrm>
            <a:off x="2057400" y="4114800"/>
            <a:ext cx="6400800" cy="1752600"/>
          </a:xfrm>
        </p:spPr>
        <p:txBody>
          <a:bodyPr/>
          <a:lstStyle>
            <a:lvl1pPr marL="0" indent="0" algn="ctr">
              <a:buFontTx/>
              <a:buNone/>
              <a:defRPr/>
            </a:lvl1pPr>
          </a:lstStyle>
          <a:p>
            <a:pPr lvl="0"/>
            <a:r>
              <a:rPr lang="zh-CN" altLang="en-US" noProof="0"/>
              <a:t>单击此处编辑母版副标题样式</a:t>
            </a:r>
          </a:p>
        </p:txBody>
      </p:sp>
      <p:sp>
        <p:nvSpPr>
          <p:cNvPr id="48" name="Rectangle 30"/>
          <p:cNvSpPr>
            <a:spLocks noGrp="1" noChangeArrowheads="1"/>
          </p:cNvSpPr>
          <p:nvPr>
            <p:ph type="dt" sz="quarter" idx="2"/>
          </p:nvPr>
        </p:nvSpPr>
        <p:spPr bwMode="auto">
          <a:xfrm>
            <a:off x="685800" y="6248400"/>
            <a:ext cx="19050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l" defTabSz="914400" rtl="0" eaLnBrk="1" fontAlgn="base" latinLnBrk="0" hangingPunct="1">
              <a:lnSpc>
                <a:spcPct val="100000"/>
              </a:lnSpc>
              <a:spcBef>
                <a:spcPct val="50000"/>
              </a:spcBef>
              <a:spcAft>
                <a:spcPct val="0"/>
              </a:spcAft>
              <a:buClrTx/>
              <a:buSzTx/>
              <a:buFontTx/>
              <a:buNone/>
              <a:defRPr/>
            </a:pPr>
            <a:fld id="{C9DC2AF8-50E1-49B8-B60C-46F415304D47}" type="datetime1">
              <a:rPr kumimoji="0"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49" name="Rectangle 31"/>
          <p:cNvSpPr>
            <a:spLocks noGrp="1" noChangeArrowheads="1"/>
          </p:cNvSpPr>
          <p:nvPr>
            <p:ph type="ftr" sz="quarter" idx="3"/>
          </p:nvPr>
        </p:nvSpPr>
        <p:spPr bwMode="auto">
          <a:xfrm>
            <a:off x="3124200" y="6248400"/>
            <a:ext cx="28956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50" name="Rectangle 32"/>
          <p:cNvSpPr>
            <a:spLocks noGrp="1" noChangeArrowheads="1"/>
          </p:cNvSpPr>
          <p:nvPr>
            <p:ph type="sldNum" sz="quarter" idx="4"/>
          </p:nvPr>
        </p:nvSpPr>
        <p:spPr bwMode="auto">
          <a:xfrm>
            <a:off x="6553200" y="6248400"/>
            <a:ext cx="1905000" cy="457200"/>
          </a:xfrm>
          <a:prstGeom prst="rect">
            <a:avLst/>
          </a:prstGeom>
        </p:spPr>
        <p:txBody>
          <a:bodyPr vert="horz" wrap="square" lIns="91440" tIns="45720" rIns="91440" bIns="45720" numCol="1" anchor="t" anchorCtr="0" compatLnSpc="1"/>
          <a:lstStyle/>
          <a:p>
            <a:pPr algn="r" eaLnBrk="1" hangingPunct="1">
              <a:spcBef>
                <a:spcPct val="50000"/>
              </a:spcBef>
              <a:buNone/>
            </a:pPr>
            <a:fld id="{9A0DB2DC-4C9A-4742-B13C-FB6460FD3503}" type="slidenum">
              <a:rPr lang="zh-CN" altLang="en-US" dirty="0">
                <a:solidFill>
                  <a:srgbClr val="FFFFFF"/>
                </a:solidFill>
              </a:rPr>
              <a:t>‹#›</a:t>
            </a:fld>
            <a:endParaRPr lang="zh-CN" altLang="en-US" dirty="0">
              <a:solidFill>
                <a:srgbClr val="FFFFFF"/>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117475"/>
            <a:ext cx="9142413" cy="6738938"/>
            <a:chOff x="0" y="74"/>
            <a:chExt cx="5759" cy="4245"/>
          </a:xfrm>
        </p:grpSpPr>
        <p:sp>
          <p:nvSpPr>
            <p:cNvPr id="23" name="Rectangle 3"/>
            <p:cNvSpPr>
              <a:spLocks noChangeArrowheads="1"/>
            </p:cNvSpPr>
            <p:nvPr/>
          </p:nvSpPr>
          <p:spPr bwMode="auto">
            <a:xfrm>
              <a:off x="432" y="4113"/>
              <a:ext cx="2208" cy="206"/>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Rectangle 4"/>
            <p:cNvSpPr>
              <a:spLocks noChangeArrowheads="1"/>
            </p:cNvSpPr>
            <p:nvPr/>
          </p:nvSpPr>
          <p:spPr bwMode="auto">
            <a:xfrm>
              <a:off x="432" y="1536"/>
              <a:ext cx="5327"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Oval 5"/>
            <p:cNvSpPr>
              <a:spLocks noChangeArrowheads="1"/>
            </p:cNvSpPr>
            <p:nvPr/>
          </p:nvSpPr>
          <p:spPr bwMode="auto">
            <a:xfrm>
              <a:off x="555"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Oval 6"/>
            <p:cNvSpPr>
              <a:spLocks noChangeArrowheads="1"/>
            </p:cNvSpPr>
            <p:nvPr/>
          </p:nvSpPr>
          <p:spPr bwMode="auto">
            <a:xfrm>
              <a:off x="555"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Oval 7"/>
            <p:cNvSpPr>
              <a:spLocks noChangeArrowheads="1"/>
            </p:cNvSpPr>
            <p:nvPr/>
          </p:nvSpPr>
          <p:spPr bwMode="auto">
            <a:xfrm>
              <a:off x="555"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Oval 8"/>
            <p:cNvSpPr>
              <a:spLocks noChangeArrowheads="1"/>
            </p:cNvSpPr>
            <p:nvPr/>
          </p:nvSpPr>
          <p:spPr bwMode="auto">
            <a:xfrm>
              <a:off x="555" y="65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Oval 9"/>
            <p:cNvSpPr>
              <a:spLocks noChangeArrowheads="1"/>
            </p:cNvSpPr>
            <p:nvPr/>
          </p:nvSpPr>
          <p:spPr bwMode="auto">
            <a:xfrm>
              <a:off x="555" y="79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 name="Oval 10"/>
            <p:cNvSpPr>
              <a:spLocks noChangeArrowheads="1"/>
            </p:cNvSpPr>
            <p:nvPr/>
          </p:nvSpPr>
          <p:spPr bwMode="auto">
            <a:xfrm>
              <a:off x="555" y="93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 name="Oval 11"/>
            <p:cNvSpPr>
              <a:spLocks noChangeArrowheads="1"/>
            </p:cNvSpPr>
            <p:nvPr/>
          </p:nvSpPr>
          <p:spPr bwMode="auto">
            <a:xfrm>
              <a:off x="555" y="108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2" name="Oval 12"/>
            <p:cNvSpPr>
              <a:spLocks noChangeArrowheads="1"/>
            </p:cNvSpPr>
            <p:nvPr/>
          </p:nvSpPr>
          <p:spPr bwMode="auto">
            <a:xfrm>
              <a:off x="555" y="122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 name="Oval 13"/>
            <p:cNvSpPr>
              <a:spLocks noChangeArrowheads="1"/>
            </p:cNvSpPr>
            <p:nvPr/>
          </p:nvSpPr>
          <p:spPr bwMode="auto">
            <a:xfrm>
              <a:off x="555" y="137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7" name="Group 14"/>
            <p:cNvGrpSpPr/>
            <p:nvPr/>
          </p:nvGrpSpPr>
          <p:grpSpPr>
            <a:xfrm>
              <a:off x="2859" y="4202"/>
              <a:ext cx="2729" cy="41"/>
              <a:chOff x="2859" y="4202"/>
              <a:chExt cx="2729" cy="41"/>
            </a:xfrm>
          </p:grpSpPr>
          <p:sp>
            <p:nvSpPr>
              <p:cNvPr id="40" name="Oval 15"/>
              <p:cNvSpPr>
                <a:spLocks noChangeArrowheads="1"/>
              </p:cNvSpPr>
              <p:nvPr/>
            </p:nvSpPr>
            <p:spPr bwMode="auto">
              <a:xfrm>
                <a:off x="285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 name="Oval 16"/>
              <p:cNvSpPr>
                <a:spLocks noChangeArrowheads="1"/>
              </p:cNvSpPr>
              <p:nvPr/>
            </p:nvSpPr>
            <p:spPr bwMode="auto">
              <a:xfrm>
                <a:off x="324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2" name="Oval 17"/>
              <p:cNvSpPr>
                <a:spLocks noChangeArrowheads="1"/>
              </p:cNvSpPr>
              <p:nvPr/>
            </p:nvSpPr>
            <p:spPr bwMode="auto">
              <a:xfrm>
                <a:off x="362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3" name="Oval 18"/>
              <p:cNvSpPr>
                <a:spLocks noChangeArrowheads="1"/>
              </p:cNvSpPr>
              <p:nvPr/>
            </p:nvSpPr>
            <p:spPr bwMode="auto">
              <a:xfrm>
                <a:off x="4011"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9"/>
              <p:cNvSpPr>
                <a:spLocks noChangeArrowheads="1"/>
              </p:cNvSpPr>
              <p:nvPr/>
            </p:nvSpPr>
            <p:spPr bwMode="auto">
              <a:xfrm>
                <a:off x="4395"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20"/>
              <p:cNvSpPr>
                <a:spLocks noChangeArrowheads="1"/>
              </p:cNvSpPr>
              <p:nvPr/>
            </p:nvSpPr>
            <p:spPr bwMode="auto">
              <a:xfrm>
                <a:off x="477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21"/>
              <p:cNvSpPr>
                <a:spLocks noChangeArrowheads="1"/>
              </p:cNvSpPr>
              <p:nvPr/>
            </p:nvSpPr>
            <p:spPr bwMode="auto">
              <a:xfrm>
                <a:off x="516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22"/>
              <p:cNvSpPr>
                <a:spLocks noChangeArrowheads="1"/>
              </p:cNvSpPr>
              <p:nvPr/>
            </p:nvSpPr>
            <p:spPr bwMode="auto">
              <a:xfrm>
                <a:off x="554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35" name="Oval 23"/>
            <p:cNvSpPr>
              <a:spLocks noChangeArrowheads="1"/>
            </p:cNvSpPr>
            <p:nvPr/>
          </p:nvSpPr>
          <p:spPr bwMode="auto">
            <a:xfrm>
              <a:off x="555" y="50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9" name="Group 24"/>
            <p:cNvGrpSpPr/>
            <p:nvPr/>
          </p:nvGrpSpPr>
          <p:grpSpPr>
            <a:xfrm>
              <a:off x="0" y="2327"/>
              <a:ext cx="1203" cy="1203"/>
              <a:chOff x="0" y="2327"/>
              <a:chExt cx="1203" cy="1203"/>
            </a:xfrm>
          </p:grpSpPr>
          <p:sp>
            <p:nvSpPr>
              <p:cNvPr id="2070" name="Freeform 25"/>
              <p:cNvSpPr/>
              <p:nvPr/>
            </p:nvSpPr>
            <p:spPr>
              <a:xfrm>
                <a:off x="0" y="2394"/>
                <a:ext cx="443" cy="1033"/>
              </a:xfrm>
              <a:custGeom>
                <a:avLst/>
                <a:gdLst/>
                <a:ahLst/>
                <a:cxnLst>
                  <a:cxn ang="0">
                    <a:pos x="290" y="1016"/>
                  </a:cxn>
                  <a:cxn ang="0">
                    <a:pos x="316" y="974"/>
                  </a:cxn>
                  <a:cxn ang="0">
                    <a:pos x="354" y="920"/>
                  </a:cxn>
                  <a:cxn ang="0">
                    <a:pos x="384" y="884"/>
                  </a:cxn>
                  <a:cxn ang="0">
                    <a:pos x="381" y="832"/>
                  </a:cxn>
                  <a:cxn ang="0">
                    <a:pos x="370" y="794"/>
                  </a:cxn>
                  <a:cxn ang="0">
                    <a:pos x="361" y="760"/>
                  </a:cxn>
                  <a:cxn ang="0">
                    <a:pos x="361" y="734"/>
                  </a:cxn>
                  <a:cxn ang="0">
                    <a:pos x="359" y="707"/>
                  </a:cxn>
                  <a:cxn ang="0">
                    <a:pos x="373" y="691"/>
                  </a:cxn>
                  <a:cxn ang="0">
                    <a:pos x="391" y="686"/>
                  </a:cxn>
                  <a:cxn ang="0">
                    <a:pos x="395" y="680"/>
                  </a:cxn>
                  <a:cxn ang="0">
                    <a:pos x="390" y="671"/>
                  </a:cxn>
                  <a:cxn ang="0">
                    <a:pos x="386" y="660"/>
                  </a:cxn>
                  <a:cxn ang="0">
                    <a:pos x="437" y="635"/>
                  </a:cxn>
                  <a:cxn ang="0">
                    <a:pos x="442" y="619"/>
                  </a:cxn>
                  <a:cxn ang="0">
                    <a:pos x="438" y="604"/>
                  </a:cxn>
                  <a:cxn ang="0">
                    <a:pos x="400" y="543"/>
                  </a:cxn>
                  <a:cxn ang="0">
                    <a:pos x="384" y="474"/>
                  </a:cxn>
                  <a:cxn ang="0">
                    <a:pos x="354" y="455"/>
                  </a:cxn>
                  <a:cxn ang="0">
                    <a:pos x="326" y="433"/>
                  </a:cxn>
                  <a:cxn ang="0">
                    <a:pos x="312" y="411"/>
                  </a:cxn>
                  <a:cxn ang="0">
                    <a:pos x="307" y="391"/>
                  </a:cxn>
                  <a:cxn ang="0">
                    <a:pos x="290" y="339"/>
                  </a:cxn>
                  <a:cxn ang="0">
                    <a:pos x="308" y="289"/>
                  </a:cxn>
                  <a:cxn ang="0">
                    <a:pos x="298" y="278"/>
                  </a:cxn>
                  <a:cxn ang="0">
                    <a:pos x="280" y="307"/>
                  </a:cxn>
                  <a:cxn ang="0">
                    <a:pos x="269" y="283"/>
                  </a:cxn>
                  <a:cxn ang="0">
                    <a:pos x="272" y="224"/>
                  </a:cxn>
                  <a:cxn ang="0">
                    <a:pos x="280" y="177"/>
                  </a:cxn>
                  <a:cxn ang="0">
                    <a:pos x="280" y="146"/>
                  </a:cxn>
                  <a:cxn ang="0">
                    <a:pos x="281" y="123"/>
                  </a:cxn>
                  <a:cxn ang="0">
                    <a:pos x="290" y="104"/>
                  </a:cxn>
                  <a:cxn ang="0">
                    <a:pos x="296" y="97"/>
                  </a:cxn>
                  <a:cxn ang="0">
                    <a:pos x="298" y="94"/>
                  </a:cxn>
                  <a:cxn ang="0">
                    <a:pos x="301" y="92"/>
                  </a:cxn>
                  <a:cxn ang="0">
                    <a:pos x="307" y="83"/>
                  </a:cxn>
                  <a:cxn ang="0">
                    <a:pos x="317" y="79"/>
                  </a:cxn>
                  <a:cxn ang="0">
                    <a:pos x="328" y="77"/>
                  </a:cxn>
                  <a:cxn ang="0">
                    <a:pos x="337" y="74"/>
                  </a:cxn>
                  <a:cxn ang="0">
                    <a:pos x="345" y="67"/>
                  </a:cxn>
                  <a:cxn ang="0">
                    <a:pos x="337" y="50"/>
                  </a:cxn>
                  <a:cxn ang="0">
                    <a:pos x="337" y="47"/>
                  </a:cxn>
                  <a:cxn ang="0">
                    <a:pos x="337" y="43"/>
                  </a:cxn>
                  <a:cxn ang="0">
                    <a:pos x="337" y="41"/>
                  </a:cxn>
                  <a:cxn ang="0">
                    <a:pos x="334" y="38"/>
                  </a:cxn>
                  <a:cxn ang="0">
                    <a:pos x="321" y="21"/>
                  </a:cxn>
                  <a:cxn ang="0">
                    <a:pos x="316" y="0"/>
                  </a:cxn>
                  <a:cxn ang="0">
                    <a:pos x="188" y="94"/>
                  </a:cxn>
                  <a:cxn ang="0">
                    <a:pos x="88" y="218"/>
                  </a:cxn>
                  <a:cxn ang="0">
                    <a:pos x="21" y="366"/>
                  </a:cxn>
                  <a:cxn ang="0">
                    <a:pos x="0" y="530"/>
                  </a:cxn>
                  <a:cxn ang="0">
                    <a:pos x="20" y="680"/>
                  </a:cxn>
                  <a:cxn ang="0">
                    <a:pos x="74" y="819"/>
                  </a:cxn>
                  <a:cxn ang="0">
                    <a:pos x="160" y="938"/>
                  </a:cxn>
                  <a:cxn ang="0">
                    <a:pos x="272" y="1032"/>
                  </a:cxn>
                </a:cxnLst>
                <a:rect l="0" t="0" r="0" b="0"/>
                <a:pathLst>
                  <a:path w="443" h="1033">
                    <a:moveTo>
                      <a:pt x="272" y="1032"/>
                    </a:moveTo>
                    <a:lnTo>
                      <a:pt x="290" y="1016"/>
                    </a:lnTo>
                    <a:lnTo>
                      <a:pt x="301" y="992"/>
                    </a:lnTo>
                    <a:lnTo>
                      <a:pt x="316" y="974"/>
                    </a:lnTo>
                    <a:lnTo>
                      <a:pt x="328" y="955"/>
                    </a:lnTo>
                    <a:lnTo>
                      <a:pt x="354" y="920"/>
                    </a:lnTo>
                    <a:lnTo>
                      <a:pt x="373" y="904"/>
                    </a:lnTo>
                    <a:lnTo>
                      <a:pt x="384" y="884"/>
                    </a:lnTo>
                    <a:lnTo>
                      <a:pt x="390" y="848"/>
                    </a:lnTo>
                    <a:lnTo>
                      <a:pt x="381" y="832"/>
                    </a:lnTo>
                    <a:lnTo>
                      <a:pt x="375" y="812"/>
                    </a:lnTo>
                    <a:lnTo>
                      <a:pt x="370" y="794"/>
                    </a:lnTo>
                    <a:lnTo>
                      <a:pt x="361" y="774"/>
                    </a:lnTo>
                    <a:lnTo>
                      <a:pt x="361" y="760"/>
                    </a:lnTo>
                    <a:lnTo>
                      <a:pt x="361" y="747"/>
                    </a:lnTo>
                    <a:lnTo>
                      <a:pt x="361" y="734"/>
                    </a:lnTo>
                    <a:lnTo>
                      <a:pt x="359" y="722"/>
                    </a:lnTo>
                    <a:lnTo>
                      <a:pt x="359" y="707"/>
                    </a:lnTo>
                    <a:lnTo>
                      <a:pt x="364" y="698"/>
                    </a:lnTo>
                    <a:lnTo>
                      <a:pt x="373" y="691"/>
                    </a:lnTo>
                    <a:lnTo>
                      <a:pt x="390" y="686"/>
                    </a:lnTo>
                    <a:lnTo>
                      <a:pt x="391" y="686"/>
                    </a:lnTo>
                    <a:lnTo>
                      <a:pt x="395" y="682"/>
                    </a:lnTo>
                    <a:lnTo>
                      <a:pt x="395" y="680"/>
                    </a:lnTo>
                    <a:lnTo>
                      <a:pt x="395" y="677"/>
                    </a:lnTo>
                    <a:lnTo>
                      <a:pt x="390" y="671"/>
                    </a:lnTo>
                    <a:lnTo>
                      <a:pt x="386" y="666"/>
                    </a:lnTo>
                    <a:lnTo>
                      <a:pt x="386" y="660"/>
                    </a:lnTo>
                    <a:lnTo>
                      <a:pt x="395" y="655"/>
                    </a:lnTo>
                    <a:lnTo>
                      <a:pt x="437" y="635"/>
                    </a:lnTo>
                    <a:lnTo>
                      <a:pt x="442" y="626"/>
                    </a:lnTo>
                    <a:lnTo>
                      <a:pt x="442" y="619"/>
                    </a:lnTo>
                    <a:lnTo>
                      <a:pt x="442" y="613"/>
                    </a:lnTo>
                    <a:lnTo>
                      <a:pt x="438" y="604"/>
                    </a:lnTo>
                    <a:lnTo>
                      <a:pt x="417" y="577"/>
                    </a:lnTo>
                    <a:lnTo>
                      <a:pt x="400" y="543"/>
                    </a:lnTo>
                    <a:lnTo>
                      <a:pt x="391" y="511"/>
                    </a:lnTo>
                    <a:lnTo>
                      <a:pt x="384" y="474"/>
                    </a:lnTo>
                    <a:lnTo>
                      <a:pt x="368" y="465"/>
                    </a:lnTo>
                    <a:lnTo>
                      <a:pt x="354" y="455"/>
                    </a:lnTo>
                    <a:lnTo>
                      <a:pt x="339" y="444"/>
                    </a:lnTo>
                    <a:lnTo>
                      <a:pt x="326" y="433"/>
                    </a:lnTo>
                    <a:lnTo>
                      <a:pt x="317" y="422"/>
                    </a:lnTo>
                    <a:lnTo>
                      <a:pt x="312" y="411"/>
                    </a:lnTo>
                    <a:lnTo>
                      <a:pt x="308" y="402"/>
                    </a:lnTo>
                    <a:lnTo>
                      <a:pt x="307" y="391"/>
                    </a:lnTo>
                    <a:lnTo>
                      <a:pt x="285" y="363"/>
                    </a:lnTo>
                    <a:lnTo>
                      <a:pt x="290" y="339"/>
                    </a:lnTo>
                    <a:lnTo>
                      <a:pt x="301" y="314"/>
                    </a:lnTo>
                    <a:lnTo>
                      <a:pt x="308" y="289"/>
                    </a:lnTo>
                    <a:lnTo>
                      <a:pt x="308" y="267"/>
                    </a:lnTo>
                    <a:lnTo>
                      <a:pt x="298" y="278"/>
                    </a:lnTo>
                    <a:lnTo>
                      <a:pt x="287" y="294"/>
                    </a:lnTo>
                    <a:lnTo>
                      <a:pt x="280" y="307"/>
                    </a:lnTo>
                    <a:lnTo>
                      <a:pt x="272" y="314"/>
                    </a:lnTo>
                    <a:lnTo>
                      <a:pt x="269" y="283"/>
                    </a:lnTo>
                    <a:lnTo>
                      <a:pt x="271" y="254"/>
                    </a:lnTo>
                    <a:lnTo>
                      <a:pt x="272" y="224"/>
                    </a:lnTo>
                    <a:lnTo>
                      <a:pt x="272" y="195"/>
                    </a:lnTo>
                    <a:lnTo>
                      <a:pt x="280" y="177"/>
                    </a:lnTo>
                    <a:lnTo>
                      <a:pt x="280" y="164"/>
                    </a:lnTo>
                    <a:lnTo>
                      <a:pt x="280" y="146"/>
                    </a:lnTo>
                    <a:lnTo>
                      <a:pt x="281" y="133"/>
                    </a:lnTo>
                    <a:lnTo>
                      <a:pt x="281" y="123"/>
                    </a:lnTo>
                    <a:lnTo>
                      <a:pt x="285" y="113"/>
                    </a:lnTo>
                    <a:lnTo>
                      <a:pt x="290" y="104"/>
                    </a:lnTo>
                    <a:lnTo>
                      <a:pt x="296" y="97"/>
                    </a:lnTo>
                    <a:lnTo>
                      <a:pt x="298" y="94"/>
                    </a:lnTo>
                    <a:lnTo>
                      <a:pt x="301" y="92"/>
                    </a:lnTo>
                    <a:lnTo>
                      <a:pt x="303" y="86"/>
                    </a:lnTo>
                    <a:lnTo>
                      <a:pt x="307" y="83"/>
                    </a:lnTo>
                    <a:lnTo>
                      <a:pt x="308" y="83"/>
                    </a:lnTo>
                    <a:lnTo>
                      <a:pt x="317" y="79"/>
                    </a:lnTo>
                    <a:lnTo>
                      <a:pt x="323" y="77"/>
                    </a:lnTo>
                    <a:lnTo>
                      <a:pt x="328" y="77"/>
                    </a:lnTo>
                    <a:lnTo>
                      <a:pt x="334" y="74"/>
                    </a:lnTo>
                    <a:lnTo>
                      <a:pt x="337" y="74"/>
                    </a:lnTo>
                    <a:lnTo>
                      <a:pt x="339" y="72"/>
                    </a:lnTo>
                    <a:lnTo>
                      <a:pt x="345" y="67"/>
                    </a:lnTo>
                    <a:lnTo>
                      <a:pt x="345" y="63"/>
                    </a:lnTo>
                    <a:lnTo>
                      <a:pt x="337" y="50"/>
                    </a:lnTo>
                    <a:lnTo>
                      <a:pt x="337" y="47"/>
                    </a:lnTo>
                    <a:lnTo>
                      <a:pt x="337" y="43"/>
                    </a:lnTo>
                    <a:lnTo>
                      <a:pt x="337" y="41"/>
                    </a:lnTo>
                    <a:lnTo>
                      <a:pt x="334" y="41"/>
                    </a:lnTo>
                    <a:lnTo>
                      <a:pt x="334" y="38"/>
                    </a:lnTo>
                    <a:lnTo>
                      <a:pt x="328" y="30"/>
                    </a:lnTo>
                    <a:lnTo>
                      <a:pt x="321" y="21"/>
                    </a:lnTo>
                    <a:lnTo>
                      <a:pt x="317" y="11"/>
                    </a:lnTo>
                    <a:lnTo>
                      <a:pt x="316" y="0"/>
                    </a:lnTo>
                    <a:lnTo>
                      <a:pt x="249" y="41"/>
                    </a:lnTo>
                    <a:lnTo>
                      <a:pt x="188" y="94"/>
                    </a:lnTo>
                    <a:lnTo>
                      <a:pt x="133" y="151"/>
                    </a:lnTo>
                    <a:lnTo>
                      <a:pt x="88" y="218"/>
                    </a:lnTo>
                    <a:lnTo>
                      <a:pt x="50" y="289"/>
                    </a:lnTo>
                    <a:lnTo>
                      <a:pt x="21" y="366"/>
                    </a:lnTo>
                    <a:lnTo>
                      <a:pt x="5" y="446"/>
                    </a:lnTo>
                    <a:lnTo>
                      <a:pt x="0" y="530"/>
                    </a:lnTo>
                    <a:lnTo>
                      <a:pt x="5" y="608"/>
                    </a:lnTo>
                    <a:lnTo>
                      <a:pt x="20" y="680"/>
                    </a:lnTo>
                    <a:lnTo>
                      <a:pt x="45" y="751"/>
                    </a:lnTo>
                    <a:lnTo>
                      <a:pt x="74" y="819"/>
                    </a:lnTo>
                    <a:lnTo>
                      <a:pt x="114" y="879"/>
                    </a:lnTo>
                    <a:lnTo>
                      <a:pt x="160" y="938"/>
                    </a:lnTo>
                    <a:lnTo>
                      <a:pt x="215" y="987"/>
                    </a:lnTo>
                    <a:lnTo>
                      <a:pt x="272" y="1032"/>
                    </a:lnTo>
                  </a:path>
                </a:pathLst>
              </a:custGeom>
              <a:solidFill>
                <a:schemeClr val="folHlink">
                  <a:alpha val="100000"/>
                </a:schemeClr>
              </a:solidFill>
              <a:ln w="9525">
                <a:noFill/>
              </a:ln>
            </p:spPr>
            <p:txBody>
              <a:bodyPr/>
              <a:lstStyle/>
              <a:p>
                <a:endParaRPr lang="zh-CN" altLang="en-US"/>
              </a:p>
            </p:txBody>
          </p:sp>
          <p:sp>
            <p:nvSpPr>
              <p:cNvPr id="2071" name="Freeform 26"/>
              <p:cNvSpPr/>
              <p:nvPr/>
            </p:nvSpPr>
            <p:spPr>
              <a:xfrm>
                <a:off x="379" y="2327"/>
                <a:ext cx="824" cy="1203"/>
              </a:xfrm>
              <a:custGeom>
                <a:avLst/>
                <a:gdLst/>
                <a:ahLst/>
                <a:cxnLst>
                  <a:cxn ang="0">
                    <a:pos x="796" y="688"/>
                  </a:cxn>
                  <a:cxn ang="0">
                    <a:pos x="756" y="641"/>
                  </a:cxn>
                  <a:cxn ang="0">
                    <a:pos x="812" y="615"/>
                  </a:cxn>
                  <a:cxn ang="0">
                    <a:pos x="814" y="502"/>
                  </a:cxn>
                  <a:cxn ang="0">
                    <a:pos x="705" y="247"/>
                  </a:cxn>
                  <a:cxn ang="0">
                    <a:pos x="651" y="262"/>
                  </a:cxn>
                  <a:cxn ang="0">
                    <a:pos x="574" y="289"/>
                  </a:cxn>
                  <a:cxn ang="0">
                    <a:pos x="536" y="258"/>
                  </a:cxn>
                  <a:cxn ang="0">
                    <a:pos x="563" y="170"/>
                  </a:cxn>
                  <a:cxn ang="0">
                    <a:pos x="532" y="81"/>
                  </a:cxn>
                  <a:cxn ang="0">
                    <a:pos x="455" y="56"/>
                  </a:cxn>
                  <a:cxn ang="0">
                    <a:pos x="484" y="150"/>
                  </a:cxn>
                  <a:cxn ang="0">
                    <a:pos x="465" y="190"/>
                  </a:cxn>
                  <a:cxn ang="0">
                    <a:pos x="442" y="200"/>
                  </a:cxn>
                  <a:cxn ang="0">
                    <a:pos x="419" y="164"/>
                  </a:cxn>
                  <a:cxn ang="0">
                    <a:pos x="381" y="108"/>
                  </a:cxn>
                  <a:cxn ang="0">
                    <a:pos x="406" y="108"/>
                  </a:cxn>
                  <a:cxn ang="0">
                    <a:pos x="424" y="72"/>
                  </a:cxn>
                  <a:cxn ang="0">
                    <a:pos x="325" y="0"/>
                  </a:cxn>
                  <a:cxn ang="0">
                    <a:pos x="281" y="27"/>
                  </a:cxn>
                  <a:cxn ang="0">
                    <a:pos x="240" y="72"/>
                  </a:cxn>
                  <a:cxn ang="0">
                    <a:pos x="209" y="114"/>
                  </a:cxn>
                  <a:cxn ang="0">
                    <a:pos x="209" y="150"/>
                  </a:cxn>
                  <a:cxn ang="0">
                    <a:pos x="240" y="164"/>
                  </a:cxn>
                  <a:cxn ang="0">
                    <a:pos x="209" y="222"/>
                  </a:cxn>
                  <a:cxn ang="0">
                    <a:pos x="213" y="242"/>
                  </a:cxn>
                  <a:cxn ang="0">
                    <a:pos x="267" y="222"/>
                  </a:cxn>
                  <a:cxn ang="0">
                    <a:pos x="303" y="170"/>
                  </a:cxn>
                  <a:cxn ang="0">
                    <a:pos x="354" y="231"/>
                  </a:cxn>
                  <a:cxn ang="0">
                    <a:pos x="372" y="291"/>
                  </a:cxn>
                  <a:cxn ang="0">
                    <a:pos x="348" y="294"/>
                  </a:cxn>
                  <a:cxn ang="0">
                    <a:pos x="298" y="309"/>
                  </a:cxn>
                  <a:cxn ang="0">
                    <a:pos x="323" y="330"/>
                  </a:cxn>
                  <a:cxn ang="0">
                    <a:pos x="260" y="339"/>
                  </a:cxn>
                  <a:cxn ang="0">
                    <a:pos x="189" y="411"/>
                  </a:cxn>
                  <a:cxn ang="0">
                    <a:pos x="184" y="469"/>
                  </a:cxn>
                  <a:cxn ang="0">
                    <a:pos x="148" y="435"/>
                  </a:cxn>
                  <a:cxn ang="0">
                    <a:pos x="83" y="402"/>
                  </a:cxn>
                  <a:cxn ang="0">
                    <a:pos x="0" y="455"/>
                  </a:cxn>
                  <a:cxn ang="0">
                    <a:pos x="54" y="496"/>
                  </a:cxn>
                  <a:cxn ang="0">
                    <a:pos x="74" y="485"/>
                  </a:cxn>
                  <a:cxn ang="0">
                    <a:pos x="54" y="608"/>
                  </a:cxn>
                  <a:cxn ang="0">
                    <a:pos x="132" y="641"/>
                  </a:cxn>
                  <a:cxn ang="0">
                    <a:pos x="195" y="661"/>
                  </a:cxn>
                  <a:cxn ang="0">
                    <a:pos x="249" y="744"/>
                  </a:cxn>
                  <a:cxn ang="0">
                    <a:pos x="334" y="886"/>
                  </a:cxn>
                  <a:cxn ang="0">
                    <a:pos x="391" y="1007"/>
                  </a:cxn>
                  <a:cxn ang="0">
                    <a:pos x="292" y="1052"/>
                  </a:cxn>
                  <a:cxn ang="0">
                    <a:pos x="182" y="1105"/>
                  </a:cxn>
                  <a:cxn ang="0">
                    <a:pos x="68" y="1180"/>
                  </a:cxn>
                  <a:cxn ang="0">
                    <a:pos x="200" y="1202"/>
                  </a:cxn>
                  <a:cxn ang="0">
                    <a:pos x="417" y="1168"/>
                  </a:cxn>
                  <a:cxn ang="0">
                    <a:pos x="613" y="1052"/>
                  </a:cxn>
                  <a:cxn ang="0">
                    <a:pos x="610" y="929"/>
                  </a:cxn>
                  <a:cxn ang="0">
                    <a:pos x="543" y="888"/>
                  </a:cxn>
                  <a:cxn ang="0">
                    <a:pos x="567" y="791"/>
                  </a:cxn>
                  <a:cxn ang="0">
                    <a:pos x="655" y="738"/>
                  </a:cxn>
                  <a:cxn ang="0">
                    <a:pos x="725" y="713"/>
                  </a:cxn>
                  <a:cxn ang="0">
                    <a:pos x="792" y="729"/>
                  </a:cxn>
                </a:cxnLst>
                <a:rect l="0" t="0" r="0" b="0"/>
                <a:pathLst>
                  <a:path w="824" h="1203">
                    <a:moveTo>
                      <a:pt x="803" y="736"/>
                    </a:moveTo>
                    <a:lnTo>
                      <a:pt x="807" y="724"/>
                    </a:lnTo>
                    <a:lnTo>
                      <a:pt x="808" y="713"/>
                    </a:lnTo>
                    <a:lnTo>
                      <a:pt x="812" y="702"/>
                    </a:lnTo>
                    <a:lnTo>
                      <a:pt x="814" y="691"/>
                    </a:lnTo>
                    <a:lnTo>
                      <a:pt x="803" y="691"/>
                    </a:lnTo>
                    <a:lnTo>
                      <a:pt x="796" y="688"/>
                    </a:lnTo>
                    <a:lnTo>
                      <a:pt x="783" y="686"/>
                    </a:lnTo>
                    <a:lnTo>
                      <a:pt x="776" y="680"/>
                    </a:lnTo>
                    <a:lnTo>
                      <a:pt x="770" y="675"/>
                    </a:lnTo>
                    <a:lnTo>
                      <a:pt x="767" y="666"/>
                    </a:lnTo>
                    <a:lnTo>
                      <a:pt x="761" y="661"/>
                    </a:lnTo>
                    <a:lnTo>
                      <a:pt x="760" y="655"/>
                    </a:lnTo>
                    <a:lnTo>
                      <a:pt x="756" y="641"/>
                    </a:lnTo>
                    <a:lnTo>
                      <a:pt x="756" y="624"/>
                    </a:lnTo>
                    <a:lnTo>
                      <a:pt x="760" y="610"/>
                    </a:lnTo>
                    <a:lnTo>
                      <a:pt x="767" y="599"/>
                    </a:lnTo>
                    <a:lnTo>
                      <a:pt x="781" y="597"/>
                    </a:lnTo>
                    <a:lnTo>
                      <a:pt x="792" y="599"/>
                    </a:lnTo>
                    <a:lnTo>
                      <a:pt x="803" y="608"/>
                    </a:lnTo>
                    <a:lnTo>
                      <a:pt x="812" y="615"/>
                    </a:lnTo>
                    <a:lnTo>
                      <a:pt x="819" y="628"/>
                    </a:lnTo>
                    <a:lnTo>
                      <a:pt x="823" y="619"/>
                    </a:lnTo>
                    <a:lnTo>
                      <a:pt x="823" y="610"/>
                    </a:lnTo>
                    <a:lnTo>
                      <a:pt x="823" y="605"/>
                    </a:lnTo>
                    <a:lnTo>
                      <a:pt x="823" y="597"/>
                    </a:lnTo>
                    <a:lnTo>
                      <a:pt x="819" y="549"/>
                    </a:lnTo>
                    <a:lnTo>
                      <a:pt x="814" y="502"/>
                    </a:lnTo>
                    <a:lnTo>
                      <a:pt x="807" y="455"/>
                    </a:lnTo>
                    <a:lnTo>
                      <a:pt x="792" y="411"/>
                    </a:lnTo>
                    <a:lnTo>
                      <a:pt x="776" y="366"/>
                    </a:lnTo>
                    <a:lnTo>
                      <a:pt x="756" y="325"/>
                    </a:lnTo>
                    <a:lnTo>
                      <a:pt x="734" y="285"/>
                    </a:lnTo>
                    <a:lnTo>
                      <a:pt x="709" y="247"/>
                    </a:lnTo>
                    <a:lnTo>
                      <a:pt x="705" y="247"/>
                    </a:lnTo>
                    <a:lnTo>
                      <a:pt x="702" y="244"/>
                    </a:lnTo>
                    <a:lnTo>
                      <a:pt x="698" y="244"/>
                    </a:lnTo>
                    <a:lnTo>
                      <a:pt x="693" y="242"/>
                    </a:lnTo>
                    <a:lnTo>
                      <a:pt x="677" y="253"/>
                    </a:lnTo>
                    <a:lnTo>
                      <a:pt x="668" y="254"/>
                    </a:lnTo>
                    <a:lnTo>
                      <a:pt x="660" y="258"/>
                    </a:lnTo>
                    <a:lnTo>
                      <a:pt x="651" y="262"/>
                    </a:lnTo>
                    <a:lnTo>
                      <a:pt x="642" y="264"/>
                    </a:lnTo>
                    <a:lnTo>
                      <a:pt x="631" y="267"/>
                    </a:lnTo>
                    <a:lnTo>
                      <a:pt x="619" y="273"/>
                    </a:lnTo>
                    <a:lnTo>
                      <a:pt x="606" y="278"/>
                    </a:lnTo>
                    <a:lnTo>
                      <a:pt x="594" y="283"/>
                    </a:lnTo>
                    <a:lnTo>
                      <a:pt x="583" y="285"/>
                    </a:lnTo>
                    <a:lnTo>
                      <a:pt x="574" y="289"/>
                    </a:lnTo>
                    <a:lnTo>
                      <a:pt x="567" y="291"/>
                    </a:lnTo>
                    <a:lnTo>
                      <a:pt x="557" y="289"/>
                    </a:lnTo>
                    <a:lnTo>
                      <a:pt x="554" y="285"/>
                    </a:lnTo>
                    <a:lnTo>
                      <a:pt x="548" y="280"/>
                    </a:lnTo>
                    <a:lnTo>
                      <a:pt x="547" y="278"/>
                    </a:lnTo>
                    <a:lnTo>
                      <a:pt x="543" y="273"/>
                    </a:lnTo>
                    <a:lnTo>
                      <a:pt x="536" y="258"/>
                    </a:lnTo>
                    <a:lnTo>
                      <a:pt x="532" y="244"/>
                    </a:lnTo>
                    <a:lnTo>
                      <a:pt x="532" y="231"/>
                    </a:lnTo>
                    <a:lnTo>
                      <a:pt x="530" y="217"/>
                    </a:lnTo>
                    <a:lnTo>
                      <a:pt x="532" y="202"/>
                    </a:lnTo>
                    <a:lnTo>
                      <a:pt x="541" y="190"/>
                    </a:lnTo>
                    <a:lnTo>
                      <a:pt x="552" y="177"/>
                    </a:lnTo>
                    <a:lnTo>
                      <a:pt x="563" y="170"/>
                    </a:lnTo>
                    <a:lnTo>
                      <a:pt x="574" y="159"/>
                    </a:lnTo>
                    <a:lnTo>
                      <a:pt x="583" y="146"/>
                    </a:lnTo>
                    <a:lnTo>
                      <a:pt x="588" y="134"/>
                    </a:lnTo>
                    <a:lnTo>
                      <a:pt x="588" y="119"/>
                    </a:lnTo>
                    <a:lnTo>
                      <a:pt x="568" y="105"/>
                    </a:lnTo>
                    <a:lnTo>
                      <a:pt x="552" y="92"/>
                    </a:lnTo>
                    <a:lnTo>
                      <a:pt x="532" y="81"/>
                    </a:lnTo>
                    <a:lnTo>
                      <a:pt x="512" y="70"/>
                    </a:lnTo>
                    <a:lnTo>
                      <a:pt x="491" y="58"/>
                    </a:lnTo>
                    <a:lnTo>
                      <a:pt x="471" y="47"/>
                    </a:lnTo>
                    <a:lnTo>
                      <a:pt x="449" y="38"/>
                    </a:lnTo>
                    <a:lnTo>
                      <a:pt x="428" y="31"/>
                    </a:lnTo>
                    <a:lnTo>
                      <a:pt x="442" y="45"/>
                    </a:lnTo>
                    <a:lnTo>
                      <a:pt x="455" y="56"/>
                    </a:lnTo>
                    <a:lnTo>
                      <a:pt x="465" y="63"/>
                    </a:lnTo>
                    <a:lnTo>
                      <a:pt x="484" y="74"/>
                    </a:lnTo>
                    <a:lnTo>
                      <a:pt x="485" y="88"/>
                    </a:lnTo>
                    <a:lnTo>
                      <a:pt x="484" y="105"/>
                    </a:lnTo>
                    <a:lnTo>
                      <a:pt x="478" y="123"/>
                    </a:lnTo>
                    <a:lnTo>
                      <a:pt x="478" y="135"/>
                    </a:lnTo>
                    <a:lnTo>
                      <a:pt x="484" y="150"/>
                    </a:lnTo>
                    <a:lnTo>
                      <a:pt x="484" y="155"/>
                    </a:lnTo>
                    <a:lnTo>
                      <a:pt x="480" y="161"/>
                    </a:lnTo>
                    <a:lnTo>
                      <a:pt x="474" y="166"/>
                    </a:lnTo>
                    <a:lnTo>
                      <a:pt x="469" y="170"/>
                    </a:lnTo>
                    <a:lnTo>
                      <a:pt x="465" y="175"/>
                    </a:lnTo>
                    <a:lnTo>
                      <a:pt x="465" y="180"/>
                    </a:lnTo>
                    <a:lnTo>
                      <a:pt x="465" y="190"/>
                    </a:lnTo>
                    <a:lnTo>
                      <a:pt x="464" y="195"/>
                    </a:lnTo>
                    <a:lnTo>
                      <a:pt x="460" y="197"/>
                    </a:lnTo>
                    <a:lnTo>
                      <a:pt x="458" y="200"/>
                    </a:lnTo>
                    <a:lnTo>
                      <a:pt x="455" y="200"/>
                    </a:lnTo>
                    <a:lnTo>
                      <a:pt x="453" y="200"/>
                    </a:lnTo>
                    <a:lnTo>
                      <a:pt x="447" y="197"/>
                    </a:lnTo>
                    <a:lnTo>
                      <a:pt x="442" y="200"/>
                    </a:lnTo>
                    <a:lnTo>
                      <a:pt x="433" y="202"/>
                    </a:lnTo>
                    <a:lnTo>
                      <a:pt x="428" y="202"/>
                    </a:lnTo>
                    <a:lnTo>
                      <a:pt x="424" y="200"/>
                    </a:lnTo>
                    <a:lnTo>
                      <a:pt x="424" y="197"/>
                    </a:lnTo>
                    <a:lnTo>
                      <a:pt x="422" y="195"/>
                    </a:lnTo>
                    <a:lnTo>
                      <a:pt x="419" y="164"/>
                    </a:lnTo>
                    <a:lnTo>
                      <a:pt x="411" y="159"/>
                    </a:lnTo>
                    <a:lnTo>
                      <a:pt x="406" y="150"/>
                    </a:lnTo>
                    <a:lnTo>
                      <a:pt x="397" y="141"/>
                    </a:lnTo>
                    <a:lnTo>
                      <a:pt x="390" y="134"/>
                    </a:lnTo>
                    <a:lnTo>
                      <a:pt x="386" y="125"/>
                    </a:lnTo>
                    <a:lnTo>
                      <a:pt x="384" y="117"/>
                    </a:lnTo>
                    <a:lnTo>
                      <a:pt x="381" y="108"/>
                    </a:lnTo>
                    <a:lnTo>
                      <a:pt x="384" y="103"/>
                    </a:lnTo>
                    <a:lnTo>
                      <a:pt x="386" y="99"/>
                    </a:lnTo>
                    <a:lnTo>
                      <a:pt x="390" y="99"/>
                    </a:lnTo>
                    <a:lnTo>
                      <a:pt x="390" y="97"/>
                    </a:lnTo>
                    <a:lnTo>
                      <a:pt x="391" y="97"/>
                    </a:lnTo>
                    <a:lnTo>
                      <a:pt x="397" y="103"/>
                    </a:lnTo>
                    <a:lnTo>
                      <a:pt x="406" y="108"/>
                    </a:lnTo>
                    <a:lnTo>
                      <a:pt x="413" y="110"/>
                    </a:lnTo>
                    <a:lnTo>
                      <a:pt x="422" y="110"/>
                    </a:lnTo>
                    <a:lnTo>
                      <a:pt x="424" y="110"/>
                    </a:lnTo>
                    <a:lnTo>
                      <a:pt x="424" y="108"/>
                    </a:lnTo>
                    <a:lnTo>
                      <a:pt x="424" y="72"/>
                    </a:lnTo>
                    <a:lnTo>
                      <a:pt x="411" y="56"/>
                    </a:lnTo>
                    <a:lnTo>
                      <a:pt x="395" y="42"/>
                    </a:lnTo>
                    <a:lnTo>
                      <a:pt x="377" y="27"/>
                    </a:lnTo>
                    <a:lnTo>
                      <a:pt x="364" y="9"/>
                    </a:lnTo>
                    <a:lnTo>
                      <a:pt x="350" y="5"/>
                    </a:lnTo>
                    <a:lnTo>
                      <a:pt x="339" y="2"/>
                    </a:lnTo>
                    <a:lnTo>
                      <a:pt x="325" y="0"/>
                    </a:lnTo>
                    <a:lnTo>
                      <a:pt x="312" y="0"/>
                    </a:lnTo>
                    <a:lnTo>
                      <a:pt x="308" y="0"/>
                    </a:lnTo>
                    <a:lnTo>
                      <a:pt x="308" y="2"/>
                    </a:lnTo>
                    <a:lnTo>
                      <a:pt x="308" y="5"/>
                    </a:lnTo>
                    <a:lnTo>
                      <a:pt x="307" y="9"/>
                    </a:lnTo>
                    <a:lnTo>
                      <a:pt x="289" y="14"/>
                    </a:lnTo>
                    <a:lnTo>
                      <a:pt x="281" y="27"/>
                    </a:lnTo>
                    <a:lnTo>
                      <a:pt x="276" y="42"/>
                    </a:lnTo>
                    <a:lnTo>
                      <a:pt x="265" y="56"/>
                    </a:lnTo>
                    <a:lnTo>
                      <a:pt x="260" y="56"/>
                    </a:lnTo>
                    <a:lnTo>
                      <a:pt x="256" y="56"/>
                    </a:lnTo>
                    <a:lnTo>
                      <a:pt x="251" y="56"/>
                    </a:lnTo>
                    <a:lnTo>
                      <a:pt x="249" y="58"/>
                    </a:lnTo>
                    <a:lnTo>
                      <a:pt x="240" y="72"/>
                    </a:lnTo>
                    <a:lnTo>
                      <a:pt x="231" y="87"/>
                    </a:lnTo>
                    <a:lnTo>
                      <a:pt x="224" y="99"/>
                    </a:lnTo>
                    <a:lnTo>
                      <a:pt x="213" y="110"/>
                    </a:lnTo>
                    <a:lnTo>
                      <a:pt x="209" y="110"/>
                    </a:lnTo>
                    <a:lnTo>
                      <a:pt x="209" y="114"/>
                    </a:lnTo>
                    <a:lnTo>
                      <a:pt x="184" y="139"/>
                    </a:lnTo>
                    <a:lnTo>
                      <a:pt x="184" y="141"/>
                    </a:lnTo>
                    <a:lnTo>
                      <a:pt x="195" y="146"/>
                    </a:lnTo>
                    <a:lnTo>
                      <a:pt x="209" y="150"/>
                    </a:lnTo>
                    <a:lnTo>
                      <a:pt x="224" y="153"/>
                    </a:lnTo>
                    <a:lnTo>
                      <a:pt x="234" y="153"/>
                    </a:lnTo>
                    <a:lnTo>
                      <a:pt x="236" y="155"/>
                    </a:lnTo>
                    <a:lnTo>
                      <a:pt x="240" y="155"/>
                    </a:lnTo>
                    <a:lnTo>
                      <a:pt x="240" y="159"/>
                    </a:lnTo>
                    <a:lnTo>
                      <a:pt x="242" y="161"/>
                    </a:lnTo>
                    <a:lnTo>
                      <a:pt x="240" y="164"/>
                    </a:lnTo>
                    <a:lnTo>
                      <a:pt x="234" y="166"/>
                    </a:lnTo>
                    <a:lnTo>
                      <a:pt x="231" y="170"/>
                    </a:lnTo>
                    <a:lnTo>
                      <a:pt x="225" y="171"/>
                    </a:lnTo>
                    <a:lnTo>
                      <a:pt x="220" y="180"/>
                    </a:lnTo>
                    <a:lnTo>
                      <a:pt x="215" y="195"/>
                    </a:lnTo>
                    <a:lnTo>
                      <a:pt x="209" y="208"/>
                    </a:lnTo>
                    <a:lnTo>
                      <a:pt x="209" y="222"/>
                    </a:lnTo>
                    <a:lnTo>
                      <a:pt x="213" y="227"/>
                    </a:lnTo>
                    <a:lnTo>
                      <a:pt x="215" y="227"/>
                    </a:lnTo>
                    <a:lnTo>
                      <a:pt x="213" y="231"/>
                    </a:lnTo>
                    <a:lnTo>
                      <a:pt x="209" y="238"/>
                    </a:lnTo>
                    <a:lnTo>
                      <a:pt x="213" y="242"/>
                    </a:lnTo>
                    <a:lnTo>
                      <a:pt x="215" y="244"/>
                    </a:lnTo>
                    <a:lnTo>
                      <a:pt x="231" y="233"/>
                    </a:lnTo>
                    <a:lnTo>
                      <a:pt x="260" y="231"/>
                    </a:lnTo>
                    <a:lnTo>
                      <a:pt x="260" y="227"/>
                    </a:lnTo>
                    <a:lnTo>
                      <a:pt x="262" y="226"/>
                    </a:lnTo>
                    <a:lnTo>
                      <a:pt x="265" y="226"/>
                    </a:lnTo>
                    <a:lnTo>
                      <a:pt x="267" y="222"/>
                    </a:lnTo>
                    <a:lnTo>
                      <a:pt x="267" y="200"/>
                    </a:lnTo>
                    <a:lnTo>
                      <a:pt x="289" y="155"/>
                    </a:lnTo>
                    <a:lnTo>
                      <a:pt x="292" y="155"/>
                    </a:lnTo>
                    <a:lnTo>
                      <a:pt x="303" y="170"/>
                    </a:lnTo>
                    <a:lnTo>
                      <a:pt x="312" y="180"/>
                    </a:lnTo>
                    <a:lnTo>
                      <a:pt x="323" y="195"/>
                    </a:lnTo>
                    <a:lnTo>
                      <a:pt x="336" y="206"/>
                    </a:lnTo>
                    <a:lnTo>
                      <a:pt x="343" y="211"/>
                    </a:lnTo>
                    <a:lnTo>
                      <a:pt x="345" y="217"/>
                    </a:lnTo>
                    <a:lnTo>
                      <a:pt x="350" y="226"/>
                    </a:lnTo>
                    <a:lnTo>
                      <a:pt x="354" y="231"/>
                    </a:lnTo>
                    <a:lnTo>
                      <a:pt x="354" y="244"/>
                    </a:lnTo>
                    <a:lnTo>
                      <a:pt x="354" y="258"/>
                    </a:lnTo>
                    <a:lnTo>
                      <a:pt x="359" y="273"/>
                    </a:lnTo>
                    <a:lnTo>
                      <a:pt x="364" y="283"/>
                    </a:lnTo>
                    <a:lnTo>
                      <a:pt x="366" y="285"/>
                    </a:lnTo>
                    <a:lnTo>
                      <a:pt x="370" y="289"/>
                    </a:lnTo>
                    <a:lnTo>
                      <a:pt x="372" y="291"/>
                    </a:lnTo>
                    <a:lnTo>
                      <a:pt x="375" y="294"/>
                    </a:lnTo>
                    <a:lnTo>
                      <a:pt x="375" y="298"/>
                    </a:lnTo>
                    <a:lnTo>
                      <a:pt x="372" y="300"/>
                    </a:lnTo>
                    <a:lnTo>
                      <a:pt x="372" y="305"/>
                    </a:lnTo>
                    <a:lnTo>
                      <a:pt x="370" y="309"/>
                    </a:lnTo>
                    <a:lnTo>
                      <a:pt x="359" y="305"/>
                    </a:lnTo>
                    <a:lnTo>
                      <a:pt x="348" y="294"/>
                    </a:lnTo>
                    <a:lnTo>
                      <a:pt x="336" y="285"/>
                    </a:lnTo>
                    <a:lnTo>
                      <a:pt x="323" y="283"/>
                    </a:lnTo>
                    <a:lnTo>
                      <a:pt x="314" y="289"/>
                    </a:lnTo>
                    <a:lnTo>
                      <a:pt x="308" y="294"/>
                    </a:lnTo>
                    <a:lnTo>
                      <a:pt x="299" y="300"/>
                    </a:lnTo>
                    <a:lnTo>
                      <a:pt x="296" y="305"/>
                    </a:lnTo>
                    <a:lnTo>
                      <a:pt x="298" y="309"/>
                    </a:lnTo>
                    <a:lnTo>
                      <a:pt x="299" y="310"/>
                    </a:lnTo>
                    <a:lnTo>
                      <a:pt x="299" y="314"/>
                    </a:lnTo>
                    <a:lnTo>
                      <a:pt x="303" y="314"/>
                    </a:lnTo>
                    <a:lnTo>
                      <a:pt x="312" y="314"/>
                    </a:lnTo>
                    <a:lnTo>
                      <a:pt x="317" y="316"/>
                    </a:lnTo>
                    <a:lnTo>
                      <a:pt x="319" y="321"/>
                    </a:lnTo>
                    <a:lnTo>
                      <a:pt x="323" y="330"/>
                    </a:lnTo>
                    <a:lnTo>
                      <a:pt x="319" y="334"/>
                    </a:lnTo>
                    <a:lnTo>
                      <a:pt x="317" y="339"/>
                    </a:lnTo>
                    <a:lnTo>
                      <a:pt x="260" y="327"/>
                    </a:lnTo>
                    <a:lnTo>
                      <a:pt x="260" y="334"/>
                    </a:lnTo>
                    <a:lnTo>
                      <a:pt x="260" y="339"/>
                    </a:lnTo>
                    <a:lnTo>
                      <a:pt x="260" y="345"/>
                    </a:lnTo>
                    <a:lnTo>
                      <a:pt x="256" y="347"/>
                    </a:lnTo>
                    <a:lnTo>
                      <a:pt x="251" y="356"/>
                    </a:lnTo>
                    <a:lnTo>
                      <a:pt x="249" y="357"/>
                    </a:lnTo>
                    <a:lnTo>
                      <a:pt x="242" y="366"/>
                    </a:lnTo>
                    <a:lnTo>
                      <a:pt x="225" y="393"/>
                    </a:lnTo>
                    <a:lnTo>
                      <a:pt x="189" y="411"/>
                    </a:lnTo>
                    <a:lnTo>
                      <a:pt x="188" y="413"/>
                    </a:lnTo>
                    <a:lnTo>
                      <a:pt x="184" y="419"/>
                    </a:lnTo>
                    <a:lnTo>
                      <a:pt x="184" y="424"/>
                    </a:lnTo>
                    <a:lnTo>
                      <a:pt x="184" y="430"/>
                    </a:lnTo>
                    <a:lnTo>
                      <a:pt x="184" y="439"/>
                    </a:lnTo>
                    <a:lnTo>
                      <a:pt x="184" y="453"/>
                    </a:lnTo>
                    <a:lnTo>
                      <a:pt x="184" y="469"/>
                    </a:lnTo>
                    <a:lnTo>
                      <a:pt x="184" y="478"/>
                    </a:lnTo>
                    <a:lnTo>
                      <a:pt x="173" y="478"/>
                    </a:lnTo>
                    <a:lnTo>
                      <a:pt x="164" y="475"/>
                    </a:lnTo>
                    <a:lnTo>
                      <a:pt x="157" y="469"/>
                    </a:lnTo>
                    <a:lnTo>
                      <a:pt x="151" y="464"/>
                    </a:lnTo>
                    <a:lnTo>
                      <a:pt x="151" y="449"/>
                    </a:lnTo>
                    <a:lnTo>
                      <a:pt x="148" y="435"/>
                    </a:lnTo>
                    <a:lnTo>
                      <a:pt x="141" y="424"/>
                    </a:lnTo>
                    <a:lnTo>
                      <a:pt x="130" y="413"/>
                    </a:lnTo>
                    <a:lnTo>
                      <a:pt x="117" y="417"/>
                    </a:lnTo>
                    <a:lnTo>
                      <a:pt x="110" y="417"/>
                    </a:lnTo>
                    <a:lnTo>
                      <a:pt x="101" y="413"/>
                    </a:lnTo>
                    <a:lnTo>
                      <a:pt x="94" y="408"/>
                    </a:lnTo>
                    <a:lnTo>
                      <a:pt x="83" y="402"/>
                    </a:lnTo>
                    <a:lnTo>
                      <a:pt x="72" y="397"/>
                    </a:lnTo>
                    <a:lnTo>
                      <a:pt x="59" y="393"/>
                    </a:lnTo>
                    <a:lnTo>
                      <a:pt x="49" y="392"/>
                    </a:lnTo>
                    <a:lnTo>
                      <a:pt x="38" y="402"/>
                    </a:lnTo>
                    <a:lnTo>
                      <a:pt x="21" y="424"/>
                    </a:lnTo>
                    <a:lnTo>
                      <a:pt x="5" y="448"/>
                    </a:lnTo>
                    <a:lnTo>
                      <a:pt x="0" y="455"/>
                    </a:lnTo>
                    <a:lnTo>
                      <a:pt x="21" y="475"/>
                    </a:lnTo>
                    <a:lnTo>
                      <a:pt x="25" y="516"/>
                    </a:lnTo>
                    <a:lnTo>
                      <a:pt x="29" y="516"/>
                    </a:lnTo>
                    <a:lnTo>
                      <a:pt x="38" y="513"/>
                    </a:lnTo>
                    <a:lnTo>
                      <a:pt x="43" y="511"/>
                    </a:lnTo>
                    <a:lnTo>
                      <a:pt x="49" y="505"/>
                    </a:lnTo>
                    <a:lnTo>
                      <a:pt x="54" y="496"/>
                    </a:lnTo>
                    <a:lnTo>
                      <a:pt x="58" y="491"/>
                    </a:lnTo>
                    <a:lnTo>
                      <a:pt x="63" y="485"/>
                    </a:lnTo>
                    <a:lnTo>
                      <a:pt x="72" y="480"/>
                    </a:lnTo>
                    <a:lnTo>
                      <a:pt x="74" y="480"/>
                    </a:lnTo>
                    <a:lnTo>
                      <a:pt x="74" y="484"/>
                    </a:lnTo>
                    <a:lnTo>
                      <a:pt x="74" y="485"/>
                    </a:lnTo>
                    <a:lnTo>
                      <a:pt x="63" y="538"/>
                    </a:lnTo>
                    <a:lnTo>
                      <a:pt x="79" y="556"/>
                    </a:lnTo>
                    <a:lnTo>
                      <a:pt x="77" y="567"/>
                    </a:lnTo>
                    <a:lnTo>
                      <a:pt x="68" y="574"/>
                    </a:lnTo>
                    <a:lnTo>
                      <a:pt x="59" y="583"/>
                    </a:lnTo>
                    <a:lnTo>
                      <a:pt x="54" y="597"/>
                    </a:lnTo>
                    <a:lnTo>
                      <a:pt x="54" y="608"/>
                    </a:lnTo>
                    <a:lnTo>
                      <a:pt x="63" y="619"/>
                    </a:lnTo>
                    <a:lnTo>
                      <a:pt x="74" y="630"/>
                    </a:lnTo>
                    <a:lnTo>
                      <a:pt x="88" y="641"/>
                    </a:lnTo>
                    <a:lnTo>
                      <a:pt x="101" y="646"/>
                    </a:lnTo>
                    <a:lnTo>
                      <a:pt x="114" y="646"/>
                    </a:lnTo>
                    <a:lnTo>
                      <a:pt x="124" y="644"/>
                    </a:lnTo>
                    <a:lnTo>
                      <a:pt x="132" y="641"/>
                    </a:lnTo>
                    <a:lnTo>
                      <a:pt x="141" y="635"/>
                    </a:lnTo>
                    <a:lnTo>
                      <a:pt x="148" y="635"/>
                    </a:lnTo>
                    <a:lnTo>
                      <a:pt x="153" y="639"/>
                    </a:lnTo>
                    <a:lnTo>
                      <a:pt x="160" y="641"/>
                    </a:lnTo>
                    <a:lnTo>
                      <a:pt x="168" y="644"/>
                    </a:lnTo>
                    <a:lnTo>
                      <a:pt x="184" y="652"/>
                    </a:lnTo>
                    <a:lnTo>
                      <a:pt x="195" y="661"/>
                    </a:lnTo>
                    <a:lnTo>
                      <a:pt x="209" y="670"/>
                    </a:lnTo>
                    <a:lnTo>
                      <a:pt x="220" y="677"/>
                    </a:lnTo>
                    <a:lnTo>
                      <a:pt x="225" y="691"/>
                    </a:lnTo>
                    <a:lnTo>
                      <a:pt x="229" y="706"/>
                    </a:lnTo>
                    <a:lnTo>
                      <a:pt x="231" y="722"/>
                    </a:lnTo>
                    <a:lnTo>
                      <a:pt x="234" y="738"/>
                    </a:lnTo>
                    <a:lnTo>
                      <a:pt x="249" y="744"/>
                    </a:lnTo>
                    <a:lnTo>
                      <a:pt x="262" y="749"/>
                    </a:lnTo>
                    <a:lnTo>
                      <a:pt x="276" y="758"/>
                    </a:lnTo>
                    <a:lnTo>
                      <a:pt x="287" y="772"/>
                    </a:lnTo>
                    <a:lnTo>
                      <a:pt x="298" y="800"/>
                    </a:lnTo>
                    <a:lnTo>
                      <a:pt x="308" y="830"/>
                    </a:lnTo>
                    <a:lnTo>
                      <a:pt x="319" y="861"/>
                    </a:lnTo>
                    <a:lnTo>
                      <a:pt x="334" y="886"/>
                    </a:lnTo>
                    <a:lnTo>
                      <a:pt x="350" y="904"/>
                    </a:lnTo>
                    <a:lnTo>
                      <a:pt x="366" y="924"/>
                    </a:lnTo>
                    <a:lnTo>
                      <a:pt x="381" y="944"/>
                    </a:lnTo>
                    <a:lnTo>
                      <a:pt x="395" y="966"/>
                    </a:lnTo>
                    <a:lnTo>
                      <a:pt x="397" y="980"/>
                    </a:lnTo>
                    <a:lnTo>
                      <a:pt x="397" y="993"/>
                    </a:lnTo>
                    <a:lnTo>
                      <a:pt x="391" y="1007"/>
                    </a:lnTo>
                    <a:lnTo>
                      <a:pt x="381" y="1018"/>
                    </a:lnTo>
                    <a:lnTo>
                      <a:pt x="364" y="1022"/>
                    </a:lnTo>
                    <a:lnTo>
                      <a:pt x="348" y="1027"/>
                    </a:lnTo>
                    <a:lnTo>
                      <a:pt x="334" y="1032"/>
                    </a:lnTo>
                    <a:lnTo>
                      <a:pt x="319" y="1038"/>
                    </a:lnTo>
                    <a:lnTo>
                      <a:pt x="307" y="1043"/>
                    </a:lnTo>
                    <a:lnTo>
                      <a:pt x="292" y="1052"/>
                    </a:lnTo>
                    <a:lnTo>
                      <a:pt x="278" y="1063"/>
                    </a:lnTo>
                    <a:lnTo>
                      <a:pt x="262" y="1074"/>
                    </a:lnTo>
                    <a:lnTo>
                      <a:pt x="249" y="1083"/>
                    </a:lnTo>
                    <a:lnTo>
                      <a:pt x="231" y="1090"/>
                    </a:lnTo>
                    <a:lnTo>
                      <a:pt x="215" y="1094"/>
                    </a:lnTo>
                    <a:lnTo>
                      <a:pt x="198" y="1099"/>
                    </a:lnTo>
                    <a:lnTo>
                      <a:pt x="182" y="1105"/>
                    </a:lnTo>
                    <a:lnTo>
                      <a:pt x="164" y="1110"/>
                    </a:lnTo>
                    <a:lnTo>
                      <a:pt x="151" y="1119"/>
                    </a:lnTo>
                    <a:lnTo>
                      <a:pt x="141" y="1132"/>
                    </a:lnTo>
                    <a:lnTo>
                      <a:pt x="124" y="1146"/>
                    </a:lnTo>
                    <a:lnTo>
                      <a:pt x="106" y="1160"/>
                    </a:lnTo>
                    <a:lnTo>
                      <a:pt x="88" y="1171"/>
                    </a:lnTo>
                    <a:lnTo>
                      <a:pt x="68" y="1180"/>
                    </a:lnTo>
                    <a:lnTo>
                      <a:pt x="88" y="1186"/>
                    </a:lnTo>
                    <a:lnTo>
                      <a:pt x="106" y="1188"/>
                    </a:lnTo>
                    <a:lnTo>
                      <a:pt x="124" y="1193"/>
                    </a:lnTo>
                    <a:lnTo>
                      <a:pt x="142" y="1197"/>
                    </a:lnTo>
                    <a:lnTo>
                      <a:pt x="162" y="1198"/>
                    </a:lnTo>
                    <a:lnTo>
                      <a:pt x="182" y="1198"/>
                    </a:lnTo>
                    <a:lnTo>
                      <a:pt x="200" y="1202"/>
                    </a:lnTo>
                    <a:lnTo>
                      <a:pt x="220" y="1202"/>
                    </a:lnTo>
                    <a:lnTo>
                      <a:pt x="252" y="1202"/>
                    </a:lnTo>
                    <a:lnTo>
                      <a:pt x="287" y="1198"/>
                    </a:lnTo>
                    <a:lnTo>
                      <a:pt x="319" y="1193"/>
                    </a:lnTo>
                    <a:lnTo>
                      <a:pt x="354" y="1186"/>
                    </a:lnTo>
                    <a:lnTo>
                      <a:pt x="386" y="1177"/>
                    </a:lnTo>
                    <a:lnTo>
                      <a:pt x="417" y="1168"/>
                    </a:lnTo>
                    <a:lnTo>
                      <a:pt x="447" y="1155"/>
                    </a:lnTo>
                    <a:lnTo>
                      <a:pt x="478" y="1141"/>
                    </a:lnTo>
                    <a:lnTo>
                      <a:pt x="505" y="1126"/>
                    </a:lnTo>
                    <a:lnTo>
                      <a:pt x="536" y="1110"/>
                    </a:lnTo>
                    <a:lnTo>
                      <a:pt x="559" y="1094"/>
                    </a:lnTo>
                    <a:lnTo>
                      <a:pt x="588" y="1074"/>
                    </a:lnTo>
                    <a:lnTo>
                      <a:pt x="613" y="1052"/>
                    </a:lnTo>
                    <a:lnTo>
                      <a:pt x="637" y="1029"/>
                    </a:lnTo>
                    <a:lnTo>
                      <a:pt x="660" y="1007"/>
                    </a:lnTo>
                    <a:lnTo>
                      <a:pt x="682" y="982"/>
                    </a:lnTo>
                    <a:lnTo>
                      <a:pt x="666" y="966"/>
                    </a:lnTo>
                    <a:lnTo>
                      <a:pt x="646" y="955"/>
                    </a:lnTo>
                    <a:lnTo>
                      <a:pt x="626" y="940"/>
                    </a:lnTo>
                    <a:lnTo>
                      <a:pt x="610" y="929"/>
                    </a:lnTo>
                    <a:lnTo>
                      <a:pt x="590" y="922"/>
                    </a:lnTo>
                    <a:lnTo>
                      <a:pt x="574" y="917"/>
                    </a:lnTo>
                    <a:lnTo>
                      <a:pt x="557" y="904"/>
                    </a:lnTo>
                    <a:lnTo>
                      <a:pt x="547" y="893"/>
                    </a:lnTo>
                    <a:lnTo>
                      <a:pt x="547" y="892"/>
                    </a:lnTo>
                    <a:lnTo>
                      <a:pt x="547" y="888"/>
                    </a:lnTo>
                    <a:lnTo>
                      <a:pt x="543" y="888"/>
                    </a:lnTo>
                    <a:lnTo>
                      <a:pt x="543" y="886"/>
                    </a:lnTo>
                    <a:lnTo>
                      <a:pt x="543" y="874"/>
                    </a:lnTo>
                    <a:lnTo>
                      <a:pt x="547" y="863"/>
                    </a:lnTo>
                    <a:lnTo>
                      <a:pt x="547" y="855"/>
                    </a:lnTo>
                    <a:lnTo>
                      <a:pt x="548" y="845"/>
                    </a:lnTo>
                    <a:lnTo>
                      <a:pt x="557" y="819"/>
                    </a:lnTo>
                    <a:lnTo>
                      <a:pt x="567" y="791"/>
                    </a:lnTo>
                    <a:lnTo>
                      <a:pt x="579" y="769"/>
                    </a:lnTo>
                    <a:lnTo>
                      <a:pt x="601" y="753"/>
                    </a:lnTo>
                    <a:lnTo>
                      <a:pt x="613" y="749"/>
                    </a:lnTo>
                    <a:lnTo>
                      <a:pt x="624" y="744"/>
                    </a:lnTo>
                    <a:lnTo>
                      <a:pt x="631" y="742"/>
                    </a:lnTo>
                    <a:lnTo>
                      <a:pt x="642" y="738"/>
                    </a:lnTo>
                    <a:lnTo>
                      <a:pt x="655" y="738"/>
                    </a:lnTo>
                    <a:lnTo>
                      <a:pt x="666" y="736"/>
                    </a:lnTo>
                    <a:lnTo>
                      <a:pt x="673" y="729"/>
                    </a:lnTo>
                    <a:lnTo>
                      <a:pt x="684" y="727"/>
                    </a:lnTo>
                    <a:lnTo>
                      <a:pt x="695" y="727"/>
                    </a:lnTo>
                    <a:lnTo>
                      <a:pt x="704" y="722"/>
                    </a:lnTo>
                    <a:lnTo>
                      <a:pt x="715" y="718"/>
                    </a:lnTo>
                    <a:lnTo>
                      <a:pt x="725" y="713"/>
                    </a:lnTo>
                    <a:lnTo>
                      <a:pt x="736" y="711"/>
                    </a:lnTo>
                    <a:lnTo>
                      <a:pt x="749" y="707"/>
                    </a:lnTo>
                    <a:lnTo>
                      <a:pt x="760" y="707"/>
                    </a:lnTo>
                    <a:lnTo>
                      <a:pt x="770" y="711"/>
                    </a:lnTo>
                    <a:lnTo>
                      <a:pt x="776" y="717"/>
                    </a:lnTo>
                    <a:lnTo>
                      <a:pt x="783" y="722"/>
                    </a:lnTo>
                    <a:lnTo>
                      <a:pt x="792" y="729"/>
                    </a:lnTo>
                    <a:lnTo>
                      <a:pt x="803" y="736"/>
                    </a:lnTo>
                  </a:path>
                </a:pathLst>
              </a:custGeom>
              <a:solidFill>
                <a:schemeClr val="folHlink">
                  <a:alpha val="100000"/>
                </a:schemeClr>
              </a:solidFill>
              <a:ln w="9525">
                <a:noFill/>
              </a:ln>
            </p:spPr>
            <p:txBody>
              <a:bodyPr/>
              <a:lstStyle/>
              <a:p>
                <a:endParaRPr lang="zh-CN" altLang="en-US"/>
              </a:p>
            </p:txBody>
          </p:sp>
          <p:sp>
            <p:nvSpPr>
              <p:cNvPr id="2072" name="Freeform 27"/>
              <p:cNvSpPr/>
              <p:nvPr/>
            </p:nvSpPr>
            <p:spPr>
              <a:xfrm>
                <a:off x="530" y="2834"/>
                <a:ext cx="63" cy="73"/>
              </a:xfrm>
              <a:custGeom>
                <a:avLst/>
                <a:gdLst/>
                <a:ahLst/>
                <a:cxnLst>
                  <a:cxn ang="0">
                    <a:pos x="42" y="65"/>
                  </a:cxn>
                  <a:cxn ang="0">
                    <a:pos x="58" y="72"/>
                  </a:cxn>
                  <a:cxn ang="0">
                    <a:pos x="62" y="72"/>
                  </a:cxn>
                  <a:cxn ang="0">
                    <a:pos x="62" y="67"/>
                  </a:cxn>
                  <a:cxn ang="0">
                    <a:pos x="58" y="65"/>
                  </a:cxn>
                  <a:cxn ang="0">
                    <a:pos x="58" y="62"/>
                  </a:cxn>
                  <a:cxn ang="0">
                    <a:pos x="44" y="56"/>
                  </a:cxn>
                  <a:cxn ang="0">
                    <a:pos x="37" y="45"/>
                  </a:cxn>
                  <a:cxn ang="0">
                    <a:pos x="31" y="34"/>
                  </a:cxn>
                  <a:cxn ang="0">
                    <a:pos x="26" y="20"/>
                  </a:cxn>
                  <a:cxn ang="0">
                    <a:pos x="9" y="0"/>
                  </a:cxn>
                  <a:cxn ang="0">
                    <a:pos x="6" y="4"/>
                  </a:cxn>
                  <a:cxn ang="0">
                    <a:pos x="2" y="9"/>
                  </a:cxn>
                  <a:cxn ang="0">
                    <a:pos x="0" y="11"/>
                  </a:cxn>
                  <a:cxn ang="0">
                    <a:pos x="0" y="18"/>
                  </a:cxn>
                  <a:cxn ang="0">
                    <a:pos x="0" y="20"/>
                  </a:cxn>
                  <a:cxn ang="0">
                    <a:pos x="0" y="20"/>
                  </a:cxn>
                  <a:cxn ang="0">
                    <a:pos x="0" y="20"/>
                  </a:cxn>
                  <a:cxn ang="0">
                    <a:pos x="0" y="20"/>
                  </a:cxn>
                  <a:cxn ang="0">
                    <a:pos x="9" y="31"/>
                  </a:cxn>
                  <a:cxn ang="0">
                    <a:pos x="20" y="45"/>
                  </a:cxn>
                  <a:cxn ang="0">
                    <a:pos x="31" y="56"/>
                  </a:cxn>
                  <a:cxn ang="0">
                    <a:pos x="42" y="65"/>
                  </a:cxn>
                </a:cxnLst>
                <a:rect l="0" t="0" r="0" b="0"/>
                <a:pathLst>
                  <a:path w="63" h="73">
                    <a:moveTo>
                      <a:pt x="42" y="65"/>
                    </a:moveTo>
                    <a:lnTo>
                      <a:pt x="58" y="72"/>
                    </a:lnTo>
                    <a:lnTo>
                      <a:pt x="62" y="72"/>
                    </a:lnTo>
                    <a:lnTo>
                      <a:pt x="62" y="67"/>
                    </a:lnTo>
                    <a:lnTo>
                      <a:pt x="58" y="65"/>
                    </a:lnTo>
                    <a:lnTo>
                      <a:pt x="58" y="62"/>
                    </a:lnTo>
                    <a:lnTo>
                      <a:pt x="44" y="56"/>
                    </a:lnTo>
                    <a:lnTo>
                      <a:pt x="37" y="45"/>
                    </a:lnTo>
                    <a:lnTo>
                      <a:pt x="31" y="34"/>
                    </a:lnTo>
                    <a:lnTo>
                      <a:pt x="26" y="20"/>
                    </a:lnTo>
                    <a:lnTo>
                      <a:pt x="9" y="0"/>
                    </a:lnTo>
                    <a:lnTo>
                      <a:pt x="6" y="4"/>
                    </a:lnTo>
                    <a:lnTo>
                      <a:pt x="2" y="9"/>
                    </a:lnTo>
                    <a:lnTo>
                      <a:pt x="0" y="11"/>
                    </a:lnTo>
                    <a:lnTo>
                      <a:pt x="0" y="18"/>
                    </a:lnTo>
                    <a:lnTo>
                      <a:pt x="0" y="20"/>
                    </a:lnTo>
                    <a:lnTo>
                      <a:pt x="9" y="31"/>
                    </a:lnTo>
                    <a:lnTo>
                      <a:pt x="20" y="45"/>
                    </a:lnTo>
                    <a:lnTo>
                      <a:pt x="31" y="56"/>
                    </a:lnTo>
                    <a:lnTo>
                      <a:pt x="42" y="65"/>
                    </a:lnTo>
                  </a:path>
                </a:pathLst>
              </a:custGeom>
              <a:solidFill>
                <a:schemeClr val="folHlink">
                  <a:alpha val="100000"/>
                </a:schemeClr>
              </a:solidFill>
              <a:ln w="9525">
                <a:noFill/>
              </a:ln>
            </p:spPr>
            <p:txBody>
              <a:bodyPr/>
              <a:lstStyle/>
              <a:p>
                <a:endParaRPr lang="zh-CN" altLang="en-US"/>
              </a:p>
            </p:txBody>
          </p:sp>
        </p:grpSp>
      </p:grpSp>
      <p:sp>
        <p:nvSpPr>
          <p:cNvPr id="3100" name="Rectangle 28"/>
          <p:cNvSpPr>
            <a:spLocks noGrp="1" noChangeArrowheads="1"/>
          </p:cNvSpPr>
          <p:nvPr>
            <p:ph type="ctrTitle" sz="quarter"/>
          </p:nvPr>
        </p:nvSpPr>
        <p:spPr>
          <a:xfrm>
            <a:off x="685800" y="2286000"/>
            <a:ext cx="7772400" cy="1143000"/>
          </a:xfrm>
        </p:spPr>
        <p:txBody>
          <a:bodyPr/>
          <a:lstStyle>
            <a:lvl1pPr>
              <a:defRPr/>
            </a:lvl1pPr>
          </a:lstStyle>
          <a:p>
            <a:pPr lvl="0"/>
            <a:r>
              <a:rPr lang="zh-CN" altLang="en-US" noProof="0"/>
              <a:t>单击此处编辑母版标题样式</a:t>
            </a:r>
            <a:endParaRPr lang="zh-CN" altLang="zh-CN" noProof="0"/>
          </a:p>
        </p:txBody>
      </p:sp>
      <p:sp>
        <p:nvSpPr>
          <p:cNvPr id="3101" name="Rectangle 29"/>
          <p:cNvSpPr>
            <a:spLocks noGrp="1" noChangeArrowheads="1"/>
          </p:cNvSpPr>
          <p:nvPr>
            <p:ph type="subTitle" sz="quarter" idx="1"/>
          </p:nvPr>
        </p:nvSpPr>
        <p:spPr>
          <a:xfrm>
            <a:off x="2057400" y="4114800"/>
            <a:ext cx="6400800" cy="1752600"/>
          </a:xfrm>
        </p:spPr>
        <p:txBody>
          <a:bodyPr/>
          <a:lstStyle>
            <a:lvl1pPr marL="0" indent="0" algn="ctr">
              <a:buFontTx/>
              <a:buNone/>
              <a:defRPr/>
            </a:lvl1pPr>
          </a:lstStyle>
          <a:p>
            <a:pPr lvl="0"/>
            <a:r>
              <a:rPr lang="zh-CN" altLang="en-US" noProof="0"/>
              <a:t>单击此处编辑母版副标题样式</a:t>
            </a:r>
          </a:p>
        </p:txBody>
      </p:sp>
      <p:sp>
        <p:nvSpPr>
          <p:cNvPr id="48" name="Rectangle 30"/>
          <p:cNvSpPr>
            <a:spLocks noGrp="1" noChangeArrowheads="1"/>
          </p:cNvSpPr>
          <p:nvPr>
            <p:ph type="dt" sz="quarter" idx="2"/>
          </p:nvPr>
        </p:nvSpPr>
        <p:spPr bwMode="auto">
          <a:xfrm>
            <a:off x="685800" y="6248400"/>
            <a:ext cx="19050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l" defTabSz="914400" rtl="0" eaLnBrk="1" fontAlgn="base" latinLnBrk="0" hangingPunct="1">
              <a:lnSpc>
                <a:spcPct val="100000"/>
              </a:lnSpc>
              <a:spcBef>
                <a:spcPct val="50000"/>
              </a:spcBef>
              <a:spcAft>
                <a:spcPct val="0"/>
              </a:spcAft>
              <a:buClrTx/>
              <a:buSzTx/>
              <a:buFontTx/>
              <a:buNone/>
              <a:defRPr/>
            </a:pPr>
            <a:fld id="{C9DC2AF8-50E1-49B8-B60C-46F415304D47}" type="datetime1">
              <a:rPr kumimoji="0"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49" name="Rectangle 31"/>
          <p:cNvSpPr>
            <a:spLocks noGrp="1" noChangeArrowheads="1"/>
          </p:cNvSpPr>
          <p:nvPr>
            <p:ph type="ftr" sz="quarter" idx="3"/>
          </p:nvPr>
        </p:nvSpPr>
        <p:spPr bwMode="auto">
          <a:xfrm>
            <a:off x="3124200" y="6248400"/>
            <a:ext cx="28956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50" name="Rectangle 32"/>
          <p:cNvSpPr>
            <a:spLocks noGrp="1" noChangeArrowheads="1"/>
          </p:cNvSpPr>
          <p:nvPr>
            <p:ph type="sldNum" sz="quarter" idx="4"/>
          </p:nvPr>
        </p:nvSpPr>
        <p:spPr bwMode="auto">
          <a:xfrm>
            <a:off x="6553200" y="6248400"/>
            <a:ext cx="1905000" cy="457200"/>
          </a:xfrm>
          <a:prstGeom prst="rect">
            <a:avLst/>
          </a:prstGeom>
        </p:spPr>
        <p:txBody>
          <a:bodyPr vert="horz" wrap="square" lIns="91440" tIns="45720" rIns="91440" bIns="45720" numCol="1" anchor="t" anchorCtr="0" compatLnSpc="1"/>
          <a:lstStyle/>
          <a:p>
            <a:pPr algn="r" eaLnBrk="1" hangingPunct="1">
              <a:spcBef>
                <a:spcPct val="50000"/>
              </a:spcBef>
              <a:buNone/>
            </a:pPr>
            <a:fld id="{9A0DB2DC-4C9A-4742-B13C-FB6460FD3503}" type="slidenum">
              <a:rPr lang="zh-CN" altLang="en-US" dirty="0">
                <a:solidFill>
                  <a:srgbClr val="FFFFFF"/>
                </a:solidFill>
              </a:rPr>
              <a:t>‹#›</a:t>
            </a:fld>
            <a:endParaRPr lang="zh-CN" altLang="en-US" dirty="0">
              <a:solidFill>
                <a:srgbClr val="FFFFFF"/>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5800" y="1981200"/>
            <a:ext cx="381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981200"/>
            <a:ext cx="381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5800" y="1981200"/>
            <a:ext cx="381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981200"/>
            <a:ext cx="381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685800" y="117475"/>
            <a:ext cx="8456613" cy="6738938"/>
            <a:chOff x="432" y="74"/>
            <a:chExt cx="5327" cy="4245"/>
          </a:xfrm>
        </p:grpSpPr>
        <p:sp>
          <p:nvSpPr>
            <p:cNvPr id="1032" name="Rectangle 3"/>
            <p:cNvSpPr>
              <a:spLocks noChangeArrowheads="1"/>
            </p:cNvSpPr>
            <p:nvPr/>
          </p:nvSpPr>
          <p:spPr bwMode="auto">
            <a:xfrm>
              <a:off x="432" y="4176"/>
              <a:ext cx="2208" cy="143"/>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1033" name="Group 4"/>
            <p:cNvGrpSpPr/>
            <p:nvPr/>
          </p:nvGrpSpPr>
          <p:grpSpPr>
            <a:xfrm>
              <a:off x="2859" y="4250"/>
              <a:ext cx="2729" cy="41"/>
              <a:chOff x="2859" y="4250"/>
              <a:chExt cx="2729" cy="41"/>
            </a:xfrm>
          </p:grpSpPr>
          <p:sp>
            <p:nvSpPr>
              <p:cNvPr id="1038" name="Oval 5"/>
              <p:cNvSpPr>
                <a:spLocks noChangeArrowheads="1"/>
              </p:cNvSpPr>
              <p:nvPr/>
            </p:nvSpPr>
            <p:spPr bwMode="auto">
              <a:xfrm>
                <a:off x="285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6"/>
              <p:cNvSpPr>
                <a:spLocks noChangeArrowheads="1"/>
              </p:cNvSpPr>
              <p:nvPr/>
            </p:nvSpPr>
            <p:spPr bwMode="auto">
              <a:xfrm>
                <a:off x="324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7"/>
              <p:cNvSpPr>
                <a:spLocks noChangeArrowheads="1"/>
              </p:cNvSpPr>
              <p:nvPr/>
            </p:nvSpPr>
            <p:spPr bwMode="auto">
              <a:xfrm>
                <a:off x="362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8"/>
              <p:cNvSpPr>
                <a:spLocks noChangeArrowheads="1"/>
              </p:cNvSpPr>
              <p:nvPr/>
            </p:nvSpPr>
            <p:spPr bwMode="auto">
              <a:xfrm>
                <a:off x="4011"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9"/>
              <p:cNvSpPr>
                <a:spLocks noChangeArrowheads="1"/>
              </p:cNvSpPr>
              <p:nvPr/>
            </p:nvSpPr>
            <p:spPr bwMode="auto">
              <a:xfrm>
                <a:off x="4395"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0"/>
              <p:cNvSpPr>
                <a:spLocks noChangeArrowheads="1"/>
              </p:cNvSpPr>
              <p:nvPr/>
            </p:nvSpPr>
            <p:spPr bwMode="auto">
              <a:xfrm>
                <a:off x="477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1"/>
              <p:cNvSpPr>
                <a:spLocks noChangeArrowheads="1"/>
              </p:cNvSpPr>
              <p:nvPr/>
            </p:nvSpPr>
            <p:spPr bwMode="auto">
              <a:xfrm>
                <a:off x="516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12"/>
              <p:cNvSpPr>
                <a:spLocks noChangeArrowheads="1"/>
              </p:cNvSpPr>
              <p:nvPr/>
            </p:nvSpPr>
            <p:spPr bwMode="auto">
              <a:xfrm>
                <a:off x="554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4" name="Rectangle 13"/>
            <p:cNvSpPr>
              <a:spLocks noChangeArrowheads="1"/>
            </p:cNvSpPr>
            <p:nvPr/>
          </p:nvSpPr>
          <p:spPr bwMode="auto">
            <a:xfrm>
              <a:off x="480" y="480"/>
              <a:ext cx="5279"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4"/>
            <p:cNvSpPr>
              <a:spLocks noChangeArrowheads="1"/>
            </p:cNvSpPr>
            <p:nvPr/>
          </p:nvSpPr>
          <p:spPr bwMode="auto">
            <a:xfrm>
              <a:off x="507"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5"/>
            <p:cNvSpPr>
              <a:spLocks noChangeArrowheads="1"/>
            </p:cNvSpPr>
            <p:nvPr/>
          </p:nvSpPr>
          <p:spPr bwMode="auto">
            <a:xfrm>
              <a:off x="507"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6"/>
            <p:cNvSpPr>
              <a:spLocks noChangeArrowheads="1"/>
            </p:cNvSpPr>
            <p:nvPr/>
          </p:nvSpPr>
          <p:spPr bwMode="auto">
            <a:xfrm>
              <a:off x="507"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27" name="Rectangle 17"/>
          <p:cNvSpPr>
            <a:spLocks noGrp="1"/>
          </p:cNvSpPr>
          <p:nvPr>
            <p:ph type="title"/>
          </p:nvPr>
        </p:nvSpPr>
        <p:spPr>
          <a:xfrm>
            <a:off x="685800" y="609600"/>
            <a:ext cx="7772400" cy="1143000"/>
          </a:xfrm>
          <a:prstGeom prst="rect">
            <a:avLst/>
          </a:prstGeom>
          <a:noFill/>
          <a:ln w="9525">
            <a:noFill/>
          </a:ln>
        </p:spPr>
        <p:txBody>
          <a:bodyPr lIns="92075" tIns="46038" rIns="92075" bIns="46038" anchor="ctr" anchorCtr="0"/>
          <a:lstStyle/>
          <a:p>
            <a:pPr lvl="0"/>
            <a:r>
              <a:rPr lang="zh-CN" altLang="en-US" dirty="0"/>
              <a:t>单击此处编辑母版标题样式</a:t>
            </a:r>
          </a:p>
        </p:txBody>
      </p:sp>
      <p:sp>
        <p:nvSpPr>
          <p:cNvPr id="1028" name="Rectangle 18"/>
          <p:cNvSpPr>
            <a:spLocks noGrp="1"/>
          </p:cNvSpPr>
          <p:nvPr>
            <p:ph type="body" idx="1"/>
          </p:nvPr>
        </p:nvSpPr>
        <p:spPr>
          <a:xfrm>
            <a:off x="685800" y="1981200"/>
            <a:ext cx="7772400" cy="4114800"/>
          </a:xfrm>
          <a:prstGeom prst="rect">
            <a:avLst/>
          </a:prstGeom>
          <a:noFill/>
          <a:ln w="9525">
            <a:noFill/>
          </a:ln>
        </p:spPr>
        <p:txBody>
          <a:bodyPr lIns="92075" tIns="46038" rIns="92075" bIns="46038"/>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67" name="Rectangle 19"/>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lstStyle>
            <a:lvl1pPr eaLnBrk="1" hangingPunct="1">
              <a:spcBef>
                <a:spcPct val="50000"/>
              </a:spcBef>
              <a:defRPr sz="1400"/>
            </a:lvl1p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8" name="Rectangle 20"/>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lstStyle>
            <a:lvl1pPr algn="ctr" eaLnBrk="1" hangingPunct="1">
              <a:spcBef>
                <a:spcPct val="50000"/>
              </a:spcBef>
              <a:defRPr sz="1400"/>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9" name="Rectangle 21"/>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685800" y="117475"/>
            <a:ext cx="8456613" cy="6738938"/>
            <a:chOff x="432" y="74"/>
            <a:chExt cx="5327" cy="4245"/>
          </a:xfrm>
        </p:grpSpPr>
        <p:sp>
          <p:nvSpPr>
            <p:cNvPr id="1032" name="Rectangle 3"/>
            <p:cNvSpPr>
              <a:spLocks noChangeArrowheads="1"/>
            </p:cNvSpPr>
            <p:nvPr/>
          </p:nvSpPr>
          <p:spPr bwMode="auto">
            <a:xfrm>
              <a:off x="432" y="4176"/>
              <a:ext cx="2208" cy="143"/>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1033" name="Group 4"/>
            <p:cNvGrpSpPr/>
            <p:nvPr/>
          </p:nvGrpSpPr>
          <p:grpSpPr>
            <a:xfrm>
              <a:off x="2859" y="4250"/>
              <a:ext cx="2729" cy="41"/>
              <a:chOff x="2859" y="4250"/>
              <a:chExt cx="2729" cy="41"/>
            </a:xfrm>
          </p:grpSpPr>
          <p:sp>
            <p:nvSpPr>
              <p:cNvPr id="1038" name="Oval 5"/>
              <p:cNvSpPr>
                <a:spLocks noChangeArrowheads="1"/>
              </p:cNvSpPr>
              <p:nvPr/>
            </p:nvSpPr>
            <p:spPr bwMode="auto">
              <a:xfrm>
                <a:off x="285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6"/>
              <p:cNvSpPr>
                <a:spLocks noChangeArrowheads="1"/>
              </p:cNvSpPr>
              <p:nvPr/>
            </p:nvSpPr>
            <p:spPr bwMode="auto">
              <a:xfrm>
                <a:off x="324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7"/>
              <p:cNvSpPr>
                <a:spLocks noChangeArrowheads="1"/>
              </p:cNvSpPr>
              <p:nvPr/>
            </p:nvSpPr>
            <p:spPr bwMode="auto">
              <a:xfrm>
                <a:off x="362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8"/>
              <p:cNvSpPr>
                <a:spLocks noChangeArrowheads="1"/>
              </p:cNvSpPr>
              <p:nvPr/>
            </p:nvSpPr>
            <p:spPr bwMode="auto">
              <a:xfrm>
                <a:off x="4011"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9"/>
              <p:cNvSpPr>
                <a:spLocks noChangeArrowheads="1"/>
              </p:cNvSpPr>
              <p:nvPr/>
            </p:nvSpPr>
            <p:spPr bwMode="auto">
              <a:xfrm>
                <a:off x="4395"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0"/>
              <p:cNvSpPr>
                <a:spLocks noChangeArrowheads="1"/>
              </p:cNvSpPr>
              <p:nvPr/>
            </p:nvSpPr>
            <p:spPr bwMode="auto">
              <a:xfrm>
                <a:off x="477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1"/>
              <p:cNvSpPr>
                <a:spLocks noChangeArrowheads="1"/>
              </p:cNvSpPr>
              <p:nvPr/>
            </p:nvSpPr>
            <p:spPr bwMode="auto">
              <a:xfrm>
                <a:off x="516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12"/>
              <p:cNvSpPr>
                <a:spLocks noChangeArrowheads="1"/>
              </p:cNvSpPr>
              <p:nvPr/>
            </p:nvSpPr>
            <p:spPr bwMode="auto">
              <a:xfrm>
                <a:off x="554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4" name="Rectangle 13"/>
            <p:cNvSpPr>
              <a:spLocks noChangeArrowheads="1"/>
            </p:cNvSpPr>
            <p:nvPr/>
          </p:nvSpPr>
          <p:spPr bwMode="auto">
            <a:xfrm>
              <a:off x="480" y="480"/>
              <a:ext cx="5279"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4"/>
            <p:cNvSpPr>
              <a:spLocks noChangeArrowheads="1"/>
            </p:cNvSpPr>
            <p:nvPr/>
          </p:nvSpPr>
          <p:spPr bwMode="auto">
            <a:xfrm>
              <a:off x="507"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5"/>
            <p:cNvSpPr>
              <a:spLocks noChangeArrowheads="1"/>
            </p:cNvSpPr>
            <p:nvPr/>
          </p:nvSpPr>
          <p:spPr bwMode="auto">
            <a:xfrm>
              <a:off x="507"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6"/>
            <p:cNvSpPr>
              <a:spLocks noChangeArrowheads="1"/>
            </p:cNvSpPr>
            <p:nvPr/>
          </p:nvSpPr>
          <p:spPr bwMode="auto">
            <a:xfrm>
              <a:off x="507"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27" name="Rectangle 17"/>
          <p:cNvSpPr>
            <a:spLocks noGrp="1"/>
          </p:cNvSpPr>
          <p:nvPr>
            <p:ph type="title"/>
          </p:nvPr>
        </p:nvSpPr>
        <p:spPr>
          <a:xfrm>
            <a:off x="685800" y="609600"/>
            <a:ext cx="7772400" cy="1143000"/>
          </a:xfrm>
          <a:prstGeom prst="rect">
            <a:avLst/>
          </a:prstGeom>
          <a:noFill/>
          <a:ln w="9525">
            <a:noFill/>
          </a:ln>
        </p:spPr>
        <p:txBody>
          <a:bodyPr lIns="92075" tIns="46038" rIns="92075" bIns="46038" anchor="ctr" anchorCtr="0"/>
          <a:lstStyle/>
          <a:p>
            <a:pPr lvl="0"/>
            <a:r>
              <a:rPr lang="zh-CN" altLang="en-US" dirty="0"/>
              <a:t>单击此处编辑母版标题样式</a:t>
            </a:r>
          </a:p>
        </p:txBody>
      </p:sp>
      <p:sp>
        <p:nvSpPr>
          <p:cNvPr id="1028" name="Rectangle 18"/>
          <p:cNvSpPr>
            <a:spLocks noGrp="1"/>
          </p:cNvSpPr>
          <p:nvPr>
            <p:ph type="body" idx="1"/>
          </p:nvPr>
        </p:nvSpPr>
        <p:spPr>
          <a:xfrm>
            <a:off x="685800" y="1981200"/>
            <a:ext cx="7772400" cy="4114800"/>
          </a:xfrm>
          <a:prstGeom prst="rect">
            <a:avLst/>
          </a:prstGeom>
          <a:noFill/>
          <a:ln w="9525">
            <a:noFill/>
          </a:ln>
        </p:spPr>
        <p:txBody>
          <a:bodyPr lIns="92075" tIns="46038" rIns="92075" bIns="46038"/>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67" name="Rectangle 19"/>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lstStyle>
            <a:lvl1pPr eaLnBrk="1" hangingPunct="1">
              <a:spcBef>
                <a:spcPct val="50000"/>
              </a:spcBef>
              <a:defRPr sz="1400"/>
            </a:lvl1p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8" name="Rectangle 20"/>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lstStyle>
            <a:lvl1pPr algn="ctr" eaLnBrk="1" hangingPunct="1">
              <a:spcBef>
                <a:spcPct val="50000"/>
              </a:spcBef>
              <a:defRPr sz="1400"/>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9" name="Rectangle 21"/>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0"/>
          <p:cNvSpPr txBox="1">
            <a:spLocks noGrp="1"/>
          </p:cNvSpPr>
          <p:nvPr>
            <p:ph type="dt" sz="quarter" idx="2"/>
          </p:nvPr>
        </p:nvSpPr>
        <p:spPr>
          <a:ln w="12700"/>
        </p:spPr>
        <p:txBody>
          <a:bodyPr/>
          <a:lstStyle/>
          <a:p>
            <a:pPr marL="0" indent="0" eaLnBrk="1" hangingPunct="1">
              <a:spcBef>
                <a:spcPct val="50000"/>
              </a:spcBef>
              <a:buNone/>
            </a:pPr>
            <a:fld id="{BB962C8B-B14F-4D97-AF65-F5344CB8AC3E}" type="datetime1">
              <a:rPr kumimoji="1" lang="zh-CN" altLang="en-US" sz="1400" kern="1200" dirty="0">
                <a:solidFill>
                  <a:srgbClr val="FFFFFF"/>
                </a:solidFill>
                <a:latin typeface="+mn-lt"/>
                <a:ea typeface="+mn-ea"/>
                <a:cs typeface="+mn-cs"/>
              </a:rPr>
              <a:t>2021/6/1</a:t>
            </a:fld>
            <a:endParaRPr kumimoji="1" lang="zh-CN" altLang="en-US" sz="1400" kern="1200" dirty="0">
              <a:solidFill>
                <a:srgbClr val="FFFFFF"/>
              </a:solidFill>
              <a:latin typeface="+mn-lt"/>
              <a:ea typeface="+mn-ea"/>
              <a:cs typeface="+mn-cs"/>
            </a:endParaRPr>
          </a:p>
        </p:txBody>
      </p:sp>
      <p:sp>
        <p:nvSpPr>
          <p:cNvPr id="5123" name="Rectangle 32"/>
          <p:cNvSpPr txBox="1">
            <a:spLocks noGrp="1"/>
          </p:cNvSpPr>
          <p:nvPr>
            <p:ph type="sldNum" sz="quarter" idx="4"/>
          </p:nvPr>
        </p:nvSpPr>
        <p:spPr>
          <a:ln w="12700"/>
        </p:spPr>
        <p:txBody>
          <a:bodyPr/>
          <a:lstStyle/>
          <a:p>
            <a:pPr marL="0" indent="0" algn="r" eaLnBrk="1" hangingPunct="1">
              <a:spcBef>
                <a:spcPct val="50000"/>
              </a:spcBef>
              <a:buNone/>
            </a:pPr>
            <a:fld id="{9A0DB2DC-4C9A-4742-B13C-FB6460FD3503}" type="slidenum">
              <a:rPr lang="zh-CN" altLang="en-US" sz="1400" dirty="0">
                <a:solidFill>
                  <a:srgbClr val="FFFFFF"/>
                </a:solidFill>
              </a:rPr>
              <a:t>1</a:t>
            </a:fld>
            <a:endParaRPr lang="zh-CN" altLang="en-US" sz="1400" dirty="0">
              <a:solidFill>
                <a:srgbClr val="FFFFFF"/>
              </a:solidFill>
            </a:endParaRPr>
          </a:p>
        </p:txBody>
      </p:sp>
      <p:sp>
        <p:nvSpPr>
          <p:cNvPr id="5124" name="Rectangle 2"/>
          <p:cNvSpPr>
            <a:spLocks noGrp="1"/>
          </p:cNvSpPr>
          <p:nvPr>
            <p:ph type="ctrTitle" sz="quarter"/>
          </p:nvPr>
        </p:nvSpPr>
        <p:spPr>
          <a:xfrm>
            <a:off x="685800" y="1196975"/>
            <a:ext cx="7772400" cy="2460625"/>
          </a:xfrm>
        </p:spPr>
        <p:txBody>
          <a:bodyPr vert="horz" wrap="square" lIns="92075" tIns="46038" rIns="92075" bIns="46038" anchor="ctr" anchorCtr="0"/>
          <a:lstStyle/>
          <a:p>
            <a:pPr eaLnBrk="1" hangingPunct="1">
              <a:buClrTx/>
              <a:buSzTx/>
              <a:buFontTx/>
            </a:pPr>
            <a:r>
              <a:rPr kumimoji="1" lang="zh-CN" altLang="en-US" sz="5400" b="1" kern="1200" dirty="0">
                <a:solidFill>
                  <a:schemeClr val="tx1"/>
                </a:solidFill>
                <a:latin typeface="黑体" panose="02010609060101010101" pitchFamily="2" charset="-122"/>
                <a:ea typeface="黑体" panose="02010609060101010101" pitchFamily="2" charset="-122"/>
                <a:cs typeface="+mj-cs"/>
              </a:rPr>
              <a:t>《政治经济学通论</a:t>
            </a:r>
            <a:r>
              <a:rPr kumimoji="1" lang="en-US" altLang="zh-CN" sz="5400" b="1" kern="1200" dirty="0">
                <a:solidFill>
                  <a:schemeClr val="tx1"/>
                </a:solidFill>
                <a:latin typeface="黑体" panose="02010609060101010101" pitchFamily="2" charset="-122"/>
                <a:ea typeface="黑体" panose="02010609060101010101" pitchFamily="2" charset="-122"/>
                <a:cs typeface="+mj-cs"/>
              </a:rPr>
              <a:t>》</a:t>
            </a:r>
            <a:br>
              <a:rPr kumimoji="1" lang="en-US" altLang="zh-CN" sz="4800" b="1" kern="1200" dirty="0">
                <a:solidFill>
                  <a:schemeClr val="tx1"/>
                </a:solidFill>
                <a:latin typeface="黑体" panose="02010609060101010101" pitchFamily="2" charset="-122"/>
                <a:ea typeface="黑体" panose="02010609060101010101" pitchFamily="2" charset="-122"/>
                <a:cs typeface="+mj-cs"/>
              </a:rPr>
            </a:br>
            <a:br>
              <a:rPr kumimoji="1" lang="en-US" altLang="zh-CN" sz="2400" b="1" kern="1200" dirty="0">
                <a:solidFill>
                  <a:schemeClr val="tx1"/>
                </a:solidFill>
                <a:latin typeface="黑体" panose="02010609060101010101" pitchFamily="2" charset="-122"/>
                <a:ea typeface="黑体" panose="02010609060101010101" pitchFamily="2" charset="-122"/>
                <a:cs typeface="+mj-cs"/>
              </a:rPr>
            </a:br>
            <a:r>
              <a:rPr kumimoji="1" lang="zh-CN" altLang="en-US" sz="2400" b="1" kern="1200" dirty="0">
                <a:solidFill>
                  <a:schemeClr val="tx1"/>
                </a:solidFill>
                <a:latin typeface="黑体" panose="02010609060101010101" pitchFamily="2" charset="-122"/>
                <a:ea typeface="黑体" panose="02010609060101010101" pitchFamily="2" charset="-122"/>
                <a:cs typeface="+mj-cs"/>
              </a:rPr>
              <a:t>（第</a:t>
            </a:r>
            <a:r>
              <a:rPr kumimoji="1" lang="en-US" altLang="zh-CN" sz="2400" b="1" kern="1200" dirty="0">
                <a:solidFill>
                  <a:schemeClr val="tx1"/>
                </a:solidFill>
                <a:latin typeface="黑体" panose="02010609060101010101" pitchFamily="2" charset="-122"/>
                <a:ea typeface="黑体" panose="02010609060101010101" pitchFamily="2" charset="-122"/>
                <a:cs typeface="+mj-cs"/>
              </a:rPr>
              <a:t>3</a:t>
            </a:r>
            <a:r>
              <a:rPr kumimoji="1" lang="zh-CN" altLang="en-US" sz="2400" b="1" kern="1200" dirty="0">
                <a:solidFill>
                  <a:schemeClr val="tx1"/>
                </a:solidFill>
                <a:latin typeface="黑体" panose="02010609060101010101" pitchFamily="2" charset="-122"/>
                <a:ea typeface="黑体" panose="02010609060101010101" pitchFamily="2" charset="-122"/>
                <a:cs typeface="+mj-cs"/>
              </a:rPr>
              <a:t>版）</a:t>
            </a:r>
            <a:endParaRPr kumimoji="1" lang="en-US" altLang="zh-CN" sz="2400" b="1" kern="1200" dirty="0">
              <a:solidFill>
                <a:schemeClr val="tx1"/>
              </a:solidFill>
              <a:latin typeface="黑体" panose="02010609060101010101" pitchFamily="2" charset="-122"/>
              <a:ea typeface="黑体" panose="02010609060101010101" pitchFamily="2" charset="-122"/>
              <a:cs typeface="+mj-cs"/>
            </a:endParaRPr>
          </a:p>
        </p:txBody>
      </p:sp>
      <p:sp>
        <p:nvSpPr>
          <p:cNvPr id="5125" name="Rectangle 3"/>
          <p:cNvSpPr>
            <a:spLocks noGrp="1"/>
          </p:cNvSpPr>
          <p:nvPr>
            <p:ph type="subTitle" sz="quarter" idx="1"/>
          </p:nvPr>
        </p:nvSpPr>
        <p:spPr>
          <a:xfrm>
            <a:off x="827584" y="4149725"/>
            <a:ext cx="7630616" cy="1752600"/>
          </a:xfrm>
        </p:spPr>
        <p:txBody>
          <a:bodyPr vert="horz" wrap="square" lIns="92075" tIns="46038" rIns="92075" bIns="46038" anchor="t" anchorCtr="0"/>
          <a:lstStyle/>
          <a:p>
            <a:pPr eaLnBrk="1" hangingPunct="1">
              <a:buClrTx/>
              <a:buSzTx/>
            </a:pPr>
            <a:r>
              <a:rPr kumimoji="1" lang="zh-CN" altLang="en-US" b="1" kern="1200" dirty="0">
                <a:latin typeface="+mn-lt"/>
                <a:ea typeface="楷体_GB2312" pitchFamily="49" charset="-122"/>
                <a:cs typeface="+mn-cs"/>
              </a:rPr>
              <a:t>陈承明</a:t>
            </a:r>
            <a:endParaRPr kumimoji="1" lang="en-US" altLang="zh-CN" b="1" kern="1200" dirty="0">
              <a:latin typeface="+mn-lt"/>
              <a:ea typeface="楷体_GB2312" pitchFamily="49" charset="-122"/>
              <a:cs typeface="+mn-cs"/>
            </a:endParaRPr>
          </a:p>
          <a:p>
            <a:pPr eaLnBrk="1" hangingPunct="1">
              <a:buClrTx/>
              <a:buSzTx/>
            </a:pPr>
            <a:endParaRPr kumimoji="1" lang="en-US" altLang="zh-CN" b="1" kern="1200" dirty="0">
              <a:latin typeface="+mn-lt"/>
              <a:ea typeface="楷体_GB2312" pitchFamily="49" charset="-122"/>
              <a:cs typeface="+mn-cs"/>
            </a:endParaRPr>
          </a:p>
          <a:p>
            <a:pPr eaLnBrk="1" hangingPunct="1">
              <a:buClrTx/>
              <a:buSzTx/>
            </a:pPr>
            <a:r>
              <a:rPr kumimoji="1" lang="zh-CN" altLang="en-US" b="1" kern="1200" dirty="0">
                <a:latin typeface="+mn-lt"/>
                <a:ea typeface="楷体_GB2312" pitchFamily="49" charset="-122"/>
                <a:cs typeface="+mn-cs"/>
              </a:rPr>
              <a:t>上海财经大学出版社</a:t>
            </a:r>
          </a:p>
          <a:p>
            <a:pPr eaLnBrk="1" hangingPunct="1">
              <a:buClrTx/>
              <a:buSzTx/>
            </a:pPr>
            <a:endParaRPr kumimoji="1" lang="zh-CN" altLang="en-US" b="1" kern="1200" dirty="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10</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1</a:t>
            </a:r>
            <a:r>
              <a:rPr lang="zh-CN" altLang="en-US" sz="4000" b="1" dirty="0">
                <a:latin typeface="+mj-ea"/>
                <a:cs typeface="+mj-ea"/>
                <a:sym typeface="+mn-ea"/>
              </a:rPr>
              <a:t>、</a:t>
            </a:r>
            <a:r>
              <a:rPr lang="en-US" altLang="zh-CN" sz="4000" b="1" dirty="0">
                <a:latin typeface="+mj-ea"/>
                <a:cs typeface="+mj-ea"/>
                <a:sym typeface="+mn-ea"/>
              </a:rPr>
              <a:t>具体劳动</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具体劳动是指生产中代表不同形式的劳动。具体劳动不仅是商品生产的必要条件，而且是人类生存和发展的永恒条件。</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11</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2</a:t>
            </a:r>
            <a:r>
              <a:rPr lang="zh-CN" altLang="en-US" sz="4000" b="1" dirty="0">
                <a:latin typeface="+mj-ea"/>
                <a:cs typeface="+mj-ea"/>
                <a:sym typeface="+mn-ea"/>
              </a:rPr>
              <a:t>、</a:t>
            </a:r>
            <a:r>
              <a:rPr lang="en-US" altLang="zh-CN" sz="4000" b="1" dirty="0">
                <a:latin typeface="+mj-ea"/>
                <a:cs typeface="+mj-ea"/>
                <a:sym typeface="+mn-ea"/>
              </a:rPr>
              <a:t>抽象劳动</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抽象劳动是在抽去劳动的一切具体有用形式以后，剩下的无差别的一般人类劳动。</a:t>
            </a:r>
          </a:p>
          <a:p>
            <a:pPr eaLnBrk="1" hangingPunct="1"/>
            <a:r>
              <a:rPr lang="zh-CN" altLang="en-US" dirty="0"/>
              <a:t>        抽象劳动是劳动的社会属性，是与商品生产和商品交换同生死的历史范畴，它体现了商品生产者之间等量劳动相交换的生产关系。</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12</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3</a:t>
            </a:r>
            <a:r>
              <a:rPr lang="zh-CN" altLang="en-US" sz="4000" b="1" dirty="0">
                <a:latin typeface="+mj-ea"/>
                <a:cs typeface="+mj-ea"/>
                <a:sym typeface="+mn-ea"/>
              </a:rPr>
              <a:t>、</a:t>
            </a:r>
            <a:r>
              <a:rPr lang="en-US" altLang="zh-CN" sz="4000" b="1" dirty="0">
                <a:latin typeface="+mj-ea"/>
                <a:cs typeface="+mj-ea"/>
                <a:sym typeface="+mn-ea"/>
              </a:rPr>
              <a:t>具体劳动与抽象劳动的关系</a:t>
            </a:r>
            <a:endParaRPr lang="zh-CN" altLang="en-US" sz="4000" b="1" dirty="0">
              <a:latin typeface="+mj-ea"/>
              <a:cs typeface="+mj-ea"/>
            </a:endParaRPr>
          </a:p>
        </p:txBody>
      </p:sp>
      <p:sp>
        <p:nvSpPr>
          <p:cNvPr id="11269" name="Rectangle 3"/>
          <p:cNvSpPr>
            <a:spLocks noGrp="1"/>
          </p:cNvSpPr>
          <p:nvPr>
            <p:ph idx="1"/>
          </p:nvPr>
        </p:nvSpPr>
        <p:spPr>
          <a:xfrm>
            <a:off x="755650" y="1700530"/>
            <a:ext cx="7772400" cy="4114800"/>
          </a:xfrm>
        </p:spPr>
        <p:txBody>
          <a:bodyPr vert="horz" wrap="square" lIns="92075" tIns="46038" rIns="92075" bIns="46038" anchor="t" anchorCtr="0"/>
          <a:lstStyle/>
          <a:p>
            <a:pPr eaLnBrk="1" hangingPunct="1"/>
            <a:r>
              <a:rPr lang="zh-CN" altLang="en-US" dirty="0"/>
              <a:t>        具体劳动与抽象劳动的关系，同使用价值与价值的关系一样是对立统一的关系。</a:t>
            </a:r>
          </a:p>
          <a:p>
            <a:pPr eaLnBrk="1" hangingPunct="1"/>
            <a:r>
              <a:rPr lang="zh-CN" altLang="en-US" dirty="0"/>
              <a:t>        从统一的角度看，具体劳动与抽象劳动不是两次劳动，而是同一劳动的两个不同的方面。从对立的角度看，具体劳动与抽象劳动具有不同的性质。</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13</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sym typeface="+mn-ea"/>
              </a:rPr>
              <a:t>（三）商品的价值量</a:t>
            </a:r>
            <a:endParaRPr lang="zh-CN" altLang="en-US" sz="4000" b="1" dirty="0"/>
          </a:p>
        </p:txBody>
      </p:sp>
      <p:sp>
        <p:nvSpPr>
          <p:cNvPr id="11269" name="Rectangle 3"/>
          <p:cNvSpPr>
            <a:spLocks noGrp="1"/>
          </p:cNvSpPr>
          <p:nvPr>
            <p:ph idx="1"/>
          </p:nvPr>
        </p:nvSpPr>
        <p:spPr/>
        <p:txBody>
          <a:bodyPr vert="horz" wrap="square" lIns="92075" tIns="46038" rIns="92075" bIns="46038" anchor="t" anchorCtr="0"/>
          <a:lstStyle/>
          <a:p>
            <a:pPr algn="just" eaLnBrk="1" hangingPunct="1">
              <a:lnSpc>
                <a:spcPct val="150000"/>
              </a:lnSpc>
              <a:buClrTx/>
              <a:buSzTx/>
              <a:buFontTx/>
            </a:pPr>
            <a:r>
              <a:rPr lang="zh-CN" altLang="en-US" dirty="0">
                <a:latin typeface="宋体" panose="02010600030101010101" pitchFamily="2" charset="-122"/>
              </a:rPr>
              <a:t>1、个别劳动时间与社会必要劳动时间；</a:t>
            </a:r>
          </a:p>
          <a:p>
            <a:pPr algn="just" eaLnBrk="1" hangingPunct="1">
              <a:lnSpc>
                <a:spcPct val="150000"/>
              </a:lnSpc>
              <a:buClrTx/>
              <a:buSzTx/>
              <a:buFontTx/>
            </a:pPr>
            <a:r>
              <a:rPr lang="zh-CN" altLang="en-US" dirty="0">
                <a:latin typeface="宋体" panose="02010600030101010101" pitchFamily="2" charset="-122"/>
              </a:rPr>
              <a:t>2、简单劳动与复杂劳动；</a:t>
            </a:r>
          </a:p>
          <a:p>
            <a:pPr algn="just" eaLnBrk="1" hangingPunct="1">
              <a:lnSpc>
                <a:spcPct val="150000"/>
              </a:lnSpc>
              <a:buClrTx/>
              <a:buSzTx/>
              <a:buFontTx/>
            </a:pPr>
            <a:r>
              <a:rPr lang="zh-CN" altLang="en-US" dirty="0">
                <a:latin typeface="宋体" panose="02010600030101010101" pitchFamily="2" charset="-122"/>
              </a:rPr>
              <a:t>3、劳动生产力与商品价值量。</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14</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3600" b="1" dirty="0">
                <a:latin typeface="+mj-ea"/>
                <a:cs typeface="+mj-ea"/>
                <a:sym typeface="+mn-ea"/>
              </a:rPr>
              <a:t>1</a:t>
            </a:r>
            <a:r>
              <a:rPr lang="zh-CN" altLang="en-US" sz="3600" b="1" dirty="0">
                <a:latin typeface="+mj-ea"/>
                <a:cs typeface="+mj-ea"/>
                <a:sym typeface="+mn-ea"/>
              </a:rPr>
              <a:t>、</a:t>
            </a:r>
            <a:r>
              <a:rPr lang="en-US" altLang="zh-CN" sz="3600" b="1" dirty="0">
                <a:latin typeface="+mj-ea"/>
                <a:cs typeface="+mj-ea"/>
                <a:sym typeface="+mn-ea"/>
              </a:rPr>
              <a:t>个别劳动时间与社会必要劳动时间</a:t>
            </a:r>
            <a:endParaRPr lang="zh-CN" altLang="en-US" sz="36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个别生产者的个别劳动时间决定商品的个别价值，不能决定商品的社会价值。</a:t>
            </a:r>
          </a:p>
          <a:p>
            <a:pPr eaLnBrk="1" hangingPunct="1"/>
            <a:r>
              <a:rPr lang="zh-CN" altLang="en-US" dirty="0"/>
              <a:t>        商品的社会价值是由生产商品的社会必要劳动时间决定的。</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15</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2</a:t>
            </a:r>
            <a:r>
              <a:rPr lang="zh-CN" altLang="en-US" sz="4000" b="1" dirty="0">
                <a:latin typeface="+mj-ea"/>
                <a:cs typeface="+mj-ea"/>
                <a:sym typeface="+mn-ea"/>
              </a:rPr>
              <a:t>、</a:t>
            </a:r>
            <a:r>
              <a:rPr lang="en-US" altLang="zh-CN" sz="4000" b="1" dirty="0">
                <a:latin typeface="+mj-ea"/>
                <a:cs typeface="+mj-ea"/>
                <a:sym typeface="+mn-ea"/>
              </a:rPr>
              <a:t>简单劳动与复杂劳动</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简单劳动是不需要经过专门的培养和训练，每一个普通劳动者都能够从事的劳动。</a:t>
            </a:r>
          </a:p>
          <a:p>
            <a:pPr eaLnBrk="1" hangingPunct="1"/>
            <a:r>
              <a:rPr lang="zh-CN" altLang="en-US" dirty="0"/>
              <a:t>       复杂劳动是要经过专门的培养和训练，掌握了一定的科学知识和生产技能的人才能从事的劳动。</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16</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3</a:t>
            </a:r>
            <a:r>
              <a:rPr lang="zh-CN" altLang="en-US" sz="4000" b="1" dirty="0">
                <a:latin typeface="+mj-ea"/>
                <a:cs typeface="+mj-ea"/>
                <a:sym typeface="+mn-ea"/>
              </a:rPr>
              <a:t>、</a:t>
            </a:r>
            <a:r>
              <a:rPr lang="en-US" altLang="zh-CN" sz="4000" b="1" dirty="0">
                <a:latin typeface="+mj-ea"/>
                <a:cs typeface="+mj-ea"/>
                <a:sym typeface="+mn-ea"/>
              </a:rPr>
              <a:t>劳动生产力与商品价值量</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从劳动生产力与单位商品的价值量来看，二者成反比例变化。商品的价值量与其中包含的劳动量成正比，与它的劳动生产力成反比。</a:t>
            </a:r>
          </a:p>
          <a:p>
            <a:pPr eaLnBrk="1" hangingPunct="1"/>
            <a:endParaRPr lang="zh-CN" altLang="en-US" dirty="0"/>
          </a:p>
          <a:p>
            <a:pPr eaLnBrk="1" hangingPunct="1"/>
            <a:r>
              <a:rPr lang="zh-CN" altLang="en-US" dirty="0"/>
              <a:t>       商品总量的价值量只与劳动时间的多少有关，而与劳动生产力的高低无关。</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024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17</a:t>
            </a:fld>
            <a:endParaRPr lang="zh-CN" altLang="en-US" sz="1400" dirty="0"/>
          </a:p>
        </p:txBody>
      </p:sp>
      <p:sp>
        <p:nvSpPr>
          <p:cNvPr id="10244" name="Rectangle 2"/>
          <p:cNvSpPr>
            <a:spLocks noGrp="1"/>
          </p:cNvSpPr>
          <p:nvPr>
            <p:ph type="title"/>
          </p:nvPr>
        </p:nvSpPr>
        <p:spPr/>
        <p:txBody>
          <a:bodyPr vert="horz" wrap="square" lIns="92075" tIns="46038" rIns="92075" bIns="46038" anchor="ctr" anchorCtr="0"/>
          <a:lstStyle/>
          <a:p>
            <a:pPr eaLnBrk="1" hangingPunct="1"/>
            <a:r>
              <a:rPr lang="zh-CN" altLang="en-GB" sz="4000" b="1" dirty="0">
                <a:latin typeface="宋体" panose="02010600030101010101" pitchFamily="2" charset="-122"/>
                <a:sym typeface="+mn-ea"/>
              </a:rPr>
              <a:t>二、货币的起源、本质和职能</a:t>
            </a:r>
          </a:p>
        </p:txBody>
      </p:sp>
      <p:sp>
        <p:nvSpPr>
          <p:cNvPr id="10245" name="Rectangle 3"/>
          <p:cNvSpPr>
            <a:spLocks noGrp="1"/>
          </p:cNvSpPr>
          <p:nvPr>
            <p:ph idx="1"/>
          </p:nvPr>
        </p:nvSpPr>
        <p:spPr/>
        <p:txBody>
          <a:bodyPr vert="horz" wrap="square" lIns="92075" tIns="46038" rIns="92075" bIns="46038" anchor="t" anchorCtr="0"/>
          <a:lstStyle/>
          <a:p>
            <a:pPr algn="just" eaLnBrk="1" hangingPunct="1">
              <a:lnSpc>
                <a:spcPct val="150000"/>
              </a:lnSpc>
              <a:buClrTx/>
              <a:buSzTx/>
              <a:buFontTx/>
            </a:pPr>
            <a:r>
              <a:rPr lang="zh-CN" altLang="en-US" dirty="0">
                <a:latin typeface="宋体" panose="02010600030101010101" pitchFamily="2" charset="-122"/>
              </a:rPr>
              <a:t>（一）价值形式和货币起源；</a:t>
            </a:r>
          </a:p>
          <a:p>
            <a:pPr algn="just" eaLnBrk="1" hangingPunct="1">
              <a:lnSpc>
                <a:spcPct val="150000"/>
              </a:lnSpc>
              <a:buClrTx/>
              <a:buSzTx/>
              <a:buFontTx/>
            </a:pPr>
            <a:r>
              <a:rPr lang="zh-CN" altLang="en-US" dirty="0">
                <a:latin typeface="宋体" panose="02010600030101010101" pitchFamily="2" charset="-122"/>
              </a:rPr>
              <a:t>（二）货币的本质和职能；</a:t>
            </a:r>
          </a:p>
          <a:p>
            <a:pPr algn="just" eaLnBrk="1" hangingPunct="1">
              <a:lnSpc>
                <a:spcPct val="150000"/>
              </a:lnSpc>
              <a:buClrTx/>
              <a:buSzTx/>
              <a:buFontTx/>
            </a:pPr>
            <a:r>
              <a:rPr lang="zh-CN" altLang="en-US" dirty="0">
                <a:latin typeface="宋体" panose="02010600030101010101" pitchFamily="2" charset="-122"/>
              </a:rPr>
              <a:t>（三）货币的演变及其流通规律。</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18</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sym typeface="+mn-ea"/>
              </a:rPr>
              <a:t>（一）价值形式和货币起源</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algn="just" eaLnBrk="1" hangingPunct="1">
              <a:lnSpc>
                <a:spcPct val="150000"/>
              </a:lnSpc>
              <a:buClrTx/>
              <a:buSzTx/>
              <a:buFontTx/>
            </a:pPr>
            <a:r>
              <a:rPr lang="zh-CN" altLang="en-US" dirty="0">
                <a:latin typeface="宋体" panose="02010600030101010101" pitchFamily="2" charset="-122"/>
              </a:rPr>
              <a:t>1、简单的价值形式；</a:t>
            </a:r>
          </a:p>
          <a:p>
            <a:pPr algn="just" eaLnBrk="1" hangingPunct="1">
              <a:lnSpc>
                <a:spcPct val="150000"/>
              </a:lnSpc>
              <a:buClrTx/>
              <a:buSzTx/>
              <a:buFontTx/>
            </a:pPr>
            <a:r>
              <a:rPr lang="zh-CN" altLang="en-US" dirty="0">
                <a:latin typeface="宋体" panose="02010600030101010101" pitchFamily="2" charset="-122"/>
              </a:rPr>
              <a:t>2、扩大的价值形式；</a:t>
            </a:r>
          </a:p>
          <a:p>
            <a:pPr algn="just" eaLnBrk="1" hangingPunct="1">
              <a:lnSpc>
                <a:spcPct val="150000"/>
              </a:lnSpc>
              <a:buClrTx/>
              <a:buSzTx/>
              <a:buFontTx/>
            </a:pPr>
            <a:r>
              <a:rPr lang="zh-CN" altLang="en-US" dirty="0">
                <a:latin typeface="宋体" panose="02010600030101010101" pitchFamily="2" charset="-122"/>
              </a:rPr>
              <a:t>3、一般的价值形式；</a:t>
            </a:r>
          </a:p>
          <a:p>
            <a:pPr algn="just" eaLnBrk="1" hangingPunct="1">
              <a:lnSpc>
                <a:spcPct val="150000"/>
              </a:lnSpc>
              <a:buClrTx/>
              <a:buSzTx/>
              <a:buFontTx/>
            </a:pPr>
            <a:r>
              <a:rPr lang="zh-CN" altLang="en-US" dirty="0">
                <a:latin typeface="宋体" panose="02010600030101010101" pitchFamily="2" charset="-122"/>
              </a:rPr>
              <a:t>4、货币形式。</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19</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1</a:t>
            </a:r>
            <a:r>
              <a:rPr lang="zh-CN" altLang="en-US" sz="4000" b="1" dirty="0">
                <a:latin typeface="+mj-ea"/>
                <a:cs typeface="+mj-ea"/>
                <a:sym typeface="+mn-ea"/>
              </a:rPr>
              <a:t>、简单的价值形式</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等价形式就是一个商品用自身的使用价值量来表现另一个商品价值的形式。</a:t>
            </a:r>
          </a:p>
          <a:p>
            <a:pPr eaLnBrk="1" hangingPunct="1"/>
            <a:r>
              <a:rPr lang="zh-CN" altLang="en-US" dirty="0"/>
              <a:t>        在简单价值形式中，处于等价形式的商品成为个别等价物，取得了直接可以交换的性质。</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614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a:t>
            </a:fld>
            <a:endParaRPr lang="zh-CN" altLang="en-US" sz="1400" dirty="0"/>
          </a:p>
        </p:txBody>
      </p:sp>
      <p:sp>
        <p:nvSpPr>
          <p:cNvPr id="6148" name="Rectangle 2"/>
          <p:cNvSpPr>
            <a:spLocks noGrp="1"/>
          </p:cNvSpPr>
          <p:nvPr>
            <p:ph type="title"/>
          </p:nvPr>
        </p:nvSpPr>
        <p:spPr/>
        <p:txBody>
          <a:bodyPr vert="horz" wrap="square" lIns="92075" tIns="46038" rIns="92075" bIns="46038" anchor="ctr" anchorCtr="0"/>
          <a:lstStyle/>
          <a:p>
            <a:pPr eaLnBrk="1" hangingPunct="1"/>
            <a:r>
              <a:rPr lang="zh-CN" altLang="en-US" b="1" dirty="0"/>
              <a:t>第三章 商品、货币与资本</a:t>
            </a:r>
          </a:p>
        </p:txBody>
      </p:sp>
      <p:sp>
        <p:nvSpPr>
          <p:cNvPr id="6149" name="Rectangle 3"/>
          <p:cNvSpPr>
            <a:spLocks noGrp="1"/>
          </p:cNvSpPr>
          <p:nvPr>
            <p:ph idx="1"/>
          </p:nvPr>
        </p:nvSpPr>
        <p:spPr>
          <a:xfrm>
            <a:off x="684213" y="1844675"/>
            <a:ext cx="7772400" cy="4114800"/>
          </a:xfrm>
          <a:ln>
            <a:solidFill>
              <a:schemeClr val="bg1">
                <a:alpha val="100000"/>
              </a:schemeClr>
            </a:solidFill>
            <a:miter lim="800000"/>
          </a:ln>
        </p:spPr>
        <p:txBody>
          <a:bodyPr vert="horz" wrap="square" lIns="92075" tIns="46038" rIns="92075" bIns="46038" anchor="t" anchorCtr="0"/>
          <a:lstStyle/>
          <a:p>
            <a:pPr algn="just" eaLnBrk="1" hangingPunct="1"/>
            <a:r>
              <a:rPr lang="zh-CN" altLang="en-US" dirty="0">
                <a:latin typeface="宋体" panose="02010600030101010101" pitchFamily="2" charset="-122"/>
              </a:rPr>
              <a:t>    正确认识商品生产的内在矛盾，深刻理解商品、货币与资本的历史演变过程，科学揭示价值规律与价值增殖规律的本质属性及其运动形式，是准确把握资本主义经济与社会主义经济发展规律的共同要求。</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20</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2</a:t>
            </a:r>
            <a:r>
              <a:rPr lang="zh-CN" altLang="en-US" sz="4000" b="1" dirty="0">
                <a:latin typeface="+mj-ea"/>
                <a:cs typeface="+mj-ea"/>
                <a:sym typeface="+mn-ea"/>
              </a:rPr>
              <a:t>、扩大的价值形式</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扩大的价值形式是一个商品可以与许多其它商品相交换的价值形式，因而它的价值可以表现在一系列的商品上，这是生产力发展和人们交换活动频繁的产物。</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21</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3</a:t>
            </a:r>
            <a:r>
              <a:rPr lang="zh-CN" altLang="en-US" sz="4000" b="1" dirty="0">
                <a:latin typeface="+mj-ea"/>
                <a:cs typeface="+mj-ea"/>
                <a:sym typeface="+mn-ea"/>
              </a:rPr>
              <a:t>、一般的价值形式</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一般的价值形式是一切商品的价值都通过一个简单的和统一的等价物来表现的价值形式。</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22</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4</a:t>
            </a:r>
            <a:r>
              <a:rPr lang="zh-CN" altLang="en-US" sz="4000" b="1" dirty="0">
                <a:latin typeface="+mj-ea"/>
                <a:cs typeface="+mj-ea"/>
                <a:sym typeface="+mn-ea"/>
              </a:rPr>
              <a:t>、货币形式</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货币形式就是一般等价物固定在黄金、白银等贵金属上的价值形式。</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23</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sym typeface="+mn-ea"/>
              </a:rPr>
              <a:t>（二）货币的本质和职能</a:t>
            </a:r>
            <a:endParaRPr lang="zh-CN" altLang="en-US" sz="4000" b="1" dirty="0"/>
          </a:p>
        </p:txBody>
      </p:sp>
      <p:sp>
        <p:nvSpPr>
          <p:cNvPr id="11269" name="Rectangle 3"/>
          <p:cNvSpPr>
            <a:spLocks noGrp="1"/>
          </p:cNvSpPr>
          <p:nvPr>
            <p:ph idx="1"/>
          </p:nvPr>
        </p:nvSpPr>
        <p:spPr/>
        <p:txBody>
          <a:bodyPr vert="horz" wrap="square" lIns="92075" tIns="46038" rIns="92075" bIns="46038" anchor="t" anchorCtr="0"/>
          <a:lstStyle/>
          <a:p>
            <a:pPr algn="just" eaLnBrk="1" hangingPunct="1">
              <a:buClrTx/>
              <a:buSzTx/>
              <a:buFontTx/>
            </a:pPr>
            <a:r>
              <a:rPr lang="zh-CN" altLang="en-US" dirty="0">
                <a:latin typeface="宋体" panose="02010600030101010101" pitchFamily="2" charset="-122"/>
              </a:rPr>
              <a:t>1、价值尺度；</a:t>
            </a:r>
          </a:p>
          <a:p>
            <a:pPr algn="just" eaLnBrk="1" hangingPunct="1">
              <a:buClrTx/>
              <a:buSzTx/>
              <a:buFontTx/>
            </a:pPr>
            <a:r>
              <a:rPr lang="zh-CN" altLang="en-US" dirty="0">
                <a:latin typeface="宋体" panose="02010600030101010101" pitchFamily="2" charset="-122"/>
              </a:rPr>
              <a:t>2、流通手段；</a:t>
            </a:r>
          </a:p>
          <a:p>
            <a:pPr algn="just" eaLnBrk="1" hangingPunct="1">
              <a:buClrTx/>
              <a:buSzTx/>
              <a:buFontTx/>
            </a:pPr>
            <a:r>
              <a:rPr lang="zh-CN" altLang="en-US" dirty="0">
                <a:latin typeface="宋体" panose="02010600030101010101" pitchFamily="2" charset="-122"/>
              </a:rPr>
              <a:t>3、贮藏手段；</a:t>
            </a:r>
          </a:p>
          <a:p>
            <a:pPr algn="just" eaLnBrk="1" hangingPunct="1">
              <a:buClrTx/>
              <a:buSzTx/>
              <a:buFontTx/>
            </a:pPr>
            <a:r>
              <a:rPr lang="zh-CN" altLang="en-US" dirty="0">
                <a:latin typeface="宋体" panose="02010600030101010101" pitchFamily="2" charset="-122"/>
              </a:rPr>
              <a:t>4、支付手段；</a:t>
            </a:r>
          </a:p>
          <a:p>
            <a:pPr algn="just" eaLnBrk="1" hangingPunct="1">
              <a:buClrTx/>
              <a:buSzTx/>
              <a:buFontTx/>
            </a:pPr>
            <a:r>
              <a:rPr lang="zh-CN" altLang="en-US" dirty="0">
                <a:latin typeface="宋体" panose="02010600030101010101" pitchFamily="2" charset="-122"/>
              </a:rPr>
              <a:t>5、世界货币。</a:t>
            </a:r>
          </a:p>
          <a:p>
            <a:pPr eaLnBrk="1" hangingPunct="1"/>
            <a:endParaRPr lang="en-US" altLang="zh-CN"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24</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1</a:t>
            </a:r>
            <a:r>
              <a:rPr lang="zh-CN" altLang="en-US" sz="4000" b="1" dirty="0">
                <a:latin typeface="+mj-ea"/>
                <a:cs typeface="+mj-ea"/>
                <a:sym typeface="+mn-ea"/>
              </a:rPr>
              <a:t>、</a:t>
            </a:r>
            <a:r>
              <a:rPr lang="en-US" altLang="zh-CN" sz="4000" b="1" dirty="0">
                <a:latin typeface="+mj-ea"/>
                <a:cs typeface="+mj-ea"/>
                <a:sym typeface="+mn-ea"/>
              </a:rPr>
              <a:t>价值尺度</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价值尺度是用货币来衡量和计算商品价值的职能。</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25</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2</a:t>
            </a:r>
            <a:r>
              <a:rPr lang="zh-CN" altLang="en-US" sz="4000" b="1" dirty="0">
                <a:latin typeface="+mj-ea"/>
                <a:cs typeface="+mj-ea"/>
                <a:sym typeface="+mn-ea"/>
              </a:rPr>
              <a:t>、</a:t>
            </a:r>
            <a:r>
              <a:rPr lang="zh-CN" altLang="en-US" sz="4000" b="1" dirty="0">
                <a:sym typeface="+mn-ea"/>
              </a:rPr>
              <a:t>流通手段</a:t>
            </a:r>
            <a:endParaRPr lang="zh-CN" altLang="en-US" sz="4000" b="1" dirty="0">
              <a:latin typeface="+mj-ea"/>
              <a:cs typeface="+mj-ea"/>
              <a:sym typeface="+mn-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流通手段是货币充当商品交换媒介的职能。</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26</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sym typeface="+mn-ea"/>
              </a:rPr>
              <a:t>3</a:t>
            </a:r>
            <a:r>
              <a:rPr lang="zh-CN" altLang="en-US" sz="4000" b="1" dirty="0">
                <a:sym typeface="+mn-ea"/>
              </a:rPr>
              <a:t>、贮藏手段</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贮藏手段是指货币暂时退出流通领域，作为独立的价值形式和一般社会财富被保存起来的职能。</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27</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4</a:t>
            </a:r>
            <a:r>
              <a:rPr lang="zh-CN" altLang="en-US" sz="4000" b="1" dirty="0">
                <a:latin typeface="+mj-ea"/>
                <a:cs typeface="+mj-ea"/>
                <a:sym typeface="+mn-ea"/>
              </a:rPr>
              <a:t>、支付手段</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支付手段是货币在赊购交易中所起的延期支付的职能，包括用于清偿债务、交纳赋税、租金和支付工资等。</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28</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sz="4000" b="1" dirty="0">
                <a:latin typeface="+mj-ea"/>
                <a:cs typeface="+mj-ea"/>
                <a:sym typeface="+mn-ea"/>
              </a:rPr>
              <a:t>5</a:t>
            </a:r>
            <a:r>
              <a:rPr lang="zh-CN" altLang="en-US" sz="4000" b="1" dirty="0">
                <a:latin typeface="+mj-ea"/>
                <a:cs typeface="+mj-ea"/>
                <a:sym typeface="+mn-ea"/>
              </a:rPr>
              <a:t>、世界货币</a:t>
            </a: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世界货币是货币在国际经济交往中和世界市场上发挥一般等价物的职能。</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29</a:t>
            </a:fld>
            <a:endParaRPr lang="zh-CN" altLang="en-US" sz="1400" dirty="0"/>
          </a:p>
        </p:txBody>
      </p:sp>
      <p:sp>
        <p:nvSpPr>
          <p:cNvPr id="11268" name="Rectangle 2"/>
          <p:cNvSpPr>
            <a:spLocks noGrp="1"/>
          </p:cNvSpPr>
          <p:nvPr>
            <p:ph type="title"/>
          </p:nvPr>
        </p:nvSpPr>
        <p:spPr>
          <a:xfrm>
            <a:off x="685800" y="620395"/>
            <a:ext cx="8179435" cy="1143000"/>
          </a:xfrm>
        </p:spPr>
        <p:txBody>
          <a:bodyPr vert="horz" wrap="square" lIns="92075" tIns="46038" rIns="92075" bIns="46038" anchor="ctr" anchorCtr="0"/>
          <a:lstStyle/>
          <a:p>
            <a:pPr eaLnBrk="1" hangingPunct="1"/>
            <a:r>
              <a:rPr lang="zh-CN" altLang="en-US" sz="4000" b="1" dirty="0">
                <a:sym typeface="+mn-ea"/>
              </a:rPr>
              <a:t>（三）货币的演变及其流通规律</a:t>
            </a:r>
          </a:p>
        </p:txBody>
      </p:sp>
      <p:sp>
        <p:nvSpPr>
          <p:cNvPr id="11269" name="Rectangle 3"/>
          <p:cNvSpPr>
            <a:spLocks noGrp="1"/>
          </p:cNvSpPr>
          <p:nvPr>
            <p:ph idx="1"/>
          </p:nvPr>
        </p:nvSpPr>
        <p:spPr/>
        <p:txBody>
          <a:bodyPr vert="horz" wrap="square" lIns="92075" tIns="46038" rIns="92075" bIns="46038" anchor="t" anchorCtr="0"/>
          <a:lstStyle/>
          <a:p>
            <a:pPr algn="just" eaLnBrk="1" hangingPunct="1">
              <a:lnSpc>
                <a:spcPct val="150000"/>
              </a:lnSpc>
              <a:buClrTx/>
              <a:buSzTx/>
              <a:buFontTx/>
            </a:pPr>
            <a:r>
              <a:rPr lang="zh-CN" altLang="en-US" dirty="0">
                <a:latin typeface="宋体" panose="02010600030101010101" pitchFamily="2" charset="-122"/>
              </a:rPr>
              <a:t>1、货币形式的演变；</a:t>
            </a:r>
          </a:p>
          <a:p>
            <a:pPr algn="just" eaLnBrk="1" hangingPunct="1">
              <a:lnSpc>
                <a:spcPct val="150000"/>
              </a:lnSpc>
              <a:buClrTx/>
              <a:buSzTx/>
              <a:buFontTx/>
            </a:pPr>
            <a:r>
              <a:rPr lang="zh-CN" altLang="en-US" dirty="0">
                <a:latin typeface="宋体" panose="02010600030101010101" pitchFamily="2" charset="-122"/>
              </a:rPr>
              <a:t>2、货币的流通规律； </a:t>
            </a:r>
          </a:p>
          <a:p>
            <a:pPr algn="just" eaLnBrk="1" hangingPunct="1">
              <a:lnSpc>
                <a:spcPct val="150000"/>
              </a:lnSpc>
              <a:buClrTx/>
              <a:buSzTx/>
              <a:buFontTx/>
            </a:pPr>
            <a:r>
              <a:rPr lang="zh-CN" altLang="en-US" dirty="0">
                <a:latin typeface="宋体" panose="02010600030101010101" pitchFamily="2" charset="-122"/>
              </a:rPr>
              <a:t>3、纸币流通规律。</a:t>
            </a:r>
          </a:p>
          <a:p>
            <a:pPr eaLnBrk="1" hangingPunct="1"/>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717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3</a:t>
            </a:fld>
            <a:endParaRPr lang="zh-CN" altLang="en-US" sz="1400" dirty="0"/>
          </a:p>
        </p:txBody>
      </p:sp>
      <p:sp>
        <p:nvSpPr>
          <p:cNvPr id="7172" name="Rectangle 2"/>
          <p:cNvSpPr>
            <a:spLocks noGrp="1"/>
          </p:cNvSpPr>
          <p:nvPr>
            <p:ph type="title"/>
          </p:nvPr>
        </p:nvSpPr>
        <p:spPr/>
        <p:txBody>
          <a:bodyPr vert="horz" wrap="square" lIns="92075" tIns="46038" rIns="92075" bIns="46038" anchor="ctr" anchorCtr="0"/>
          <a:lstStyle/>
          <a:p>
            <a:pPr eaLnBrk="1" hangingPunct="1"/>
            <a:r>
              <a:rPr lang="zh-CN" altLang="en-US" sz="4000" b="1" dirty="0">
                <a:sym typeface="+mn-ea"/>
              </a:rPr>
              <a:t>第三章</a:t>
            </a:r>
            <a:r>
              <a:rPr lang="zh-CN" altLang="en-US" sz="4000" b="1" dirty="0"/>
              <a:t>的主要内容</a:t>
            </a:r>
          </a:p>
        </p:txBody>
      </p:sp>
      <p:sp>
        <p:nvSpPr>
          <p:cNvPr id="7173" name="Rectangle 3"/>
          <p:cNvSpPr>
            <a:spLocks noGrp="1"/>
          </p:cNvSpPr>
          <p:nvPr>
            <p:ph idx="1"/>
          </p:nvPr>
        </p:nvSpPr>
        <p:spPr>
          <a:xfrm>
            <a:off x="1187450" y="1773238"/>
            <a:ext cx="7772400" cy="4114800"/>
          </a:xfrm>
        </p:spPr>
        <p:txBody>
          <a:bodyPr vert="horz" wrap="square" lIns="92075" tIns="46038" rIns="92075" bIns="46038" anchor="t" anchorCtr="0"/>
          <a:lstStyle/>
          <a:p>
            <a:pPr algn="just" eaLnBrk="1" hangingPunct="1">
              <a:lnSpc>
                <a:spcPct val="150000"/>
              </a:lnSpc>
            </a:pPr>
            <a:r>
              <a:rPr lang="zh-CN" altLang="en-US" dirty="0">
                <a:latin typeface="宋体" panose="02010600030101010101" pitchFamily="2" charset="-122"/>
              </a:rPr>
              <a:t>一、商品两因素和劳动二重性；</a:t>
            </a:r>
          </a:p>
          <a:p>
            <a:pPr algn="just" eaLnBrk="1" hangingPunct="1">
              <a:lnSpc>
                <a:spcPct val="150000"/>
              </a:lnSpc>
            </a:pPr>
            <a:r>
              <a:rPr lang="zh-CN" altLang="en-GB" dirty="0">
                <a:latin typeface="宋体" panose="02010600030101010101" pitchFamily="2" charset="-122"/>
              </a:rPr>
              <a:t>二、货币的起源、本质和职能</a:t>
            </a:r>
            <a:r>
              <a:rPr lang="zh-CN" altLang="en-US" dirty="0">
                <a:latin typeface="宋体" panose="02010600030101010101" pitchFamily="2" charset="-122"/>
              </a:rPr>
              <a:t>；</a:t>
            </a:r>
            <a:endParaRPr lang="zh-CN" altLang="en-GB" dirty="0">
              <a:latin typeface="宋体" panose="02010600030101010101" pitchFamily="2" charset="-122"/>
            </a:endParaRPr>
          </a:p>
          <a:p>
            <a:pPr algn="just" eaLnBrk="1" hangingPunct="1">
              <a:lnSpc>
                <a:spcPct val="150000"/>
              </a:lnSpc>
            </a:pPr>
            <a:r>
              <a:rPr lang="zh-CN" altLang="en-GB" dirty="0">
                <a:latin typeface="宋体" panose="02010600030101010101" pitchFamily="2" charset="-122"/>
              </a:rPr>
              <a:t>三、资本总公式的矛盾和解决</a:t>
            </a:r>
            <a:r>
              <a:rPr lang="zh-CN" altLang="en-US" dirty="0">
                <a:latin typeface="宋体" panose="02010600030101010101" pitchFamily="2" charset="-122"/>
              </a:rPr>
              <a:t>；</a:t>
            </a:r>
            <a:endParaRPr lang="zh-CN" altLang="en-GB" dirty="0">
              <a:latin typeface="宋体" panose="02010600030101010101" pitchFamily="2" charset="-122"/>
            </a:endParaRPr>
          </a:p>
          <a:p>
            <a:pPr algn="just" eaLnBrk="1" hangingPunct="1">
              <a:lnSpc>
                <a:spcPct val="150000"/>
              </a:lnSpc>
            </a:pPr>
            <a:r>
              <a:rPr lang="zh-CN" altLang="en-GB" dirty="0">
                <a:latin typeface="宋体" panose="02010600030101010101" pitchFamily="2" charset="-122"/>
              </a:rPr>
              <a:t>四、商品拜物教的利用和限制</a:t>
            </a:r>
            <a:r>
              <a:rPr lang="zh-CN" altLang="en-US" dirty="0">
                <a:latin typeface="宋体" panose="02010600030101010101" pitchFamily="2" charset="-122"/>
              </a:rPr>
              <a:t>。</a:t>
            </a:r>
            <a:endParaRPr lang="zh-CN" altLang="en-GB" dirty="0">
              <a:latin typeface="宋体" panose="02010600030101010101" pitchFamily="2" charset="-122"/>
            </a:endParaRPr>
          </a:p>
          <a:p>
            <a:pPr marL="0" indent="0" eaLnBrk="1" hangingPunct="1">
              <a:buNone/>
            </a:pP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30</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1</a:t>
            </a:r>
            <a:r>
              <a:rPr lang="zh-CN" altLang="en-US" sz="4000" b="1" dirty="0">
                <a:latin typeface="+mj-ea"/>
                <a:cs typeface="+mj-ea"/>
                <a:sym typeface="+mn-ea"/>
              </a:rPr>
              <a:t>、货币形式的演变</a:t>
            </a:r>
            <a:endParaRPr lang="zh-CN" altLang="en-US" sz="4000" b="1" dirty="0">
              <a:latin typeface="+mj-ea"/>
              <a:cs typeface="+mj-ea"/>
            </a:endParaRPr>
          </a:p>
        </p:txBody>
      </p:sp>
      <p:sp>
        <p:nvSpPr>
          <p:cNvPr id="11269" name="Rectangle 3"/>
          <p:cNvSpPr>
            <a:spLocks noGrp="1"/>
          </p:cNvSpPr>
          <p:nvPr>
            <p:ph idx="1"/>
          </p:nvPr>
        </p:nvSpPr>
        <p:spPr>
          <a:xfrm>
            <a:off x="685800" y="1981200"/>
            <a:ext cx="8147050" cy="4114800"/>
          </a:xfrm>
        </p:spPr>
        <p:txBody>
          <a:bodyPr vert="horz" wrap="square" lIns="92075" tIns="46038" rIns="92075" bIns="46038" anchor="t" anchorCtr="0"/>
          <a:lstStyle/>
          <a:p>
            <a:pPr eaLnBrk="1" hangingPunct="1"/>
            <a:r>
              <a:rPr lang="zh-CN" altLang="en-US" dirty="0"/>
              <a:t>金银</a:t>
            </a:r>
            <a:r>
              <a:rPr lang="zh-CN" altLang="en-US" dirty="0">
                <a:latin typeface="Arial" panose="020B0604020202020204" pitchFamily="34" charset="0"/>
                <a:cs typeface="Arial" panose="020B0604020202020204" pitchFamily="34" charset="0"/>
              </a:rPr>
              <a:t>→铸币→纸币→信用货币</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31</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2</a:t>
            </a:r>
            <a:r>
              <a:rPr lang="zh-CN" altLang="en-US" sz="4000" b="1" dirty="0">
                <a:latin typeface="+mj-ea"/>
                <a:cs typeface="+mj-ea"/>
                <a:sym typeface="+mn-ea"/>
              </a:rPr>
              <a:t>、货币的流通规律 </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商品流通是货币流通的前提和基础，而货币流通则是商品流通的产物和表现。</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32</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3</a:t>
            </a:r>
            <a:r>
              <a:rPr lang="zh-CN" altLang="en-US" sz="4000" b="1" dirty="0">
                <a:latin typeface="+mj-ea"/>
                <a:cs typeface="+mj-ea"/>
                <a:sym typeface="+mn-ea"/>
              </a:rPr>
              <a:t>、纸币流通规律</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纸币的流通规律是由金属货币的流通规律决定的，其发挥作用的范围和程度都要受金属货币流通规律的制约。</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024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33</a:t>
            </a:fld>
            <a:endParaRPr lang="zh-CN" altLang="en-US" sz="1400" dirty="0"/>
          </a:p>
        </p:txBody>
      </p:sp>
      <p:sp>
        <p:nvSpPr>
          <p:cNvPr id="10244" name="Rectangle 2"/>
          <p:cNvSpPr>
            <a:spLocks noGrp="1"/>
          </p:cNvSpPr>
          <p:nvPr>
            <p:ph type="title"/>
          </p:nvPr>
        </p:nvSpPr>
        <p:spPr/>
        <p:txBody>
          <a:bodyPr vert="horz" wrap="square" lIns="92075" tIns="46038" rIns="92075" bIns="46038" anchor="ctr" anchorCtr="0"/>
          <a:lstStyle/>
          <a:p>
            <a:pPr eaLnBrk="1" hangingPunct="1"/>
            <a:r>
              <a:rPr lang="zh-CN" altLang="en-US" sz="4000" b="1" dirty="0">
                <a:sym typeface="+mn-ea"/>
              </a:rPr>
              <a:t>三、资本总公式的矛盾和解决</a:t>
            </a:r>
          </a:p>
        </p:txBody>
      </p:sp>
      <p:sp>
        <p:nvSpPr>
          <p:cNvPr id="10245" name="Rectangle 3"/>
          <p:cNvSpPr>
            <a:spLocks noGrp="1"/>
          </p:cNvSpPr>
          <p:nvPr>
            <p:ph idx="1"/>
          </p:nvPr>
        </p:nvSpPr>
        <p:spPr>
          <a:xfrm>
            <a:off x="685800" y="1981200"/>
            <a:ext cx="8161020" cy="4114800"/>
          </a:xfrm>
        </p:spPr>
        <p:txBody>
          <a:bodyPr vert="horz" wrap="square" lIns="92075" tIns="46038" rIns="92075" bIns="46038" anchor="t" anchorCtr="0"/>
          <a:lstStyle/>
          <a:p>
            <a:pPr algn="just" eaLnBrk="1" hangingPunct="1">
              <a:buClrTx/>
              <a:buSzTx/>
              <a:buFontTx/>
            </a:pPr>
            <a:r>
              <a:rPr lang="zh-CN" altLang="en-US" dirty="0">
                <a:latin typeface="宋体" panose="02010600030101010101" pitchFamily="2" charset="-122"/>
              </a:rPr>
              <a:t>（一）资本的总公式；</a:t>
            </a:r>
          </a:p>
          <a:p>
            <a:pPr algn="just" eaLnBrk="1" hangingPunct="1">
              <a:buClrTx/>
              <a:buSzTx/>
              <a:buFontTx/>
            </a:pPr>
            <a:r>
              <a:rPr lang="zh-CN" altLang="en-US" dirty="0">
                <a:latin typeface="宋体" panose="02010600030101010101" pitchFamily="2" charset="-122"/>
              </a:rPr>
              <a:t>（二）资本总公式的矛盾；</a:t>
            </a:r>
          </a:p>
          <a:p>
            <a:pPr algn="just" eaLnBrk="1" hangingPunct="1">
              <a:buClrTx/>
              <a:buSzTx/>
              <a:buFontTx/>
            </a:pPr>
            <a:r>
              <a:rPr lang="zh-CN" altLang="en-US" dirty="0">
                <a:latin typeface="宋体" panose="02010600030101010101" pitchFamily="2" charset="-122"/>
              </a:rPr>
              <a:t>（三）劳动力的买与卖。</a:t>
            </a:r>
          </a:p>
          <a:p>
            <a:pPr eaLnBrk="1" hangingPunct="1"/>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253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34</a:t>
            </a:fld>
            <a:endParaRPr lang="zh-CN" altLang="en-US" sz="1400" dirty="0"/>
          </a:p>
        </p:txBody>
      </p:sp>
      <p:sp>
        <p:nvSpPr>
          <p:cNvPr id="22532" name="Rectangle 2"/>
          <p:cNvSpPr>
            <a:spLocks noGrp="1"/>
          </p:cNvSpPr>
          <p:nvPr>
            <p:ph type="title"/>
          </p:nvPr>
        </p:nvSpPr>
        <p:spPr>
          <a:xfrm>
            <a:off x="-36830" y="620395"/>
            <a:ext cx="9536430" cy="1143000"/>
          </a:xfrm>
        </p:spPr>
        <p:txBody>
          <a:bodyPr vert="horz" wrap="square" lIns="92075" tIns="46038" rIns="92075" bIns="46038" anchor="ctr" anchorCtr="0"/>
          <a:lstStyle/>
          <a:p>
            <a:pPr eaLnBrk="1" hangingPunct="1"/>
            <a:r>
              <a:rPr lang="zh-CN" altLang="en-US" sz="4000" b="1" dirty="0">
                <a:sym typeface="+mn-ea"/>
              </a:rPr>
              <a:t>（一）资本的总公式</a:t>
            </a:r>
          </a:p>
        </p:txBody>
      </p:sp>
      <p:sp>
        <p:nvSpPr>
          <p:cNvPr id="22533" name="Rectangle 3"/>
          <p:cNvSpPr>
            <a:spLocks noGrp="1"/>
          </p:cNvSpPr>
          <p:nvPr>
            <p:ph idx="1"/>
          </p:nvPr>
        </p:nvSpPr>
        <p:spPr/>
        <p:txBody>
          <a:bodyPr vert="horz" wrap="square" lIns="92075" tIns="46038" rIns="92075" bIns="46038" anchor="t" anchorCtr="0"/>
          <a:lstStyle/>
          <a:p>
            <a:pPr eaLnBrk="1" hangingPunct="1"/>
            <a:r>
              <a:rPr lang="zh-CN" altLang="en-US" dirty="0"/>
              <a:t> 资本总公式：</a:t>
            </a:r>
          </a:p>
          <a:p>
            <a:pPr eaLnBrk="1" hangingPunct="1"/>
            <a:r>
              <a:rPr lang="zh-CN" altLang="en-US" dirty="0"/>
              <a:t>G—W—G 【G—W—G′ （G'=G+m）】</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3555"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35</a:t>
            </a:fld>
            <a:endParaRPr lang="zh-CN" altLang="en-US" sz="1400" dirty="0"/>
          </a:p>
        </p:txBody>
      </p:sp>
      <p:sp>
        <p:nvSpPr>
          <p:cNvPr id="23556" name="Rectangle 2"/>
          <p:cNvSpPr>
            <a:spLocks noGrp="1"/>
          </p:cNvSpPr>
          <p:nvPr>
            <p:ph type="title"/>
          </p:nvPr>
        </p:nvSpPr>
        <p:spPr>
          <a:xfrm>
            <a:off x="541655" y="620395"/>
            <a:ext cx="8395970" cy="1143000"/>
          </a:xfrm>
        </p:spPr>
        <p:txBody>
          <a:bodyPr vert="horz" wrap="square" lIns="92075" tIns="46038" rIns="92075" bIns="46038" anchor="ctr" anchorCtr="0"/>
          <a:lstStyle/>
          <a:p>
            <a:pPr eaLnBrk="1" hangingPunct="1"/>
            <a:r>
              <a:rPr lang="zh-CN" altLang="en-US" sz="4000" b="1" dirty="0">
                <a:sym typeface="+mn-ea"/>
              </a:rPr>
              <a:t>（二）资本总公式的矛盾</a:t>
            </a:r>
          </a:p>
        </p:txBody>
      </p:sp>
      <p:sp>
        <p:nvSpPr>
          <p:cNvPr id="23557" name="Rectangle 3"/>
          <p:cNvSpPr>
            <a:spLocks noGrp="1"/>
          </p:cNvSpPr>
          <p:nvPr>
            <p:ph idx="1"/>
          </p:nvPr>
        </p:nvSpPr>
        <p:spPr/>
        <p:txBody>
          <a:bodyPr vert="horz" wrap="square" lIns="92075" tIns="46038" rIns="92075" bIns="46038" anchor="t" anchorCtr="0"/>
          <a:lstStyle/>
          <a:p>
            <a:pPr eaLnBrk="1" hangingPunct="1">
              <a:buNone/>
            </a:pPr>
            <a:r>
              <a:rPr lang="zh-CN" altLang="en-US" dirty="0"/>
              <a:t>           资本总公式的矛盾实质是价值规律与价值增值规律的矛盾。</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4579"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36</a:t>
            </a:fld>
            <a:endParaRPr lang="zh-CN" altLang="en-US" sz="1400" dirty="0"/>
          </a:p>
        </p:txBody>
      </p:sp>
      <p:sp>
        <p:nvSpPr>
          <p:cNvPr id="24580"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sym typeface="+mn-ea"/>
              </a:rPr>
              <a:t>（三）劳动力的买与卖</a:t>
            </a:r>
          </a:p>
        </p:txBody>
      </p:sp>
      <p:sp>
        <p:nvSpPr>
          <p:cNvPr id="24581" name="Rectangle 3"/>
          <p:cNvSpPr>
            <a:spLocks noGrp="1"/>
          </p:cNvSpPr>
          <p:nvPr>
            <p:ph idx="1"/>
          </p:nvPr>
        </p:nvSpPr>
        <p:spPr/>
        <p:txBody>
          <a:bodyPr vert="horz" wrap="square" lIns="92075" tIns="46038" rIns="92075" bIns="46038" anchor="t" anchorCtr="0"/>
          <a:lstStyle/>
          <a:p>
            <a:pPr eaLnBrk="1" hangingPunct="1"/>
            <a:r>
              <a:rPr lang="zh-CN" altLang="en-US" dirty="0"/>
              <a:t>       劳动力大规模作为商品买卖，却只是在特定历史条件下才存在的：</a:t>
            </a:r>
          </a:p>
          <a:p>
            <a:pPr eaLnBrk="1" hangingPunct="1"/>
            <a:r>
              <a:rPr lang="en-US" altLang="zh-CN" dirty="0"/>
              <a:t>       1</a:t>
            </a:r>
            <a:r>
              <a:rPr lang="zh-CN" altLang="zh-CN" dirty="0"/>
              <a:t>、</a:t>
            </a:r>
            <a:r>
              <a:rPr lang="zh-CN" altLang="en-US" dirty="0"/>
              <a:t>劳动者具有人身自由，他必须有权支配自己的劳动力，才能将自己的劳动力当作商品出卖；</a:t>
            </a:r>
          </a:p>
          <a:p>
            <a:pPr eaLnBrk="1" hangingPunct="1"/>
            <a:r>
              <a:rPr lang="en-US" altLang="zh-CN" dirty="0"/>
              <a:t>       2</a:t>
            </a:r>
            <a:r>
              <a:rPr lang="zh-CN" altLang="en-US" dirty="0"/>
              <a:t>、劳动者丧失了生产资料，除了自己的劳动力以外一无所有，不得不靠出卖劳动力为生。</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024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37</a:t>
            </a:fld>
            <a:endParaRPr lang="zh-CN" altLang="en-US" sz="1400" dirty="0"/>
          </a:p>
        </p:txBody>
      </p:sp>
      <p:sp>
        <p:nvSpPr>
          <p:cNvPr id="10244" name="Rectangle 2"/>
          <p:cNvSpPr>
            <a:spLocks noGrp="1"/>
          </p:cNvSpPr>
          <p:nvPr>
            <p:ph type="title"/>
          </p:nvPr>
        </p:nvSpPr>
        <p:spPr/>
        <p:txBody>
          <a:bodyPr vert="horz" wrap="square" lIns="92075" tIns="46038" rIns="92075" bIns="46038" anchor="ctr" anchorCtr="0"/>
          <a:lstStyle/>
          <a:p>
            <a:pPr eaLnBrk="1" hangingPunct="1"/>
            <a:r>
              <a:rPr lang="zh-CN" altLang="en-US" sz="4000" b="1" dirty="0">
                <a:sym typeface="+mn-ea"/>
              </a:rPr>
              <a:t>四、商品拜物教的利用和限制</a:t>
            </a:r>
          </a:p>
        </p:txBody>
      </p:sp>
      <p:sp>
        <p:nvSpPr>
          <p:cNvPr id="10245" name="Rectangle 3"/>
          <p:cNvSpPr>
            <a:spLocks noGrp="1"/>
          </p:cNvSpPr>
          <p:nvPr>
            <p:ph idx="1"/>
          </p:nvPr>
        </p:nvSpPr>
        <p:spPr>
          <a:xfrm>
            <a:off x="685800" y="1981200"/>
            <a:ext cx="8161020" cy="4114800"/>
          </a:xfrm>
        </p:spPr>
        <p:txBody>
          <a:bodyPr vert="horz" wrap="square" lIns="92075" tIns="46038" rIns="92075" bIns="46038" anchor="t" anchorCtr="0"/>
          <a:lstStyle/>
          <a:p>
            <a:pPr algn="just" eaLnBrk="1" hangingPunct="1">
              <a:buClrTx/>
              <a:buSzTx/>
              <a:buFontTx/>
            </a:pPr>
            <a:r>
              <a:rPr lang="zh-CN" altLang="en-US" dirty="0">
                <a:latin typeface="宋体" panose="02010600030101010101" pitchFamily="2" charset="-122"/>
              </a:rPr>
              <a:t>（一）商品拜物教经济性质的必要性；</a:t>
            </a:r>
          </a:p>
          <a:p>
            <a:pPr algn="just" eaLnBrk="1" hangingPunct="1">
              <a:buClrTx/>
              <a:buSzTx/>
              <a:buFontTx/>
            </a:pPr>
            <a:r>
              <a:rPr lang="zh-CN" altLang="en-US" dirty="0">
                <a:latin typeface="宋体" panose="02010600030101010101" pitchFamily="2" charset="-122"/>
              </a:rPr>
              <a:t>（二）商品拜物教意识的危害性；</a:t>
            </a:r>
          </a:p>
          <a:p>
            <a:pPr algn="just" eaLnBrk="1" hangingPunct="1">
              <a:buClrTx/>
              <a:buSzTx/>
              <a:buFontTx/>
            </a:pPr>
            <a:r>
              <a:rPr lang="zh-CN" altLang="en-US" dirty="0">
                <a:latin typeface="宋体" panose="02010600030101010101" pitchFamily="2" charset="-122"/>
              </a:rPr>
              <a:t>（三）利用和限制拜物教的统一性。</a:t>
            </a:r>
          </a:p>
          <a:p>
            <a:pPr eaLnBrk="1" hangingPunct="1"/>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560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38</a:t>
            </a:fld>
            <a:endParaRPr lang="zh-CN" altLang="en-US" sz="1400" dirty="0"/>
          </a:p>
        </p:txBody>
      </p:sp>
      <p:sp>
        <p:nvSpPr>
          <p:cNvPr id="25604" name="Rectangle 2"/>
          <p:cNvSpPr>
            <a:spLocks noGrp="1"/>
          </p:cNvSpPr>
          <p:nvPr>
            <p:ph type="title"/>
          </p:nvPr>
        </p:nvSpPr>
        <p:spPr/>
        <p:txBody>
          <a:bodyPr vert="horz" wrap="square" lIns="92075" tIns="46038" rIns="92075" bIns="46038" anchor="ctr" anchorCtr="0"/>
          <a:lstStyle/>
          <a:p>
            <a:pPr eaLnBrk="1" hangingPunct="1"/>
            <a:r>
              <a:rPr lang="zh-CN" altLang="en-US" sz="3600" b="1" dirty="0">
                <a:sym typeface="+mn-ea"/>
              </a:rPr>
              <a:t>（一）商品拜物教经济性质的必要性</a:t>
            </a:r>
            <a:endParaRPr lang="zh-CN" altLang="en-US" sz="3600" b="1" dirty="0"/>
          </a:p>
        </p:txBody>
      </p:sp>
      <p:sp>
        <p:nvSpPr>
          <p:cNvPr id="25605" name="Rectangle 3"/>
          <p:cNvSpPr>
            <a:spLocks noGrp="1"/>
          </p:cNvSpPr>
          <p:nvPr>
            <p:ph idx="1"/>
          </p:nvPr>
        </p:nvSpPr>
        <p:spPr/>
        <p:txBody>
          <a:bodyPr vert="horz" wrap="square" lIns="92075" tIns="46038" rIns="92075" bIns="46038" anchor="t" anchorCtr="0"/>
          <a:lstStyle/>
          <a:p>
            <a:pPr eaLnBrk="1" hangingPunct="1">
              <a:buNone/>
            </a:pPr>
            <a:r>
              <a:rPr lang="en-US" altLang="zh-CN" dirty="0"/>
              <a:t>            </a:t>
            </a:r>
            <a:r>
              <a:rPr lang="zh-CN" altLang="en-US" dirty="0"/>
              <a:t>价值规律是通过物支配人的形式来显示其积极作用的。社会主义利用价值规律促进生产力发展的必要性，决定了商品拜物教经济性质存在的必要性。</a:t>
            </a:r>
          </a:p>
        </p:txBody>
      </p:sp>
      <p:sp>
        <p:nvSpPr>
          <p:cNvPr id="24581" name="Rectangle 3"/>
          <p:cNvSpPr>
            <a:spLocks noGrp="1"/>
          </p:cNvSpPr>
          <p:nvPr/>
        </p:nvSpPr>
        <p:spPr>
          <a:xfrm>
            <a:off x="812800" y="2108200"/>
            <a:ext cx="7772400" cy="4114800"/>
          </a:xfrm>
          <a:prstGeom prst="rect">
            <a:avLst/>
          </a:prstGeom>
          <a:noFill/>
          <a:ln w="9525">
            <a:noFill/>
          </a:ln>
        </p:spPr>
        <p:txBody>
          <a:bodyPr vert="horz" wrap="square" lIns="92075" tIns="46038" rIns="92075" bIns="46038" anchor="t"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zh-CN" altLang="en-US" dirty="0"/>
              <a:t>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662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39</a:t>
            </a:fld>
            <a:endParaRPr lang="zh-CN" altLang="en-US" sz="1400" dirty="0"/>
          </a:p>
        </p:txBody>
      </p:sp>
      <p:sp>
        <p:nvSpPr>
          <p:cNvPr id="26628" name="Rectangle 2"/>
          <p:cNvSpPr>
            <a:spLocks noGrp="1"/>
          </p:cNvSpPr>
          <p:nvPr>
            <p:ph type="title"/>
          </p:nvPr>
        </p:nvSpPr>
        <p:spPr/>
        <p:txBody>
          <a:bodyPr vert="horz" wrap="square" lIns="92075" tIns="46038" rIns="92075" bIns="46038" anchor="ctr" anchorCtr="0"/>
          <a:lstStyle/>
          <a:p>
            <a:pPr eaLnBrk="1" hangingPunct="1"/>
            <a:r>
              <a:rPr lang="zh-CN" altLang="en-US" sz="4000" b="1" dirty="0">
                <a:sym typeface="+mn-ea"/>
              </a:rPr>
              <a:t>（二）商品拜物教意识的危害性</a:t>
            </a:r>
            <a:endParaRPr lang="zh-CN" altLang="en-US" sz="4000" b="1" dirty="0"/>
          </a:p>
        </p:txBody>
      </p:sp>
      <p:sp>
        <p:nvSpPr>
          <p:cNvPr id="26629" name="Rectangle 3"/>
          <p:cNvSpPr>
            <a:spLocks noGrp="1"/>
          </p:cNvSpPr>
          <p:nvPr>
            <p:ph idx="1"/>
          </p:nvPr>
        </p:nvSpPr>
        <p:spPr/>
        <p:txBody>
          <a:bodyPr vert="horz" wrap="square" lIns="92075" tIns="46038" rIns="92075" bIns="46038" anchor="t" anchorCtr="0"/>
          <a:lstStyle/>
          <a:p>
            <a:pPr eaLnBrk="1" hangingPunct="1"/>
            <a:r>
              <a:rPr lang="en-US" altLang="zh-CN" dirty="0"/>
              <a:t>1</a:t>
            </a:r>
            <a:r>
              <a:rPr lang="zh-CN" altLang="en-US" dirty="0"/>
              <a:t>、商品拜物教意识阻碍生产力发展；</a:t>
            </a:r>
          </a:p>
          <a:p>
            <a:pPr eaLnBrk="1" hangingPunct="1"/>
            <a:r>
              <a:rPr lang="en-US" altLang="zh-CN" dirty="0"/>
              <a:t>2</a:t>
            </a:r>
            <a:r>
              <a:rPr lang="zh-CN" altLang="en-US" dirty="0"/>
              <a:t>、货币拜物教意识破坏社会主义精神文明建设；</a:t>
            </a:r>
          </a:p>
          <a:p>
            <a:pPr eaLnBrk="1" hangingPunct="1"/>
            <a:r>
              <a:rPr lang="en-US" altLang="zh-CN" dirty="0"/>
              <a:t>3</a:t>
            </a:r>
            <a:r>
              <a:rPr lang="zh-CN" altLang="en-US" dirty="0"/>
              <a:t>、资本拜物教意识刺激私欲的恶性膨胀；</a:t>
            </a:r>
          </a:p>
          <a:p>
            <a:pPr eaLnBrk="1" hangingPunct="1"/>
            <a:r>
              <a:rPr lang="en-US" altLang="zh-CN" dirty="0"/>
              <a:t>4</a:t>
            </a:r>
            <a:r>
              <a:rPr lang="zh-CN" altLang="en-US" dirty="0"/>
              <a:t>、权力拜物教意识危害社会主义制度的巩固和完善。</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8195"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4</a:t>
            </a:fld>
            <a:endParaRPr lang="zh-CN" altLang="en-US" sz="1400" dirty="0"/>
          </a:p>
        </p:txBody>
      </p:sp>
      <p:sp>
        <p:nvSpPr>
          <p:cNvPr id="8196" name="Rectangle 2"/>
          <p:cNvSpPr>
            <a:spLocks noGrp="1"/>
          </p:cNvSpPr>
          <p:nvPr>
            <p:ph type="title"/>
          </p:nvPr>
        </p:nvSpPr>
        <p:spPr>
          <a:xfrm>
            <a:off x="827088" y="836930"/>
            <a:ext cx="7772400" cy="1143000"/>
          </a:xfrm>
        </p:spPr>
        <p:txBody>
          <a:bodyPr vert="horz" wrap="square" lIns="92075" tIns="46038" rIns="92075" bIns="46038" anchor="ctr" anchorCtr="0"/>
          <a:lstStyle/>
          <a:p>
            <a:pPr eaLnBrk="1" hangingPunct="1"/>
            <a:r>
              <a:rPr lang="zh-CN" altLang="en-US" sz="4000" b="1" dirty="0">
                <a:latin typeface="宋体" panose="02010600030101010101" pitchFamily="2" charset="-122"/>
                <a:sym typeface="+mn-ea"/>
              </a:rPr>
              <a:t>一、商品两因素和劳动二重性</a:t>
            </a:r>
            <a:br>
              <a:rPr lang="zh-CN" altLang="en-US" sz="4000" b="1" dirty="0">
                <a:latin typeface="宋体" panose="02010600030101010101" pitchFamily="2" charset="-122"/>
              </a:rPr>
            </a:br>
            <a:endParaRPr lang="zh-CN" altLang="en-US" sz="4000" dirty="0"/>
          </a:p>
        </p:txBody>
      </p:sp>
      <p:sp>
        <p:nvSpPr>
          <p:cNvPr id="8197" name="Rectangle 3"/>
          <p:cNvSpPr>
            <a:spLocks noGrp="1"/>
          </p:cNvSpPr>
          <p:nvPr>
            <p:ph idx="1"/>
          </p:nvPr>
        </p:nvSpPr>
        <p:spPr>
          <a:xfrm>
            <a:off x="1042988" y="1773238"/>
            <a:ext cx="7772400" cy="4114800"/>
          </a:xfrm>
        </p:spPr>
        <p:txBody>
          <a:bodyPr vert="horz" wrap="square" lIns="92075" tIns="46038" rIns="92075" bIns="46038" anchor="t" anchorCtr="0"/>
          <a:lstStyle/>
          <a:p>
            <a:pPr eaLnBrk="1" hangingPunct="1">
              <a:lnSpc>
                <a:spcPct val="150000"/>
              </a:lnSpc>
            </a:pPr>
            <a:r>
              <a:rPr lang="zh-CN" altLang="en-GB" dirty="0">
                <a:latin typeface="宋体" panose="02010600030101010101" pitchFamily="2" charset="-122"/>
              </a:rPr>
              <a:t>（一）商品的两因素</a:t>
            </a:r>
            <a:r>
              <a:rPr lang="zh-CN" altLang="en-US" dirty="0">
                <a:latin typeface="宋体" panose="02010600030101010101" pitchFamily="2" charset="-122"/>
              </a:rPr>
              <a:t>；</a:t>
            </a:r>
            <a:endParaRPr lang="zh-CN" altLang="en-GB" dirty="0">
              <a:latin typeface="宋体" panose="02010600030101010101" pitchFamily="2" charset="-122"/>
            </a:endParaRPr>
          </a:p>
          <a:p>
            <a:pPr eaLnBrk="1" hangingPunct="1">
              <a:lnSpc>
                <a:spcPct val="150000"/>
              </a:lnSpc>
            </a:pPr>
            <a:r>
              <a:rPr lang="zh-CN" altLang="en-GB" dirty="0">
                <a:latin typeface="宋体" panose="02010600030101010101" pitchFamily="2" charset="-122"/>
              </a:rPr>
              <a:t>（二）劳动的二重性</a:t>
            </a:r>
            <a:r>
              <a:rPr lang="zh-CN" altLang="en-US" dirty="0">
                <a:latin typeface="宋体" panose="02010600030101010101" pitchFamily="2" charset="-122"/>
              </a:rPr>
              <a:t>；</a:t>
            </a:r>
            <a:endParaRPr lang="zh-CN" altLang="en-GB" dirty="0">
              <a:latin typeface="宋体" panose="02010600030101010101" pitchFamily="2" charset="-122"/>
            </a:endParaRPr>
          </a:p>
          <a:p>
            <a:pPr eaLnBrk="1" hangingPunct="1">
              <a:lnSpc>
                <a:spcPct val="150000"/>
              </a:lnSpc>
            </a:pPr>
            <a:r>
              <a:rPr lang="zh-CN" altLang="en-GB" dirty="0">
                <a:latin typeface="宋体" panose="02010600030101010101" pitchFamily="2" charset="-122"/>
              </a:rPr>
              <a:t>（三）商品的价值量</a:t>
            </a:r>
            <a:r>
              <a:rPr lang="zh-CN" altLang="en-US" dirty="0">
                <a:latin typeface="宋体" panose="02010600030101010101" pitchFamily="2" charset="-122"/>
              </a:rPr>
              <a:t>。</a:t>
            </a:r>
            <a:endParaRPr lang="zh-CN" altLang="en-GB" dirty="0">
              <a:latin typeface="宋体" panose="02010600030101010101" pitchFamily="2" charset="-122"/>
            </a:endParaRPr>
          </a:p>
          <a:p>
            <a:pPr marL="0" indent="0" eaLnBrk="1" hangingPunct="1">
              <a:buNone/>
            </a:pP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765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40</a:t>
            </a:fld>
            <a:endParaRPr lang="zh-CN" altLang="en-US" sz="1400" dirty="0"/>
          </a:p>
        </p:txBody>
      </p:sp>
      <p:sp>
        <p:nvSpPr>
          <p:cNvPr id="27652" name="Rectangle 2"/>
          <p:cNvSpPr>
            <a:spLocks noGrp="1"/>
          </p:cNvSpPr>
          <p:nvPr>
            <p:ph type="title"/>
          </p:nvPr>
        </p:nvSpPr>
        <p:spPr>
          <a:xfrm>
            <a:off x="685800" y="609600"/>
            <a:ext cx="8074025" cy="1143000"/>
          </a:xfrm>
        </p:spPr>
        <p:txBody>
          <a:bodyPr vert="horz" wrap="square" lIns="92075" tIns="46038" rIns="92075" bIns="46038" anchor="ctr" anchorCtr="0"/>
          <a:lstStyle/>
          <a:p>
            <a:pPr eaLnBrk="1" hangingPunct="1"/>
            <a:r>
              <a:rPr lang="zh-CN" altLang="en-US" sz="4000" b="1" dirty="0">
                <a:sym typeface="+mn-ea"/>
              </a:rPr>
              <a:t>（三）利用和限制拜物教的统一性</a:t>
            </a:r>
          </a:p>
        </p:txBody>
      </p:sp>
      <p:sp>
        <p:nvSpPr>
          <p:cNvPr id="27653" name="Rectangle 3"/>
          <p:cNvSpPr>
            <a:spLocks noGrp="1"/>
          </p:cNvSpPr>
          <p:nvPr>
            <p:ph idx="1"/>
          </p:nvPr>
        </p:nvSpPr>
        <p:spPr/>
        <p:txBody>
          <a:bodyPr vert="horz" wrap="square" lIns="92075" tIns="46038" rIns="92075" bIns="46038" anchor="t" anchorCtr="0"/>
          <a:lstStyle/>
          <a:p>
            <a:pPr eaLnBrk="1" hangingPunct="1"/>
            <a:r>
              <a:rPr lang="zh-CN" altLang="en-US" dirty="0"/>
              <a:t>        现阶段如何才能充分利用商品拜物教的经济性质呢？</a:t>
            </a:r>
          </a:p>
          <a:p>
            <a:pPr eaLnBrk="1" hangingPunct="1"/>
            <a:r>
              <a:rPr lang="zh-CN" altLang="en-US" dirty="0"/>
              <a:t>        关键是要按价值规律的客观要求，来健全和完善社会主义市场经济体制。</a:t>
            </a:r>
          </a:p>
          <a:p>
            <a:pPr eaLnBrk="1" hangingPunct="1"/>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765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41</a:t>
            </a:fld>
            <a:endParaRPr lang="zh-CN" altLang="en-US" sz="1400" dirty="0"/>
          </a:p>
        </p:txBody>
      </p:sp>
      <p:sp>
        <p:nvSpPr>
          <p:cNvPr id="27652" name="Rectangle 2"/>
          <p:cNvSpPr>
            <a:spLocks noGrp="1"/>
          </p:cNvSpPr>
          <p:nvPr>
            <p:ph type="title"/>
          </p:nvPr>
        </p:nvSpPr>
        <p:spPr>
          <a:xfrm>
            <a:off x="685800" y="609600"/>
            <a:ext cx="8074025" cy="1143000"/>
          </a:xfrm>
        </p:spPr>
        <p:txBody>
          <a:bodyPr vert="horz" wrap="square" lIns="92075" tIns="46038" rIns="92075" bIns="46038" anchor="ctr" anchorCtr="0"/>
          <a:lstStyle/>
          <a:p>
            <a:pPr eaLnBrk="1" hangingPunct="1"/>
            <a:r>
              <a:rPr lang="zh-CN" altLang="en-US" sz="4000" b="1" dirty="0">
                <a:sym typeface="+mn-ea"/>
              </a:rPr>
              <a:t>（三）利用和限制拜物教的统一性</a:t>
            </a:r>
          </a:p>
        </p:txBody>
      </p:sp>
      <p:sp>
        <p:nvSpPr>
          <p:cNvPr id="27653" name="Rectangle 3"/>
          <p:cNvSpPr>
            <a:spLocks noGrp="1"/>
          </p:cNvSpPr>
          <p:nvPr>
            <p:ph idx="1"/>
          </p:nvPr>
        </p:nvSpPr>
        <p:spPr>
          <a:xfrm>
            <a:off x="685800" y="1752600"/>
            <a:ext cx="7772400" cy="4757420"/>
          </a:xfrm>
        </p:spPr>
        <p:txBody>
          <a:bodyPr vert="horz" wrap="square" lIns="92075" tIns="46038" rIns="92075" bIns="46038" anchor="t" anchorCtr="0"/>
          <a:lstStyle/>
          <a:p>
            <a:pPr eaLnBrk="1" hangingPunct="1"/>
            <a:r>
              <a:rPr lang="zh-CN" altLang="en-US" dirty="0"/>
              <a:t>        现阶段如何才能有效限制商品拜物教的社会意识？</a:t>
            </a:r>
          </a:p>
          <a:p>
            <a:pPr eaLnBrk="1" hangingPunct="1"/>
            <a:r>
              <a:rPr lang="en-US" altLang="zh-CN" dirty="0"/>
              <a:t>        1</a:t>
            </a:r>
            <a:r>
              <a:rPr lang="zh-CN" altLang="en-US" dirty="0"/>
              <a:t>、坚持稳定、协调、持久发展经济的正确方针；</a:t>
            </a:r>
          </a:p>
          <a:p>
            <a:pPr eaLnBrk="1" hangingPunct="1"/>
            <a:r>
              <a:rPr lang="en-US" altLang="zh-CN" dirty="0"/>
              <a:t>        2</a:t>
            </a:r>
            <a:r>
              <a:rPr lang="zh-CN" altLang="en-US" dirty="0"/>
              <a:t>、在深化经济体制改革的同时，改革政治体制，加强社会主义法制，使限制商品拜物教意识有健全的政治、法律制度作保证；</a:t>
            </a:r>
          </a:p>
          <a:p>
            <a:pPr eaLnBrk="1" hangingPunct="1"/>
            <a:r>
              <a:rPr lang="en-US" altLang="zh-CN" dirty="0"/>
              <a:t>        3</a:t>
            </a:r>
            <a:r>
              <a:rPr lang="zh-CN" altLang="en-US" dirty="0"/>
              <a:t>、加强社会主义精神文明建设。</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课后习题</a:t>
            </a:r>
          </a:p>
        </p:txBody>
      </p:sp>
      <p:sp>
        <p:nvSpPr>
          <p:cNvPr id="3" name="内容占位符 2"/>
          <p:cNvSpPr>
            <a:spLocks noGrp="1"/>
          </p:cNvSpPr>
          <p:nvPr>
            <p:ph idx="1"/>
          </p:nvPr>
        </p:nvSpPr>
        <p:spPr>
          <a:xfrm>
            <a:off x="755650" y="1752600"/>
            <a:ext cx="7772400" cy="4114800"/>
          </a:xfrm>
        </p:spPr>
        <p:txBody>
          <a:bodyPr/>
          <a:lstStyle/>
          <a:p>
            <a:r>
              <a:rPr lang="zh-CN" altLang="en-US" sz="4000" b="1" dirty="0"/>
              <a:t>一、概念题</a:t>
            </a:r>
          </a:p>
          <a:p>
            <a:r>
              <a:rPr lang="zh-CN" altLang="en-US" dirty="0"/>
              <a:t>1、商品和货币；</a:t>
            </a:r>
          </a:p>
          <a:p>
            <a:r>
              <a:rPr lang="zh-CN" altLang="en-US" dirty="0"/>
              <a:t>2、使用价值和价值；</a:t>
            </a:r>
          </a:p>
          <a:p>
            <a:r>
              <a:rPr lang="zh-CN" altLang="en-US" dirty="0"/>
              <a:t>3、具体劳动和抽象劳动；</a:t>
            </a:r>
          </a:p>
          <a:p>
            <a:r>
              <a:rPr lang="zh-CN" altLang="en-US" dirty="0"/>
              <a:t>4、社会必要劳动时间；</a:t>
            </a:r>
          </a:p>
          <a:p>
            <a:r>
              <a:rPr lang="zh-CN" altLang="en-US" dirty="0"/>
              <a:t>5、资本和剩余价值； </a:t>
            </a:r>
          </a:p>
          <a:p>
            <a:r>
              <a:rPr lang="zh-CN" altLang="en-US" dirty="0"/>
              <a:t>6、商品拜物教。</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二、填充题</a:t>
            </a:r>
          </a:p>
        </p:txBody>
      </p:sp>
      <p:sp>
        <p:nvSpPr>
          <p:cNvPr id="3" name="内容占位符 2"/>
          <p:cNvSpPr>
            <a:spLocks noGrp="1"/>
          </p:cNvSpPr>
          <p:nvPr>
            <p:ph idx="1"/>
          </p:nvPr>
        </p:nvSpPr>
        <p:spPr>
          <a:xfrm>
            <a:off x="685800" y="1981200"/>
            <a:ext cx="8087360" cy="4114800"/>
          </a:xfrm>
        </p:spPr>
        <p:txBody>
          <a:bodyPr/>
          <a:lstStyle/>
          <a:p>
            <a:r>
              <a:rPr lang="zh-CN" altLang="en-US"/>
              <a:t>1、商品是用于交换的劳动产品，它有两个基本属性即――――和――――。</a:t>
            </a:r>
          </a:p>
          <a:p>
            <a:r>
              <a:rPr lang="zh-CN" altLang="en-US"/>
              <a:t>2、马克思指出：“――――天然不是货币，货币天然是――――”。</a:t>
            </a:r>
          </a:p>
          <a:p>
            <a:r>
              <a:rPr lang="zh-CN" altLang="en-US"/>
              <a:t>3、在供求平衡时，商品价格变化与商品价值成――――，与货币价值成――――。</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二、填充题</a:t>
            </a:r>
          </a:p>
        </p:txBody>
      </p:sp>
      <p:sp>
        <p:nvSpPr>
          <p:cNvPr id="3" name="内容占位符 2"/>
          <p:cNvSpPr>
            <a:spLocks noGrp="1"/>
          </p:cNvSpPr>
          <p:nvPr>
            <p:ph idx="1"/>
          </p:nvPr>
        </p:nvSpPr>
        <p:spPr>
          <a:xfrm>
            <a:off x="685800" y="1981200"/>
            <a:ext cx="8087360" cy="4114800"/>
          </a:xfrm>
        </p:spPr>
        <p:txBody>
          <a:bodyPr/>
          <a:lstStyle/>
          <a:p>
            <a:r>
              <a:rPr lang="zh-CN" altLang="en-US"/>
              <a:t>4、货币充当流通手段造成的买卖脱节现象，已经包含了形成――――的可能性。</a:t>
            </a:r>
          </a:p>
          <a:p>
            <a:r>
              <a:rPr lang="zh-CN" altLang="en-US"/>
              <a:t>5、生产商品的劳动所特有的社会性质是指――――与――――的矛盾。</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三、单项选择题</a:t>
            </a:r>
          </a:p>
        </p:txBody>
      </p:sp>
      <p:sp>
        <p:nvSpPr>
          <p:cNvPr id="3" name="内容占位符 2"/>
          <p:cNvSpPr>
            <a:spLocks noGrp="1"/>
          </p:cNvSpPr>
          <p:nvPr>
            <p:ph idx="1"/>
          </p:nvPr>
        </p:nvSpPr>
        <p:spPr>
          <a:xfrm>
            <a:off x="591820" y="1981200"/>
            <a:ext cx="8171815" cy="4700905"/>
          </a:xfrm>
        </p:spPr>
        <p:txBody>
          <a:bodyPr/>
          <a:lstStyle/>
          <a:p>
            <a:pPr algn="l"/>
            <a:r>
              <a:rPr dirty="0"/>
              <a:t>1、商品价值是由生产商品的（①</a:t>
            </a:r>
            <a:r>
              <a:rPr dirty="0" err="1"/>
              <a:t>个别人</a:t>
            </a:r>
            <a:r>
              <a:rPr dirty="0"/>
              <a:t>、②</a:t>
            </a:r>
            <a:r>
              <a:rPr dirty="0" err="1"/>
              <a:t>少数人</a:t>
            </a:r>
            <a:r>
              <a:rPr dirty="0"/>
              <a:t>、③</a:t>
            </a:r>
            <a:r>
              <a:rPr dirty="0" err="1"/>
              <a:t>社会必要</a:t>
            </a:r>
            <a:r>
              <a:rPr dirty="0"/>
              <a:t>、④</a:t>
            </a:r>
            <a:r>
              <a:rPr dirty="0" err="1"/>
              <a:t>集体需要）劳动时间决定的</a:t>
            </a:r>
            <a:r>
              <a:rPr dirty="0"/>
              <a:t>。                                 （     ）</a:t>
            </a:r>
          </a:p>
          <a:p>
            <a:pPr algn="l"/>
            <a:r>
              <a:rPr dirty="0"/>
              <a:t>2、劳动生产力与单位商品的价值量成（①</a:t>
            </a:r>
            <a:r>
              <a:rPr dirty="0" err="1"/>
              <a:t>正比例</a:t>
            </a:r>
            <a:r>
              <a:rPr dirty="0"/>
              <a:t>、②</a:t>
            </a:r>
            <a:r>
              <a:rPr dirty="0" err="1"/>
              <a:t>反比例</a:t>
            </a:r>
            <a:r>
              <a:rPr dirty="0"/>
              <a:t>、③</a:t>
            </a:r>
            <a:r>
              <a:rPr dirty="0" err="1"/>
              <a:t>同方向不同比例</a:t>
            </a:r>
            <a:r>
              <a:rPr dirty="0"/>
              <a:t>、④</a:t>
            </a:r>
            <a:r>
              <a:rPr dirty="0" err="1"/>
              <a:t>反方向不同比例）变化</a:t>
            </a:r>
            <a:r>
              <a:rPr dirty="0"/>
              <a:t>。             （     ）                 </a:t>
            </a:r>
            <a:r>
              <a:rPr lang="en-US" dirty="0"/>
              <a:t>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三、单项选择题</a:t>
            </a:r>
          </a:p>
        </p:txBody>
      </p:sp>
      <p:sp>
        <p:nvSpPr>
          <p:cNvPr id="3" name="内容占位符 2"/>
          <p:cNvSpPr>
            <a:spLocks noGrp="1"/>
          </p:cNvSpPr>
          <p:nvPr>
            <p:ph idx="1"/>
          </p:nvPr>
        </p:nvSpPr>
        <p:spPr>
          <a:xfrm>
            <a:off x="591820" y="1981200"/>
            <a:ext cx="8171815" cy="4700905"/>
          </a:xfrm>
        </p:spPr>
        <p:txBody>
          <a:bodyPr/>
          <a:lstStyle/>
          <a:p>
            <a:pPr algn="l"/>
            <a:r>
              <a:rPr dirty="0"/>
              <a:t>3、货币的本质是固定充当，（①</a:t>
            </a:r>
            <a:r>
              <a:rPr dirty="0" err="1"/>
              <a:t>一般等价物</a:t>
            </a:r>
            <a:r>
              <a:rPr dirty="0"/>
              <a:t>、②</a:t>
            </a:r>
            <a:r>
              <a:rPr dirty="0" err="1"/>
              <a:t>特殊等价物</a:t>
            </a:r>
            <a:r>
              <a:rPr dirty="0"/>
              <a:t>、③</a:t>
            </a:r>
            <a:r>
              <a:rPr dirty="0" err="1"/>
              <a:t>个别等价物</a:t>
            </a:r>
            <a:r>
              <a:rPr dirty="0"/>
              <a:t>、④</a:t>
            </a:r>
            <a:r>
              <a:rPr dirty="0" err="1"/>
              <a:t>国内等价物</a:t>
            </a:r>
            <a:r>
              <a:rPr dirty="0"/>
              <a:t>）。                                    （     ）</a:t>
            </a:r>
          </a:p>
          <a:p>
            <a:pPr algn="l"/>
            <a:r>
              <a:rPr dirty="0"/>
              <a:t>4、货币作为（①</a:t>
            </a:r>
            <a:r>
              <a:rPr dirty="0" err="1"/>
              <a:t>价值尺度</a:t>
            </a:r>
            <a:r>
              <a:rPr dirty="0"/>
              <a:t>、②</a:t>
            </a:r>
            <a:r>
              <a:rPr dirty="0" err="1"/>
              <a:t>流通手段</a:t>
            </a:r>
            <a:r>
              <a:rPr dirty="0"/>
              <a:t>、③</a:t>
            </a:r>
            <a:r>
              <a:rPr dirty="0" err="1"/>
              <a:t>支付手段</a:t>
            </a:r>
            <a:r>
              <a:rPr dirty="0"/>
              <a:t>、④</a:t>
            </a:r>
            <a:r>
              <a:rPr dirty="0" err="1"/>
              <a:t>贮藏手段）是为了解决货币在质上的无限性与量上的有限性发生矛盾</a:t>
            </a:r>
            <a:r>
              <a:rPr dirty="0"/>
              <a:t>。             </a:t>
            </a:r>
            <a:r>
              <a:rPr lang="en-US" dirty="0"/>
              <a:t>                                       </a:t>
            </a:r>
            <a:r>
              <a:rPr dirty="0"/>
              <a:t>（     ）                 </a:t>
            </a:r>
            <a:r>
              <a:rPr lang="en-US" dirty="0"/>
              <a:t>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三、单项选择题</a:t>
            </a:r>
          </a:p>
        </p:txBody>
      </p:sp>
      <p:sp>
        <p:nvSpPr>
          <p:cNvPr id="3" name="内容占位符 2"/>
          <p:cNvSpPr>
            <a:spLocks noGrp="1"/>
          </p:cNvSpPr>
          <p:nvPr>
            <p:ph idx="1"/>
          </p:nvPr>
        </p:nvSpPr>
        <p:spPr>
          <a:xfrm>
            <a:off x="591820" y="1981200"/>
            <a:ext cx="8171815" cy="4700905"/>
          </a:xfrm>
        </p:spPr>
        <p:txBody>
          <a:bodyPr/>
          <a:lstStyle/>
          <a:p>
            <a:pPr algn="l"/>
            <a:r>
              <a:rPr dirty="0"/>
              <a:t>5、（①</a:t>
            </a:r>
            <a:r>
              <a:rPr dirty="0" err="1"/>
              <a:t>产品经济</a:t>
            </a:r>
            <a:r>
              <a:rPr dirty="0"/>
              <a:t>、②</a:t>
            </a:r>
            <a:r>
              <a:rPr dirty="0" err="1"/>
              <a:t>商品经济</a:t>
            </a:r>
            <a:r>
              <a:rPr dirty="0"/>
              <a:t>、③</a:t>
            </a:r>
            <a:r>
              <a:rPr dirty="0" err="1"/>
              <a:t>计划经济</a:t>
            </a:r>
            <a:r>
              <a:rPr dirty="0"/>
              <a:t>、④</a:t>
            </a:r>
            <a:r>
              <a:rPr dirty="0" err="1"/>
              <a:t>自然经济）是“属于生产过程支配人而人还没有支配生产过程的那种社会形态的</a:t>
            </a:r>
            <a:r>
              <a:rPr dirty="0"/>
              <a:t>”。         </a:t>
            </a:r>
            <a:r>
              <a:rPr lang="en-US" dirty="0"/>
              <a:t>                                         </a:t>
            </a:r>
            <a:r>
              <a:rPr dirty="0"/>
              <a:t> （     ）                 </a:t>
            </a:r>
            <a:r>
              <a:rPr lang="en-US" dirty="0"/>
              <a:t>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四、多项选择题</a:t>
            </a:r>
          </a:p>
        </p:txBody>
      </p:sp>
      <p:sp>
        <p:nvSpPr>
          <p:cNvPr id="3" name="内容占位符 2"/>
          <p:cNvSpPr>
            <a:spLocks noGrp="1"/>
          </p:cNvSpPr>
          <p:nvPr>
            <p:ph idx="1"/>
          </p:nvPr>
        </p:nvSpPr>
        <p:spPr>
          <a:xfrm>
            <a:off x="685800" y="1700530"/>
            <a:ext cx="7315200" cy="4638675"/>
          </a:xfrm>
        </p:spPr>
        <p:txBody>
          <a:bodyPr/>
          <a:lstStyle/>
          <a:p>
            <a:r>
              <a:t>1、商品的价值形式有（①个别价值形式、②特殊价值形式、③扩大的价值形式、④一般的价值形式、⑤货币形式）。                  </a:t>
            </a:r>
            <a:r>
              <a:rPr lang="en-US"/>
              <a:t>                   </a:t>
            </a:r>
            <a:r>
              <a:t>（         ）</a:t>
            </a:r>
          </a:p>
          <a:p>
            <a:r>
              <a:t>2、货币的职能有（①价值尺度、②流通手段、③贮藏手段、④支付手段、⑤世界货币）。                    </a:t>
            </a:r>
            <a:r>
              <a:rPr lang="en-US"/>
              <a:t> </a:t>
            </a:r>
            <a:r>
              <a:t>（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四、多项选择题</a:t>
            </a:r>
          </a:p>
        </p:txBody>
      </p:sp>
      <p:sp>
        <p:nvSpPr>
          <p:cNvPr id="3" name="内容占位符 2"/>
          <p:cNvSpPr>
            <a:spLocks noGrp="1"/>
          </p:cNvSpPr>
          <p:nvPr>
            <p:ph idx="1"/>
          </p:nvPr>
        </p:nvSpPr>
        <p:spPr>
          <a:xfrm>
            <a:off x="685800" y="1700530"/>
            <a:ext cx="7896225" cy="4638675"/>
          </a:xfrm>
        </p:spPr>
        <p:txBody>
          <a:bodyPr/>
          <a:lstStyle/>
          <a:p>
            <a:r>
              <a:t>3、世界货币的职能作为（①）流通手段、②装饰品、③支付手段、④奢侈品、⑤社会财富的代表）发挥作用。   </a:t>
            </a:r>
            <a:r>
              <a:rPr>
                <a:sym typeface="+mn-ea"/>
              </a:rPr>
              <a:t>（         ）</a:t>
            </a:r>
            <a:r>
              <a:t>               4、流通中所需要的金属货币量取决于：（①纸币发行数量、②待售商品数量、③商品价格水平、④经济增长速度、⑤货币流通速度）。    </a:t>
            </a:r>
            <a:r>
              <a:rPr lang="en-US"/>
              <a:t>                           </a:t>
            </a:r>
            <a:r>
              <a:t>（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5</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sym typeface="+mn-ea"/>
              </a:rPr>
              <a:t>（一）商品的两因素</a:t>
            </a:r>
            <a:endParaRPr lang="zh-CN" altLang="en-US" sz="4000" dirty="0"/>
          </a:p>
        </p:txBody>
      </p:sp>
      <p:sp>
        <p:nvSpPr>
          <p:cNvPr id="11269" name="Rectangle 3"/>
          <p:cNvSpPr>
            <a:spLocks noGrp="1"/>
          </p:cNvSpPr>
          <p:nvPr>
            <p:ph idx="1"/>
          </p:nvPr>
        </p:nvSpPr>
        <p:spPr/>
        <p:txBody>
          <a:bodyPr vert="horz" wrap="square" lIns="92075" tIns="46038" rIns="92075" bIns="46038" anchor="t" anchorCtr="0"/>
          <a:lstStyle/>
          <a:p>
            <a:pPr algn="l" eaLnBrk="1" hangingPunct="1">
              <a:buClrTx/>
              <a:buSzTx/>
              <a:buFontTx/>
            </a:pPr>
            <a:r>
              <a:rPr lang="zh-CN" altLang="en-GB" dirty="0">
                <a:latin typeface="宋体" panose="02010600030101010101" pitchFamily="2" charset="-122"/>
              </a:rPr>
              <a:t>1. 使用价值</a:t>
            </a:r>
            <a:r>
              <a:rPr lang="zh-CN" altLang="en-US" dirty="0">
                <a:latin typeface="宋体" panose="02010600030101010101" pitchFamily="2" charset="-122"/>
              </a:rPr>
              <a:t>；</a:t>
            </a:r>
            <a:endParaRPr lang="zh-CN" altLang="en-GB" dirty="0">
              <a:latin typeface="宋体" panose="02010600030101010101" pitchFamily="2" charset="-122"/>
            </a:endParaRPr>
          </a:p>
          <a:p>
            <a:pPr algn="l" eaLnBrk="1" hangingPunct="1">
              <a:buClrTx/>
              <a:buSzTx/>
              <a:buFontTx/>
            </a:pPr>
            <a:r>
              <a:rPr lang="zh-CN" altLang="en-GB" dirty="0">
                <a:latin typeface="宋体" panose="02010600030101010101" pitchFamily="2" charset="-122"/>
              </a:rPr>
              <a:t>2. 交换价值</a:t>
            </a:r>
            <a:r>
              <a:rPr lang="zh-CN" altLang="en-US" dirty="0">
                <a:latin typeface="宋体" panose="02010600030101010101" pitchFamily="2" charset="-122"/>
              </a:rPr>
              <a:t>；</a:t>
            </a:r>
            <a:endParaRPr lang="zh-CN" altLang="en-GB" dirty="0">
              <a:latin typeface="宋体" panose="02010600030101010101" pitchFamily="2" charset="-122"/>
            </a:endParaRPr>
          </a:p>
          <a:p>
            <a:pPr algn="l" eaLnBrk="1" hangingPunct="1">
              <a:buClrTx/>
              <a:buSzTx/>
              <a:buFontTx/>
            </a:pPr>
            <a:r>
              <a:rPr lang="zh-CN" altLang="en-GB" dirty="0">
                <a:latin typeface="宋体" panose="02010600030101010101" pitchFamily="2" charset="-122"/>
              </a:rPr>
              <a:t>3. 商品价值</a:t>
            </a:r>
            <a:r>
              <a:rPr lang="zh-CN" altLang="en-US" dirty="0">
                <a:latin typeface="宋体" panose="02010600030101010101" pitchFamily="2" charset="-122"/>
              </a:rPr>
              <a:t>。</a:t>
            </a:r>
            <a:endParaRPr lang="zh-CN" altLang="en-GB" dirty="0">
              <a:latin typeface="宋体" panose="02010600030101010101" pitchFamily="2" charset="-122"/>
            </a:endParaRPr>
          </a:p>
          <a:p>
            <a:pPr eaLnBrk="1" hangingPunct="1"/>
            <a:endParaRPr lang="en-US" altLang="zh-CN" dirty="0">
              <a:latin typeface="+mn-ea"/>
              <a:cs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四、多项选择题</a:t>
            </a:r>
          </a:p>
        </p:txBody>
      </p:sp>
      <p:sp>
        <p:nvSpPr>
          <p:cNvPr id="3" name="内容占位符 2"/>
          <p:cNvSpPr>
            <a:spLocks noGrp="1"/>
          </p:cNvSpPr>
          <p:nvPr>
            <p:ph idx="1"/>
          </p:nvPr>
        </p:nvSpPr>
        <p:spPr>
          <a:xfrm>
            <a:off x="685800" y="1700530"/>
            <a:ext cx="7896225" cy="4638675"/>
          </a:xfrm>
        </p:spPr>
        <p:txBody>
          <a:bodyPr/>
          <a:lstStyle/>
          <a:p>
            <a:r>
              <a:t>5、劳动力价值是由再生产劳动力必需的劳动时间决定，包括（①资助他人、②必要生活资料、③养育子女、④教育训练、⑤奢侈生活）的费用。</a:t>
            </a:r>
            <a:r>
              <a:rPr lang="en-US"/>
              <a:t>               </a:t>
            </a:r>
            <a:r>
              <a:t>（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895" y="609600"/>
            <a:ext cx="7772400" cy="1143000"/>
          </a:xfrm>
        </p:spPr>
        <p:txBody>
          <a:bodyPr/>
          <a:lstStyle/>
          <a:p>
            <a:r>
              <a:rPr lang="zh-CN" altLang="en-US" b="1" dirty="0"/>
              <a:t>五、简答题</a:t>
            </a:r>
          </a:p>
        </p:txBody>
      </p:sp>
      <p:sp>
        <p:nvSpPr>
          <p:cNvPr id="3" name="内容占位符 2"/>
          <p:cNvSpPr>
            <a:spLocks noGrp="1"/>
          </p:cNvSpPr>
          <p:nvPr>
            <p:ph idx="1"/>
          </p:nvPr>
        </p:nvSpPr>
        <p:spPr>
          <a:xfrm>
            <a:off x="467360" y="1988820"/>
            <a:ext cx="8607425" cy="4114800"/>
          </a:xfrm>
        </p:spPr>
        <p:txBody>
          <a:bodyPr/>
          <a:lstStyle/>
          <a:p>
            <a:r>
              <a:rPr lang="zh-CN" altLang="en-US"/>
              <a:t>1、马克思写作《资本论》为什么从分析商品开始？</a:t>
            </a:r>
          </a:p>
          <a:p>
            <a:r>
              <a:rPr lang="zh-CN" altLang="en-US"/>
              <a:t>2、货币的本质是什么？它是怎样起源的？ </a:t>
            </a:r>
          </a:p>
          <a:p>
            <a:r>
              <a:rPr lang="zh-CN" altLang="en-US"/>
              <a:t>3、如何理解资本的本质及其总公式的矛盾？</a:t>
            </a:r>
          </a:p>
          <a:p>
            <a:r>
              <a:rPr lang="zh-CN" altLang="en-US"/>
              <a:t>4、在市场经济中剩余价值是怎样产生的？</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六、论述题</a:t>
            </a:r>
          </a:p>
        </p:txBody>
      </p:sp>
      <p:sp>
        <p:nvSpPr>
          <p:cNvPr id="3" name="内容占位符 2"/>
          <p:cNvSpPr>
            <a:spLocks noGrp="1"/>
          </p:cNvSpPr>
          <p:nvPr>
            <p:ph idx="1"/>
          </p:nvPr>
        </p:nvSpPr>
        <p:spPr/>
        <p:txBody>
          <a:bodyPr/>
          <a:lstStyle/>
          <a:p>
            <a:r>
              <a:rPr lang="zh-CN" altLang="en-US"/>
              <a:t>1、为什么说劳动两重性学说是理解政治经济学的枢纽？</a:t>
            </a:r>
          </a:p>
          <a:p>
            <a:r>
              <a:rPr lang="zh-CN" altLang="en-US"/>
              <a:t>2、如何理解商品拜物教的经济性质和社会意识？</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6</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1</a:t>
            </a:r>
            <a:r>
              <a:rPr lang="zh-CN" altLang="en-US" sz="4000" b="1" dirty="0">
                <a:latin typeface="+mj-ea"/>
                <a:cs typeface="+mj-ea"/>
                <a:sym typeface="+mn-ea"/>
              </a:rPr>
              <a:t>、</a:t>
            </a:r>
            <a:r>
              <a:rPr lang="en-US" altLang="zh-CN" sz="4000" b="1" dirty="0">
                <a:latin typeface="+mj-ea"/>
                <a:cs typeface="+mj-ea"/>
                <a:sym typeface="+mn-ea"/>
              </a:rPr>
              <a:t>使用价值</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使用价值指物的有用性，是物能满足人们某种需要的属性，如粮食能够充饥，棉衣能够御寒，房屋能够居住等。</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7</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2</a:t>
            </a:r>
            <a:r>
              <a:rPr lang="zh-CN" altLang="en-US" sz="4000" b="1" dirty="0">
                <a:latin typeface="+mj-ea"/>
                <a:cs typeface="+mj-ea"/>
                <a:sym typeface="+mn-ea"/>
              </a:rPr>
              <a:t>、</a:t>
            </a:r>
            <a:r>
              <a:rPr lang="en-US" altLang="zh-CN" sz="4000" b="1" dirty="0">
                <a:latin typeface="+mj-ea"/>
                <a:cs typeface="+mj-ea"/>
                <a:sym typeface="+mn-ea"/>
              </a:rPr>
              <a:t>交换价值</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交换价值首先表现为一种商品与另一种商品相交换的量的比例，如1只羊=2把斧子、1件上衣=20尺麻布等。</a:t>
            </a:r>
          </a:p>
          <a:p>
            <a:pPr eaLnBrk="1" hangingPunct="1"/>
            <a:r>
              <a:rPr lang="zh-CN" altLang="en-US" dirty="0"/>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8</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3</a:t>
            </a:r>
            <a:r>
              <a:rPr lang="zh-CN" altLang="en-US" sz="4000" b="1" dirty="0">
                <a:latin typeface="+mj-ea"/>
                <a:cs typeface="+mj-ea"/>
                <a:sym typeface="+mn-ea"/>
              </a:rPr>
              <a:t>、</a:t>
            </a:r>
            <a:r>
              <a:rPr lang="en-US" altLang="zh-CN" sz="4000" b="1" dirty="0">
                <a:latin typeface="+mj-ea"/>
                <a:cs typeface="+mj-ea"/>
                <a:sym typeface="+mn-ea"/>
              </a:rPr>
              <a:t>商品价值</a:t>
            </a:r>
            <a:endParaRPr lang="zh-CN" altLang="en-US" sz="4000" b="1" dirty="0">
              <a:latin typeface="+mj-ea"/>
              <a:cs typeface="+mj-ea"/>
            </a:endParaRPr>
          </a:p>
        </p:txBody>
      </p:sp>
      <p:sp>
        <p:nvSpPr>
          <p:cNvPr id="11269" name="Rectangle 3"/>
          <p:cNvSpPr>
            <a:spLocks noGrp="1"/>
          </p:cNvSpPr>
          <p:nvPr>
            <p:ph idx="1"/>
          </p:nvPr>
        </p:nvSpPr>
        <p:spPr>
          <a:xfrm>
            <a:off x="685800" y="1772920"/>
            <a:ext cx="7772400" cy="4524375"/>
          </a:xfrm>
        </p:spPr>
        <p:txBody>
          <a:bodyPr vert="horz" wrap="square" lIns="92075" tIns="46038" rIns="92075" bIns="46038" anchor="t" anchorCtr="0"/>
          <a:lstStyle/>
          <a:p>
            <a:pPr eaLnBrk="1" hangingPunct="1"/>
            <a:r>
              <a:rPr lang="zh-CN" altLang="en-US" dirty="0"/>
              <a:t>        我们把凝结在商品中的一般人类劳动称为价值。价值是商品的社会属性和本质特征，它体现了商品生产者之间等量劳动相交换的社会生产关系。</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9</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latin typeface="+mj-ea"/>
                <a:sym typeface="+mn-ea"/>
              </a:rPr>
              <a:t>（二）劳动的二重性</a:t>
            </a:r>
            <a:endParaRPr lang="zh-CN" altLang="en-US" sz="4000" b="1" dirty="0">
              <a:latin typeface="+mj-ea"/>
            </a:endParaRPr>
          </a:p>
        </p:txBody>
      </p:sp>
      <p:sp>
        <p:nvSpPr>
          <p:cNvPr id="11269" name="Rectangle 3"/>
          <p:cNvSpPr>
            <a:spLocks noGrp="1"/>
          </p:cNvSpPr>
          <p:nvPr>
            <p:ph idx="1"/>
          </p:nvPr>
        </p:nvSpPr>
        <p:spPr/>
        <p:txBody>
          <a:bodyPr vert="horz" wrap="square" lIns="92075" tIns="46038" rIns="92075" bIns="46038" anchor="t" anchorCtr="0"/>
          <a:lstStyle/>
          <a:p>
            <a:pPr algn="just" eaLnBrk="1" hangingPunct="1">
              <a:lnSpc>
                <a:spcPct val="150000"/>
              </a:lnSpc>
              <a:buClrTx/>
              <a:buSzTx/>
              <a:buFontTx/>
            </a:pPr>
            <a:r>
              <a:rPr lang="zh-CN" altLang="en-US" dirty="0">
                <a:latin typeface="宋体" panose="02010600030101010101" pitchFamily="2" charset="-122"/>
              </a:rPr>
              <a:t>1、具体劳动；</a:t>
            </a:r>
          </a:p>
          <a:p>
            <a:pPr algn="just" eaLnBrk="1" hangingPunct="1">
              <a:lnSpc>
                <a:spcPct val="150000"/>
              </a:lnSpc>
              <a:buClrTx/>
              <a:buSzTx/>
              <a:buFontTx/>
            </a:pPr>
            <a:r>
              <a:rPr lang="zh-CN" altLang="en-US" dirty="0">
                <a:latin typeface="宋体" panose="02010600030101010101" pitchFamily="2" charset="-122"/>
              </a:rPr>
              <a:t>2、抽象劳动；</a:t>
            </a:r>
          </a:p>
          <a:p>
            <a:pPr algn="just" eaLnBrk="1" hangingPunct="1">
              <a:lnSpc>
                <a:spcPct val="150000"/>
              </a:lnSpc>
              <a:buClrTx/>
              <a:buSzTx/>
              <a:buFontTx/>
            </a:pPr>
            <a:r>
              <a:rPr lang="zh-CN" altLang="en-US" dirty="0">
                <a:latin typeface="宋体" panose="02010600030101010101" pitchFamily="2" charset="-122"/>
              </a:rPr>
              <a:t>3、具体劳动与抽象劳动的关系。</a:t>
            </a:r>
          </a:p>
        </p:txBody>
      </p:sp>
    </p:spTree>
  </p:cSld>
  <p:clrMapOvr>
    <a:masterClrMapping/>
  </p:clrMapOvr>
</p:sld>
</file>

<file path=ppt/theme/theme1.xml><?xml version="1.0" encoding="utf-8"?>
<a:theme xmlns:a="http://schemas.openxmlformats.org/drawingml/2006/main" name="时代型模板">
  <a:themeElements>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fontScheme name="时代型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时代型模板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时代型模板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时代型模板">
  <a:themeElements>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fontScheme name="时代型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时代型模板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时代型模板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Office\Templates\演示文稿设计\时代型模板.pot</Template>
  <TotalTime>103</TotalTime>
  <Words>2064</Words>
  <Application>Microsoft Office PowerPoint</Application>
  <PresentationFormat>全屏显示(4:3)</PresentationFormat>
  <Paragraphs>260</Paragraphs>
  <Slides>52</Slides>
  <Notes>0</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52</vt:i4>
      </vt:variant>
    </vt:vector>
  </HeadingPairs>
  <TitlesOfParts>
    <vt:vector size="58" baseType="lpstr">
      <vt:lpstr>黑体</vt:lpstr>
      <vt:lpstr>宋体</vt:lpstr>
      <vt:lpstr>Arial</vt:lpstr>
      <vt:lpstr>Times New Roman</vt:lpstr>
      <vt:lpstr>时代型模板</vt:lpstr>
      <vt:lpstr>1_时代型模板</vt:lpstr>
      <vt:lpstr>《政治经济学通论》  （第3版）</vt:lpstr>
      <vt:lpstr>第三章 商品、货币与资本</vt:lpstr>
      <vt:lpstr>第三章的主要内容</vt:lpstr>
      <vt:lpstr>一、商品两因素和劳动二重性 </vt:lpstr>
      <vt:lpstr>（一）商品的两因素</vt:lpstr>
      <vt:lpstr>1、使用价值</vt:lpstr>
      <vt:lpstr>2、交换价值</vt:lpstr>
      <vt:lpstr>3、商品价值</vt:lpstr>
      <vt:lpstr>（二）劳动的二重性</vt:lpstr>
      <vt:lpstr>1、具体劳动</vt:lpstr>
      <vt:lpstr>2、抽象劳动</vt:lpstr>
      <vt:lpstr>3、具体劳动与抽象劳动的关系</vt:lpstr>
      <vt:lpstr>（三）商品的价值量</vt:lpstr>
      <vt:lpstr>1、个别劳动时间与社会必要劳动时间</vt:lpstr>
      <vt:lpstr>2、简单劳动与复杂劳动</vt:lpstr>
      <vt:lpstr>3、劳动生产力与商品价值量</vt:lpstr>
      <vt:lpstr>二、货币的起源、本质和职能</vt:lpstr>
      <vt:lpstr>（一）价值形式和货币起源</vt:lpstr>
      <vt:lpstr>1、简单的价值形式</vt:lpstr>
      <vt:lpstr>2、扩大的价值形式</vt:lpstr>
      <vt:lpstr>3、一般的价值形式</vt:lpstr>
      <vt:lpstr>4、货币形式</vt:lpstr>
      <vt:lpstr>（二）货币的本质和职能</vt:lpstr>
      <vt:lpstr>1、价值尺度</vt:lpstr>
      <vt:lpstr>2、流通手段</vt:lpstr>
      <vt:lpstr>3、贮藏手段</vt:lpstr>
      <vt:lpstr>4、支付手段</vt:lpstr>
      <vt:lpstr>5、世界货币</vt:lpstr>
      <vt:lpstr>（三）货币的演变及其流通规律</vt:lpstr>
      <vt:lpstr>1、货币形式的演变</vt:lpstr>
      <vt:lpstr>2、货币的流通规律 </vt:lpstr>
      <vt:lpstr>3、纸币流通规律</vt:lpstr>
      <vt:lpstr>三、资本总公式的矛盾和解决</vt:lpstr>
      <vt:lpstr>（一）资本的总公式</vt:lpstr>
      <vt:lpstr>（二）资本总公式的矛盾</vt:lpstr>
      <vt:lpstr>（三）劳动力的买与卖</vt:lpstr>
      <vt:lpstr>四、商品拜物教的利用和限制</vt:lpstr>
      <vt:lpstr>（一）商品拜物教经济性质的必要性</vt:lpstr>
      <vt:lpstr>（二）商品拜物教意识的危害性</vt:lpstr>
      <vt:lpstr>（三）利用和限制拜物教的统一性</vt:lpstr>
      <vt:lpstr>（三）利用和限制拜物教的统一性</vt:lpstr>
      <vt:lpstr>课后习题</vt:lpstr>
      <vt:lpstr>二、填充题</vt:lpstr>
      <vt:lpstr>二、填充题</vt:lpstr>
      <vt:lpstr>三、单项选择题</vt:lpstr>
      <vt:lpstr>三、单项选择题</vt:lpstr>
      <vt:lpstr>三、单项选择题</vt:lpstr>
      <vt:lpstr>四、多项选择题</vt:lpstr>
      <vt:lpstr>四、多项选择题</vt:lpstr>
      <vt:lpstr>四、多项选择题</vt:lpstr>
      <vt:lpstr>五、简答题</vt:lpstr>
      <vt:lpstr>六、论述题</vt:lpstr>
    </vt:vector>
  </TitlesOfParts>
  <Company>chen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《中国社会主义经济学概论》 </dc:title>
  <dc:creator>chen</dc:creator>
  <cp:lastModifiedBy>chenchengming</cp:lastModifiedBy>
  <cp:revision>81</cp:revision>
  <dcterms:created xsi:type="dcterms:W3CDTF">2003-12-08T08:33:00Z</dcterms:created>
  <dcterms:modified xsi:type="dcterms:W3CDTF">2021-06-01T08:05:06Z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334AD3B895824BF1B6E945B7EE9A536D</vt:lpwstr>
  </property>
  <property fmtid="{D5CDD505-2E9C-101B-9397-08002B2CF9AE}" pid="3" name="KSOProductBuildVer">
    <vt:lpwstr>2052-11.1.0.10495</vt:lpwstr>
  </property>
</Properties>
</file>